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7" r:id="rId5"/>
    <p:sldId id="569" r:id="rId6"/>
    <p:sldId id="571" r:id="rId7"/>
    <p:sldId id="545" r:id="rId8"/>
    <p:sldId id="544" r:id="rId9"/>
    <p:sldId id="546" r:id="rId10"/>
    <p:sldId id="570" r:id="rId11"/>
    <p:sldId id="551" r:id="rId12"/>
    <p:sldId id="533" r:id="rId13"/>
    <p:sldId id="567" r:id="rId14"/>
    <p:sldId id="529" r:id="rId15"/>
    <p:sldId id="568" r:id="rId16"/>
    <p:sldId id="565" r:id="rId17"/>
    <p:sldId id="503" r:id="rId18"/>
    <p:sldId id="530" r:id="rId19"/>
    <p:sldId id="552" r:id="rId20"/>
    <p:sldId id="566" r:id="rId21"/>
    <p:sldId id="518" r:id="rId22"/>
    <p:sldId id="561" r:id="rId23"/>
    <p:sldId id="521" r:id="rId24"/>
    <p:sldId id="558" r:id="rId25"/>
    <p:sldId id="560" r:id="rId26"/>
    <p:sldId id="258" r:id="rId27"/>
    <p:sldId id="548" r:id="rId28"/>
    <p:sldId id="562" r:id="rId29"/>
    <p:sldId id="520" r:id="rId3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15659C-EE24-FABD-AEDB-95979D94809F}" name="Therese Bellander" initials="TB" userId="S::Therese.Bellander@redcross.se::4e2be98a-c50a-45cc-88b4-c8b9ca41a89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DFB9E-7F5B-B626-D6FA-38E9E772FF9F}" v="139" dt="2022-11-03T10:31:15.768"/>
    <p1510:client id="{405D72BA-93D2-6267-B3F0-4AE3E0700E4B}" v="4" dt="2022-11-03T10:47:36.347"/>
    <p1510:client id="{AAED9264-931C-4173-827D-E506959E3344}" v="691" dt="2022-10-16T14:20:06.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46" autoAdjust="0"/>
  </p:normalViewPr>
  <p:slideViewPr>
    <p:cSldViewPr snapToGrid="0">
      <p:cViewPr varScale="1">
        <p:scale>
          <a:sx n="60" d="100"/>
          <a:sy n="60" d="100"/>
        </p:scale>
        <p:origin x="1522"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e Bellander" userId="4e2be98a-c50a-45cc-88b4-c8b9ca41a897" providerId="ADAL" clId="{AAED9264-931C-4173-827D-E506959E3344}"/>
    <pc:docChg chg="undo custSel addSld delSld modSld sldOrd delSection modSection">
      <pc:chgData name="Therese Bellander" userId="4e2be98a-c50a-45cc-88b4-c8b9ca41a897" providerId="ADAL" clId="{AAED9264-931C-4173-827D-E506959E3344}" dt="2022-10-13T20:33:58.691" v="2170" actId="20577"/>
      <pc:docMkLst>
        <pc:docMk/>
      </pc:docMkLst>
      <pc:sldChg chg="modSp mod">
        <pc:chgData name="Therese Bellander" userId="4e2be98a-c50a-45cc-88b4-c8b9ca41a897" providerId="ADAL" clId="{AAED9264-931C-4173-827D-E506959E3344}" dt="2022-09-20T12:53:48.487" v="2154" actId="20577"/>
        <pc:sldMkLst>
          <pc:docMk/>
          <pc:sldMk cId="3429043318" sldId="257"/>
        </pc:sldMkLst>
        <pc:spChg chg="mod">
          <ac:chgData name="Therese Bellander" userId="4e2be98a-c50a-45cc-88b4-c8b9ca41a897" providerId="ADAL" clId="{AAED9264-931C-4173-827D-E506959E3344}" dt="2022-09-20T12:53:48.487" v="2154" actId="20577"/>
          <ac:spMkLst>
            <pc:docMk/>
            <pc:sldMk cId="3429043318" sldId="257"/>
            <ac:spMk id="3" creationId="{8F8ECED2-38FE-461D-B9B0-B8EAB97F4186}"/>
          </ac:spMkLst>
        </pc:spChg>
      </pc:sldChg>
      <pc:sldChg chg="delSp mod">
        <pc:chgData name="Therese Bellander" userId="4e2be98a-c50a-45cc-88b4-c8b9ca41a897" providerId="ADAL" clId="{AAED9264-931C-4173-827D-E506959E3344}" dt="2022-09-20T09:31:08.955" v="1736" actId="478"/>
        <pc:sldMkLst>
          <pc:docMk/>
          <pc:sldMk cId="4046210623" sldId="258"/>
        </pc:sldMkLst>
        <pc:spChg chg="del">
          <ac:chgData name="Therese Bellander" userId="4e2be98a-c50a-45cc-88b4-c8b9ca41a897" providerId="ADAL" clId="{AAED9264-931C-4173-827D-E506959E3344}" dt="2022-09-20T09:31:08.955" v="1736" actId="478"/>
          <ac:spMkLst>
            <pc:docMk/>
            <pc:sldMk cId="4046210623" sldId="258"/>
            <ac:spMk id="3" creationId="{95FA3A28-1CE4-4DE7-B08E-4A0A2D228060}"/>
          </ac:spMkLst>
        </pc:spChg>
      </pc:sldChg>
      <pc:sldChg chg="del mod modShow delCm modCm modNotesTx">
        <pc:chgData name="Therese Bellander" userId="4e2be98a-c50a-45cc-88b4-c8b9ca41a897" providerId="ADAL" clId="{AAED9264-931C-4173-827D-E506959E3344}" dt="2022-09-19T11:25:56.342" v="1016" actId="47"/>
        <pc:sldMkLst>
          <pc:docMk/>
          <pc:sldMk cId="425050455" sldId="510"/>
        </pc:sldMkLst>
      </pc:sldChg>
      <pc:sldChg chg="del">
        <pc:chgData name="Therese Bellander" userId="4e2be98a-c50a-45cc-88b4-c8b9ca41a897" providerId="ADAL" clId="{AAED9264-931C-4173-827D-E506959E3344}" dt="2022-09-20T09:30:18.184" v="1735" actId="47"/>
        <pc:sldMkLst>
          <pc:docMk/>
          <pc:sldMk cId="822100876" sldId="515"/>
        </pc:sldMkLst>
      </pc:sldChg>
      <pc:sldChg chg="addSp delSp modSp mod">
        <pc:chgData name="Therese Bellander" userId="4e2be98a-c50a-45cc-88b4-c8b9ca41a897" providerId="ADAL" clId="{AAED9264-931C-4173-827D-E506959E3344}" dt="2022-09-20T09:32:22.871" v="1786" actId="478"/>
        <pc:sldMkLst>
          <pc:docMk/>
          <pc:sldMk cId="692576983" sldId="518"/>
        </pc:sldMkLst>
        <pc:spChg chg="add del mod">
          <ac:chgData name="Therese Bellander" userId="4e2be98a-c50a-45cc-88b4-c8b9ca41a897" providerId="ADAL" clId="{AAED9264-931C-4173-827D-E506959E3344}" dt="2022-09-20T09:32:22.871" v="1786" actId="478"/>
          <ac:spMkLst>
            <pc:docMk/>
            <pc:sldMk cId="692576983" sldId="518"/>
            <ac:spMk id="3" creationId="{BE22A14E-C309-2075-AF11-EA2A2A906752}"/>
          </ac:spMkLst>
        </pc:spChg>
        <pc:spChg chg="mod">
          <ac:chgData name="Therese Bellander" userId="4e2be98a-c50a-45cc-88b4-c8b9ca41a897" providerId="ADAL" clId="{AAED9264-931C-4173-827D-E506959E3344}" dt="2022-09-20T09:32:18.776" v="1785" actId="20577"/>
          <ac:spMkLst>
            <pc:docMk/>
            <pc:sldMk cId="692576983" sldId="518"/>
            <ac:spMk id="4" creationId="{723FC1A1-2A87-42CC-B00F-D417CCF4A11A}"/>
          </ac:spMkLst>
        </pc:spChg>
        <pc:spChg chg="del">
          <ac:chgData name="Therese Bellander" userId="4e2be98a-c50a-45cc-88b4-c8b9ca41a897" providerId="ADAL" clId="{AAED9264-931C-4173-827D-E506959E3344}" dt="2022-09-20T09:31:14.115" v="1737" actId="478"/>
          <ac:spMkLst>
            <pc:docMk/>
            <pc:sldMk cId="692576983" sldId="518"/>
            <ac:spMk id="5" creationId="{15C9FF59-C7C3-4F31-B77A-1346AB623BFD}"/>
          </ac:spMkLst>
        </pc:spChg>
      </pc:sldChg>
      <pc:sldChg chg="modSp mod modNotesTx">
        <pc:chgData name="Therese Bellander" userId="4e2be98a-c50a-45cc-88b4-c8b9ca41a897" providerId="ADAL" clId="{AAED9264-931C-4173-827D-E506959E3344}" dt="2022-09-16T07:43:59.628" v="206" actId="20577"/>
        <pc:sldMkLst>
          <pc:docMk/>
          <pc:sldMk cId="4165918202" sldId="521"/>
        </pc:sldMkLst>
        <pc:spChg chg="mod">
          <ac:chgData name="Therese Bellander" userId="4e2be98a-c50a-45cc-88b4-c8b9ca41a897" providerId="ADAL" clId="{AAED9264-931C-4173-827D-E506959E3344}" dt="2022-09-16T07:43:59.628" v="206" actId="20577"/>
          <ac:spMkLst>
            <pc:docMk/>
            <pc:sldMk cId="4165918202" sldId="521"/>
            <ac:spMk id="8" creationId="{955BD952-6A00-4E74-820D-5CDD0F69EDEB}"/>
          </ac:spMkLst>
        </pc:spChg>
      </pc:sldChg>
      <pc:sldChg chg="ord delCm modCm modNotesTx">
        <pc:chgData name="Therese Bellander" userId="4e2be98a-c50a-45cc-88b4-c8b9ca41a897" providerId="ADAL" clId="{AAED9264-931C-4173-827D-E506959E3344}" dt="2022-09-20T12:39:51.825" v="2099"/>
        <pc:sldMkLst>
          <pc:docMk/>
          <pc:sldMk cId="3188992325" sldId="529"/>
        </pc:sldMkLst>
      </pc:sldChg>
      <pc:sldChg chg="modSp mod modNotesTx">
        <pc:chgData name="Therese Bellander" userId="4e2be98a-c50a-45cc-88b4-c8b9ca41a897" providerId="ADAL" clId="{AAED9264-931C-4173-827D-E506959E3344}" dt="2022-09-19T11:13:58.208" v="687" actId="6549"/>
        <pc:sldMkLst>
          <pc:docMk/>
          <pc:sldMk cId="882069868" sldId="533"/>
        </pc:sldMkLst>
        <pc:spChg chg="mod">
          <ac:chgData name="Therese Bellander" userId="4e2be98a-c50a-45cc-88b4-c8b9ca41a897" providerId="ADAL" clId="{AAED9264-931C-4173-827D-E506959E3344}" dt="2022-09-16T07:28:29.308" v="162" actId="6549"/>
          <ac:spMkLst>
            <pc:docMk/>
            <pc:sldMk cId="882069868" sldId="533"/>
            <ac:spMk id="3" creationId="{D01F609C-9C64-4D6D-A196-958BC22B3579}"/>
          </ac:spMkLst>
        </pc:spChg>
      </pc:sldChg>
      <pc:sldChg chg="modNotesTx">
        <pc:chgData name="Therese Bellander" userId="4e2be98a-c50a-45cc-88b4-c8b9ca41a897" providerId="ADAL" clId="{AAED9264-931C-4173-827D-E506959E3344}" dt="2022-09-16T07:08:48.241" v="13" actId="20577"/>
        <pc:sldMkLst>
          <pc:docMk/>
          <pc:sldMk cId="2668470346" sldId="544"/>
        </pc:sldMkLst>
      </pc:sldChg>
      <pc:sldChg chg="modSp mod addCm delCm">
        <pc:chgData name="Therese Bellander" userId="4e2be98a-c50a-45cc-88b4-c8b9ca41a897" providerId="ADAL" clId="{AAED9264-931C-4173-827D-E506959E3344}" dt="2022-09-19T11:13:31.332" v="686"/>
        <pc:sldMkLst>
          <pc:docMk/>
          <pc:sldMk cId="3338597564" sldId="545"/>
        </pc:sldMkLst>
        <pc:spChg chg="mod">
          <ac:chgData name="Therese Bellander" userId="4e2be98a-c50a-45cc-88b4-c8b9ca41a897" providerId="ADAL" clId="{AAED9264-931C-4173-827D-E506959E3344}" dt="2022-09-16T07:26:42.364" v="141" actId="20577"/>
          <ac:spMkLst>
            <pc:docMk/>
            <pc:sldMk cId="3338597564" sldId="545"/>
            <ac:spMk id="3" creationId="{C8CCDDB7-6077-4DB8-8DE0-53ADC0EE34DD}"/>
          </ac:spMkLst>
        </pc:spChg>
        <pc:spChg chg="mod">
          <ac:chgData name="Therese Bellander" userId="4e2be98a-c50a-45cc-88b4-c8b9ca41a897" providerId="ADAL" clId="{AAED9264-931C-4173-827D-E506959E3344}" dt="2022-09-19T11:13:26.214" v="685" actId="20577"/>
          <ac:spMkLst>
            <pc:docMk/>
            <pc:sldMk cId="3338597564" sldId="545"/>
            <ac:spMk id="4" creationId="{A7FDD0F3-F00E-4CC6-E26B-E956A0117A79}"/>
          </ac:spMkLst>
        </pc:spChg>
      </pc:sldChg>
      <pc:sldChg chg="modNotesTx">
        <pc:chgData name="Therese Bellander" userId="4e2be98a-c50a-45cc-88b4-c8b9ca41a897" providerId="ADAL" clId="{AAED9264-931C-4173-827D-E506959E3344}" dt="2022-09-19T11:36:49.752" v="1683" actId="20577"/>
        <pc:sldMkLst>
          <pc:docMk/>
          <pc:sldMk cId="3058903694" sldId="551"/>
        </pc:sldMkLst>
      </pc:sldChg>
      <pc:sldChg chg="addCm delCm">
        <pc:chgData name="Therese Bellander" userId="4e2be98a-c50a-45cc-88b4-c8b9ca41a897" providerId="ADAL" clId="{AAED9264-931C-4173-827D-E506959E3344}" dt="2022-09-19T11:24:35.206" v="1009"/>
        <pc:sldMkLst>
          <pc:docMk/>
          <pc:sldMk cId="2378478451" sldId="552"/>
        </pc:sldMkLst>
      </pc:sldChg>
      <pc:sldChg chg="add">
        <pc:chgData name="Therese Bellander" userId="4e2be98a-c50a-45cc-88b4-c8b9ca41a897" providerId="ADAL" clId="{AAED9264-931C-4173-827D-E506959E3344}" dt="2022-09-20T09:27:43.640" v="1684"/>
        <pc:sldMkLst>
          <pc:docMk/>
          <pc:sldMk cId="286116596" sldId="555"/>
        </pc:sldMkLst>
      </pc:sldChg>
      <pc:sldChg chg="modNotesTx">
        <pc:chgData name="Therese Bellander" userId="4e2be98a-c50a-45cc-88b4-c8b9ca41a897" providerId="ADAL" clId="{AAED9264-931C-4173-827D-E506959E3344}" dt="2022-09-20T12:41:44.746" v="2103" actId="113"/>
        <pc:sldMkLst>
          <pc:docMk/>
          <pc:sldMk cId="2360485718" sldId="558"/>
        </pc:sldMkLst>
      </pc:sldChg>
      <pc:sldChg chg="modSp mod addCm delCm modNotesTx">
        <pc:chgData name="Therese Bellander" userId="4e2be98a-c50a-45cc-88b4-c8b9ca41a897" providerId="ADAL" clId="{AAED9264-931C-4173-827D-E506959E3344}" dt="2022-10-13T20:33:58.691" v="2170" actId="20577"/>
        <pc:sldMkLst>
          <pc:docMk/>
          <pc:sldMk cId="3927981191" sldId="560"/>
        </pc:sldMkLst>
        <pc:spChg chg="mod">
          <ac:chgData name="Therese Bellander" userId="4e2be98a-c50a-45cc-88b4-c8b9ca41a897" providerId="ADAL" clId="{AAED9264-931C-4173-827D-E506959E3344}" dt="2022-10-13T20:33:08.294" v="2155" actId="20577"/>
          <ac:spMkLst>
            <pc:docMk/>
            <pc:sldMk cId="3927981191" sldId="560"/>
            <ac:spMk id="8" creationId="{955BD952-6A00-4E74-820D-5CDD0F69EDEB}"/>
          </ac:spMkLst>
        </pc:spChg>
        <pc:picChg chg="mod">
          <ac:chgData name="Therese Bellander" userId="4e2be98a-c50a-45cc-88b4-c8b9ca41a897" providerId="ADAL" clId="{AAED9264-931C-4173-827D-E506959E3344}" dt="2022-09-19T11:34:12.572" v="1522" actId="14826"/>
          <ac:picMkLst>
            <pc:docMk/>
            <pc:sldMk cId="3927981191" sldId="560"/>
            <ac:picMk id="6" creationId="{0C0516C2-7C0E-49F9-81F3-96D9329A8A3E}"/>
          </ac:picMkLst>
        </pc:picChg>
      </pc:sldChg>
      <pc:sldChg chg="modSp mod addCm delCm">
        <pc:chgData name="Therese Bellander" userId="4e2be98a-c50a-45cc-88b4-c8b9ca41a897" providerId="ADAL" clId="{AAED9264-931C-4173-827D-E506959E3344}" dt="2022-09-19T11:27:42.395" v="1304"/>
        <pc:sldMkLst>
          <pc:docMk/>
          <pc:sldMk cId="972396747" sldId="561"/>
        </pc:sldMkLst>
        <pc:spChg chg="mod">
          <ac:chgData name="Therese Bellander" userId="4e2be98a-c50a-45cc-88b4-c8b9ca41a897" providerId="ADAL" clId="{AAED9264-931C-4173-827D-E506959E3344}" dt="2022-09-19T11:27:38.840" v="1303" actId="20577"/>
          <ac:spMkLst>
            <pc:docMk/>
            <pc:sldMk cId="972396747" sldId="561"/>
            <ac:spMk id="3" creationId="{4E155DD5-8FC3-4EF3-B751-241D7F928291}"/>
          </ac:spMkLst>
        </pc:spChg>
      </pc:sldChg>
      <pc:sldChg chg="modSp mod">
        <pc:chgData name="Therese Bellander" userId="4e2be98a-c50a-45cc-88b4-c8b9ca41a897" providerId="ADAL" clId="{AAED9264-931C-4173-827D-E506959E3344}" dt="2022-09-19T11:30:58.103" v="1519" actId="1076"/>
        <pc:sldMkLst>
          <pc:docMk/>
          <pc:sldMk cId="3711084465" sldId="562"/>
        </pc:sldMkLst>
        <pc:spChg chg="mod">
          <ac:chgData name="Therese Bellander" userId="4e2be98a-c50a-45cc-88b4-c8b9ca41a897" providerId="ADAL" clId="{AAED9264-931C-4173-827D-E506959E3344}" dt="2022-09-19T11:30:58.103" v="1519" actId="1076"/>
          <ac:spMkLst>
            <pc:docMk/>
            <pc:sldMk cId="3711084465" sldId="562"/>
            <ac:spMk id="4" creationId="{49512B7D-417D-9753-3742-81E435F92831}"/>
          </ac:spMkLst>
        </pc:spChg>
        <pc:spChg chg="mod">
          <ac:chgData name="Therese Bellander" userId="4e2be98a-c50a-45cc-88b4-c8b9ca41a897" providerId="ADAL" clId="{AAED9264-931C-4173-827D-E506959E3344}" dt="2022-09-19T11:30:55.207" v="1518" actId="1076"/>
          <ac:spMkLst>
            <pc:docMk/>
            <pc:sldMk cId="3711084465" sldId="562"/>
            <ac:spMk id="5" creationId="{FAB060F8-49CD-05AE-6C89-34C04D856C62}"/>
          </ac:spMkLst>
        </pc:spChg>
        <pc:spChg chg="mod">
          <ac:chgData name="Therese Bellander" userId="4e2be98a-c50a-45cc-88b4-c8b9ca41a897" providerId="ADAL" clId="{AAED9264-931C-4173-827D-E506959E3344}" dt="2022-09-19T11:30:47.959" v="1516" actId="1076"/>
          <ac:spMkLst>
            <pc:docMk/>
            <pc:sldMk cId="3711084465" sldId="562"/>
            <ac:spMk id="6" creationId="{9C513819-A431-2C3F-D65C-0EA275ED119D}"/>
          </ac:spMkLst>
        </pc:spChg>
        <pc:spChg chg="mod">
          <ac:chgData name="Therese Bellander" userId="4e2be98a-c50a-45cc-88b4-c8b9ca41a897" providerId="ADAL" clId="{AAED9264-931C-4173-827D-E506959E3344}" dt="2022-09-19T11:30:52.919" v="1517" actId="1076"/>
          <ac:spMkLst>
            <pc:docMk/>
            <pc:sldMk cId="3711084465" sldId="562"/>
            <ac:spMk id="7" creationId="{1973EF23-89F0-9263-CC36-9BB53C5E5018}"/>
          </ac:spMkLst>
        </pc:spChg>
      </pc:sldChg>
      <pc:sldChg chg="del mod modShow">
        <pc:chgData name="Therese Bellander" userId="4e2be98a-c50a-45cc-88b4-c8b9ca41a897" providerId="ADAL" clId="{AAED9264-931C-4173-827D-E506959E3344}" dt="2022-09-16T07:45:19.342" v="208" actId="47"/>
        <pc:sldMkLst>
          <pc:docMk/>
          <pc:sldMk cId="2296325093" sldId="563"/>
        </pc:sldMkLst>
      </pc:sldChg>
      <pc:sldChg chg="addSp delSp modSp mod modClrScheme addCm delCm modCm chgLayout modNotesTx">
        <pc:chgData name="Therese Bellander" userId="4e2be98a-c50a-45cc-88b4-c8b9ca41a897" providerId="ADAL" clId="{AAED9264-931C-4173-827D-E506959E3344}" dt="2022-09-19T11:33:02.617" v="1521" actId="14100"/>
        <pc:sldMkLst>
          <pc:docMk/>
          <pc:sldMk cId="1892681730" sldId="565"/>
        </pc:sldMkLst>
        <pc:spChg chg="add del mod ord">
          <ac:chgData name="Therese Bellander" userId="4e2be98a-c50a-45cc-88b4-c8b9ca41a897" providerId="ADAL" clId="{AAED9264-931C-4173-827D-E506959E3344}" dt="2022-09-19T11:20:43.165" v="859" actId="478"/>
          <ac:spMkLst>
            <pc:docMk/>
            <pc:sldMk cId="1892681730" sldId="565"/>
            <ac:spMk id="3" creationId="{0D1F54C4-F7B3-2C0A-4171-9C6059E59960}"/>
          </ac:spMkLst>
        </pc:spChg>
        <pc:spChg chg="add mod ord">
          <ac:chgData name="Therese Bellander" userId="4e2be98a-c50a-45cc-88b4-c8b9ca41a897" providerId="ADAL" clId="{AAED9264-931C-4173-827D-E506959E3344}" dt="2022-09-19T11:20:52.733" v="889" actId="20577"/>
          <ac:spMkLst>
            <pc:docMk/>
            <pc:sldMk cId="1892681730" sldId="565"/>
            <ac:spMk id="5" creationId="{61D776A3-C496-3D0E-272D-09F33F591AEC}"/>
          </ac:spMkLst>
        </pc:spChg>
        <pc:spChg chg="mod ord">
          <ac:chgData name="Therese Bellander" userId="4e2be98a-c50a-45cc-88b4-c8b9ca41a897" providerId="ADAL" clId="{AAED9264-931C-4173-827D-E506959E3344}" dt="2022-09-19T11:20:36.263" v="858" actId="700"/>
          <ac:spMkLst>
            <pc:docMk/>
            <pc:sldMk cId="1892681730" sldId="565"/>
            <ac:spMk id="6" creationId="{1269802D-AD8D-6896-082D-1045DB0129FF}"/>
          </ac:spMkLst>
        </pc:spChg>
        <pc:spChg chg="mod ord">
          <ac:chgData name="Therese Bellander" userId="4e2be98a-c50a-45cc-88b4-c8b9ca41a897" providerId="ADAL" clId="{AAED9264-931C-4173-827D-E506959E3344}" dt="2022-09-19T11:21:18.669" v="931" actId="1076"/>
          <ac:spMkLst>
            <pc:docMk/>
            <pc:sldMk cId="1892681730" sldId="565"/>
            <ac:spMk id="7" creationId="{19EBECA5-A8D7-8EFA-D318-55946419FEA0}"/>
          </ac:spMkLst>
        </pc:spChg>
        <pc:spChg chg="mod">
          <ac:chgData name="Therese Bellander" userId="4e2be98a-c50a-45cc-88b4-c8b9ca41a897" providerId="ADAL" clId="{AAED9264-931C-4173-827D-E506959E3344}" dt="2022-09-19T11:33:02.617" v="1521" actId="14100"/>
          <ac:spMkLst>
            <pc:docMk/>
            <pc:sldMk cId="1892681730" sldId="565"/>
            <ac:spMk id="8" creationId="{BE4967B9-7F08-012F-CBED-43E723DB7BDE}"/>
          </ac:spMkLst>
        </pc:spChg>
        <pc:spChg chg="add mod ord">
          <ac:chgData name="Therese Bellander" userId="4e2be98a-c50a-45cc-88b4-c8b9ca41a897" providerId="ADAL" clId="{AAED9264-931C-4173-827D-E506959E3344}" dt="2022-09-19T11:21:18.669" v="931" actId="1076"/>
          <ac:spMkLst>
            <pc:docMk/>
            <pc:sldMk cId="1892681730" sldId="565"/>
            <ac:spMk id="9" creationId="{CD42CAAF-E395-B07D-F4C9-1888044D53F0}"/>
          </ac:spMkLst>
        </pc:spChg>
      </pc:sldChg>
      <pc:sldChg chg="add mod modShow modNotesTx">
        <pc:chgData name="Therese Bellander" userId="4e2be98a-c50a-45cc-88b4-c8b9ca41a897" providerId="ADAL" clId="{AAED9264-931C-4173-827D-E506959E3344}" dt="2022-09-19T11:26:33.133" v="1171" actId="20577"/>
        <pc:sldMkLst>
          <pc:docMk/>
          <pc:sldMk cId="551795529" sldId="566"/>
        </pc:sldMkLst>
      </pc:sldChg>
      <pc:sldChg chg="add del">
        <pc:chgData name="Therese Bellander" userId="4e2be98a-c50a-45cc-88b4-c8b9ca41a897" providerId="ADAL" clId="{AAED9264-931C-4173-827D-E506959E3344}" dt="2022-09-20T09:29:32.717" v="1686" actId="47"/>
        <pc:sldMkLst>
          <pc:docMk/>
          <pc:sldMk cId="1858277889" sldId="567"/>
        </pc:sldMkLst>
      </pc:sldChg>
      <pc:sldChg chg="addSp delSp modSp add mod modNotesTx">
        <pc:chgData name="Therese Bellander" userId="4e2be98a-c50a-45cc-88b4-c8b9ca41a897" providerId="ADAL" clId="{AAED9264-931C-4173-827D-E506959E3344}" dt="2022-09-20T09:30:16.264" v="1734"/>
        <pc:sldMkLst>
          <pc:docMk/>
          <pc:sldMk cId="3691222405" sldId="567"/>
        </pc:sldMkLst>
        <pc:spChg chg="add mod">
          <ac:chgData name="Therese Bellander" userId="4e2be98a-c50a-45cc-88b4-c8b9ca41a897" providerId="ADAL" clId="{AAED9264-931C-4173-827D-E506959E3344}" dt="2022-09-20T09:30:02.088" v="1733" actId="478"/>
          <ac:spMkLst>
            <pc:docMk/>
            <pc:sldMk cId="3691222405" sldId="567"/>
            <ac:spMk id="3" creationId="{D84630B5-8B28-39BA-6D74-A547FE392367}"/>
          </ac:spMkLst>
        </pc:spChg>
        <pc:spChg chg="mod">
          <ac:chgData name="Therese Bellander" userId="4e2be98a-c50a-45cc-88b4-c8b9ca41a897" providerId="ADAL" clId="{AAED9264-931C-4173-827D-E506959E3344}" dt="2022-09-20T09:29:57.984" v="1732" actId="20577"/>
          <ac:spMkLst>
            <pc:docMk/>
            <pc:sldMk cId="3691222405" sldId="567"/>
            <ac:spMk id="4" creationId="{723FC1A1-2A87-42CC-B00F-D417CCF4A11A}"/>
          </ac:spMkLst>
        </pc:spChg>
        <pc:spChg chg="del">
          <ac:chgData name="Therese Bellander" userId="4e2be98a-c50a-45cc-88b4-c8b9ca41a897" providerId="ADAL" clId="{AAED9264-931C-4173-827D-E506959E3344}" dt="2022-09-20T09:30:02.088" v="1733" actId="478"/>
          <ac:spMkLst>
            <pc:docMk/>
            <pc:sldMk cId="3691222405" sldId="567"/>
            <ac:spMk id="5" creationId="{15C9FF59-C7C3-4F31-B77A-1346AB623BFD}"/>
          </ac:spMkLst>
        </pc:spChg>
      </pc:sldChg>
      <pc:sldChg chg="add mod ord modShow modNotesTx">
        <pc:chgData name="Therese Bellander" userId="4e2be98a-c50a-45cc-88b4-c8b9ca41a897" providerId="ADAL" clId="{AAED9264-931C-4173-827D-E506959E3344}" dt="2022-09-20T12:39:03.205" v="2097" actId="113"/>
        <pc:sldMkLst>
          <pc:docMk/>
          <pc:sldMk cId="2085372960" sldId="568"/>
        </pc:sldMkLst>
      </pc:sldChg>
    </pc:docChg>
  </pc:docChgLst>
  <pc:docChgLst>
    <pc:chgData name="Carl Gustafson" userId="S::carl.gustafson@redcross.se::acc923fe-2d3f-4b80-ab4b-0594a366d94c" providerId="AD" clId="Web-{073DFB9E-7F5B-B626-D6FA-38E9E772FF9F}"/>
    <pc:docChg chg="addSld modSld sldOrd">
      <pc:chgData name="Carl Gustafson" userId="S::carl.gustafson@redcross.se::acc923fe-2d3f-4b80-ab4b-0594a366d94c" providerId="AD" clId="Web-{073DFB9E-7F5B-B626-D6FA-38E9E772FF9F}" dt="2022-11-03T10:31:15.768" v="139" actId="20577"/>
      <pc:docMkLst>
        <pc:docMk/>
      </pc:docMkLst>
      <pc:sldChg chg="modSp">
        <pc:chgData name="Carl Gustafson" userId="S::carl.gustafson@redcross.se::acc923fe-2d3f-4b80-ab4b-0594a366d94c" providerId="AD" clId="Web-{073DFB9E-7F5B-B626-D6FA-38E9E772FF9F}" dt="2022-11-03T10:22:00.234" v="32" actId="20577"/>
        <pc:sldMkLst>
          <pc:docMk/>
          <pc:sldMk cId="3338597564" sldId="545"/>
        </pc:sldMkLst>
        <pc:spChg chg="mod">
          <ac:chgData name="Carl Gustafson" userId="S::carl.gustafson@redcross.se::acc923fe-2d3f-4b80-ab4b-0594a366d94c" providerId="AD" clId="Web-{073DFB9E-7F5B-B626-D6FA-38E9E772FF9F}" dt="2022-11-03T10:22:00.234" v="32" actId="20577"/>
          <ac:spMkLst>
            <pc:docMk/>
            <pc:sldMk cId="3338597564" sldId="545"/>
            <ac:spMk id="4" creationId="{A7FDD0F3-F00E-4CC6-E26B-E956A0117A79}"/>
          </ac:spMkLst>
        </pc:spChg>
      </pc:sldChg>
      <pc:sldChg chg="modSp">
        <pc:chgData name="Carl Gustafson" userId="S::carl.gustafson@redcross.se::acc923fe-2d3f-4b80-ab4b-0594a366d94c" providerId="AD" clId="Web-{073DFB9E-7F5B-B626-D6FA-38E9E772FF9F}" dt="2022-11-03T10:23:21.437" v="35" actId="20577"/>
        <pc:sldMkLst>
          <pc:docMk/>
          <pc:sldMk cId="3692873919" sldId="546"/>
        </pc:sldMkLst>
        <pc:spChg chg="mod">
          <ac:chgData name="Carl Gustafson" userId="S::carl.gustafson@redcross.se::acc923fe-2d3f-4b80-ab4b-0594a366d94c" providerId="AD" clId="Web-{073DFB9E-7F5B-B626-D6FA-38E9E772FF9F}" dt="2022-11-03T10:23:21.437" v="35" actId="20577"/>
          <ac:spMkLst>
            <pc:docMk/>
            <pc:sldMk cId="3692873919" sldId="546"/>
            <ac:spMk id="3" creationId="{C8CCDDB7-6077-4DB8-8DE0-53ADC0EE34DD}"/>
          </ac:spMkLst>
        </pc:spChg>
      </pc:sldChg>
      <pc:sldChg chg="modSp">
        <pc:chgData name="Carl Gustafson" userId="S::carl.gustafson@redcross.se::acc923fe-2d3f-4b80-ab4b-0594a366d94c" providerId="AD" clId="Web-{073DFB9E-7F5B-B626-D6FA-38E9E772FF9F}" dt="2022-11-03T10:31:15.768" v="139" actId="20577"/>
        <pc:sldMkLst>
          <pc:docMk/>
          <pc:sldMk cId="3927981191" sldId="560"/>
        </pc:sldMkLst>
        <pc:spChg chg="mod">
          <ac:chgData name="Carl Gustafson" userId="S::carl.gustafson@redcross.se::acc923fe-2d3f-4b80-ab4b-0594a366d94c" providerId="AD" clId="Web-{073DFB9E-7F5B-B626-D6FA-38E9E772FF9F}" dt="2022-11-03T10:31:15.768" v="139" actId="20577"/>
          <ac:spMkLst>
            <pc:docMk/>
            <pc:sldMk cId="3927981191" sldId="560"/>
            <ac:spMk id="8" creationId="{955BD952-6A00-4E74-820D-5CDD0F69EDEB}"/>
          </ac:spMkLst>
        </pc:spChg>
      </pc:sldChg>
      <pc:sldChg chg="delSp modSp">
        <pc:chgData name="Carl Gustafson" userId="S::carl.gustafson@redcross.se::acc923fe-2d3f-4b80-ab4b-0594a366d94c" providerId="AD" clId="Web-{073DFB9E-7F5B-B626-D6FA-38E9E772FF9F}" dt="2022-11-03T10:26:42.626" v="76" actId="20577"/>
        <pc:sldMkLst>
          <pc:docMk/>
          <pc:sldMk cId="1892681730" sldId="565"/>
        </pc:sldMkLst>
        <pc:spChg chg="del">
          <ac:chgData name="Carl Gustafson" userId="S::carl.gustafson@redcross.se::acc923fe-2d3f-4b80-ab4b-0594a366d94c" providerId="AD" clId="Web-{073DFB9E-7F5B-B626-D6FA-38E9E772FF9F}" dt="2022-11-03T10:26:02.969" v="56"/>
          <ac:spMkLst>
            <pc:docMk/>
            <pc:sldMk cId="1892681730" sldId="565"/>
            <ac:spMk id="8" creationId="{BE4967B9-7F08-012F-CBED-43E723DB7BDE}"/>
          </ac:spMkLst>
        </pc:spChg>
        <pc:spChg chg="mod">
          <ac:chgData name="Carl Gustafson" userId="S::carl.gustafson@redcross.se::acc923fe-2d3f-4b80-ab4b-0594a366d94c" providerId="AD" clId="Web-{073DFB9E-7F5B-B626-D6FA-38E9E772FF9F}" dt="2022-11-03T10:26:42.626" v="76" actId="20577"/>
          <ac:spMkLst>
            <pc:docMk/>
            <pc:sldMk cId="1892681730" sldId="565"/>
            <ac:spMk id="9" creationId="{CD42CAAF-E395-B07D-F4C9-1888044D53F0}"/>
          </ac:spMkLst>
        </pc:spChg>
      </pc:sldChg>
      <pc:sldChg chg="modSp new mod ord modClrScheme chgLayout">
        <pc:chgData name="Carl Gustafson" userId="S::carl.gustafson@redcross.se::acc923fe-2d3f-4b80-ab4b-0594a366d94c" providerId="AD" clId="Web-{073DFB9E-7F5B-B626-D6FA-38E9E772FF9F}" dt="2022-11-03T10:24:52.031" v="54" actId="20577"/>
        <pc:sldMkLst>
          <pc:docMk/>
          <pc:sldMk cId="1389356594" sldId="569"/>
        </pc:sldMkLst>
        <pc:spChg chg="mod ord">
          <ac:chgData name="Carl Gustafson" userId="S::carl.gustafson@redcross.se::acc923fe-2d3f-4b80-ab4b-0594a366d94c" providerId="AD" clId="Web-{073DFB9E-7F5B-B626-D6FA-38E9E772FF9F}" dt="2022-11-03T10:24:52.031" v="54" actId="20577"/>
          <ac:spMkLst>
            <pc:docMk/>
            <pc:sldMk cId="1389356594" sldId="569"/>
            <ac:spMk id="2" creationId="{EAF2D7DF-8AFF-C9DF-8D2C-3685740EE2E6}"/>
          </ac:spMkLst>
        </pc:spChg>
        <pc:spChg chg="mod ord">
          <ac:chgData name="Carl Gustafson" userId="S::carl.gustafson@redcross.se::acc923fe-2d3f-4b80-ab4b-0594a366d94c" providerId="AD" clId="Web-{073DFB9E-7F5B-B626-D6FA-38E9E772FF9F}" dt="2022-11-03T10:24:28.844" v="38"/>
          <ac:spMkLst>
            <pc:docMk/>
            <pc:sldMk cId="1389356594" sldId="569"/>
            <ac:spMk id="3" creationId="{A1AD30DD-18F3-FC87-56CE-DC9EBA498BF0}"/>
          </ac:spMkLst>
        </pc:spChg>
      </pc:sldChg>
      <pc:sldChg chg="add replId">
        <pc:chgData name="Carl Gustafson" userId="S::carl.gustafson@redcross.se::acc923fe-2d3f-4b80-ab4b-0594a366d94c" providerId="AD" clId="Web-{073DFB9E-7F5B-B626-D6FA-38E9E772FF9F}" dt="2022-11-03T10:25:15.156" v="55"/>
        <pc:sldMkLst>
          <pc:docMk/>
          <pc:sldMk cId="2324350896" sldId="570"/>
        </pc:sldMkLst>
      </pc:sldChg>
    </pc:docChg>
  </pc:docChgLst>
  <pc:docChgLst>
    <pc:chgData name="Carl Gustafson" userId="S::carl.gustafson@redcross.se::acc923fe-2d3f-4b80-ab4b-0594a366d94c" providerId="AD" clId="Web-{405D72BA-93D2-6267-B3F0-4AE3E0700E4B}"/>
    <pc:docChg chg="addSld delSld modSld">
      <pc:chgData name="Carl Gustafson" userId="S::carl.gustafson@redcross.se::acc923fe-2d3f-4b80-ab4b-0594a366d94c" providerId="AD" clId="Web-{405D72BA-93D2-6267-B3F0-4AE3E0700E4B}" dt="2022-11-03T10:47:36.347" v="4" actId="20577"/>
      <pc:docMkLst>
        <pc:docMk/>
      </pc:docMkLst>
      <pc:sldChg chg="del">
        <pc:chgData name="Carl Gustafson" userId="S::carl.gustafson@redcross.se::acc923fe-2d3f-4b80-ab4b-0594a366d94c" providerId="AD" clId="Web-{405D72BA-93D2-6267-B3F0-4AE3E0700E4B}" dt="2022-11-03T10:46:57.628" v="0"/>
        <pc:sldMkLst>
          <pc:docMk/>
          <pc:sldMk cId="286116596" sldId="555"/>
        </pc:sldMkLst>
      </pc:sldChg>
      <pc:sldChg chg="modSp add">
        <pc:chgData name="Carl Gustafson" userId="S::carl.gustafson@redcross.se::acc923fe-2d3f-4b80-ab4b-0594a366d94c" providerId="AD" clId="Web-{405D72BA-93D2-6267-B3F0-4AE3E0700E4B}" dt="2022-11-03T10:47:36.347" v="4" actId="20577"/>
        <pc:sldMkLst>
          <pc:docMk/>
          <pc:sldMk cId="107942039" sldId="571"/>
        </pc:sldMkLst>
        <pc:spChg chg="mod">
          <ac:chgData name="Carl Gustafson" userId="S::carl.gustafson@redcross.se::acc923fe-2d3f-4b80-ab4b-0594a366d94c" providerId="AD" clId="Web-{405D72BA-93D2-6267-B3F0-4AE3E0700E4B}" dt="2022-11-03T10:47:36.347" v="4" actId="20577"/>
          <ac:spMkLst>
            <pc:docMk/>
            <pc:sldMk cId="107942039" sldId="571"/>
            <ac:spMk id="8" creationId="{2E99266F-CEC9-BEA3-C1EE-425B8769A0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82E5F-FAC4-43D4-90F0-DCC9A1155E7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A2B4CEAC-10CD-4C2D-B513-6EF3AD3852C4}">
      <dgm:prSet phldrT="[Text]"/>
      <dgm:spPr/>
      <dgm:t>
        <a:bodyPr/>
        <a:lstStyle/>
        <a:p>
          <a:r>
            <a:rPr lang="sv-SE"/>
            <a:t>Inledning</a:t>
          </a:r>
        </a:p>
      </dgm:t>
    </dgm:pt>
    <dgm:pt modelId="{E34E6E8D-5849-4CEE-A6D2-FE817CB27A93}" type="parTrans" cxnId="{009827B8-4793-4403-91CA-FB491AE2E503}">
      <dgm:prSet/>
      <dgm:spPr/>
      <dgm:t>
        <a:bodyPr/>
        <a:lstStyle/>
        <a:p>
          <a:endParaRPr lang="sv-SE"/>
        </a:p>
      </dgm:t>
    </dgm:pt>
    <dgm:pt modelId="{13CE0E4C-EE86-4A9D-AB03-D7CB0556B543}" type="sibTrans" cxnId="{009827B8-4793-4403-91CA-FB491AE2E503}">
      <dgm:prSet/>
      <dgm:spPr/>
      <dgm:t>
        <a:bodyPr/>
        <a:lstStyle/>
        <a:p>
          <a:endParaRPr lang="sv-SE"/>
        </a:p>
      </dgm:t>
    </dgm:pt>
    <dgm:pt modelId="{98AC3649-5FDD-4554-96AB-5C829A2ED14F}">
      <dgm:prSet phldrT="[Text]"/>
      <dgm:spPr/>
      <dgm:t>
        <a:bodyPr/>
        <a:lstStyle/>
        <a:p>
          <a:r>
            <a:rPr lang="sv-SE"/>
            <a:t>Om SRK:s medarbetarskap</a:t>
          </a:r>
        </a:p>
      </dgm:t>
    </dgm:pt>
    <dgm:pt modelId="{560AD12C-B33C-4CD6-8696-80E41A4A2A4F}" type="parTrans" cxnId="{D3E89A68-D084-4420-89D3-90624A21D859}">
      <dgm:prSet/>
      <dgm:spPr/>
      <dgm:t>
        <a:bodyPr/>
        <a:lstStyle/>
        <a:p>
          <a:endParaRPr lang="sv-SE"/>
        </a:p>
      </dgm:t>
    </dgm:pt>
    <dgm:pt modelId="{7E170D93-AD98-400E-9A3C-FE22F198DE6F}" type="sibTrans" cxnId="{D3E89A68-D084-4420-89D3-90624A21D859}">
      <dgm:prSet/>
      <dgm:spPr/>
      <dgm:t>
        <a:bodyPr/>
        <a:lstStyle/>
        <a:p>
          <a:endParaRPr lang="sv-SE"/>
        </a:p>
      </dgm:t>
    </dgm:pt>
    <dgm:pt modelId="{729E0787-AB55-4D1A-B9D6-FA74A7D1D397}">
      <dgm:prSet phldrT="[Text]"/>
      <dgm:spPr/>
      <dgm:t>
        <a:bodyPr/>
        <a:lstStyle/>
        <a:p>
          <a:r>
            <a:rPr lang="sv-SE"/>
            <a:t>Workshop - gemensam reflektion</a:t>
          </a:r>
        </a:p>
      </dgm:t>
    </dgm:pt>
    <dgm:pt modelId="{4579F60F-F53D-445D-A185-BF0A6E45F165}" type="parTrans" cxnId="{49B6B0D1-83BA-43E2-9E6A-AF7F68BD0540}">
      <dgm:prSet/>
      <dgm:spPr/>
      <dgm:t>
        <a:bodyPr/>
        <a:lstStyle/>
        <a:p>
          <a:endParaRPr lang="sv-SE"/>
        </a:p>
      </dgm:t>
    </dgm:pt>
    <dgm:pt modelId="{851B8F60-AA2B-4972-96A2-00AFF469E285}" type="sibTrans" cxnId="{49B6B0D1-83BA-43E2-9E6A-AF7F68BD0540}">
      <dgm:prSet/>
      <dgm:spPr/>
      <dgm:t>
        <a:bodyPr/>
        <a:lstStyle/>
        <a:p>
          <a:endParaRPr lang="sv-SE"/>
        </a:p>
      </dgm:t>
    </dgm:pt>
    <dgm:pt modelId="{DF2DA71C-77A1-4EFD-ABFD-F6B041A9EECD}">
      <dgm:prSet phldrT="[Text]"/>
      <dgm:spPr/>
      <dgm:t>
        <a:bodyPr/>
        <a:lstStyle/>
        <a:p>
          <a:r>
            <a:rPr lang="sv-SE"/>
            <a:t>Nästa steg</a:t>
          </a:r>
        </a:p>
      </dgm:t>
    </dgm:pt>
    <dgm:pt modelId="{B6D2BF89-CD66-4BE2-B992-479C1D12BCB3}" type="parTrans" cxnId="{DBF8198E-7ECD-4E52-8067-4A6795AF1D13}">
      <dgm:prSet/>
      <dgm:spPr/>
      <dgm:t>
        <a:bodyPr/>
        <a:lstStyle/>
        <a:p>
          <a:endParaRPr lang="sv-SE"/>
        </a:p>
      </dgm:t>
    </dgm:pt>
    <dgm:pt modelId="{8ABBC84A-347D-4A13-B612-C89A0DA1F7F5}" type="sibTrans" cxnId="{DBF8198E-7ECD-4E52-8067-4A6795AF1D13}">
      <dgm:prSet/>
      <dgm:spPr/>
      <dgm:t>
        <a:bodyPr/>
        <a:lstStyle/>
        <a:p>
          <a:endParaRPr lang="sv-SE"/>
        </a:p>
      </dgm:t>
    </dgm:pt>
    <dgm:pt modelId="{5DCFA6D8-DE39-40DB-B261-1567DDF72D1B}">
      <dgm:prSet phldrT="[Text]"/>
      <dgm:spPr/>
      <dgm:t>
        <a:bodyPr/>
        <a:lstStyle/>
        <a:p>
          <a:r>
            <a:rPr lang="sv-SE"/>
            <a:t>Utcheckning</a:t>
          </a:r>
        </a:p>
      </dgm:t>
    </dgm:pt>
    <dgm:pt modelId="{B07350A9-6C20-4444-986D-D1F151C31D62}" type="parTrans" cxnId="{A52F36C1-9F43-4C61-8508-25963DEF13EB}">
      <dgm:prSet/>
      <dgm:spPr/>
    </dgm:pt>
    <dgm:pt modelId="{D9CED03D-7763-4426-AA27-A3401476DA3C}" type="sibTrans" cxnId="{A52F36C1-9F43-4C61-8508-25963DEF13EB}">
      <dgm:prSet/>
      <dgm:spPr/>
    </dgm:pt>
    <dgm:pt modelId="{71CC0341-2491-479A-A7FF-E00ABC88EAC1}" type="pres">
      <dgm:prSet presAssocID="{6C682E5F-FAC4-43D4-90F0-DCC9A1155E71}" presName="Name0" presStyleCnt="0">
        <dgm:presLayoutVars>
          <dgm:chMax val="7"/>
          <dgm:chPref val="7"/>
          <dgm:dir/>
        </dgm:presLayoutVars>
      </dgm:prSet>
      <dgm:spPr/>
    </dgm:pt>
    <dgm:pt modelId="{E4B88542-64B7-4824-9801-7D32BFA5C3B5}" type="pres">
      <dgm:prSet presAssocID="{6C682E5F-FAC4-43D4-90F0-DCC9A1155E71}" presName="Name1" presStyleCnt="0"/>
      <dgm:spPr/>
    </dgm:pt>
    <dgm:pt modelId="{F5FC64E3-3DF1-40F4-B75B-F371D4D2C6CC}" type="pres">
      <dgm:prSet presAssocID="{6C682E5F-FAC4-43D4-90F0-DCC9A1155E71}" presName="cycle" presStyleCnt="0"/>
      <dgm:spPr/>
    </dgm:pt>
    <dgm:pt modelId="{EA1A28D8-C1B1-4203-A05A-B84B14061297}" type="pres">
      <dgm:prSet presAssocID="{6C682E5F-FAC4-43D4-90F0-DCC9A1155E71}" presName="srcNode" presStyleLbl="node1" presStyleIdx="0" presStyleCnt="5"/>
      <dgm:spPr/>
    </dgm:pt>
    <dgm:pt modelId="{B353A853-FDB2-419F-BA74-D598E1D28828}" type="pres">
      <dgm:prSet presAssocID="{6C682E5F-FAC4-43D4-90F0-DCC9A1155E71}" presName="conn" presStyleLbl="parChTrans1D2" presStyleIdx="0" presStyleCnt="1"/>
      <dgm:spPr/>
    </dgm:pt>
    <dgm:pt modelId="{33109D0F-A854-4318-B49B-12D0BF6EB3FB}" type="pres">
      <dgm:prSet presAssocID="{6C682E5F-FAC4-43D4-90F0-DCC9A1155E71}" presName="extraNode" presStyleLbl="node1" presStyleIdx="0" presStyleCnt="5"/>
      <dgm:spPr/>
    </dgm:pt>
    <dgm:pt modelId="{CEEF7C73-F128-4ED9-B25F-CA8DC575D846}" type="pres">
      <dgm:prSet presAssocID="{6C682E5F-FAC4-43D4-90F0-DCC9A1155E71}" presName="dstNode" presStyleLbl="node1" presStyleIdx="0" presStyleCnt="5"/>
      <dgm:spPr/>
    </dgm:pt>
    <dgm:pt modelId="{70DD0DC8-2303-42B6-840F-825775E56F83}" type="pres">
      <dgm:prSet presAssocID="{A2B4CEAC-10CD-4C2D-B513-6EF3AD3852C4}" presName="text_1" presStyleLbl="node1" presStyleIdx="0" presStyleCnt="5">
        <dgm:presLayoutVars>
          <dgm:bulletEnabled val="1"/>
        </dgm:presLayoutVars>
      </dgm:prSet>
      <dgm:spPr/>
    </dgm:pt>
    <dgm:pt modelId="{E59F9BFD-F226-4598-ACB5-D61D775ACE59}" type="pres">
      <dgm:prSet presAssocID="{A2B4CEAC-10CD-4C2D-B513-6EF3AD3852C4}" presName="accent_1" presStyleCnt="0"/>
      <dgm:spPr/>
    </dgm:pt>
    <dgm:pt modelId="{475B6959-3F97-471D-AF6B-EB574789D134}" type="pres">
      <dgm:prSet presAssocID="{A2B4CEAC-10CD-4C2D-B513-6EF3AD3852C4}" presName="accentRepeatNode" presStyleLbl="solidFgAcc1" presStyleIdx="0" presStyleCnt="5"/>
      <dgm:spPr/>
    </dgm:pt>
    <dgm:pt modelId="{A1183EB3-37D1-4076-B52F-DD687533C760}" type="pres">
      <dgm:prSet presAssocID="{98AC3649-5FDD-4554-96AB-5C829A2ED14F}" presName="text_2" presStyleLbl="node1" presStyleIdx="1" presStyleCnt="5">
        <dgm:presLayoutVars>
          <dgm:bulletEnabled val="1"/>
        </dgm:presLayoutVars>
      </dgm:prSet>
      <dgm:spPr/>
    </dgm:pt>
    <dgm:pt modelId="{7F725238-5203-472D-B0AB-48384E7D6C2A}" type="pres">
      <dgm:prSet presAssocID="{98AC3649-5FDD-4554-96AB-5C829A2ED14F}" presName="accent_2" presStyleCnt="0"/>
      <dgm:spPr/>
    </dgm:pt>
    <dgm:pt modelId="{495FFC6C-087F-4857-900B-8E383482DC0B}" type="pres">
      <dgm:prSet presAssocID="{98AC3649-5FDD-4554-96AB-5C829A2ED14F}" presName="accentRepeatNode" presStyleLbl="solidFgAcc1" presStyleIdx="1" presStyleCnt="5"/>
      <dgm:spPr/>
    </dgm:pt>
    <dgm:pt modelId="{738C1AB7-4D0B-4547-9833-3577AF32E359}" type="pres">
      <dgm:prSet presAssocID="{729E0787-AB55-4D1A-B9D6-FA74A7D1D397}" presName="text_3" presStyleLbl="node1" presStyleIdx="2" presStyleCnt="5">
        <dgm:presLayoutVars>
          <dgm:bulletEnabled val="1"/>
        </dgm:presLayoutVars>
      </dgm:prSet>
      <dgm:spPr/>
    </dgm:pt>
    <dgm:pt modelId="{AE2F8B67-999D-4DAB-B29E-5EC1B9F7BF59}" type="pres">
      <dgm:prSet presAssocID="{729E0787-AB55-4D1A-B9D6-FA74A7D1D397}" presName="accent_3" presStyleCnt="0"/>
      <dgm:spPr/>
    </dgm:pt>
    <dgm:pt modelId="{3D3BD417-F9A8-4568-B9C2-725E21FA0DB7}" type="pres">
      <dgm:prSet presAssocID="{729E0787-AB55-4D1A-B9D6-FA74A7D1D397}" presName="accentRepeatNode" presStyleLbl="solidFgAcc1" presStyleIdx="2" presStyleCnt="5"/>
      <dgm:spPr/>
    </dgm:pt>
    <dgm:pt modelId="{4B0968A0-1394-4C35-90E9-CE955E2F374B}" type="pres">
      <dgm:prSet presAssocID="{DF2DA71C-77A1-4EFD-ABFD-F6B041A9EECD}" presName="text_4" presStyleLbl="node1" presStyleIdx="3" presStyleCnt="5">
        <dgm:presLayoutVars>
          <dgm:bulletEnabled val="1"/>
        </dgm:presLayoutVars>
      </dgm:prSet>
      <dgm:spPr/>
    </dgm:pt>
    <dgm:pt modelId="{E93D1C5B-BD8E-453C-993E-EF9E71BF0D4E}" type="pres">
      <dgm:prSet presAssocID="{DF2DA71C-77A1-4EFD-ABFD-F6B041A9EECD}" presName="accent_4" presStyleCnt="0"/>
      <dgm:spPr/>
    </dgm:pt>
    <dgm:pt modelId="{A1974C71-7513-4DFD-B27C-0FD2FED2873A}" type="pres">
      <dgm:prSet presAssocID="{DF2DA71C-77A1-4EFD-ABFD-F6B041A9EECD}" presName="accentRepeatNode" presStyleLbl="solidFgAcc1" presStyleIdx="3" presStyleCnt="5"/>
      <dgm:spPr/>
    </dgm:pt>
    <dgm:pt modelId="{F8390133-CADB-46ED-9D80-B3DBA14A0FF0}" type="pres">
      <dgm:prSet presAssocID="{5DCFA6D8-DE39-40DB-B261-1567DDF72D1B}" presName="text_5" presStyleLbl="node1" presStyleIdx="4" presStyleCnt="5">
        <dgm:presLayoutVars>
          <dgm:bulletEnabled val="1"/>
        </dgm:presLayoutVars>
      </dgm:prSet>
      <dgm:spPr/>
    </dgm:pt>
    <dgm:pt modelId="{0AA88CF2-0093-4781-8318-CCB8FFDACD9D}" type="pres">
      <dgm:prSet presAssocID="{5DCFA6D8-DE39-40DB-B261-1567DDF72D1B}" presName="accent_5" presStyleCnt="0"/>
      <dgm:spPr/>
    </dgm:pt>
    <dgm:pt modelId="{351E81A8-C0EE-434E-8F8F-A2363F7AF9D2}" type="pres">
      <dgm:prSet presAssocID="{5DCFA6D8-DE39-40DB-B261-1567DDF72D1B}" presName="accentRepeatNode" presStyleLbl="solidFgAcc1" presStyleIdx="4" presStyleCnt="5"/>
      <dgm:spPr/>
    </dgm:pt>
  </dgm:ptLst>
  <dgm:cxnLst>
    <dgm:cxn modelId="{8684211B-9332-49AD-9799-9A6132695CC8}" type="presOf" srcId="{A2B4CEAC-10CD-4C2D-B513-6EF3AD3852C4}" destId="{70DD0DC8-2303-42B6-840F-825775E56F83}" srcOrd="0" destOrd="0" presId="urn:microsoft.com/office/officeart/2008/layout/VerticalCurvedList"/>
    <dgm:cxn modelId="{75DAB923-92E2-4BBA-A234-9A1E4914A5BF}" type="presOf" srcId="{13CE0E4C-EE86-4A9D-AB03-D7CB0556B543}" destId="{B353A853-FDB2-419F-BA74-D598E1D28828}" srcOrd="0" destOrd="0" presId="urn:microsoft.com/office/officeart/2008/layout/VerticalCurvedList"/>
    <dgm:cxn modelId="{F76ACC28-F82C-440E-8C63-253E1F6F11A9}" type="presOf" srcId="{729E0787-AB55-4D1A-B9D6-FA74A7D1D397}" destId="{738C1AB7-4D0B-4547-9833-3577AF32E359}" srcOrd="0" destOrd="0" presId="urn:microsoft.com/office/officeart/2008/layout/VerticalCurvedList"/>
    <dgm:cxn modelId="{40D4735B-218D-42DB-A003-F97C3CF57D65}" type="presOf" srcId="{6C682E5F-FAC4-43D4-90F0-DCC9A1155E71}" destId="{71CC0341-2491-479A-A7FF-E00ABC88EAC1}" srcOrd="0" destOrd="0" presId="urn:microsoft.com/office/officeart/2008/layout/VerticalCurvedList"/>
    <dgm:cxn modelId="{D3E89A68-D084-4420-89D3-90624A21D859}" srcId="{6C682E5F-FAC4-43D4-90F0-DCC9A1155E71}" destId="{98AC3649-5FDD-4554-96AB-5C829A2ED14F}" srcOrd="1" destOrd="0" parTransId="{560AD12C-B33C-4CD6-8696-80E41A4A2A4F}" sibTransId="{7E170D93-AD98-400E-9A3C-FE22F198DE6F}"/>
    <dgm:cxn modelId="{3FA4D56B-8CBD-4375-99CE-73295038CA13}" type="presOf" srcId="{5DCFA6D8-DE39-40DB-B261-1567DDF72D1B}" destId="{F8390133-CADB-46ED-9D80-B3DBA14A0FF0}" srcOrd="0" destOrd="0" presId="urn:microsoft.com/office/officeart/2008/layout/VerticalCurvedList"/>
    <dgm:cxn modelId="{1ECCCE7A-5662-4872-AB06-326817D3EA6F}" type="presOf" srcId="{98AC3649-5FDD-4554-96AB-5C829A2ED14F}" destId="{A1183EB3-37D1-4076-B52F-DD687533C760}" srcOrd="0" destOrd="0" presId="urn:microsoft.com/office/officeart/2008/layout/VerticalCurvedList"/>
    <dgm:cxn modelId="{DBF8198E-7ECD-4E52-8067-4A6795AF1D13}" srcId="{6C682E5F-FAC4-43D4-90F0-DCC9A1155E71}" destId="{DF2DA71C-77A1-4EFD-ABFD-F6B041A9EECD}" srcOrd="3" destOrd="0" parTransId="{B6D2BF89-CD66-4BE2-B992-479C1D12BCB3}" sibTransId="{8ABBC84A-347D-4A13-B612-C89A0DA1F7F5}"/>
    <dgm:cxn modelId="{009827B8-4793-4403-91CA-FB491AE2E503}" srcId="{6C682E5F-FAC4-43D4-90F0-DCC9A1155E71}" destId="{A2B4CEAC-10CD-4C2D-B513-6EF3AD3852C4}" srcOrd="0" destOrd="0" parTransId="{E34E6E8D-5849-4CEE-A6D2-FE817CB27A93}" sibTransId="{13CE0E4C-EE86-4A9D-AB03-D7CB0556B543}"/>
    <dgm:cxn modelId="{A52F36C1-9F43-4C61-8508-25963DEF13EB}" srcId="{6C682E5F-FAC4-43D4-90F0-DCC9A1155E71}" destId="{5DCFA6D8-DE39-40DB-B261-1567DDF72D1B}" srcOrd="4" destOrd="0" parTransId="{B07350A9-6C20-4444-986D-D1F151C31D62}" sibTransId="{D9CED03D-7763-4426-AA27-A3401476DA3C}"/>
    <dgm:cxn modelId="{FFABB1CA-5A75-45AC-A84B-9FA58A559606}" type="presOf" srcId="{DF2DA71C-77A1-4EFD-ABFD-F6B041A9EECD}" destId="{4B0968A0-1394-4C35-90E9-CE955E2F374B}" srcOrd="0" destOrd="0" presId="urn:microsoft.com/office/officeart/2008/layout/VerticalCurvedList"/>
    <dgm:cxn modelId="{49B6B0D1-83BA-43E2-9E6A-AF7F68BD0540}" srcId="{6C682E5F-FAC4-43D4-90F0-DCC9A1155E71}" destId="{729E0787-AB55-4D1A-B9D6-FA74A7D1D397}" srcOrd="2" destOrd="0" parTransId="{4579F60F-F53D-445D-A185-BF0A6E45F165}" sibTransId="{851B8F60-AA2B-4972-96A2-00AFF469E285}"/>
    <dgm:cxn modelId="{CC4422A9-832C-4DAF-A66D-4CBC9BFDEE08}" type="presParOf" srcId="{71CC0341-2491-479A-A7FF-E00ABC88EAC1}" destId="{E4B88542-64B7-4824-9801-7D32BFA5C3B5}" srcOrd="0" destOrd="0" presId="urn:microsoft.com/office/officeart/2008/layout/VerticalCurvedList"/>
    <dgm:cxn modelId="{85DF58A5-8A34-48A6-9FA3-C58346100401}" type="presParOf" srcId="{E4B88542-64B7-4824-9801-7D32BFA5C3B5}" destId="{F5FC64E3-3DF1-40F4-B75B-F371D4D2C6CC}" srcOrd="0" destOrd="0" presId="urn:microsoft.com/office/officeart/2008/layout/VerticalCurvedList"/>
    <dgm:cxn modelId="{6C7EBD97-6B58-4488-8E18-AF70D972ED68}" type="presParOf" srcId="{F5FC64E3-3DF1-40F4-B75B-F371D4D2C6CC}" destId="{EA1A28D8-C1B1-4203-A05A-B84B14061297}" srcOrd="0" destOrd="0" presId="urn:microsoft.com/office/officeart/2008/layout/VerticalCurvedList"/>
    <dgm:cxn modelId="{F3FE11D6-4D4F-4763-B3A7-0735D317F6CE}" type="presParOf" srcId="{F5FC64E3-3DF1-40F4-B75B-F371D4D2C6CC}" destId="{B353A853-FDB2-419F-BA74-D598E1D28828}" srcOrd="1" destOrd="0" presId="urn:microsoft.com/office/officeart/2008/layout/VerticalCurvedList"/>
    <dgm:cxn modelId="{4C783C38-2011-46D7-B032-D1700684F40D}" type="presParOf" srcId="{F5FC64E3-3DF1-40F4-B75B-F371D4D2C6CC}" destId="{33109D0F-A854-4318-B49B-12D0BF6EB3FB}" srcOrd="2" destOrd="0" presId="urn:microsoft.com/office/officeart/2008/layout/VerticalCurvedList"/>
    <dgm:cxn modelId="{E92EF9D3-F36B-4020-B3BC-1D0894BD6F8D}" type="presParOf" srcId="{F5FC64E3-3DF1-40F4-B75B-F371D4D2C6CC}" destId="{CEEF7C73-F128-4ED9-B25F-CA8DC575D846}" srcOrd="3" destOrd="0" presId="urn:microsoft.com/office/officeart/2008/layout/VerticalCurvedList"/>
    <dgm:cxn modelId="{317DD9DF-44E7-4D77-92BF-C68B0BE62870}" type="presParOf" srcId="{E4B88542-64B7-4824-9801-7D32BFA5C3B5}" destId="{70DD0DC8-2303-42B6-840F-825775E56F83}" srcOrd="1" destOrd="0" presId="urn:microsoft.com/office/officeart/2008/layout/VerticalCurvedList"/>
    <dgm:cxn modelId="{EE7CDDCA-4A26-4070-8E14-E1CF094D4CA3}" type="presParOf" srcId="{E4B88542-64B7-4824-9801-7D32BFA5C3B5}" destId="{E59F9BFD-F226-4598-ACB5-D61D775ACE59}" srcOrd="2" destOrd="0" presId="urn:microsoft.com/office/officeart/2008/layout/VerticalCurvedList"/>
    <dgm:cxn modelId="{0AE43082-C88D-40F4-AAF2-2F12D0B4EFD3}" type="presParOf" srcId="{E59F9BFD-F226-4598-ACB5-D61D775ACE59}" destId="{475B6959-3F97-471D-AF6B-EB574789D134}" srcOrd="0" destOrd="0" presId="urn:microsoft.com/office/officeart/2008/layout/VerticalCurvedList"/>
    <dgm:cxn modelId="{89727BD0-7E21-47CE-BB7D-ADA78EEB86D4}" type="presParOf" srcId="{E4B88542-64B7-4824-9801-7D32BFA5C3B5}" destId="{A1183EB3-37D1-4076-B52F-DD687533C760}" srcOrd="3" destOrd="0" presId="urn:microsoft.com/office/officeart/2008/layout/VerticalCurvedList"/>
    <dgm:cxn modelId="{4123B174-C654-4B95-AC2F-8DF387E36EA2}" type="presParOf" srcId="{E4B88542-64B7-4824-9801-7D32BFA5C3B5}" destId="{7F725238-5203-472D-B0AB-48384E7D6C2A}" srcOrd="4" destOrd="0" presId="urn:microsoft.com/office/officeart/2008/layout/VerticalCurvedList"/>
    <dgm:cxn modelId="{E46C93A3-3BBB-4838-9BA7-0AAB5AA54DD1}" type="presParOf" srcId="{7F725238-5203-472D-B0AB-48384E7D6C2A}" destId="{495FFC6C-087F-4857-900B-8E383482DC0B}" srcOrd="0" destOrd="0" presId="urn:microsoft.com/office/officeart/2008/layout/VerticalCurvedList"/>
    <dgm:cxn modelId="{494DF86A-0BE2-46AD-8682-62710439E19D}" type="presParOf" srcId="{E4B88542-64B7-4824-9801-7D32BFA5C3B5}" destId="{738C1AB7-4D0B-4547-9833-3577AF32E359}" srcOrd="5" destOrd="0" presId="urn:microsoft.com/office/officeart/2008/layout/VerticalCurvedList"/>
    <dgm:cxn modelId="{ABE9D56F-4C30-4EA1-AFB8-AC66D8953B1E}" type="presParOf" srcId="{E4B88542-64B7-4824-9801-7D32BFA5C3B5}" destId="{AE2F8B67-999D-4DAB-B29E-5EC1B9F7BF59}" srcOrd="6" destOrd="0" presId="urn:microsoft.com/office/officeart/2008/layout/VerticalCurvedList"/>
    <dgm:cxn modelId="{963C9C96-E17E-4C42-A61C-9EF4B8436225}" type="presParOf" srcId="{AE2F8B67-999D-4DAB-B29E-5EC1B9F7BF59}" destId="{3D3BD417-F9A8-4568-B9C2-725E21FA0DB7}" srcOrd="0" destOrd="0" presId="urn:microsoft.com/office/officeart/2008/layout/VerticalCurvedList"/>
    <dgm:cxn modelId="{26394ADC-CB66-457A-8812-EECDE744897A}" type="presParOf" srcId="{E4B88542-64B7-4824-9801-7D32BFA5C3B5}" destId="{4B0968A0-1394-4C35-90E9-CE955E2F374B}" srcOrd="7" destOrd="0" presId="urn:microsoft.com/office/officeart/2008/layout/VerticalCurvedList"/>
    <dgm:cxn modelId="{396C1083-5FFD-40D1-8EB2-88DBFBD637D2}" type="presParOf" srcId="{E4B88542-64B7-4824-9801-7D32BFA5C3B5}" destId="{E93D1C5B-BD8E-453C-993E-EF9E71BF0D4E}" srcOrd="8" destOrd="0" presId="urn:microsoft.com/office/officeart/2008/layout/VerticalCurvedList"/>
    <dgm:cxn modelId="{A29B8FE1-FCC6-438B-8CAE-09B1A578799E}" type="presParOf" srcId="{E93D1C5B-BD8E-453C-993E-EF9E71BF0D4E}" destId="{A1974C71-7513-4DFD-B27C-0FD2FED2873A}" srcOrd="0" destOrd="0" presId="urn:microsoft.com/office/officeart/2008/layout/VerticalCurvedList"/>
    <dgm:cxn modelId="{AC1D9AE4-A2F5-4062-B0A9-927E4A069D68}" type="presParOf" srcId="{E4B88542-64B7-4824-9801-7D32BFA5C3B5}" destId="{F8390133-CADB-46ED-9D80-B3DBA14A0FF0}" srcOrd="9" destOrd="0" presId="urn:microsoft.com/office/officeart/2008/layout/VerticalCurvedList"/>
    <dgm:cxn modelId="{A9966496-C6DF-4B17-B4CA-A9DEE936BBFF}" type="presParOf" srcId="{E4B88542-64B7-4824-9801-7D32BFA5C3B5}" destId="{0AA88CF2-0093-4781-8318-CCB8FFDACD9D}" srcOrd="10" destOrd="0" presId="urn:microsoft.com/office/officeart/2008/layout/VerticalCurvedList"/>
    <dgm:cxn modelId="{FD7375FD-BA8E-4B57-A512-97FA803F8ED0}" type="presParOf" srcId="{0AA88CF2-0093-4781-8318-CCB8FFDACD9D}" destId="{351E81A8-C0EE-434E-8F8F-A2363F7AF9D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3A853-FDB2-419F-BA74-D598E1D28828}">
      <dsp:nvSpPr>
        <dsp:cNvPr id="0" name=""/>
        <dsp:cNvSpPr/>
      </dsp:nvSpPr>
      <dsp:spPr>
        <a:xfrm>
          <a:off x="-4368122" y="-670017"/>
          <a:ext cx="5204091" cy="5204091"/>
        </a:xfrm>
        <a:prstGeom prst="blockArc">
          <a:avLst>
            <a:gd name="adj1" fmla="val 18900000"/>
            <a:gd name="adj2" fmla="val 2700000"/>
            <a:gd name="adj3" fmla="val 41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D0DC8-2303-42B6-840F-825775E56F83}">
      <dsp:nvSpPr>
        <dsp:cNvPr id="0" name=""/>
        <dsp:cNvSpPr/>
      </dsp:nvSpPr>
      <dsp:spPr>
        <a:xfrm>
          <a:off x="366062" y="241426"/>
          <a:ext cx="7709909" cy="483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509"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a:t>Inledning</a:t>
          </a:r>
        </a:p>
      </dsp:txBody>
      <dsp:txXfrm>
        <a:off x="366062" y="241426"/>
        <a:ext cx="7709909" cy="483161"/>
      </dsp:txXfrm>
    </dsp:sp>
    <dsp:sp modelId="{475B6959-3F97-471D-AF6B-EB574789D134}">
      <dsp:nvSpPr>
        <dsp:cNvPr id="0" name=""/>
        <dsp:cNvSpPr/>
      </dsp:nvSpPr>
      <dsp:spPr>
        <a:xfrm>
          <a:off x="64086" y="181031"/>
          <a:ext cx="603951" cy="6039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83EB3-37D1-4076-B52F-DD687533C760}">
      <dsp:nvSpPr>
        <dsp:cNvPr id="0" name=""/>
        <dsp:cNvSpPr/>
      </dsp:nvSpPr>
      <dsp:spPr>
        <a:xfrm>
          <a:off x="712281" y="965936"/>
          <a:ext cx="7363689" cy="483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509"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a:t>Om SRK:s medarbetarskap</a:t>
          </a:r>
        </a:p>
      </dsp:txBody>
      <dsp:txXfrm>
        <a:off x="712281" y="965936"/>
        <a:ext cx="7363689" cy="483161"/>
      </dsp:txXfrm>
    </dsp:sp>
    <dsp:sp modelId="{495FFC6C-087F-4857-900B-8E383482DC0B}">
      <dsp:nvSpPr>
        <dsp:cNvPr id="0" name=""/>
        <dsp:cNvSpPr/>
      </dsp:nvSpPr>
      <dsp:spPr>
        <a:xfrm>
          <a:off x="410305" y="905541"/>
          <a:ext cx="603951" cy="6039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8C1AB7-4D0B-4547-9833-3577AF32E359}">
      <dsp:nvSpPr>
        <dsp:cNvPr id="0" name=""/>
        <dsp:cNvSpPr/>
      </dsp:nvSpPr>
      <dsp:spPr>
        <a:xfrm>
          <a:off x="818543" y="1690447"/>
          <a:ext cx="7257428" cy="483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509"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a:t>Workshop - gemensam reflektion</a:t>
          </a:r>
        </a:p>
      </dsp:txBody>
      <dsp:txXfrm>
        <a:off x="818543" y="1690447"/>
        <a:ext cx="7257428" cy="483161"/>
      </dsp:txXfrm>
    </dsp:sp>
    <dsp:sp modelId="{3D3BD417-F9A8-4568-B9C2-725E21FA0DB7}">
      <dsp:nvSpPr>
        <dsp:cNvPr id="0" name=""/>
        <dsp:cNvSpPr/>
      </dsp:nvSpPr>
      <dsp:spPr>
        <a:xfrm>
          <a:off x="516567" y="1630052"/>
          <a:ext cx="603951" cy="6039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0968A0-1394-4C35-90E9-CE955E2F374B}">
      <dsp:nvSpPr>
        <dsp:cNvPr id="0" name=""/>
        <dsp:cNvSpPr/>
      </dsp:nvSpPr>
      <dsp:spPr>
        <a:xfrm>
          <a:off x="712281" y="2414957"/>
          <a:ext cx="7363689" cy="483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509"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a:t>Nästa steg</a:t>
          </a:r>
        </a:p>
      </dsp:txBody>
      <dsp:txXfrm>
        <a:off x="712281" y="2414957"/>
        <a:ext cx="7363689" cy="483161"/>
      </dsp:txXfrm>
    </dsp:sp>
    <dsp:sp modelId="{A1974C71-7513-4DFD-B27C-0FD2FED2873A}">
      <dsp:nvSpPr>
        <dsp:cNvPr id="0" name=""/>
        <dsp:cNvSpPr/>
      </dsp:nvSpPr>
      <dsp:spPr>
        <a:xfrm>
          <a:off x="410305" y="2354562"/>
          <a:ext cx="603951" cy="6039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390133-CADB-46ED-9D80-B3DBA14A0FF0}">
      <dsp:nvSpPr>
        <dsp:cNvPr id="0" name=""/>
        <dsp:cNvSpPr/>
      </dsp:nvSpPr>
      <dsp:spPr>
        <a:xfrm>
          <a:off x="366062" y="3139468"/>
          <a:ext cx="7709909" cy="483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3509" tIns="66040" rIns="66040" bIns="66040" numCol="1" spcCol="1270" anchor="ctr" anchorCtr="0">
          <a:noAutofit/>
        </a:bodyPr>
        <a:lstStyle/>
        <a:p>
          <a:pPr marL="0" lvl="0" indent="0" algn="l" defTabSz="1155700">
            <a:lnSpc>
              <a:spcPct val="90000"/>
            </a:lnSpc>
            <a:spcBef>
              <a:spcPct val="0"/>
            </a:spcBef>
            <a:spcAft>
              <a:spcPct val="35000"/>
            </a:spcAft>
            <a:buNone/>
          </a:pPr>
          <a:r>
            <a:rPr lang="sv-SE" sz="2600" kern="1200"/>
            <a:t>Utcheckning</a:t>
          </a:r>
        </a:p>
      </dsp:txBody>
      <dsp:txXfrm>
        <a:off x="366062" y="3139468"/>
        <a:ext cx="7709909" cy="483161"/>
      </dsp:txXfrm>
    </dsp:sp>
    <dsp:sp modelId="{351E81A8-C0EE-434E-8F8F-A2363F7AF9D2}">
      <dsp:nvSpPr>
        <dsp:cNvPr id="0" name=""/>
        <dsp:cNvSpPr/>
      </dsp:nvSpPr>
      <dsp:spPr>
        <a:xfrm>
          <a:off x="64086" y="3079073"/>
          <a:ext cx="603951" cy="60395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981F773-93BF-4545-9237-571C8E953E8E}" type="datetimeFigureOut">
              <a:rPr lang="sv-SE" smtClean="0"/>
              <a:t>2022-11-03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4ECEAD3-97F8-42F0-8DBB-E9D9C9068147}" type="slidenum">
              <a:rPr lang="sv-SE" smtClean="0"/>
              <a:t>‹#›</a:t>
            </a:fld>
            <a:endParaRPr lang="sv-SE"/>
          </a:p>
        </p:txBody>
      </p:sp>
    </p:spTree>
    <p:extLst>
      <p:ext uri="{BB962C8B-B14F-4D97-AF65-F5344CB8AC3E}">
        <p14:creationId xmlns:p14="http://schemas.microsoft.com/office/powerpoint/2010/main" val="260887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kunskapsbanken.rodakorset.se/hc/sv/articles/5362285236893-Ledarskap-och-ledarutveckling"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kunskapsbanken.rodakorset.se/hc/article_attachments/5362025100317/Ledar-_och_medarbetarskap._Workshop_v_0.1.pdf" TargetMode="External"/><Relationship Id="rId4" Type="http://schemas.openxmlformats.org/officeDocument/2006/relationships/hyperlink" Target="https://kunskapsbanken.rodakorset.se/hc/sv/articles/360004962638-M%C3%A5ngfald-och-delaktighe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kunskapsbanken.rodakorset.se/hc/sv/articles/360003965998-V%C3%A5ra-sju-grundprincipe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kunskapsbanken.rodakorset.se/hc/sv/articles/360003829417-Uppf%C3%B6randekod-och-Instruktioner-om-visselbl%C3%A5sn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kunskapsbanken.rodakorset.se/hc/sv/articles/360004962638-M%C3%A5ngfald-och-delaktighe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Detta material används vid en workshop med ditt team/enhet.</a:t>
            </a:r>
          </a:p>
          <a:p>
            <a:r>
              <a:rPr lang="sv-SE"/>
              <a:t>Det bygger på vårt program kring Handlingskraft och mod. </a:t>
            </a:r>
          </a:p>
          <a:p>
            <a:r>
              <a:rPr lang="sv-SE"/>
              <a:t>I materialet finns en del tips och tricks för den som är mötesledare/faciitator. </a:t>
            </a:r>
          </a:p>
          <a:p>
            <a:endParaRPr lang="sv-SE"/>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A4ECEAD3-97F8-42F0-8DBB-E9D9C9068147}" type="slidenum">
              <a:rPr lang="sv-SE" smtClean="0"/>
              <a:t>1</a:t>
            </a:fld>
            <a:endParaRPr lang="sv-SE"/>
          </a:p>
        </p:txBody>
      </p:sp>
    </p:spTree>
    <p:extLst>
      <p:ext uri="{BB962C8B-B14F-4D97-AF65-F5344CB8AC3E}">
        <p14:creationId xmlns:p14="http://schemas.microsoft.com/office/powerpoint/2010/main" val="89324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endParaRPr lang="sv-SE" dirty="0"/>
          </a:p>
          <a:p>
            <a:r>
              <a:rPr lang="sv-SE" dirty="0"/>
              <a:t>Denna bild beskriver att vi har valt att ta fram ledar- och medarbetarskapet utifrån forskning kring systemteori och gruppdynamiska perspektiv. </a:t>
            </a:r>
          </a:p>
          <a:p>
            <a:endParaRPr lang="sv-SE" dirty="0"/>
          </a:p>
          <a:p>
            <a:r>
              <a:rPr lang="sv-SE" dirty="0"/>
              <a:t>Vi har valt 3 kärnmetoder för att arbeta med ledar- och medarbetarskapet: </a:t>
            </a:r>
          </a:p>
          <a:p>
            <a:pPr marL="229870" indent="-229870">
              <a:buFont typeface="Arial" panose="020B0604020202020204" pitchFamily="34" charset="0"/>
              <a:buChar char="•"/>
            </a:pPr>
            <a:r>
              <a:rPr lang="sv-SE" sz="1200" dirty="0"/>
              <a:t>Roll, mål, sammanhang (RMS)</a:t>
            </a:r>
            <a:endParaRPr lang="sv-SE" sz="1200" dirty="0">
              <a:cs typeface="Arial"/>
            </a:endParaRPr>
          </a:p>
          <a:p>
            <a:pPr marL="229870" indent="-229870">
              <a:buFont typeface="Arial" panose="020B0604020202020204" pitchFamily="34" charset="0"/>
              <a:buChar char="•"/>
            </a:pPr>
            <a:r>
              <a:rPr lang="sv-SE" sz="1200" dirty="0"/>
              <a:t>Grupputveckling</a:t>
            </a:r>
            <a:endParaRPr lang="sv-SE" sz="1200" dirty="0">
              <a:cs typeface="Arial"/>
            </a:endParaRPr>
          </a:p>
          <a:p>
            <a:pPr marL="229870" indent="-229870">
              <a:buFont typeface="Arial" panose="020B0604020202020204" pitchFamily="34" charset="0"/>
              <a:buChar char="•"/>
            </a:pPr>
            <a:r>
              <a:rPr lang="sv-SE" sz="1200" dirty="0"/>
              <a:t>Kommunikation och feedback</a:t>
            </a:r>
            <a:endParaRPr lang="sv-SE" sz="1200" dirty="0">
              <a:cs typeface="Arial"/>
            </a:endParaRP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11</a:t>
            </a:fld>
            <a:endParaRPr lang="sv-SE"/>
          </a:p>
        </p:txBody>
      </p:sp>
    </p:spTree>
    <p:extLst>
      <p:ext uri="{BB962C8B-B14F-4D97-AF65-F5344CB8AC3E}">
        <p14:creationId xmlns:p14="http://schemas.microsoft.com/office/powerpoint/2010/main" val="98365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TALMANUS TILL MÖTESLEDAREN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(Budskapet i denna bild framgår nedan, berätta om det på ett sätt som du känner dig bekväm 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u="sng" dirty="0"/>
              <a:t>MEDARBETARSKAP</a:t>
            </a:r>
          </a:p>
          <a:p>
            <a:endParaRPr lang="sv-SE" dirty="0"/>
          </a:p>
          <a:p>
            <a:r>
              <a:rPr lang="sv-SE" b="1" dirty="0"/>
              <a:t>FRÅGA till gruppen </a:t>
            </a:r>
            <a:r>
              <a:rPr lang="sv-SE" dirty="0"/>
              <a:t>– ”När jag säger medarbetarskap, vad tänker ni på då?” – Lyssna på spontana tankar i gruppen.</a:t>
            </a:r>
          </a:p>
          <a:p>
            <a:endParaRPr lang="sv-SE" dirty="0"/>
          </a:p>
          <a:p>
            <a:r>
              <a:rPr lang="sv-SE" dirty="0"/>
              <a:t>Så här definierar vi det:</a:t>
            </a:r>
          </a:p>
          <a:p>
            <a:r>
              <a:rPr lang="sv-SE" b="0" i="1" dirty="0">
                <a:solidFill>
                  <a:srgbClr val="333333"/>
                </a:solidFill>
                <a:effectLst/>
                <a:latin typeface="FuturaBT"/>
              </a:rPr>
              <a:t>”Medarbetarskap handlar om hur du förhåller dig till ditt arbete, hur du löser dina uppgifter, samarbetar med andra och bidrar till verksamhetens utveckling och resultat. Det handlar också om att ta ansvar, vara delaktig och engagerad. </a:t>
            </a:r>
            <a:r>
              <a:rPr lang="sv-SE" b="0" i="1" dirty="0">
                <a:solidFill>
                  <a:srgbClr val="7D0006"/>
                </a:solidFill>
                <a:effectLst/>
                <a:latin typeface="FuturaBT"/>
                <a:hlinkClick r:id="rId3"/>
              </a:rPr>
              <a:t>Ledarskap</a:t>
            </a:r>
            <a:r>
              <a:rPr lang="sv-SE" b="0" i="1" dirty="0">
                <a:solidFill>
                  <a:srgbClr val="333333"/>
                </a:solidFill>
                <a:effectLst/>
                <a:latin typeface="FuturaBT"/>
              </a:rPr>
              <a:t> handlar om att skapa förutsättningar för medarbetarskapet i att uppnå önskade mål och skapa resultat och effekt, genom att peka ut riktning och mål, coacha och ge återkoppling för utveckling och lärande.</a:t>
            </a:r>
            <a:br>
              <a:rPr lang="sv-SE" i="1" dirty="0"/>
            </a:br>
            <a:br>
              <a:rPr lang="sv-SE" i="1" dirty="0"/>
            </a:br>
            <a:r>
              <a:rPr lang="sv-SE" b="0" i="1" dirty="0">
                <a:solidFill>
                  <a:srgbClr val="333333"/>
                </a:solidFill>
                <a:effectLst/>
                <a:latin typeface="FuturaBT"/>
              </a:rPr>
              <a:t>Ledarskap och medarbetarskap utövas bäst i ett samspel som skapar förutsättningar för varandra. Tillsammans gör vi skillnad!”</a:t>
            </a:r>
            <a:endParaRPr lang="sv-SE" i="1" dirty="0"/>
          </a:p>
          <a:p>
            <a:endParaRPr lang="sv-SE" dirty="0"/>
          </a:p>
          <a:p>
            <a:endParaRPr lang="sv-SE" dirty="0"/>
          </a:p>
          <a:p>
            <a:r>
              <a:rPr lang="sv-SE" b="1" u="sng" dirty="0"/>
              <a:t>VÄGEN DIT</a:t>
            </a:r>
          </a:p>
          <a:p>
            <a:r>
              <a:rPr lang="sv-SE" b="0" i="0" dirty="0">
                <a:solidFill>
                  <a:srgbClr val="333333"/>
                </a:solidFill>
                <a:effectLst/>
                <a:latin typeface="FuturaBT"/>
              </a:rPr>
              <a:t>De 4 förhållningssätten vi tagit fram vägleder oss när vi löser uppgifter och samarbetar med andra. Genom ett aktivt ledar- och medarbetarskap skapar vi tillsammans en kultur där vi använder vår potential på bästa sätt och tar ansvar för såväl oss själva som vår gemensamma arbetsmiljö. Det ökar tryggheten och tydligheten i organisationen och hjälper oss att möta och hantera kriser, snabba förändringar och oförutsägbarhet i omvärlden.</a:t>
            </a:r>
            <a:br>
              <a:rPr lang="sv-SE" dirty="0"/>
            </a:br>
            <a:br>
              <a:rPr lang="sv-SE" dirty="0"/>
            </a:br>
            <a:r>
              <a:rPr lang="sv-SE" b="0" i="0" dirty="0">
                <a:solidFill>
                  <a:srgbClr val="333333"/>
                </a:solidFill>
                <a:effectLst/>
                <a:latin typeface="FuturaBT"/>
              </a:rPr>
              <a:t>En uttalad arbetskultur betyder inte att alla ska vara lika. En handlingskraftigt och modig kultur välkomnar olikheter och inkluderar en </a:t>
            </a:r>
            <a:r>
              <a:rPr lang="sv-SE" b="0" i="0" dirty="0">
                <a:solidFill>
                  <a:srgbClr val="7D0006"/>
                </a:solidFill>
                <a:effectLst/>
                <a:latin typeface="FuturaBT"/>
                <a:hlinkClick r:id="rId4"/>
              </a:rPr>
              <a:t>mångfald</a:t>
            </a:r>
            <a:r>
              <a:rPr lang="sv-SE" b="0" i="0" dirty="0">
                <a:solidFill>
                  <a:srgbClr val="333333"/>
                </a:solidFill>
                <a:effectLst/>
                <a:latin typeface="FuturaBT"/>
              </a:rPr>
              <a:t> av medarbetare med olika bakgrund och erfarenheter.</a:t>
            </a:r>
            <a:br>
              <a:rPr lang="sv-SE" dirty="0"/>
            </a:br>
            <a:br>
              <a:rPr lang="sv-SE" dirty="0"/>
            </a:br>
            <a:r>
              <a:rPr lang="sv-SE" b="0" i="0" dirty="0">
                <a:solidFill>
                  <a:srgbClr val="333333"/>
                </a:solidFill>
                <a:effectLst/>
                <a:latin typeface="FuturaBT"/>
              </a:rPr>
              <a:t>Tillsammans skapar vi en kultur av handlingskraft och mod!</a:t>
            </a:r>
            <a:endParaRPr lang="sv-SE" dirty="0"/>
          </a:p>
          <a:p>
            <a:endParaRPr lang="sv-SE" dirty="0"/>
          </a:p>
          <a:p>
            <a:r>
              <a:rPr lang="sv-SE" b="1" dirty="0"/>
              <a:t>De fyra förhållningssätten</a:t>
            </a:r>
          </a:p>
          <a:p>
            <a:r>
              <a:rPr lang="sv-SE" dirty="0"/>
              <a:t>I arbetet med att ta fram de fyra förhållningssätten så gjordes ett gediget arbete där det arbetades fram tillsammans med stora delar av organisationen. Det har genomförts workshops och förankrats med fackliga i organisationen. De har utgjort vår ledarprofil under flera år och nu är de en del av vårt medarbetarskap. </a:t>
            </a:r>
          </a:p>
          <a:p>
            <a:endParaRPr lang="sv-SE" dirty="0"/>
          </a:p>
          <a:p>
            <a:r>
              <a:rPr lang="sv-SE" b="1" dirty="0"/>
              <a:t>Workshop-material och kärnmetoder</a:t>
            </a:r>
          </a:p>
          <a:p>
            <a:pPr marL="171450" indent="-171450">
              <a:buFontTx/>
              <a:buChar char="-"/>
            </a:pPr>
            <a:r>
              <a:rPr lang="sv-SE" b="0" i="0" dirty="0">
                <a:solidFill>
                  <a:srgbClr val="333333"/>
                </a:solidFill>
                <a:effectLst/>
                <a:latin typeface="FuturaBT"/>
              </a:rPr>
              <a:t>Det </a:t>
            </a:r>
            <a:r>
              <a:rPr lang="sv-SE" b="0" i="0" dirty="0">
                <a:solidFill>
                  <a:srgbClr val="7D0006"/>
                </a:solidFill>
                <a:effectLst/>
                <a:latin typeface="FuturaBT"/>
                <a:hlinkClick r:id="rId5"/>
              </a:rPr>
              <a:t>workshop-material</a:t>
            </a:r>
            <a:r>
              <a:rPr lang="sv-SE" b="0" i="0" dirty="0">
                <a:solidFill>
                  <a:srgbClr val="333333"/>
                </a:solidFill>
                <a:effectLst/>
                <a:latin typeface="FuturaBT"/>
              </a:rPr>
              <a:t> vi ska gå igenom idag kommer vägleda oss som grupp att utforska vad de förväntande beteendena har för betydelse för vår verksamhet och hur vi kan utveckla dessa och få ett gemensamt språk kring förväntningar på varandra.</a:t>
            </a:r>
          </a:p>
          <a:p>
            <a:pPr marL="0" indent="0">
              <a:buFontTx/>
              <a:buNone/>
            </a:pPr>
            <a:endParaRPr lang="sv-SE" dirty="0"/>
          </a:p>
          <a:p>
            <a:endParaRPr lang="sv-SE" dirty="0"/>
          </a:p>
          <a:p>
            <a:r>
              <a:rPr lang="sv-SE" b="1" u="sng" dirty="0"/>
              <a:t>Se filmen (3 min lång)</a:t>
            </a:r>
          </a:p>
          <a:p>
            <a:r>
              <a:rPr lang="sv-SE" dirty="0"/>
              <a:t>Här berättar Martin Ärnlöv (GS) och Åsa Alexandrow (HR-chef) om sina tankar om varför det är så viktigt att arbeta med ett medarbetarskap. </a:t>
            </a:r>
          </a:p>
          <a:p>
            <a:endParaRPr lang="sv-SE" dirty="0"/>
          </a:p>
          <a:p>
            <a:r>
              <a:rPr lang="sv-SE" b="1" dirty="0"/>
              <a:t>Efter filmen</a:t>
            </a:r>
          </a:p>
          <a:p>
            <a:r>
              <a:rPr lang="sv-SE" dirty="0"/>
              <a:t>Som ni hörde i filmen där Martin och Åsa pratade om medarbetarskapet och våra kärnmetoder så sa de att det i mångt och mycket handlade om ett självledarskap – alltså förmågan att både leda sig själv och andra. </a:t>
            </a:r>
          </a:p>
          <a:p>
            <a:endParaRPr lang="sv-SE" dirty="0"/>
          </a:p>
          <a:p>
            <a:r>
              <a:rPr lang="sv-SE" dirty="0"/>
              <a:t>De pratade också om vikten av </a:t>
            </a:r>
          </a:p>
          <a:p>
            <a:pPr marL="171450" indent="-171450">
              <a:buFontTx/>
              <a:buChar char="-"/>
            </a:pPr>
            <a:r>
              <a:rPr lang="sv-SE" dirty="0"/>
              <a:t>Rolltagning - att ta olika roller i olika sammanhang för att vi ska nå våra resultat och mål</a:t>
            </a:r>
          </a:p>
          <a:p>
            <a:pPr marL="171450" indent="-171450">
              <a:buFontTx/>
              <a:buChar char="-"/>
            </a:pPr>
            <a:r>
              <a:rPr lang="sv-SE" dirty="0"/>
              <a:t>Grupputveckling – att få grupper att fungera väl tillsammans och mellan varandra – att vi drar åt samma håll</a:t>
            </a:r>
          </a:p>
          <a:p>
            <a:pPr marL="171450" indent="-171450">
              <a:buFontTx/>
              <a:buChar char="-"/>
            </a:pPr>
            <a:r>
              <a:rPr lang="sv-SE" dirty="0"/>
              <a:t>Kommunikation – med synsättet att kommunikation är ett beteende som vi kan träna på</a:t>
            </a:r>
          </a:p>
          <a:p>
            <a:pPr marL="171450" indent="-171450">
              <a:buFontTx/>
              <a:buChar char="-"/>
            </a:pPr>
            <a:endParaRPr lang="sv-SE" dirty="0"/>
          </a:p>
          <a:p>
            <a:pPr marL="0" indent="0">
              <a:buFontTx/>
              <a:buNone/>
            </a:pPr>
            <a:r>
              <a:rPr lang="sv-SE" b="1" dirty="0"/>
              <a:t>Dessa 3 delar utgör alltså grunden i vårt medarbetarskap:</a:t>
            </a:r>
          </a:p>
          <a:p>
            <a:pPr marL="0" indent="0">
              <a:buFont typeface="Arial" panose="020B0604020202020204" pitchFamily="34" charset="0"/>
              <a:buNone/>
            </a:pPr>
            <a:r>
              <a:rPr lang="sv-SE" dirty="0"/>
              <a:t>Det är de kärnmetoder vi arbetar med.</a:t>
            </a:r>
          </a:p>
          <a:p>
            <a:pPr marL="171450" indent="-171450">
              <a:buFont typeface="Arial" panose="020B0604020202020204" pitchFamily="34" charset="0"/>
              <a:buChar char="•"/>
            </a:pPr>
            <a:r>
              <a:rPr lang="sv-SE" dirty="0"/>
              <a:t>Roll, mål och sammanhang</a:t>
            </a:r>
          </a:p>
          <a:p>
            <a:pPr marL="171450" indent="-171450">
              <a:buFont typeface="Arial" panose="020B0604020202020204" pitchFamily="34" charset="0"/>
              <a:buChar char="•"/>
            </a:pPr>
            <a:r>
              <a:rPr lang="sv-SE" dirty="0"/>
              <a:t>Grupputveckling</a:t>
            </a:r>
          </a:p>
          <a:p>
            <a:pPr marL="171450" indent="-171450">
              <a:buFont typeface="Arial" panose="020B0604020202020204" pitchFamily="34" charset="0"/>
              <a:buChar char="•"/>
            </a:pPr>
            <a:r>
              <a:rPr lang="sv-SE" dirty="0"/>
              <a:t>Kommunikation och feedback</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Alla kärnmetoder har man utvecklat vidare med filmer och workshop-material och vi ska arbeta vidare med dessa i vår grupp senare. </a:t>
            </a:r>
          </a:p>
          <a:p>
            <a:pPr marL="0" indent="0">
              <a:buFont typeface="Arial" panose="020B0604020202020204" pitchFamily="34" charset="0"/>
              <a:buNone/>
            </a:pPr>
            <a:endParaRPr lang="sv-SE" dirty="0"/>
          </a:p>
          <a:p>
            <a:pPr marL="0" indent="0">
              <a:buFont typeface="Arial" panose="020B0604020202020204" pitchFamily="34" charset="0"/>
              <a:buNone/>
            </a:pPr>
            <a:endParaRPr lang="sv-SE" b="1" dirty="0"/>
          </a:p>
          <a:p>
            <a:pPr marL="0" indent="0">
              <a:buFont typeface="Arial" panose="020B0604020202020204" pitchFamily="34" charset="0"/>
              <a:buNone/>
            </a:pPr>
            <a:r>
              <a:rPr lang="sv-SE" b="1" u="sng" dirty="0"/>
              <a:t>FRÅGA</a:t>
            </a:r>
          </a:p>
          <a:p>
            <a:pPr marL="0" indent="0">
              <a:buFont typeface="Arial" panose="020B0604020202020204" pitchFamily="34" charset="0"/>
              <a:buNone/>
            </a:pPr>
            <a:r>
              <a:rPr lang="sv-SE" dirty="0"/>
              <a:t>Vi ska arbeta med budskapet i filmen och våra förhållningssätt strukturerat idag och vi kommer reflektera över materialet tillsammans. Men är det någon som vill dela en kort spontan reflektion innan vi går vidare utifrån filmen vi nyss såg?</a:t>
            </a:r>
          </a:p>
          <a:p>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12</a:t>
            </a:fld>
            <a:endParaRPr lang="sv-SE"/>
          </a:p>
        </p:txBody>
      </p:sp>
    </p:spTree>
    <p:extLst>
      <p:ext uri="{BB962C8B-B14F-4D97-AF65-F5344CB8AC3E}">
        <p14:creationId xmlns:p14="http://schemas.microsoft.com/office/powerpoint/2010/main" val="264880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a:effectLst/>
                <a:latin typeface="+mj-lt"/>
                <a:ea typeface="Times New Roman" panose="02020603050405020304" pitchFamily="18" charset="0"/>
              </a:rPr>
              <a:t>TALMANUS TILL MÖTESLEDAREN</a:t>
            </a:r>
          </a:p>
          <a:p>
            <a:pPr marL="0" indent="0">
              <a:buNone/>
            </a:pPr>
            <a:r>
              <a:rPr lang="sv-SE" sz="1200">
                <a:effectLst/>
                <a:latin typeface="+mj-lt"/>
                <a:ea typeface="Times New Roman" panose="02020603050405020304" pitchFamily="18" charset="0"/>
              </a:rPr>
              <a:t>(Budskapet i denna bild framgår nedan, berätta om det på ett sätt som du känner dig bekväm med)</a:t>
            </a:r>
          </a:p>
          <a:p>
            <a:pPr marL="0" indent="0">
              <a:buNone/>
            </a:pPr>
            <a:endParaRPr lang="sv-SE" sz="1200">
              <a:effectLst/>
              <a:latin typeface="+mj-lt"/>
              <a:ea typeface="Times New Roman" panose="02020603050405020304" pitchFamily="18" charset="0"/>
            </a:endParaRPr>
          </a:p>
          <a:p>
            <a:pPr marL="0" indent="0">
              <a:buNone/>
            </a:pPr>
            <a:r>
              <a:rPr lang="sv-SE" sz="1200">
                <a:effectLst/>
                <a:latin typeface="+mj-lt"/>
                <a:ea typeface="Times New Roman" panose="02020603050405020304" pitchFamily="18" charset="0"/>
              </a:rPr>
              <a:t>Det här är ett sätt att </a:t>
            </a:r>
            <a:r>
              <a:rPr lang="sv-SE" sz="1200" b="1">
                <a:effectLst/>
                <a:latin typeface="+mj-lt"/>
                <a:ea typeface="Times New Roman" panose="02020603050405020304" pitchFamily="18" charset="0"/>
              </a:rPr>
              <a:t>sammanfatta </a:t>
            </a:r>
            <a:r>
              <a:rPr lang="sv-SE" sz="1200">
                <a:effectLst/>
                <a:latin typeface="+mj-lt"/>
                <a:ea typeface="Times New Roman" panose="02020603050405020304" pitchFamily="18" charset="0"/>
              </a:rPr>
              <a:t>hur vi ser att allting hänger ihop från våra grundprinciper till hur vi är mot varandra i vardagen. </a:t>
            </a:r>
          </a:p>
          <a:p>
            <a:pPr marL="0" indent="0">
              <a:buNone/>
            </a:pPr>
            <a:endParaRPr lang="sv-SE" sz="1200">
              <a:effectLst/>
              <a:latin typeface="+mj-lt"/>
              <a:ea typeface="Times New Roman" panose="02020603050405020304" pitchFamily="18" charset="0"/>
            </a:endParaRPr>
          </a:p>
          <a:p>
            <a:pPr marL="0" indent="0">
              <a:buNone/>
            </a:pPr>
            <a:r>
              <a:rPr lang="sv-SE" sz="1200">
                <a:effectLst/>
                <a:latin typeface="+mj-lt"/>
                <a:ea typeface="Times New Roman" panose="02020603050405020304" pitchFamily="18" charset="0"/>
              </a:rPr>
              <a:t>Vår kultur berättar vilka vi är och hur vi arbetar. Som Röda Korsare ställer du dig bakom de värderingar och ambitioner vi delar inom organisationen. </a:t>
            </a:r>
            <a:br>
              <a:rPr lang="sv-SE" sz="1200">
                <a:effectLst/>
                <a:latin typeface="+mj-lt"/>
                <a:ea typeface="Times New Roman" panose="02020603050405020304" pitchFamily="18" charset="0"/>
              </a:rPr>
            </a:br>
            <a:endParaRPr lang="sv-SE" sz="1200">
              <a:effectLst/>
              <a:latin typeface="+mj-lt"/>
              <a:ea typeface="Times New Roman" panose="02020603050405020304" pitchFamily="18" charset="0"/>
            </a:endParaRPr>
          </a:p>
          <a:p>
            <a:pPr marL="228600" indent="-228600">
              <a:buAutoNum type="arabicPeriod"/>
            </a:pPr>
            <a:r>
              <a:rPr lang="sv-SE" sz="1200">
                <a:effectLst/>
                <a:latin typeface="+mj-lt"/>
                <a:ea typeface="Times New Roman" panose="02020603050405020304" pitchFamily="18" charset="0"/>
              </a:rPr>
              <a:t>Vår arbetskultur utgår från Röda Korsets </a:t>
            </a:r>
            <a:r>
              <a:rPr lang="sv-SE" b="0" i="0">
                <a:solidFill>
                  <a:srgbClr val="333333"/>
                </a:solidFill>
                <a:effectLst/>
                <a:latin typeface="FuturaBT"/>
              </a:rPr>
              <a:t>sju </a:t>
            </a:r>
            <a:r>
              <a:rPr lang="sv-SE" b="0" i="0">
                <a:solidFill>
                  <a:srgbClr val="7D0006"/>
                </a:solidFill>
                <a:effectLst/>
                <a:latin typeface="FuturaBT"/>
                <a:hlinkClick r:id="rId3"/>
              </a:rPr>
              <a:t>grundprinciper</a:t>
            </a:r>
            <a:r>
              <a:rPr lang="sv-SE" b="0" i="0">
                <a:solidFill>
                  <a:srgbClr val="333333"/>
                </a:solidFill>
                <a:effectLst/>
                <a:latin typeface="FuturaBT"/>
              </a:rPr>
              <a:t> och vårt mandat gör oss unika och är vägledande i allt vi gör. De är grunden i vårt arbete och förenar Rödakorsare i hela världen. </a:t>
            </a:r>
          </a:p>
          <a:p>
            <a:pPr marL="228600" indent="-228600">
              <a:buAutoNum type="arabicPeriod"/>
            </a:pPr>
            <a:endParaRPr lang="sv-SE" sz="1200">
              <a:effectLst/>
              <a:latin typeface="+mj-lt"/>
              <a:ea typeface="Times New Roman" panose="02020603050405020304" pitchFamily="18" charset="0"/>
            </a:endParaRPr>
          </a:p>
          <a:p>
            <a:pPr marL="228600" indent="-228600">
              <a:buAutoNum type="arabicPeriod"/>
            </a:pPr>
            <a:r>
              <a:rPr lang="sv-SE" b="0" i="0">
                <a:solidFill>
                  <a:srgbClr val="333333"/>
                </a:solidFill>
                <a:effectLst/>
                <a:latin typeface="FuturaBT"/>
              </a:rPr>
              <a:t>Röda Korsets </a:t>
            </a:r>
            <a:r>
              <a:rPr lang="sv-SE" b="0" i="0">
                <a:solidFill>
                  <a:srgbClr val="7D0006"/>
                </a:solidFill>
                <a:effectLst/>
                <a:latin typeface="FuturaBT"/>
                <a:hlinkClick r:id="rId4"/>
              </a:rPr>
              <a:t>uppförandekod</a:t>
            </a:r>
            <a:r>
              <a:rPr lang="sv-SE" b="0" i="0">
                <a:solidFill>
                  <a:srgbClr val="333333"/>
                </a:solidFill>
                <a:effectLst/>
                <a:latin typeface="FuturaBT"/>
              </a:rPr>
              <a:t> beskriver våra etiska krav och genom att följa dessa skapar vi tillit, förtroende och respekt i vårt uppdrag.</a:t>
            </a:r>
          </a:p>
          <a:p>
            <a:pPr marL="228600" indent="-228600">
              <a:buAutoNum type="arabicPeriod"/>
            </a:pPr>
            <a:endParaRPr lang="sv-SE" b="0" i="0">
              <a:solidFill>
                <a:srgbClr val="333333"/>
              </a:solidFill>
              <a:effectLst/>
              <a:latin typeface="FuturaB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a:effectLst/>
                <a:latin typeface="+mj-lt"/>
                <a:ea typeface="Times New Roman" panose="02020603050405020304" pitchFamily="18" charset="0"/>
              </a:rPr>
              <a:t>Utöver det kategoriserar vi ledar- och medarbetarskapet utifrån fyra gemensamma områden. Varje område beskriver förväntade beteenden i syfte att skapa ett gemensamt förhållningssätt som genomsyrar vårt arbetssätt för att driva resultat, effekt och skapa förutsättning för en god arbetsmiljö i våra verksamheter. </a:t>
            </a:r>
          </a:p>
          <a:p>
            <a:pPr marL="628650" lvl="1" indent="-171450">
              <a:buFontTx/>
              <a:buChar char="-"/>
            </a:pPr>
            <a:r>
              <a:rPr lang="sv-SE" sz="1200">
                <a:effectLst/>
                <a:latin typeface="+mj-lt"/>
                <a:ea typeface="Times New Roman" panose="02020603050405020304" pitchFamily="18" charset="0"/>
              </a:rPr>
              <a:t>Handlingskraft, </a:t>
            </a:r>
          </a:p>
          <a:p>
            <a:pPr marL="628650" lvl="1" indent="-171450">
              <a:buFontTx/>
              <a:buChar char="-"/>
            </a:pPr>
            <a:r>
              <a:rPr lang="sv-SE" sz="1200">
                <a:effectLst/>
                <a:latin typeface="+mj-lt"/>
                <a:ea typeface="Times New Roman" panose="02020603050405020304" pitchFamily="18" charset="0"/>
              </a:rPr>
              <a:t>Ett Röda Korset, </a:t>
            </a:r>
          </a:p>
          <a:p>
            <a:pPr marL="628650" lvl="1" indent="-171450">
              <a:buFontTx/>
              <a:buChar char="-"/>
            </a:pPr>
            <a:r>
              <a:rPr lang="sv-SE" sz="1200">
                <a:effectLst/>
                <a:latin typeface="+mj-lt"/>
                <a:ea typeface="Times New Roman" panose="02020603050405020304" pitchFamily="18" charset="0"/>
              </a:rPr>
              <a:t>Medmänsklighet samt </a:t>
            </a:r>
          </a:p>
          <a:p>
            <a:pPr marL="628650" lvl="1" indent="-171450">
              <a:buFontTx/>
              <a:buChar char="-"/>
            </a:pPr>
            <a:r>
              <a:rPr lang="sv-SE" sz="1200">
                <a:effectLst/>
                <a:latin typeface="+mj-lt"/>
                <a:ea typeface="Times New Roman" panose="02020603050405020304" pitchFamily="18" charset="0"/>
              </a:rPr>
              <a:t>Utveckling och lärande</a:t>
            </a:r>
          </a:p>
          <a:p>
            <a:pPr marL="0" indent="0">
              <a:buFontTx/>
              <a:buNone/>
            </a:pPr>
            <a:endParaRPr lang="sv-SE" sz="1200">
              <a:effectLst/>
              <a:latin typeface="+mj-lt"/>
              <a:ea typeface="Times New Roman" panose="02020603050405020304" pitchFamily="18" charset="0"/>
            </a:endParaRPr>
          </a:p>
          <a:p>
            <a:pPr marL="0" indent="0">
              <a:buFontTx/>
              <a:buNone/>
            </a:pPr>
            <a:endParaRPr lang="sv-SE" sz="1200">
              <a:effectLst/>
              <a:latin typeface="+mj-lt"/>
              <a:ea typeface="Times New Roman" panose="02020603050405020304" pitchFamily="18" charset="0"/>
            </a:endParaRPr>
          </a:p>
          <a:p>
            <a:pPr marL="0" indent="0">
              <a:buFontTx/>
              <a:buNone/>
            </a:pPr>
            <a:r>
              <a:rPr lang="sv-SE" sz="1200" b="1">
                <a:effectLst/>
                <a:latin typeface="+mj-lt"/>
                <a:ea typeface="Times New Roman" panose="02020603050405020304" pitchFamily="18" charset="0"/>
              </a:rPr>
              <a:t>DE FYRA FÖRHÅLLNINGSSÄTTEN</a:t>
            </a:r>
          </a:p>
          <a:p>
            <a:pPr marL="0" indent="0">
              <a:buNone/>
            </a:pPr>
            <a:r>
              <a:rPr lang="sv-SE" sz="1200">
                <a:latin typeface="+mj-lt"/>
                <a:ea typeface="Times New Roman" panose="02020603050405020304" pitchFamily="18" charset="0"/>
              </a:rPr>
              <a:t>Det är dessa förhållningssätt som vi ska bottna mer i idag. Det är de som utgör grunden i vår kultur.</a:t>
            </a:r>
          </a:p>
          <a:p>
            <a:pPr marL="0" indent="0">
              <a:buNone/>
            </a:pPr>
            <a:br>
              <a:rPr lang="sv-SE" sz="1200">
                <a:latin typeface="+mj-lt"/>
                <a:ea typeface="Times New Roman" panose="02020603050405020304" pitchFamily="18" charset="0"/>
              </a:rPr>
            </a:br>
            <a:endParaRPr lang="sv-SE" sz="1200">
              <a:effectLst/>
              <a:latin typeface="+mj-lt"/>
              <a:ea typeface="Times New Roman" panose="02020603050405020304" pitchFamily="18" charset="0"/>
            </a:endParaRPr>
          </a:p>
          <a:p>
            <a:endParaRPr lang="sv-SE"/>
          </a:p>
        </p:txBody>
      </p:sp>
      <p:sp>
        <p:nvSpPr>
          <p:cNvPr id="4" name="Platshållare för bildnummer 3"/>
          <p:cNvSpPr>
            <a:spLocks noGrp="1"/>
          </p:cNvSpPr>
          <p:nvPr>
            <p:ph type="sldNum" sz="quarter" idx="5"/>
          </p:nvPr>
        </p:nvSpPr>
        <p:spPr/>
        <p:txBody>
          <a:bodyPr/>
          <a:lstStyle/>
          <a:p>
            <a:fld id="{A4ECEAD3-97F8-42F0-8DBB-E9D9C9068147}" type="slidenum">
              <a:rPr lang="sv-SE" smtClean="0"/>
              <a:t>13</a:t>
            </a:fld>
            <a:endParaRPr lang="sv-SE"/>
          </a:p>
        </p:txBody>
      </p:sp>
    </p:spTree>
    <p:extLst>
      <p:ext uri="{BB962C8B-B14F-4D97-AF65-F5344CB8AC3E}">
        <p14:creationId xmlns:p14="http://schemas.microsoft.com/office/powerpoint/2010/main" val="2014435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TALMANUS TILL MÖTESLEDAREN</a:t>
            </a:r>
          </a:p>
          <a:p>
            <a:pPr marL="0" indent="0">
              <a:buNone/>
            </a:pPr>
            <a:r>
              <a:rPr lang="sv-SE" sz="1200">
                <a:effectLst/>
                <a:latin typeface="+mj-lt"/>
                <a:ea typeface="Times New Roman" panose="02020603050405020304" pitchFamily="18" charset="0"/>
              </a:rPr>
              <a:t>(Budskapet i denna bild framgår nedan, berätta om det på ett sätt som du känner dig bekväm med)</a:t>
            </a:r>
          </a:p>
          <a:p>
            <a:endParaRPr lang="sv-SE" b="0" i="0">
              <a:solidFill>
                <a:srgbClr val="333333"/>
              </a:solidFill>
              <a:effectLst/>
              <a:latin typeface="FuturaBT"/>
            </a:endParaRPr>
          </a:p>
          <a:p>
            <a:r>
              <a:rPr lang="sv-SE" b="1" i="0">
                <a:solidFill>
                  <a:srgbClr val="333333"/>
                </a:solidFill>
                <a:effectLst/>
                <a:latin typeface="FuturaBT"/>
              </a:rPr>
              <a:t>Våra fyra förhållningssätt på Svenska Röda Korset</a:t>
            </a:r>
          </a:p>
          <a:p>
            <a:r>
              <a:rPr lang="sv-SE" b="0" i="0">
                <a:solidFill>
                  <a:srgbClr val="333333"/>
                </a:solidFill>
                <a:effectLst/>
                <a:latin typeface="FuturaBT"/>
              </a:rPr>
              <a:t>För att skapa resultat och effekt och göra skillnad för våra målgrupper varje dag har vi alltså tagit fram fyra förhållningssätt som ska stärka vår arbetskultur. </a:t>
            </a:r>
            <a:r>
              <a:rPr lang="sv-SE"/>
              <a:t>Det här är våra fyra förhållningssätt som är grundstenarna i vårt Ledar- och medarbetarskap på Svenska Röda Korset. De är också en del av våra prestationskriterier. </a:t>
            </a:r>
          </a:p>
          <a:p>
            <a:endParaRPr lang="sv-SE"/>
          </a:p>
          <a:p>
            <a:pPr marL="171450" indent="-171450" algn="l">
              <a:buFont typeface="Arial" panose="020B0604020202020204" pitchFamily="34" charset="0"/>
              <a:buChar char="•"/>
            </a:pPr>
            <a:r>
              <a:rPr lang="sv-SE" b="1" i="0">
                <a:solidFill>
                  <a:srgbClr val="333333"/>
                </a:solidFill>
                <a:effectLst/>
                <a:latin typeface="FuturaBT"/>
              </a:rPr>
              <a:t>Handlingskraft</a:t>
            </a:r>
            <a:r>
              <a:rPr lang="sv-SE" b="0" i="0">
                <a:solidFill>
                  <a:srgbClr val="333333"/>
                </a:solidFill>
                <a:effectLst/>
                <a:latin typeface="FuturaBT"/>
              </a:rPr>
              <a:t> – vi vågar prioritera och har modet att fatta beslut</a:t>
            </a:r>
          </a:p>
          <a:p>
            <a:pPr marL="171450" indent="-171450" algn="l">
              <a:buFont typeface="Arial" panose="020B0604020202020204" pitchFamily="34" charset="0"/>
              <a:buChar char="•"/>
            </a:pPr>
            <a:r>
              <a:rPr lang="sv-SE" b="1" i="0">
                <a:solidFill>
                  <a:srgbClr val="333333"/>
                </a:solidFill>
                <a:effectLst/>
                <a:latin typeface="FuturaBT"/>
              </a:rPr>
              <a:t>Medmänsklighet</a:t>
            </a:r>
            <a:r>
              <a:rPr lang="sv-SE" b="0" i="0">
                <a:solidFill>
                  <a:srgbClr val="333333"/>
                </a:solidFill>
                <a:effectLst/>
                <a:latin typeface="FuturaBT"/>
              </a:rPr>
              <a:t> – vi ser individen och lyssnar nyfiket i mötet med andra</a:t>
            </a:r>
          </a:p>
          <a:p>
            <a:pPr marL="171450" indent="-171450" algn="l">
              <a:buFont typeface="Arial" panose="020B0604020202020204" pitchFamily="34" charset="0"/>
              <a:buChar char="•"/>
            </a:pPr>
            <a:r>
              <a:rPr lang="sv-SE" b="1" i="0">
                <a:solidFill>
                  <a:srgbClr val="333333"/>
                </a:solidFill>
                <a:effectLst/>
                <a:latin typeface="FuturaBT"/>
              </a:rPr>
              <a:t>Ett Röda Korset</a:t>
            </a:r>
            <a:r>
              <a:rPr lang="sv-SE" b="0" i="0">
                <a:solidFill>
                  <a:srgbClr val="333333"/>
                </a:solidFill>
                <a:effectLst/>
                <a:latin typeface="FuturaBT"/>
              </a:rPr>
              <a:t> – vi agerar för samverkan och ser till helheten</a:t>
            </a:r>
          </a:p>
          <a:p>
            <a:pPr marL="171450" indent="-171450" algn="l">
              <a:buFont typeface="Arial" panose="020B0604020202020204" pitchFamily="34" charset="0"/>
              <a:buChar char="•"/>
            </a:pPr>
            <a:r>
              <a:rPr lang="sv-SE" b="1" i="0">
                <a:solidFill>
                  <a:srgbClr val="333333"/>
                </a:solidFill>
                <a:effectLst/>
                <a:latin typeface="FuturaBT"/>
              </a:rPr>
              <a:t>Utveckling och lärande</a:t>
            </a:r>
            <a:r>
              <a:rPr lang="sv-SE" b="0" i="0">
                <a:solidFill>
                  <a:srgbClr val="333333"/>
                </a:solidFill>
                <a:effectLst/>
                <a:latin typeface="FuturaBT"/>
              </a:rPr>
              <a:t> – vi testar nytt och reflekterar, vi vågar misslyckas</a:t>
            </a:r>
          </a:p>
          <a:p>
            <a:pPr marL="0" indent="0" algn="l">
              <a:buFont typeface="Arial" panose="020B0604020202020204" pitchFamily="34" charset="0"/>
              <a:buNone/>
            </a:pPr>
            <a:endParaRPr lang="sv-SE" b="0" i="0">
              <a:solidFill>
                <a:srgbClr val="333333"/>
              </a:solidFill>
              <a:effectLst/>
              <a:latin typeface="FuturaBT"/>
            </a:endParaRPr>
          </a:p>
          <a:p>
            <a:pPr marL="0" indent="0" algn="l">
              <a:buFont typeface="Arial" panose="020B0604020202020204" pitchFamily="34" charset="0"/>
              <a:buNone/>
            </a:pPr>
            <a:r>
              <a:rPr lang="sv-SE" b="0" i="0">
                <a:solidFill>
                  <a:srgbClr val="333333"/>
                </a:solidFill>
                <a:effectLst/>
                <a:latin typeface="FuturaBT"/>
              </a:rPr>
              <a:t>Dessa förhållningssätt vägleder oss när vi löser uppgifter och samarbetar med andra. Genom ett aktivt ledar- och medarbetarskap skapar vi tillsammans en kultur där vi använder vår potential på bästa sätt och tar ansvar för såväl oss själva som vår gemensamma arbetsmiljö. Det ökar trygghet och tydlighet i organisationen och hjälper oss att möta och hantera kriser, snabba förändringar och oförutsägbarhet i omvärlden.</a:t>
            </a:r>
            <a:br>
              <a:rPr lang="sv-SE" b="0" i="0">
                <a:solidFill>
                  <a:srgbClr val="333333"/>
                </a:solidFill>
                <a:effectLst/>
                <a:latin typeface="FuturaBT"/>
              </a:rPr>
            </a:br>
            <a:br>
              <a:rPr lang="sv-SE" b="0" i="0">
                <a:solidFill>
                  <a:srgbClr val="333333"/>
                </a:solidFill>
                <a:effectLst/>
                <a:latin typeface="FuturaBT"/>
              </a:rPr>
            </a:br>
            <a:r>
              <a:rPr lang="sv-SE" b="0" i="0">
                <a:solidFill>
                  <a:srgbClr val="333333"/>
                </a:solidFill>
                <a:effectLst/>
                <a:latin typeface="FuturaBT"/>
              </a:rPr>
              <a:t>En uttalad arbetskultur betyder inte att alla ska vara lika. En handlingskraftigt och modig kultur välkomnar olikheter och inkluderar en </a:t>
            </a:r>
            <a:r>
              <a:rPr lang="sv-SE" b="0" i="0">
                <a:solidFill>
                  <a:srgbClr val="7D0006"/>
                </a:solidFill>
                <a:effectLst/>
                <a:latin typeface="FuturaBT"/>
                <a:hlinkClick r:id="rId3"/>
              </a:rPr>
              <a:t>mångfald</a:t>
            </a:r>
            <a:r>
              <a:rPr lang="sv-SE" b="0" i="0">
                <a:solidFill>
                  <a:srgbClr val="333333"/>
                </a:solidFill>
                <a:effectLst/>
                <a:latin typeface="FuturaBT"/>
              </a:rPr>
              <a:t> av medarbetare med olika bakgrund och erfarenheter.</a:t>
            </a:r>
            <a:br>
              <a:rPr lang="sv-SE" b="0" i="0">
                <a:solidFill>
                  <a:srgbClr val="333333"/>
                </a:solidFill>
                <a:effectLst/>
                <a:latin typeface="FuturaBT"/>
              </a:rPr>
            </a:br>
            <a:br>
              <a:rPr lang="sv-SE" b="0" i="0">
                <a:solidFill>
                  <a:srgbClr val="333333"/>
                </a:solidFill>
                <a:effectLst/>
                <a:latin typeface="FuturaBT"/>
              </a:rPr>
            </a:br>
            <a:r>
              <a:rPr lang="sv-SE" b="0" i="0">
                <a:solidFill>
                  <a:srgbClr val="333333"/>
                </a:solidFill>
                <a:effectLst/>
                <a:latin typeface="FuturaBT"/>
              </a:rPr>
              <a:t>Tillsammans skapar vi en kultur av handlingskraft och mod!</a:t>
            </a:r>
          </a:p>
          <a:p>
            <a:endParaRPr lang="sv-SE"/>
          </a:p>
        </p:txBody>
      </p:sp>
      <p:sp>
        <p:nvSpPr>
          <p:cNvPr id="4" name="Platshållare för bildnummer 3"/>
          <p:cNvSpPr>
            <a:spLocks noGrp="1"/>
          </p:cNvSpPr>
          <p:nvPr>
            <p:ph type="sldNum" sz="quarter" idx="5"/>
          </p:nvPr>
        </p:nvSpPr>
        <p:spPr/>
        <p:txBody>
          <a:bodyPr/>
          <a:lstStyle/>
          <a:p>
            <a:fld id="{7887D715-DFEA-4EA1-9669-6CB2FE6F3637}" type="slidenum">
              <a:rPr lang="sv-SE" smtClean="0"/>
              <a:t>14</a:t>
            </a:fld>
            <a:endParaRPr lang="sv-SE"/>
          </a:p>
        </p:txBody>
      </p:sp>
    </p:spTree>
    <p:extLst>
      <p:ext uri="{BB962C8B-B14F-4D97-AF65-F5344CB8AC3E}">
        <p14:creationId xmlns:p14="http://schemas.microsoft.com/office/powerpoint/2010/main" val="1275538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TALMANUS TILL MÖTESLEDAREN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effectLst/>
                <a:latin typeface="+mj-lt"/>
                <a:ea typeface="Times New Roman" panose="02020603050405020304" pitchFamily="18" charset="0"/>
              </a:rPr>
              <a:t>(Budskapet i denna bild framgår nedan, berätta om det på ett sätt som du känner dig bekväm med)</a:t>
            </a:r>
          </a:p>
          <a:p>
            <a:endParaRPr lang="sv-SE" b="0" i="0">
              <a:solidFill>
                <a:srgbClr val="333333"/>
              </a:solidFill>
              <a:effectLst/>
              <a:latin typeface="FuturaBT"/>
            </a:endParaRPr>
          </a:p>
          <a:p>
            <a:r>
              <a:rPr lang="sv-SE" b="1" i="1">
                <a:solidFill>
                  <a:srgbClr val="333333"/>
                </a:solidFill>
                <a:effectLst/>
                <a:latin typeface="FuturaBT"/>
              </a:rPr>
              <a:t>(OBS! Skriv ut denna sida till själva workshopen, ett ex/deltagare alternativt ett ex/smågrupp)</a:t>
            </a:r>
          </a:p>
          <a:p>
            <a:endParaRPr lang="sv-SE" b="0" i="0">
              <a:solidFill>
                <a:srgbClr val="333333"/>
              </a:solidFill>
              <a:effectLst/>
              <a:latin typeface="FuturaBT"/>
            </a:endParaRPr>
          </a:p>
          <a:p>
            <a:r>
              <a:rPr lang="sv-SE"/>
              <a:t>De fyra förhållningssätten har definierats på olika nivåer som kan användas i olika sammanhang. Det här beskriver helt enkelt på ett djupare plan samma sak som bilden innan. Det förklarar ytterligare vad som menas med begreppen och våra förhållningssätt. </a:t>
            </a:r>
          </a:p>
          <a:p>
            <a:endParaRPr lang="sv-SE"/>
          </a:p>
          <a:p>
            <a:r>
              <a:rPr lang="sv-SE" b="1"/>
              <a:t>Prestationskriterier</a:t>
            </a:r>
          </a:p>
          <a:p>
            <a:r>
              <a:rPr lang="sv-SE"/>
              <a:t>Vi på Svenska Röda Korset tycker att dessa fyra förhållningssätt är så viktiga så att de också sedan maj 2022 utgör en del av våra prestationskriterier. </a:t>
            </a:r>
          </a:p>
          <a:p>
            <a:endParaRPr lang="sv-SE"/>
          </a:p>
          <a:p>
            <a:r>
              <a:rPr lang="sv-SE" b="0" i="0">
                <a:solidFill>
                  <a:srgbClr val="333333"/>
                </a:solidFill>
                <a:effectLst/>
                <a:latin typeface="FuturaBT"/>
              </a:rPr>
              <a:t>Inför lönerevision och lönesamtal gör chefen en bedömning av medarbetarens prestation under föregående </a:t>
            </a:r>
            <a:r>
              <a:rPr lang="sv-SE" b="0" i="0" err="1">
                <a:solidFill>
                  <a:srgbClr val="333333"/>
                </a:solidFill>
                <a:effectLst/>
                <a:latin typeface="FuturaBT"/>
              </a:rPr>
              <a:t>löneår</a:t>
            </a:r>
            <a:r>
              <a:rPr lang="sv-SE" b="0" i="0">
                <a:solidFill>
                  <a:srgbClr val="333333"/>
                </a:solidFill>
                <a:effectLst/>
                <a:latin typeface="FuturaBT"/>
              </a:rPr>
              <a:t>, efter dialog med medarbetaren. Bedömningen görs utifrån resultat (vad) och prestationskriterier (hur). Har prestationen totalt sett varit enligt förväntan, över förväntan eller under förväntan. Chefen förmedlar sin bild till medarbetaren i det uppföljande lönesamtalet.</a:t>
            </a:r>
            <a:endParaRPr lang="sv-SE"/>
          </a:p>
        </p:txBody>
      </p:sp>
      <p:sp>
        <p:nvSpPr>
          <p:cNvPr id="4" name="Platshållare för bildnummer 3"/>
          <p:cNvSpPr>
            <a:spLocks noGrp="1"/>
          </p:cNvSpPr>
          <p:nvPr>
            <p:ph type="sldNum" sz="quarter" idx="5"/>
          </p:nvPr>
        </p:nvSpPr>
        <p:spPr/>
        <p:txBody>
          <a:bodyPr/>
          <a:lstStyle/>
          <a:p>
            <a:fld id="{7887D715-DFEA-4EA1-9669-6CB2FE6F3637}" type="slidenum">
              <a:rPr lang="sv-SE" smtClean="0"/>
              <a:t>15</a:t>
            </a:fld>
            <a:endParaRPr lang="sv-SE"/>
          </a:p>
        </p:txBody>
      </p:sp>
    </p:spTree>
    <p:extLst>
      <p:ext uri="{BB962C8B-B14F-4D97-AF65-F5344CB8AC3E}">
        <p14:creationId xmlns:p14="http://schemas.microsoft.com/office/powerpoint/2010/main" val="212849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TALMANUS TILL MÖTESLEDAREN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(Budskapet i denna bild framgår nedan, berätta om det på ett sätt som du känner dig bekväm med)</a:t>
            </a:r>
          </a:p>
          <a:p>
            <a:endParaRPr lang="sv-SE" dirty="0"/>
          </a:p>
          <a:p>
            <a:r>
              <a:rPr lang="sv-SE" dirty="0"/>
              <a:t>Bilden ligger dold, den behöver inte gås igenom, men om någon har frågor om den så kan det vara bra att den finns med i materialet. </a:t>
            </a:r>
          </a:p>
          <a:p>
            <a:endParaRPr lang="sv-SE" dirty="0"/>
          </a:p>
          <a:p>
            <a:endParaRPr lang="sv-SE" dirty="0"/>
          </a:p>
          <a:p>
            <a:r>
              <a:rPr lang="sv-SE" dirty="0"/>
              <a:t>Som vi redan varit inne på så förväntas alla medarbetare och ledare att ta ansvar för att leda sig själv. Det finns mycket forskning kring självledarskap och framgångsrika/välmående arbetsplatser. Gemensamt för framgångsrika och välmående arbetsplatser är just att medarbetarna tar ett stort eget ansvar. </a:t>
            </a:r>
          </a:p>
          <a:p>
            <a:endParaRPr lang="sv-SE" dirty="0"/>
          </a:p>
          <a:p>
            <a:r>
              <a:rPr lang="sv-SE" dirty="0"/>
              <a:t>Det handlar om hur vi alla, oavsett om vi är ledare eller medarbetare, bidrar till ett klimat där vi arbetar i samma riktning på ett sätt där alla känner sig inkluderade och delaktiga.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Som medarbetare och ledare förväntas du ta ansvar för att leda dig själv, genom att arbeta för att uppnå mål och resultat, använda och utveckla din kompetens samt att ha ett konstruktivt förhållningssätt till övriga medarbetare, volontärer och samarbetspartners. Som ledare har du ett ansvar för att skapa en konstruktiv kultur som bidrar till både medarbetarnas och Röda Korsets utveckling.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mj-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På så sätt gör vi skillnad tillsammans.</a:t>
            </a:r>
          </a:p>
          <a:p>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16</a:t>
            </a:fld>
            <a:endParaRPr lang="sv-SE"/>
          </a:p>
        </p:txBody>
      </p:sp>
    </p:spTree>
    <p:extLst>
      <p:ext uri="{BB962C8B-B14F-4D97-AF65-F5344CB8AC3E}">
        <p14:creationId xmlns:p14="http://schemas.microsoft.com/office/powerpoint/2010/main" val="3028751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4ECEAD3-97F8-42F0-8DBB-E9D9C9068147}" type="slidenum">
              <a:rPr lang="sv-SE" smtClean="0"/>
              <a:t>17</a:t>
            </a:fld>
            <a:endParaRPr lang="sv-SE"/>
          </a:p>
        </p:txBody>
      </p:sp>
    </p:spTree>
    <p:extLst>
      <p:ext uri="{BB962C8B-B14F-4D97-AF65-F5344CB8AC3E}">
        <p14:creationId xmlns:p14="http://schemas.microsoft.com/office/powerpoint/2010/main" val="360310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TILL MÖTESLEDAREN</a:t>
            </a:r>
          </a:p>
          <a:p>
            <a:endParaRPr lang="sv-SE"/>
          </a:p>
          <a:p>
            <a:r>
              <a:rPr lang="sv-SE" b="1"/>
              <a:t>Tid - </a:t>
            </a:r>
            <a:r>
              <a:rPr lang="sv-SE"/>
              <a:t>om du har satt andra tider i programmet får du uppdatera denna bild med er tid som ni har för detta. </a:t>
            </a:r>
          </a:p>
          <a:p>
            <a:endParaRPr lang="sv-SE"/>
          </a:p>
          <a:p>
            <a:r>
              <a:rPr lang="sv-SE"/>
              <a:t>50-60 minuter är ca-tiden som krävs för att gå igenom de gemensamma frågeställningarna i helgrupp och i smågrupper. </a:t>
            </a:r>
          </a:p>
        </p:txBody>
      </p:sp>
      <p:sp>
        <p:nvSpPr>
          <p:cNvPr id="4" name="Platshållare för bildnummer 3"/>
          <p:cNvSpPr>
            <a:spLocks noGrp="1"/>
          </p:cNvSpPr>
          <p:nvPr>
            <p:ph type="sldNum" sz="quarter" idx="5"/>
          </p:nvPr>
        </p:nvSpPr>
        <p:spPr/>
        <p:txBody>
          <a:bodyPr/>
          <a:lstStyle/>
          <a:p>
            <a:fld id="{A4ECEAD3-97F8-42F0-8DBB-E9D9C9068147}" type="slidenum">
              <a:rPr lang="sv-SE" smtClean="0"/>
              <a:t>18</a:t>
            </a:fld>
            <a:endParaRPr lang="sv-SE"/>
          </a:p>
        </p:txBody>
      </p:sp>
    </p:spTree>
    <p:extLst>
      <p:ext uri="{BB962C8B-B14F-4D97-AF65-F5344CB8AC3E}">
        <p14:creationId xmlns:p14="http://schemas.microsoft.com/office/powerpoint/2010/main" val="193958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endParaRPr lang="sv-SE" dirty="0"/>
          </a:p>
          <a:p>
            <a:r>
              <a:rPr lang="sv-SE" b="1" dirty="0"/>
              <a:t>Sätt ramarna</a:t>
            </a:r>
          </a:p>
          <a:p>
            <a:r>
              <a:rPr lang="sv-SE" dirty="0"/>
              <a:t>Vi har tillsammans gått igenom:</a:t>
            </a:r>
          </a:p>
          <a:p>
            <a:pPr marL="171450" indent="-171450">
              <a:buFontTx/>
              <a:buChar char="-"/>
            </a:pPr>
            <a:r>
              <a:rPr lang="sv-SE" dirty="0"/>
              <a:t>Hur grundprinciperna, uppförandekoden och de fyra förhållningssätten hänger ihop</a:t>
            </a:r>
          </a:p>
          <a:p>
            <a:pPr marL="171450" indent="-171450">
              <a:buFontTx/>
              <a:buChar char="-"/>
            </a:pPr>
            <a:r>
              <a:rPr lang="sv-SE" dirty="0"/>
              <a:t>Varför det är så viktigt att arbeta med medarbetarskapet för att stärka vår kultur </a:t>
            </a:r>
          </a:p>
          <a:p>
            <a:pPr marL="171450" indent="-171450">
              <a:buFontTx/>
              <a:buChar char="-"/>
            </a:pPr>
            <a:r>
              <a:rPr lang="sv-SE" dirty="0"/>
              <a:t>Vikten av självledarskap för att vi tillsammans ska nå våra mål och resultat</a:t>
            </a:r>
          </a:p>
          <a:p>
            <a:pPr marL="171450" indent="-171450">
              <a:buFontTx/>
              <a:buChar char="-"/>
            </a:pPr>
            <a:r>
              <a:rPr lang="sv-SE" dirty="0"/>
              <a:t>Vi har sett filmen där Martin och Åsa deltar</a:t>
            </a:r>
          </a:p>
          <a:p>
            <a:pPr marL="171450" indent="-171450">
              <a:buFontTx/>
              <a:buChar char="-"/>
            </a:pPr>
            <a:endParaRPr lang="sv-SE" dirty="0"/>
          </a:p>
          <a:p>
            <a:pPr marL="0" indent="0">
              <a:buFontTx/>
              <a:buNone/>
            </a:pPr>
            <a:endParaRPr lang="sv-SE" dirty="0"/>
          </a:p>
          <a:p>
            <a:pPr marL="0" indent="0">
              <a:buFontTx/>
              <a:buNone/>
            </a:pPr>
            <a:r>
              <a:rPr lang="sv-SE" b="1" dirty="0"/>
              <a:t>Fråga</a:t>
            </a:r>
          </a:p>
          <a:p>
            <a:pPr marL="0" indent="0">
              <a:buFontTx/>
              <a:buNone/>
            </a:pPr>
            <a:r>
              <a:rPr lang="sv-SE" dirty="0"/>
              <a:t>Hur går era tankar nu? Hur känns det? Vad tänker ni kring medarbetarskapet och de fyra förhållningssätten som Svenska Röda Korset har arbetat fram?</a:t>
            </a:r>
          </a:p>
          <a:p>
            <a:pPr marL="0" indent="0">
              <a:buFontTx/>
              <a:buNone/>
            </a:pPr>
            <a:endParaRPr lang="sv-SE" dirty="0"/>
          </a:p>
          <a:p>
            <a:pPr marL="0" indent="0">
              <a:buFontTx/>
              <a:buNone/>
            </a:pPr>
            <a:endParaRPr lang="sv-SE" dirty="0"/>
          </a:p>
          <a:p>
            <a:pPr marL="0" indent="0">
              <a:buFontTx/>
              <a:buNone/>
            </a:pPr>
            <a:r>
              <a:rPr lang="sv-SE" b="1" dirty="0"/>
              <a:t>Tid</a:t>
            </a:r>
          </a:p>
          <a:p>
            <a:pPr marL="0" indent="0">
              <a:buFontTx/>
              <a:buNone/>
            </a:pPr>
            <a:r>
              <a:rPr lang="sv-SE" dirty="0"/>
              <a:t>Max 10 minuter</a:t>
            </a:r>
          </a:p>
          <a:p>
            <a:pPr marL="0" indent="0">
              <a:buFontTx/>
              <a:buNone/>
            </a:pPr>
            <a:r>
              <a:rPr lang="sv-SE" dirty="0"/>
              <a:t>Kort reflektion, spontant direkt i rummet, helgrupp.</a:t>
            </a:r>
          </a:p>
          <a:p>
            <a:pPr marL="0" indent="0">
              <a:buFontTx/>
              <a:buNone/>
            </a:pPr>
            <a:r>
              <a:rPr lang="sv-SE" dirty="0"/>
              <a:t>Mötesledaren skriver på blädderblock/</a:t>
            </a:r>
            <a:r>
              <a:rPr lang="sv-SE" dirty="0" err="1"/>
              <a:t>whiteboard</a:t>
            </a:r>
            <a:r>
              <a:rPr lang="sv-SE" dirty="0"/>
              <a:t>.</a:t>
            </a:r>
          </a:p>
        </p:txBody>
      </p:sp>
      <p:sp>
        <p:nvSpPr>
          <p:cNvPr id="4" name="Platshållare för bildnummer 3"/>
          <p:cNvSpPr>
            <a:spLocks noGrp="1"/>
          </p:cNvSpPr>
          <p:nvPr>
            <p:ph type="sldNum" sz="quarter" idx="5"/>
          </p:nvPr>
        </p:nvSpPr>
        <p:spPr/>
        <p:txBody>
          <a:bodyPr/>
          <a:lstStyle/>
          <a:p>
            <a:fld id="{A4ECEAD3-97F8-42F0-8DBB-E9D9C9068147}" type="slidenum">
              <a:rPr lang="sv-SE" smtClean="0"/>
              <a:t>19</a:t>
            </a:fld>
            <a:endParaRPr lang="sv-SE"/>
          </a:p>
        </p:txBody>
      </p:sp>
    </p:spTree>
    <p:extLst>
      <p:ext uri="{BB962C8B-B14F-4D97-AF65-F5344CB8AC3E}">
        <p14:creationId xmlns:p14="http://schemas.microsoft.com/office/powerpoint/2010/main" val="106549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pPr marL="0" indent="0">
              <a:buFontTx/>
              <a:buNone/>
            </a:pPr>
            <a:r>
              <a:rPr lang="sv-SE" dirty="0"/>
              <a:t>Om möjligt dela in grupper i trios, men utgå från hur många ni är och sätt ihop lagom stora grupper.</a:t>
            </a:r>
          </a:p>
          <a:p>
            <a:pPr marL="171450" indent="-171450">
              <a:buFontTx/>
              <a:buChar char="-"/>
            </a:pPr>
            <a:endParaRPr lang="sv-SE" dirty="0"/>
          </a:p>
          <a:p>
            <a:r>
              <a:rPr lang="sv-SE" b="1" dirty="0"/>
              <a:t>Dela ut utskrivet material:</a:t>
            </a:r>
          </a:p>
          <a:p>
            <a:pPr marL="171450" indent="-171450">
              <a:buFontTx/>
              <a:buChar char="-"/>
            </a:pPr>
            <a:r>
              <a:rPr lang="sv-SE" dirty="0"/>
              <a:t>Den här bilden så att man har med sig frågeställningarna om man sätter sig någon annanstans</a:t>
            </a:r>
          </a:p>
          <a:p>
            <a:pPr marL="171450" indent="-171450">
              <a:buFontTx/>
              <a:buChar char="-"/>
            </a:pPr>
            <a:r>
              <a:rPr lang="sv-SE" dirty="0"/>
              <a:t>Bilden om de fyra förhållningssätten som beskriver vad vi vill uppnå</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dirty="0">
                <a:solidFill>
                  <a:schemeClr val="accent1"/>
                </a:solidFill>
              </a:rPr>
              <a:t>Ledar- och medarbetarskap - fördjupat material på beteendenivå</a:t>
            </a:r>
          </a:p>
          <a:p>
            <a:pPr marL="0" indent="0">
              <a:buFontTx/>
              <a:buNone/>
            </a:pPr>
            <a:endParaRPr lang="sv-SE" dirty="0"/>
          </a:p>
          <a:p>
            <a:pPr marL="0" indent="0">
              <a:buFontTx/>
              <a:buNone/>
            </a:pPr>
            <a:endParaRPr lang="sv-SE" dirty="0"/>
          </a:p>
          <a:p>
            <a:pPr marL="0" indent="0">
              <a:buFontTx/>
              <a:buNone/>
            </a:pPr>
            <a:r>
              <a:rPr lang="sv-SE" b="1" dirty="0"/>
              <a:t>Fråga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dirty="0">
                <a:effectLst/>
                <a:latin typeface="+mj-lt"/>
                <a:ea typeface="Calibri" panose="020F0502020204030204" pitchFamily="34" charset="0"/>
                <a:cs typeface="Calibri" panose="020F0502020204030204" pitchFamily="34" charset="0"/>
              </a:rPr>
              <a:t>Varför är de här beteendena viktiga för Svenska Röda korset, vad ska de göra för skillnad och stärka i vår organisation? (Organisations-nivå)</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sz="1200" dirty="0">
                <a:effectLst/>
                <a:latin typeface="+mj-lt"/>
                <a:ea typeface="Calibri" panose="020F0502020204030204" pitchFamily="34" charset="0"/>
                <a:cs typeface="Calibri" panose="020F0502020204030204" pitchFamily="34" charset="0"/>
              </a:rPr>
              <a:t>Vad innebär de här förväntande beteendena för oss i vår grupp – exempelvis: vågar vi prioritera, när och hur ser vi individen, hur agerar vi för samverkan? (Grupp-nivå)</a:t>
            </a:r>
          </a:p>
          <a:p>
            <a:pPr marL="0" indent="0">
              <a:buFontTx/>
              <a:buNone/>
            </a:pPr>
            <a:endParaRPr lang="sv-SE" dirty="0"/>
          </a:p>
          <a:p>
            <a:pPr marL="0" indent="0">
              <a:buFontTx/>
              <a:buNone/>
            </a:pPr>
            <a:r>
              <a:rPr lang="sv-SE" dirty="0"/>
              <a:t>Tips – var gärna konkreta.</a:t>
            </a:r>
          </a:p>
          <a:p>
            <a:pPr marL="0" indent="0">
              <a:buFontTx/>
              <a:buNone/>
            </a:pPr>
            <a:endParaRPr lang="sv-SE" dirty="0"/>
          </a:p>
          <a:p>
            <a:pPr marL="0" indent="0">
              <a:buFontTx/>
              <a:buNone/>
            </a:pPr>
            <a:r>
              <a:rPr lang="sv-SE" b="1" dirty="0"/>
              <a:t>Tid</a:t>
            </a:r>
          </a:p>
          <a:p>
            <a:pPr marL="0" indent="0">
              <a:buFontTx/>
              <a:buNone/>
            </a:pPr>
            <a:r>
              <a:rPr lang="sv-SE" dirty="0"/>
              <a:t>Ni får 25 minuter på er för båda frågorna (ändra tiden om behov finns). Ni ska vara åter kl. XX.</a:t>
            </a:r>
          </a:p>
          <a:p>
            <a:pPr marL="0" indent="0">
              <a:buFontTx/>
              <a:buNone/>
            </a:pPr>
            <a:r>
              <a:rPr lang="sv-SE" dirty="0"/>
              <a:t>När ni kommer tillbaka vill jag gärna höra hur era tankar gått i smågrupperna. </a:t>
            </a:r>
          </a:p>
          <a:p>
            <a:pPr marL="0" indent="0">
              <a:buFontTx/>
              <a:buNone/>
            </a:pPr>
            <a:endParaRPr lang="sv-SE" dirty="0"/>
          </a:p>
          <a:p>
            <a:pPr marL="0" indent="0">
              <a:buFontTx/>
              <a:buNone/>
            </a:pPr>
            <a:r>
              <a:rPr lang="sv-SE" b="1" dirty="0"/>
              <a:t>Tillbaka i helgrupp</a:t>
            </a:r>
          </a:p>
          <a:p>
            <a:pPr marL="0" indent="0">
              <a:buFontTx/>
              <a:buNone/>
            </a:pPr>
            <a:r>
              <a:rPr lang="sv-SE" b="0" dirty="0"/>
              <a:t>Låt </a:t>
            </a:r>
            <a:r>
              <a:rPr lang="sv-SE" dirty="0"/>
              <a:t>alla redovisa alternativt lyssna på några exempel beroende på hur ni ligger till i tid och hur många ni är.</a:t>
            </a:r>
          </a:p>
          <a:p>
            <a:pPr marL="0" indent="0">
              <a:buFontTx/>
              <a:buNone/>
            </a:pPr>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20</a:t>
            </a:fld>
            <a:endParaRPr lang="sv-SE"/>
          </a:p>
        </p:txBody>
      </p:sp>
    </p:spTree>
    <p:extLst>
      <p:ext uri="{BB962C8B-B14F-4D97-AF65-F5344CB8AC3E}">
        <p14:creationId xmlns:p14="http://schemas.microsoft.com/office/powerpoint/2010/main" val="3938572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Detta är lite medskick till dig som ska hålla i workshopen. Därför ligger bilden dold, den behöver inte visas för alla under workshopen. </a:t>
            </a:r>
          </a:p>
          <a:p>
            <a:endParaRPr lang="sv-SE" dirty="0"/>
          </a:p>
          <a:p>
            <a:endParaRPr lang="sv-SE" dirty="0"/>
          </a:p>
          <a:p>
            <a:r>
              <a:rPr lang="sv-SE" b="1" dirty="0"/>
              <a:t>MÖTESLEDAREN</a:t>
            </a:r>
          </a:p>
          <a:p>
            <a:r>
              <a:rPr lang="sv-SE" dirty="0"/>
              <a:t>Mötesledaren är oftast den som är chef. Men man kan utse en annan mötesledare. </a:t>
            </a:r>
          </a:p>
          <a:p>
            <a:r>
              <a:rPr lang="sv-SE" dirty="0"/>
              <a:t>Det kan vara skönt i vissa sammanhang att vara två, om det är aktuellt kan du t.ex.:</a:t>
            </a:r>
          </a:p>
          <a:p>
            <a:pPr marL="171450" indent="-171450">
              <a:buFontTx/>
              <a:buChar char="-"/>
            </a:pPr>
            <a:r>
              <a:rPr lang="sv-SE" dirty="0"/>
              <a:t>Ta hjälp av en chefskollega</a:t>
            </a:r>
          </a:p>
          <a:p>
            <a:pPr marL="171450" indent="-171450">
              <a:buFontTx/>
              <a:buChar char="-"/>
            </a:pPr>
            <a:r>
              <a:rPr lang="sv-SE" dirty="0"/>
              <a:t>Be er HR-partner om stöd att genomföra workshopen</a:t>
            </a:r>
          </a:p>
          <a:p>
            <a:pPr marL="0" indent="0">
              <a:buFontTx/>
              <a:buNone/>
            </a:pPr>
            <a:endParaRPr lang="sv-SE" dirty="0"/>
          </a:p>
          <a:p>
            <a:pPr marL="0" indent="0">
              <a:buFontTx/>
              <a:buNone/>
            </a:pPr>
            <a:r>
              <a:rPr lang="sv-SE" dirty="0"/>
              <a:t>Det finns en del fördjupningsmaterial för dig som mötesledare om du känner att du vill bottna i lite teoretiska sammanhang för att vara bättre förberedd. Detta material ligger på Rednet och kan också med fördel gås igenom av medarbetarna/deltagarna i workshopen om intresse finns för det. </a:t>
            </a:r>
          </a:p>
          <a:p>
            <a:pPr marL="0" indent="0">
              <a:buFontTx/>
              <a:buNone/>
            </a:pPr>
            <a:endParaRPr lang="sv-SE" dirty="0"/>
          </a:p>
          <a:p>
            <a:pPr marL="0" indent="0">
              <a:buFontTx/>
              <a:buNone/>
            </a:pPr>
            <a:r>
              <a:rPr lang="sv-SE" dirty="0"/>
              <a:t>Bolla gärna med er HR-partner i ditt förberedelsearbete så du känner dig trygg som mötesledare.</a:t>
            </a:r>
          </a:p>
          <a:p>
            <a:pPr marL="0" indent="0">
              <a:buFontTx/>
              <a:buNone/>
            </a:pPr>
            <a:endParaRPr lang="sv-SE" dirty="0"/>
          </a:p>
          <a:p>
            <a:pPr marL="0" indent="0">
              <a:buFontTx/>
              <a:buNone/>
            </a:pPr>
            <a:endParaRPr lang="sv-SE" dirty="0"/>
          </a:p>
          <a:p>
            <a:pPr marL="0" indent="0">
              <a:buFontTx/>
              <a:buNone/>
            </a:pPr>
            <a:r>
              <a:rPr lang="sv-SE" b="1" dirty="0"/>
              <a:t>VILKEN GRUPP</a:t>
            </a:r>
          </a:p>
          <a:p>
            <a:pPr marL="0" indent="0">
              <a:buFontTx/>
              <a:buNone/>
            </a:pPr>
            <a:r>
              <a:rPr lang="sv-SE" dirty="0"/>
              <a:t>Man kan göra workshoparna på t.ex. en avdelningsdag och med flera team/enheter. </a:t>
            </a:r>
          </a:p>
          <a:p>
            <a:pPr marL="0" indent="0">
              <a:buFontTx/>
              <a:buNone/>
            </a:pPr>
            <a:r>
              <a:rPr lang="sv-SE" dirty="0"/>
              <a:t>Vår erfarenhet är dock att resultatet blir lite djupare när man arbetar i sitt team/enhet. </a:t>
            </a:r>
          </a:p>
          <a:p>
            <a:pPr marL="0" indent="0">
              <a:buFontTx/>
              <a:buNone/>
            </a:pPr>
            <a:endParaRPr lang="sv-SE" dirty="0"/>
          </a:p>
          <a:p>
            <a:pPr marL="0" indent="0">
              <a:buFontTx/>
              <a:buNone/>
            </a:pPr>
            <a:endParaRPr lang="sv-SE" dirty="0"/>
          </a:p>
          <a:p>
            <a:pPr marL="0" indent="0">
              <a:buFontTx/>
              <a:buNone/>
            </a:pPr>
            <a:r>
              <a:rPr lang="sv-SE" b="1" dirty="0"/>
              <a:t>TALMANUS</a:t>
            </a:r>
          </a:p>
          <a:p>
            <a:pPr marL="0" indent="0">
              <a:buFontTx/>
              <a:buNone/>
            </a:pPr>
            <a:r>
              <a:rPr lang="sv-SE" dirty="0"/>
              <a:t>På flera </a:t>
            </a:r>
            <a:r>
              <a:rPr lang="sv-SE" dirty="0" err="1"/>
              <a:t>slides</a:t>
            </a:r>
            <a:r>
              <a:rPr lang="sv-SE" dirty="0"/>
              <a:t> finns ett talmanus till dig som är mötesledare. Du väljer själv om du vill använda detta under workshopen eller om du vill prata fritt. </a:t>
            </a:r>
          </a:p>
        </p:txBody>
      </p:sp>
      <p:sp>
        <p:nvSpPr>
          <p:cNvPr id="4" name="Platshållare för bildnummer 3"/>
          <p:cNvSpPr>
            <a:spLocks noGrp="1"/>
          </p:cNvSpPr>
          <p:nvPr>
            <p:ph type="sldNum" sz="quarter" idx="5"/>
          </p:nvPr>
        </p:nvSpPr>
        <p:spPr/>
        <p:txBody>
          <a:bodyPr/>
          <a:lstStyle/>
          <a:p>
            <a:fld id="{A4ECEAD3-97F8-42F0-8DBB-E9D9C9068147}" type="slidenum">
              <a:rPr lang="sv-SE" smtClean="0"/>
              <a:t>4</a:t>
            </a:fld>
            <a:endParaRPr lang="sv-SE"/>
          </a:p>
        </p:txBody>
      </p:sp>
    </p:spTree>
    <p:extLst>
      <p:ext uri="{BB962C8B-B14F-4D97-AF65-F5344CB8AC3E}">
        <p14:creationId xmlns:p14="http://schemas.microsoft.com/office/powerpoint/2010/main" val="2171607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endParaRPr lang="sv-SE" dirty="0"/>
          </a:p>
          <a:p>
            <a:r>
              <a:rPr lang="sv-SE" b="1" dirty="0"/>
              <a:t>Återsamling i storgrupp</a:t>
            </a:r>
          </a:p>
          <a:p>
            <a:r>
              <a:rPr lang="sv-SE" dirty="0"/>
              <a:t>Ni har nu suttit i era smågrupper och diskuterat varför dessa beteenden är viktiga och hur de påverkar oss som organisation och grupp.</a:t>
            </a:r>
          </a:p>
          <a:p>
            <a:r>
              <a:rPr lang="sv-SE" dirty="0"/>
              <a:t>Om vi bryter ner detta ytterligare en nivå så ska vi nu fundera över hur förhållningssätten påverkar dig som individ. </a:t>
            </a:r>
          </a:p>
          <a:p>
            <a:endParaRPr lang="sv-SE" dirty="0"/>
          </a:p>
          <a:p>
            <a:r>
              <a:rPr lang="sv-SE" b="1" dirty="0"/>
              <a:t>Uppgift</a:t>
            </a:r>
          </a:p>
          <a:p>
            <a:pPr marL="228600" indent="-228600">
              <a:buAutoNum type="arabicPeriod"/>
            </a:pPr>
            <a:r>
              <a:rPr lang="sv-SE" dirty="0"/>
              <a:t>Reflektera själv i ca 5 min hur du ser att detta påverkar dig i ditt arbete (individ-nivå).</a:t>
            </a:r>
          </a:p>
          <a:p>
            <a:pPr marL="228600" indent="-228600">
              <a:buAutoNum type="arabicPeriod"/>
            </a:pPr>
            <a:r>
              <a:rPr lang="sv-SE" dirty="0"/>
              <a:t>Berätta för varandra i gruppen hur era tankar har gått.</a:t>
            </a:r>
          </a:p>
          <a:p>
            <a:pPr marL="457200" lvl="1" indent="0">
              <a:buNone/>
            </a:pPr>
            <a:r>
              <a:rPr lang="sv-SE" dirty="0"/>
              <a:t>- Välj om man ska redovisa till bordsgrannen, i trios eller i helgrupp.</a:t>
            </a:r>
          </a:p>
          <a:p>
            <a:endParaRPr lang="sv-SE" dirty="0"/>
          </a:p>
          <a:p>
            <a:r>
              <a:rPr lang="sv-SE" b="1" dirty="0"/>
              <a:t>Tid</a:t>
            </a:r>
          </a:p>
          <a:p>
            <a:r>
              <a:rPr lang="sv-SE" dirty="0"/>
              <a:t>Ca 20 min, ändra om behov finns beroende på hur ni ligger till i tiden</a:t>
            </a:r>
          </a:p>
        </p:txBody>
      </p:sp>
      <p:sp>
        <p:nvSpPr>
          <p:cNvPr id="4" name="Platshållare för bildnummer 3"/>
          <p:cNvSpPr>
            <a:spLocks noGrp="1"/>
          </p:cNvSpPr>
          <p:nvPr>
            <p:ph type="sldNum" sz="quarter" idx="5"/>
          </p:nvPr>
        </p:nvSpPr>
        <p:spPr/>
        <p:txBody>
          <a:bodyPr/>
          <a:lstStyle/>
          <a:p>
            <a:fld id="{A4ECEAD3-97F8-42F0-8DBB-E9D9C9068147}" type="slidenum">
              <a:rPr lang="sv-SE" smtClean="0"/>
              <a:t>21</a:t>
            </a:fld>
            <a:endParaRPr lang="sv-SE"/>
          </a:p>
        </p:txBody>
      </p:sp>
    </p:spTree>
    <p:extLst>
      <p:ext uri="{BB962C8B-B14F-4D97-AF65-F5344CB8AC3E}">
        <p14:creationId xmlns:p14="http://schemas.microsoft.com/office/powerpoint/2010/main" val="1806756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TILL MÖTESLEDAREN</a:t>
            </a:r>
          </a:p>
          <a:p>
            <a:pPr marL="171450" indent="-171450">
              <a:buFont typeface="Arial" panose="020B0604020202020204" pitchFamily="34" charset="0"/>
              <a:buChar char="•"/>
            </a:pPr>
            <a:r>
              <a:rPr lang="sv-SE"/>
              <a:t>Sammanfatta gärna kort vad du hört idag.</a:t>
            </a:r>
          </a:p>
          <a:p>
            <a:pPr marL="171450" indent="-171450">
              <a:buFont typeface="Arial" panose="020B0604020202020204" pitchFamily="34" charset="0"/>
              <a:buChar char="•"/>
            </a:pPr>
            <a:r>
              <a:rPr lang="sv-SE"/>
              <a:t>Tacka för alla klocka inspel som kommit.</a:t>
            </a:r>
          </a:p>
          <a:p>
            <a:pPr marL="171450" indent="-171450">
              <a:buFont typeface="Arial" panose="020B0604020202020204" pitchFamily="34" charset="0"/>
              <a:buChar char="•"/>
            </a:pPr>
            <a:endParaRPr lang="sv-SE"/>
          </a:p>
          <a:p>
            <a:pPr marL="0" indent="0">
              <a:buFont typeface="Arial" panose="020B0604020202020204" pitchFamily="34" charset="0"/>
              <a:buNone/>
            </a:pPr>
            <a:r>
              <a:rPr lang="sv-SE" b="1"/>
              <a:t>Nästa steg</a:t>
            </a:r>
          </a:p>
          <a:p>
            <a:pPr marL="0" indent="0">
              <a:buFont typeface="Arial" panose="020B0604020202020204" pitchFamily="34" charset="0"/>
              <a:buNone/>
            </a:pPr>
            <a:r>
              <a:rPr lang="sv-SE"/>
              <a:t>Att arbeta vidare med nästa steg kan vara lite olika. Du får anpassa till vad du önskar uppnå utifrån den workshop ni genomfört och vad som kommit fram. Här kommer ett par exempel på vad nästa steg är: </a:t>
            </a:r>
          </a:p>
          <a:p>
            <a:pPr marL="171450" indent="-171450">
              <a:buFont typeface="Arial" panose="020B0604020202020204" pitchFamily="34" charset="0"/>
              <a:buChar char="•"/>
            </a:pPr>
            <a:r>
              <a:rPr lang="sv-SE"/>
              <a:t>Lägg in på enhetsmöten eller motsvarande för att diskutera vidare dessa frågeställningar</a:t>
            </a:r>
          </a:p>
          <a:p>
            <a:pPr marL="171450" indent="-171450">
              <a:buFont typeface="Arial" panose="020B0604020202020204" pitchFamily="34" charset="0"/>
              <a:buChar char="•"/>
            </a:pPr>
            <a:r>
              <a:rPr lang="sv-SE"/>
              <a:t>Dokumentera dagens inspel och skicka ut till alla</a:t>
            </a:r>
          </a:p>
          <a:p>
            <a:pPr marL="171450" indent="-171450">
              <a:buFont typeface="Arial" panose="020B0604020202020204" pitchFamily="34" charset="0"/>
              <a:buChar char="•"/>
            </a:pPr>
            <a:r>
              <a:rPr lang="sv-SE"/>
              <a:t>Jobba vidare med någon specifik frågeställning som behöver mer tid</a:t>
            </a:r>
          </a:p>
          <a:p>
            <a:pPr marL="171450" indent="-171450">
              <a:buFont typeface="Arial" panose="020B0604020202020204" pitchFamily="34" charset="0"/>
              <a:buChar char="•"/>
            </a:pPr>
            <a:r>
              <a:rPr lang="sv-SE"/>
              <a:t>Arbeta vidare med de övriga workshopmaterialen som tagits fram kopplat till de tre kärnmetoderna (rekommenderas till alla)</a:t>
            </a:r>
          </a:p>
          <a:p>
            <a:pPr marL="171450" indent="-171450">
              <a:buFont typeface="Arial" panose="020B0604020202020204" pitchFamily="34" charset="0"/>
              <a:buChar char="•"/>
            </a:pPr>
            <a:endParaRPr lang="sv-SE"/>
          </a:p>
          <a:p>
            <a:pPr marL="171450" indent="-171450">
              <a:buFont typeface="Arial" panose="020B0604020202020204" pitchFamily="34" charset="0"/>
              <a:buChar char="•"/>
            </a:pPr>
            <a:endParaRPr lang="sv-SE"/>
          </a:p>
        </p:txBody>
      </p:sp>
      <p:sp>
        <p:nvSpPr>
          <p:cNvPr id="4" name="Platshållare för bildnummer 3"/>
          <p:cNvSpPr>
            <a:spLocks noGrp="1"/>
          </p:cNvSpPr>
          <p:nvPr>
            <p:ph type="sldNum" sz="quarter" idx="5"/>
          </p:nvPr>
        </p:nvSpPr>
        <p:spPr/>
        <p:txBody>
          <a:bodyPr/>
          <a:lstStyle/>
          <a:p>
            <a:fld id="{A4ECEAD3-97F8-42F0-8DBB-E9D9C9068147}" type="slidenum">
              <a:rPr lang="sv-SE" smtClean="0"/>
              <a:t>23</a:t>
            </a:fld>
            <a:endParaRPr lang="sv-SE"/>
          </a:p>
        </p:txBody>
      </p:sp>
    </p:spTree>
    <p:extLst>
      <p:ext uri="{BB962C8B-B14F-4D97-AF65-F5344CB8AC3E}">
        <p14:creationId xmlns:p14="http://schemas.microsoft.com/office/powerpoint/2010/main" val="2367636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TILL MÖTESLEDAREN</a:t>
            </a:r>
          </a:p>
          <a:p>
            <a:pPr marL="0" indent="0">
              <a:buFont typeface="Arial" panose="020B0604020202020204" pitchFamily="34" charset="0"/>
              <a:buNone/>
            </a:pPr>
            <a:endParaRPr lang="sv-SE" b="1" i="0" u="none" strike="noStrike">
              <a:solidFill>
                <a:srgbClr val="000000"/>
              </a:solidFill>
              <a:effectLst/>
              <a:latin typeface="Arial" panose="020B0604020202020204" pitchFamily="34" charset="0"/>
            </a:endParaRPr>
          </a:p>
          <a:p>
            <a:pPr marL="0" indent="0">
              <a:buFont typeface="Arial" panose="020B0604020202020204" pitchFamily="34" charset="0"/>
              <a:buNone/>
            </a:pPr>
            <a:r>
              <a:rPr lang="sv-SE" b="1" i="0" u="none" strike="noStrike">
                <a:solidFill>
                  <a:srgbClr val="000000"/>
                </a:solidFill>
                <a:effectLst/>
                <a:latin typeface="Arial" panose="020B0604020202020204" pitchFamily="34" charset="0"/>
              </a:rPr>
              <a:t>Helgrupp. </a:t>
            </a:r>
          </a:p>
          <a:p>
            <a:pPr marL="171450" indent="-171450">
              <a:buFont typeface="Arial" panose="020B0604020202020204" pitchFamily="34" charset="0"/>
              <a:buChar char="•"/>
            </a:pPr>
            <a:endParaRPr lang="sv-SE" b="1" i="0" u="none" strike="noStrike">
              <a:solidFill>
                <a:srgbClr val="000000"/>
              </a:solidFill>
              <a:effectLst/>
              <a:latin typeface="Arial" panose="020B0604020202020204" pitchFamily="34" charset="0"/>
            </a:endParaRPr>
          </a:p>
          <a:p>
            <a:pPr marL="171450" indent="-171450">
              <a:buFont typeface="Arial" panose="020B0604020202020204" pitchFamily="34" charset="0"/>
              <a:buChar char="•"/>
            </a:pPr>
            <a:r>
              <a:rPr lang="sv-SE" b="0" i="0" u="none" strike="noStrike">
                <a:solidFill>
                  <a:srgbClr val="000000"/>
                </a:solidFill>
                <a:effectLst/>
                <a:latin typeface="Arial" panose="020B0604020202020204" pitchFamily="34" charset="0"/>
              </a:rPr>
              <a:t>Sätt ord på Lärdomar, Överraskningar, Nöjdhet och Missnöje med det som framkom i era smågrupper och i helgrupp - </a:t>
            </a:r>
            <a:r>
              <a:rPr lang="sv-SE" b="0" i="0">
                <a:solidFill>
                  <a:srgbClr val="000000"/>
                </a:solidFill>
                <a:effectLst/>
                <a:latin typeface="Arial" panose="020B0604020202020204" pitchFamily="34" charset="0"/>
              </a:rPr>
              <a:t>Vad har jag lärt mig idag, är det något jag blivit överraskad av, är det något jag är nöjd eller missnöjd med?</a:t>
            </a:r>
          </a:p>
          <a:p>
            <a:pPr marL="171450" indent="-171450">
              <a:buFont typeface="Arial" panose="020B0604020202020204" pitchFamily="34" charset="0"/>
              <a:buChar char="•"/>
            </a:pPr>
            <a:r>
              <a:rPr lang="sv-SE" b="0" i="0" u="none" strike="noStrike">
                <a:solidFill>
                  <a:srgbClr val="000000"/>
                </a:solidFill>
                <a:effectLst/>
                <a:latin typeface="Arial" panose="020B0604020202020204" pitchFamily="34" charset="0"/>
              </a:rPr>
              <a:t>Mötesledaren skriver under rubrikerna på blädderblock/whiteboard</a:t>
            </a:r>
          </a:p>
          <a:p>
            <a:pPr marL="171450" indent="-171450">
              <a:buFont typeface="Arial" panose="020B0604020202020204" pitchFamily="34" charset="0"/>
              <a:buChar char="•"/>
            </a:pPr>
            <a:r>
              <a:rPr lang="sv-SE" b="0" i="0" u="none" strike="noStrike">
                <a:solidFill>
                  <a:srgbClr val="000000"/>
                </a:solidFill>
                <a:effectLst/>
                <a:latin typeface="Arial" panose="020B0604020202020204" pitchFamily="34" charset="0"/>
              </a:rPr>
              <a:t>Gå varvet runt, beroende på hur många ni är så får man säga en sak/område eller 1-2 saker som man särskilt vill lyfta</a:t>
            </a:r>
          </a:p>
          <a:p>
            <a:pPr marL="0" indent="0">
              <a:buFont typeface="Arial" panose="020B0604020202020204" pitchFamily="34" charset="0"/>
              <a:buNone/>
            </a:pPr>
            <a:br>
              <a:rPr lang="sv-SE" b="0" i="0">
                <a:solidFill>
                  <a:srgbClr val="000000"/>
                </a:solidFill>
                <a:effectLst/>
                <a:latin typeface="Arial" panose="020B0604020202020204" pitchFamily="34" charset="0"/>
              </a:rPr>
            </a:br>
            <a:r>
              <a:rPr lang="sv-SE" b="0" i="0">
                <a:solidFill>
                  <a:srgbClr val="000000"/>
                </a:solidFill>
                <a:effectLst/>
                <a:latin typeface="Arial" panose="020B0604020202020204" pitchFamily="34" charset="0"/>
              </a:rPr>
              <a:t>ca 1</a:t>
            </a:r>
            <a:r>
              <a:rPr lang="sv-SE" b="0" i="1" u="none" strike="noStrike">
                <a:solidFill>
                  <a:srgbClr val="000000"/>
                </a:solidFill>
                <a:effectLst/>
                <a:latin typeface="Arial" panose="020B0604020202020204" pitchFamily="34" charset="0"/>
              </a:rPr>
              <a:t>0 minuter</a:t>
            </a:r>
            <a:r>
              <a:rPr lang="sv-SE" b="0" i="0">
                <a:solidFill>
                  <a:srgbClr val="000000"/>
                </a:solidFill>
                <a:effectLst/>
                <a:latin typeface="Arial" panose="020B0604020202020204" pitchFamily="34" charset="0"/>
              </a:rPr>
              <a:t>​</a:t>
            </a:r>
            <a:endParaRPr lang="sv-SE"/>
          </a:p>
        </p:txBody>
      </p:sp>
      <p:sp>
        <p:nvSpPr>
          <p:cNvPr id="4" name="Platshållare för bildnummer 3"/>
          <p:cNvSpPr>
            <a:spLocks noGrp="1"/>
          </p:cNvSpPr>
          <p:nvPr>
            <p:ph type="sldNum" sz="quarter" idx="5"/>
          </p:nvPr>
        </p:nvSpPr>
        <p:spPr/>
        <p:txBody>
          <a:bodyPr/>
          <a:lstStyle/>
          <a:p>
            <a:fld id="{A4ECEAD3-97F8-42F0-8DBB-E9D9C9068147}" type="slidenum">
              <a:rPr lang="sv-SE" smtClean="0"/>
              <a:t>24</a:t>
            </a:fld>
            <a:endParaRPr lang="sv-SE"/>
          </a:p>
        </p:txBody>
      </p:sp>
    </p:spTree>
    <p:extLst>
      <p:ext uri="{BB962C8B-B14F-4D97-AF65-F5344CB8AC3E}">
        <p14:creationId xmlns:p14="http://schemas.microsoft.com/office/powerpoint/2010/main" val="3969276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TACK FÖR IDAG!</a:t>
            </a:r>
          </a:p>
        </p:txBody>
      </p:sp>
      <p:sp>
        <p:nvSpPr>
          <p:cNvPr id="4" name="Platshållare för bildnummer 3"/>
          <p:cNvSpPr>
            <a:spLocks noGrp="1"/>
          </p:cNvSpPr>
          <p:nvPr>
            <p:ph type="sldNum" sz="quarter" idx="5"/>
          </p:nvPr>
        </p:nvSpPr>
        <p:spPr/>
        <p:txBody>
          <a:bodyPr/>
          <a:lstStyle/>
          <a:p>
            <a:fld id="{A4ECEAD3-97F8-42F0-8DBB-E9D9C9068147}" type="slidenum">
              <a:rPr lang="sv-SE" smtClean="0"/>
              <a:t>25</a:t>
            </a:fld>
            <a:endParaRPr lang="sv-SE"/>
          </a:p>
        </p:txBody>
      </p:sp>
    </p:spTree>
    <p:extLst>
      <p:ext uri="{BB962C8B-B14F-4D97-AF65-F5344CB8AC3E}">
        <p14:creationId xmlns:p14="http://schemas.microsoft.com/office/powerpoint/2010/main" val="288326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Detta är lite medskick till dig som ska hålla i workshopen. Därför ligger bilden dold, den behöver inte visas för alla under workshopen. </a:t>
            </a:r>
          </a:p>
          <a:p>
            <a:endParaRPr lang="sv-SE"/>
          </a:p>
          <a:p>
            <a:endParaRPr lang="sv-SE"/>
          </a:p>
          <a:p>
            <a:r>
              <a:rPr lang="sv-SE" b="1"/>
              <a:t>ORDNINGEN</a:t>
            </a:r>
          </a:p>
          <a:p>
            <a:r>
              <a:rPr lang="sv-SE"/>
              <a:t>Det går givetvis att hålla workshoparna i annan ordning eller låta bli att genomföra någon av workshoparna om ni känner att ni redan jobbat med dom på annat sätt i ert team. </a:t>
            </a:r>
          </a:p>
          <a:p>
            <a:r>
              <a:rPr lang="sv-SE"/>
              <a:t>Men vi rekommenderar att de hålls i denna ordning då filmerna till viss del utgår från att man ser dom i denna ordning som vi föreslår. </a:t>
            </a:r>
          </a:p>
          <a:p>
            <a:endParaRPr lang="sv-SE"/>
          </a:p>
          <a:p>
            <a:endParaRPr lang="sv-SE"/>
          </a:p>
          <a:p>
            <a:r>
              <a:rPr lang="sv-SE" b="1"/>
              <a:t>TIDEN</a:t>
            </a:r>
          </a:p>
          <a:p>
            <a:r>
              <a:rPr lang="sv-SE"/>
              <a:t>Vad det gäller tiden så är vårt medskick att grupper brukar tycka att det är skönt att få mer tid och verkligen hinna bottna i frågeställningarna. Någon av workshoparna går ev. att genomföra på kanske 75 min inklusive filmvisning. Men risken finns då att man inte upplever att man hunnit klart. </a:t>
            </a:r>
          </a:p>
          <a:p>
            <a:r>
              <a:rPr lang="sv-SE"/>
              <a:t>Du kan med fördel bolla med er HR-partner innan om upplägg, tidsåtgång mm. </a:t>
            </a:r>
          </a:p>
          <a:p>
            <a:endParaRPr lang="sv-SE"/>
          </a:p>
          <a:p>
            <a:endParaRPr lang="sv-SE"/>
          </a:p>
          <a:p>
            <a:r>
              <a:rPr lang="sv-SE" b="1"/>
              <a:t>FILMERNA</a:t>
            </a:r>
          </a:p>
          <a:p>
            <a:r>
              <a:rPr lang="sv-SE"/>
              <a:t>Vår rekommendation är att ni ser filmen tillsammans under workshopen. Risken är att någon inte sett den innan eller att man inte kommer ihåg den om man sett den för lång tid innan. Det är bättre att se den tillsammans och alla har den då längst fram och aktuell i pannloben när det är dags att arbeta med frågeställningarna. </a:t>
            </a:r>
          </a:p>
          <a:p>
            <a:endParaRPr lang="sv-SE"/>
          </a:p>
          <a:p>
            <a:r>
              <a:rPr lang="sv-SE"/>
              <a:t>För varje gång man ser filmerna så ser man någon ny detalj. Det kan därför finnas fördelar med att i inbjudan skicka med länkar till filmerna och en uppmaning till de som vill att se filmen innan ni ses (även om ni sedan ser den tillsammans). </a:t>
            </a:r>
          </a:p>
        </p:txBody>
      </p:sp>
      <p:sp>
        <p:nvSpPr>
          <p:cNvPr id="4" name="Platshållare för bildnummer 3"/>
          <p:cNvSpPr>
            <a:spLocks noGrp="1"/>
          </p:cNvSpPr>
          <p:nvPr>
            <p:ph type="sldNum" sz="quarter" idx="5"/>
          </p:nvPr>
        </p:nvSpPr>
        <p:spPr/>
        <p:txBody>
          <a:bodyPr/>
          <a:lstStyle/>
          <a:p>
            <a:fld id="{A4ECEAD3-97F8-42F0-8DBB-E9D9C9068147}" type="slidenum">
              <a:rPr lang="sv-SE" smtClean="0"/>
              <a:t>4</a:t>
            </a:fld>
            <a:endParaRPr lang="sv-SE"/>
          </a:p>
        </p:txBody>
      </p:sp>
    </p:spTree>
    <p:extLst>
      <p:ext uri="{BB962C8B-B14F-4D97-AF65-F5344CB8AC3E}">
        <p14:creationId xmlns:p14="http://schemas.microsoft.com/office/powerpoint/2010/main" val="183479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Detta är lite medskick till dig som ska hålla i workshopen. Därför ligger bilden dold, den behöver inte visas för alla under workshopen. </a:t>
            </a:r>
          </a:p>
          <a:p>
            <a:endParaRPr lang="sv-SE" dirty="0"/>
          </a:p>
          <a:p>
            <a:endParaRPr lang="sv-SE" dirty="0"/>
          </a:p>
          <a:p>
            <a:r>
              <a:rPr lang="sv-SE" b="1" dirty="0"/>
              <a:t>MATERIAL</a:t>
            </a:r>
          </a:p>
          <a:p>
            <a:r>
              <a:rPr lang="sv-SE" dirty="0"/>
              <a:t>Vissa av workshoparna innebär att man ska arbeta i en mall eller liknande, se till att det finns utskrivet i så fall till deltagarna. </a:t>
            </a:r>
          </a:p>
          <a:p>
            <a:r>
              <a:rPr lang="sv-SE" dirty="0"/>
              <a:t>Detta framgår av instruktionerna i respektive workshop.</a:t>
            </a:r>
          </a:p>
          <a:p>
            <a:r>
              <a:rPr lang="sv-SE" dirty="0"/>
              <a:t>Se till att ha pennor till alla och till blädderblock/</a:t>
            </a:r>
            <a:r>
              <a:rPr lang="sv-SE" dirty="0" err="1"/>
              <a:t>whitebord</a:t>
            </a:r>
            <a:r>
              <a:rPr lang="sv-SE" dirty="0"/>
              <a:t>.</a:t>
            </a:r>
          </a:p>
          <a:p>
            <a:endParaRPr lang="sv-SE" dirty="0"/>
          </a:p>
          <a:p>
            <a:endParaRPr lang="sv-SE" dirty="0"/>
          </a:p>
          <a:p>
            <a:r>
              <a:rPr lang="sv-SE" b="1" dirty="0"/>
              <a:t>DIGITALT</a:t>
            </a:r>
          </a:p>
          <a:p>
            <a:r>
              <a:rPr lang="sv-SE" dirty="0"/>
              <a:t>Vår rekommendation är att workshoparna i möjligaste mån genomförs fysiskt. Detta kanske inte alltid är möjligt. Om ni väljer att genomföra dom digitalt så ställer det krav på dig som mötesledare att du har koll på tekniken. </a:t>
            </a:r>
          </a:p>
          <a:p>
            <a:r>
              <a:rPr lang="sv-SE" dirty="0"/>
              <a:t>Undvik, om möjligt, att ha workshopen i hybrid-form (deltagare både fysiskt och digitalt) – det är möjligt, men extra utmanande. </a:t>
            </a:r>
          </a:p>
        </p:txBody>
      </p:sp>
      <p:sp>
        <p:nvSpPr>
          <p:cNvPr id="4" name="Platshållare för bildnummer 3"/>
          <p:cNvSpPr>
            <a:spLocks noGrp="1"/>
          </p:cNvSpPr>
          <p:nvPr>
            <p:ph type="sldNum" sz="quarter" idx="5"/>
          </p:nvPr>
        </p:nvSpPr>
        <p:spPr/>
        <p:txBody>
          <a:bodyPr/>
          <a:lstStyle/>
          <a:p>
            <a:fld id="{A4ECEAD3-97F8-42F0-8DBB-E9D9C9068147}" type="slidenum">
              <a:rPr lang="sv-SE" smtClean="0"/>
              <a:t>5</a:t>
            </a:fld>
            <a:endParaRPr lang="sv-SE"/>
          </a:p>
        </p:txBody>
      </p:sp>
    </p:spTree>
    <p:extLst>
      <p:ext uri="{BB962C8B-B14F-4D97-AF65-F5344CB8AC3E}">
        <p14:creationId xmlns:p14="http://schemas.microsoft.com/office/powerpoint/2010/main" val="296436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Detta material används vid en workshop med ditt team/enhet.</a:t>
            </a:r>
          </a:p>
          <a:p>
            <a:r>
              <a:rPr lang="sv-SE"/>
              <a:t>Det bygger på vårt program kring Handlingskraft och mod. </a:t>
            </a:r>
          </a:p>
          <a:p>
            <a:r>
              <a:rPr lang="sv-SE"/>
              <a:t>I materialet finns en del tips och tricks för den som är mötesledare/faciitator. </a:t>
            </a:r>
          </a:p>
          <a:p>
            <a:endParaRPr lang="sv-SE"/>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A4ECEAD3-97F8-42F0-8DBB-E9D9C9068147}" type="slidenum">
              <a:rPr lang="sv-SE" smtClean="0"/>
              <a:t>6</a:t>
            </a:fld>
            <a:endParaRPr lang="sv-SE"/>
          </a:p>
        </p:txBody>
      </p:sp>
    </p:spTree>
    <p:extLst>
      <p:ext uri="{BB962C8B-B14F-4D97-AF65-F5344CB8AC3E}">
        <p14:creationId xmlns:p14="http://schemas.microsoft.com/office/powerpoint/2010/main" val="107060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TILL MÖTESLEDAREN</a:t>
            </a:r>
          </a:p>
          <a:p>
            <a:r>
              <a:rPr lang="sv-SE" b="0"/>
              <a:t>Gör gärna en detaljerad tidsagenda för dig själv.</a:t>
            </a:r>
          </a:p>
          <a:p>
            <a:r>
              <a:rPr lang="sv-SE" b="0"/>
              <a:t>Tid nedan = ca 90 min. </a:t>
            </a:r>
          </a:p>
          <a:p>
            <a:r>
              <a:rPr lang="sv-SE" b="0"/>
              <a:t>Men rekommenderad tid är att avsätta 2 h för denna WS för att få utrymme för pauser, och tid att förflytta sig från helgrupp till smågrupper mm.</a:t>
            </a:r>
          </a:p>
          <a:p>
            <a:endParaRPr lang="sv-SE" b="0"/>
          </a:p>
          <a:p>
            <a:r>
              <a:rPr lang="sv-SE" b="1"/>
              <a:t>Inledning (max 5 minuter)</a:t>
            </a:r>
          </a:p>
          <a:p>
            <a:r>
              <a:rPr lang="sv-SE" b="0"/>
              <a:t>- Här kommer jag kort berätta om vad som är syftet och målet med dagens övning</a:t>
            </a:r>
          </a:p>
          <a:p>
            <a:endParaRPr lang="sv-SE" b="0"/>
          </a:p>
          <a:p>
            <a:r>
              <a:rPr lang="sv-SE" b="1"/>
              <a:t>Om SRK:s medarbetarskap (ca 15 minuter)</a:t>
            </a:r>
          </a:p>
          <a:p>
            <a:pPr marL="171450" indent="-171450">
              <a:buFontTx/>
              <a:buChar char="-"/>
            </a:pPr>
            <a:r>
              <a:rPr lang="sv-SE" b="0"/>
              <a:t>Här kommer jag kort berätta om de fyra förhållningssätt som tagits fram och bakgrunden till att vi genomför denna workshop</a:t>
            </a:r>
          </a:p>
          <a:p>
            <a:pPr marL="171450" indent="-171450">
              <a:buFontTx/>
              <a:buChar char="-"/>
            </a:pPr>
            <a:r>
              <a:rPr lang="sv-SE" b="0"/>
              <a:t>Vi kommer också att titta på en film som beskriver varför vi tycker det är viktigt att arbeta med medarbetarskapet på Svenska Röda Korset</a:t>
            </a:r>
          </a:p>
          <a:p>
            <a:pPr marL="171450" indent="-171450">
              <a:buFontTx/>
              <a:buChar char="-"/>
            </a:pPr>
            <a:endParaRPr lang="sv-SE" b="1"/>
          </a:p>
          <a:p>
            <a:pPr marL="0" indent="0">
              <a:buFontTx/>
              <a:buNone/>
            </a:pPr>
            <a:r>
              <a:rPr lang="sv-SE" b="1"/>
              <a:t>Workshop – gemensam reflektion (ca 50-60 minuter)</a:t>
            </a:r>
          </a:p>
          <a:p>
            <a:pPr marL="171450" indent="-171450">
              <a:buFontTx/>
              <a:buChar char="-"/>
            </a:pPr>
            <a:r>
              <a:rPr lang="sv-SE" b="0"/>
              <a:t>Vi kommer att gemensamt, i både helgrupp och i smågrupper, reflektera kring begreppen och vad de betyder för oss</a:t>
            </a:r>
          </a:p>
          <a:p>
            <a:pPr marL="171450" indent="-171450">
              <a:buFontTx/>
              <a:buChar char="-"/>
            </a:pPr>
            <a:endParaRPr lang="sv-SE" b="0"/>
          </a:p>
          <a:p>
            <a:pPr marL="0" indent="0">
              <a:buFontTx/>
              <a:buNone/>
            </a:pPr>
            <a:r>
              <a:rPr lang="sv-SE" b="1"/>
              <a:t>Nästa steg (max 5 min)</a:t>
            </a:r>
          </a:p>
          <a:p>
            <a:pPr marL="171450" indent="-171450">
              <a:buFontTx/>
              <a:buChar char="-"/>
            </a:pPr>
            <a:r>
              <a:rPr lang="sv-SE" b="0"/>
              <a:t>Här kommer vi sammanfatta vad som blir ett nästa steg i arbetet. </a:t>
            </a:r>
          </a:p>
          <a:p>
            <a:pPr marL="0" indent="0">
              <a:buFontTx/>
              <a:buNone/>
            </a:pPr>
            <a:endParaRPr lang="sv-SE" b="0"/>
          </a:p>
          <a:p>
            <a:pPr marL="0" indent="0">
              <a:buFontTx/>
              <a:buNone/>
            </a:pPr>
            <a:r>
              <a:rPr lang="sv-SE" b="1"/>
              <a:t>Utcheckning (ca 10 min)</a:t>
            </a:r>
          </a:p>
          <a:p>
            <a:pPr marL="0" indent="0">
              <a:buFontTx/>
              <a:buNone/>
            </a:pPr>
            <a:r>
              <a:rPr lang="sv-SE" b="0"/>
              <a:t>- Vi kommer att göra en gemensam utcheckningsövning</a:t>
            </a:r>
          </a:p>
          <a:p>
            <a:pPr marL="0" indent="0">
              <a:buFontTx/>
              <a:buNone/>
            </a:pPr>
            <a:endParaRPr lang="sv-SE" b="0"/>
          </a:p>
        </p:txBody>
      </p:sp>
      <p:sp>
        <p:nvSpPr>
          <p:cNvPr id="4" name="Platshållare för bildnummer 3"/>
          <p:cNvSpPr>
            <a:spLocks noGrp="1"/>
          </p:cNvSpPr>
          <p:nvPr>
            <p:ph type="sldNum" sz="quarter" idx="5"/>
          </p:nvPr>
        </p:nvSpPr>
        <p:spPr/>
        <p:txBody>
          <a:bodyPr/>
          <a:lstStyle/>
          <a:p>
            <a:fld id="{A4ECEAD3-97F8-42F0-8DBB-E9D9C9068147}" type="slidenum">
              <a:rPr lang="sv-SE" smtClean="0"/>
              <a:t>7</a:t>
            </a:fld>
            <a:endParaRPr lang="sv-SE"/>
          </a:p>
        </p:txBody>
      </p:sp>
    </p:spTree>
    <p:extLst>
      <p:ext uri="{BB962C8B-B14F-4D97-AF65-F5344CB8AC3E}">
        <p14:creationId xmlns:p14="http://schemas.microsoft.com/office/powerpoint/2010/main" val="400960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MÖTESLEDAREN</a:t>
            </a:r>
          </a:p>
          <a:p>
            <a:r>
              <a:rPr lang="sv-SE" dirty="0"/>
              <a:t>(Denna bild ligger med som standard i alla workshops, så det är ett övergripande syfte och mål)</a:t>
            </a:r>
          </a:p>
          <a:p>
            <a:endParaRPr lang="sv-SE" dirty="0"/>
          </a:p>
          <a:p>
            <a:pPr marL="0" indent="0">
              <a:buFontTx/>
              <a:buNone/>
            </a:pPr>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8</a:t>
            </a:fld>
            <a:endParaRPr lang="sv-SE"/>
          </a:p>
        </p:txBody>
      </p:sp>
    </p:spTree>
    <p:extLst>
      <p:ext uri="{BB962C8B-B14F-4D97-AF65-F5344CB8AC3E}">
        <p14:creationId xmlns:p14="http://schemas.microsoft.com/office/powerpoint/2010/main" val="194386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den workshop som med fördel kan inleda hela arbetet med att implementera medarbetarskapet och stärka vår arbetskultur. </a:t>
            </a:r>
          </a:p>
          <a:p>
            <a:endParaRPr lang="sv-SE" b="0" i="0" dirty="0">
              <a:solidFill>
                <a:schemeClr val="tx1"/>
              </a:solidFill>
              <a:effectLst/>
              <a:latin typeface="+mn-lt"/>
            </a:endParaRPr>
          </a:p>
          <a:p>
            <a:r>
              <a:rPr lang="sv-SE" b="0" i="0" dirty="0">
                <a:solidFill>
                  <a:schemeClr val="tx1"/>
                </a:solidFill>
                <a:effectLst/>
                <a:latin typeface="+mn-lt"/>
              </a:rPr>
              <a:t>Med det här materialet kan</a:t>
            </a:r>
            <a:r>
              <a:rPr lang="sv-SE" b="0" i="0" dirty="0">
                <a:solidFill>
                  <a:srgbClr val="333333"/>
                </a:solidFill>
                <a:effectLst/>
                <a:latin typeface="FuturaBT"/>
              </a:rPr>
              <a:t> ni som grupp utforska vad de förväntande beteendena har för betydelse för er verksamhet och hur ni kan utveckla dessa och få ett gemensamt språk kring förväntningar på varandra.</a:t>
            </a:r>
          </a:p>
          <a:p>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9</a:t>
            </a:fld>
            <a:endParaRPr lang="sv-SE"/>
          </a:p>
        </p:txBody>
      </p:sp>
    </p:spTree>
    <p:extLst>
      <p:ext uri="{BB962C8B-B14F-4D97-AF65-F5344CB8AC3E}">
        <p14:creationId xmlns:p14="http://schemas.microsoft.com/office/powerpoint/2010/main" val="50430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TALMANUS TILL MÖTESLEDAREN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mj-lt"/>
                <a:ea typeface="Times New Roman" panose="02020603050405020304" pitchFamily="18" charset="0"/>
              </a:rPr>
              <a:t>(Budskapet i denna bild framgår nedan, berätta om det på ett sätt som du känner dig bekväm med, du behöver inte upprepa alla punktsatser som står på bilden, det kan var och en läsa själv medan du berättar om bakgrunden)</a:t>
            </a:r>
          </a:p>
          <a:p>
            <a:endParaRPr lang="sv-SE" dirty="0"/>
          </a:p>
          <a:p>
            <a:r>
              <a:rPr lang="sv-SE" b="1" u="sng" dirty="0"/>
              <a:t>Bakgrunden till medarbetarskapet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ett par år sedan identifierade Svenska Röda Korset ett behov av att arbeta med kulturfrågor. Detta ledde till ett initiativ där man tillsammans med </a:t>
            </a:r>
            <a:r>
              <a:rPr lang="sv-SE" dirty="0" err="1"/>
              <a:t>Sandalhs</a:t>
            </a:r>
            <a:r>
              <a:rPr lang="sv-SE" dirty="0"/>
              <a:t> &amp; Partners utvecklade ledarprogrammet Handlingskraft och mod som bygger på de fyra förhållningssätten vi ska titta närmare på. Detta ledarprogram har de flesta chefer hunnit gå och nu är det dags för nästa stora steg. Att göra detta till en självklar del av den kultur vi alla är en del av. Vi vill att alla medarbetare ska känna sig handlingskraftiga och modiga. </a:t>
            </a:r>
          </a:p>
          <a:p>
            <a:endParaRPr lang="sv-SE" dirty="0"/>
          </a:p>
          <a:p>
            <a:r>
              <a:rPr lang="sv-SE" dirty="0"/>
              <a:t>I arbetet togs det fram ett antal mål:</a:t>
            </a:r>
          </a:p>
          <a:p>
            <a:pPr fontAlgn="base">
              <a:lnSpc>
                <a:spcPct val="110000"/>
              </a:lnSpc>
              <a:buFont typeface="Wingdings" panose="05000000000000000000" pitchFamily="2" charset="2"/>
              <a:buChar char="§"/>
            </a:pPr>
            <a:r>
              <a:rPr lang="sv-SE" sz="1200" dirty="0">
                <a:solidFill>
                  <a:srgbClr val="000000"/>
                </a:solidFill>
                <a:latin typeface="Arial" panose="020B0604020202020204" pitchFamily="34" charset="0"/>
              </a:rPr>
              <a:t> Skapa förutsättningar för en handlingskraftig och modig kultur.</a:t>
            </a:r>
            <a:r>
              <a:rPr lang="en-US" sz="1200" dirty="0">
                <a:solidFill>
                  <a:srgbClr val="000000"/>
                </a:solidFill>
                <a:latin typeface="Arial" panose="020B0604020202020204" pitchFamily="34" charset="0"/>
              </a:rPr>
              <a:t>​</a:t>
            </a:r>
          </a:p>
          <a:p>
            <a:pPr fontAlgn="base">
              <a:lnSpc>
                <a:spcPct val="110000"/>
              </a:lnSpc>
              <a:buFont typeface="Wingdings" panose="05000000000000000000" pitchFamily="2" charset="2"/>
              <a:buChar char="§"/>
            </a:pPr>
            <a:r>
              <a:rPr lang="en-US" sz="1200" dirty="0">
                <a:solidFill>
                  <a:srgbClr val="000000"/>
                </a:solidFill>
                <a:latin typeface="Arial" panose="020B0604020202020204" pitchFamily="34" charset="0"/>
              </a:rPr>
              <a:t> </a:t>
            </a:r>
            <a:r>
              <a:rPr lang="sv-SE" sz="1200" dirty="0">
                <a:solidFill>
                  <a:srgbClr val="000000"/>
                </a:solidFill>
                <a:latin typeface="Arial" panose="020B0604020202020204" pitchFamily="34" charset="0"/>
              </a:rPr>
              <a:t>Etablera ett gemensamt språk och gemensamma verktyg och metoder för utveckling av ledar- och medarbetarskapet.</a:t>
            </a:r>
            <a:endParaRPr lang="sv-SE" sz="1200" b="0" i="0" u="none" strike="noStrike" dirty="0">
              <a:solidFill>
                <a:srgbClr val="000000"/>
              </a:solidFill>
              <a:effectLst/>
              <a:latin typeface="Arial" panose="020B0604020202020204" pitchFamily="34" charset="0"/>
            </a:endParaRPr>
          </a:p>
          <a:p>
            <a:pPr algn="l" rtl="0" fontAlgn="base">
              <a:lnSpc>
                <a:spcPct val="110000"/>
              </a:lnSpc>
              <a:buFont typeface="Wingdings" panose="05000000000000000000" pitchFamily="2" charset="2"/>
              <a:buChar char="§"/>
            </a:pPr>
            <a:r>
              <a:rPr lang="sv-SE" sz="1200" dirty="0">
                <a:solidFill>
                  <a:srgbClr val="000000"/>
                </a:solidFill>
                <a:latin typeface="Arial" panose="020B0604020202020204" pitchFamily="34" charset="0"/>
              </a:rPr>
              <a:t> U</a:t>
            </a:r>
            <a:r>
              <a:rPr lang="sv-SE" sz="1200" b="0" i="0" u="none" strike="noStrike" dirty="0">
                <a:solidFill>
                  <a:srgbClr val="000000"/>
                </a:solidFill>
                <a:effectLst/>
                <a:latin typeface="Arial" panose="020B0604020202020204" pitchFamily="34" charset="0"/>
              </a:rPr>
              <a:t>tveckla och förbättra individers, grupper och hela organisationens kapacitet och potential. </a:t>
            </a:r>
          </a:p>
          <a:p>
            <a:pPr algn="l" rtl="0" fontAlgn="base">
              <a:lnSpc>
                <a:spcPct val="110000"/>
              </a:lnSpc>
              <a:buFont typeface="Wingdings" panose="05000000000000000000" pitchFamily="2" charset="2"/>
              <a:buChar char="§"/>
            </a:pPr>
            <a:r>
              <a:rPr lang="sv-SE" sz="1200" b="0" i="0" u="none" strike="noStrike" dirty="0">
                <a:solidFill>
                  <a:srgbClr val="000000"/>
                </a:solidFill>
                <a:effectLst/>
                <a:latin typeface="Arial" panose="020B0604020202020204" pitchFamily="34" charset="0"/>
              </a:rPr>
              <a:t> Tydliga förväntningar på beteendenivå och ökad medvetenhet </a:t>
            </a:r>
            <a:r>
              <a:rPr lang="sv-SE" sz="1200" dirty="0">
                <a:solidFill>
                  <a:srgbClr val="000000"/>
                </a:solidFill>
                <a:latin typeface="Arial" panose="020B0604020202020204" pitchFamily="34" charset="0"/>
              </a:rPr>
              <a:t>för att identifiera</a:t>
            </a:r>
            <a:r>
              <a:rPr lang="sv-SE" sz="1200" b="0" i="0" u="none" strike="noStrike" dirty="0">
                <a:solidFill>
                  <a:srgbClr val="000000"/>
                </a:solidFill>
                <a:effectLst/>
                <a:latin typeface="Arial" panose="020B0604020202020204" pitchFamily="34" charset="0"/>
              </a:rPr>
              <a:t> utvecklingsbehov på grupp och individnivå.</a:t>
            </a:r>
          </a:p>
          <a:p>
            <a:endParaRPr lang="sv-SE" dirty="0"/>
          </a:p>
          <a:p>
            <a:endParaRPr lang="sv-SE" dirty="0"/>
          </a:p>
          <a:p>
            <a:r>
              <a:rPr lang="sv-SE" b="1" dirty="0"/>
              <a:t>Tips </a:t>
            </a:r>
            <a:r>
              <a:rPr lang="sv-SE" dirty="0"/>
              <a:t>– plocka gärna ut någon </a:t>
            </a:r>
            <a:r>
              <a:rPr lang="sv-SE" dirty="0" err="1"/>
              <a:t>punktsats</a:t>
            </a:r>
            <a:r>
              <a:rPr lang="sv-SE" dirty="0"/>
              <a:t> på bilden som du vill prata mer om, som känns extra viktigt för dig/er.</a:t>
            </a:r>
          </a:p>
          <a:p>
            <a:endParaRPr lang="sv-SE" dirty="0"/>
          </a:p>
          <a:p>
            <a:endParaRPr lang="sv-SE" dirty="0"/>
          </a:p>
        </p:txBody>
      </p:sp>
      <p:sp>
        <p:nvSpPr>
          <p:cNvPr id="4" name="Platshållare för bildnummer 3"/>
          <p:cNvSpPr>
            <a:spLocks noGrp="1"/>
          </p:cNvSpPr>
          <p:nvPr>
            <p:ph type="sldNum" sz="quarter" idx="5"/>
          </p:nvPr>
        </p:nvSpPr>
        <p:spPr/>
        <p:txBody>
          <a:bodyPr/>
          <a:lstStyle/>
          <a:p>
            <a:fld id="{A4ECEAD3-97F8-42F0-8DBB-E9D9C9068147}" type="slidenum">
              <a:rPr lang="sv-SE" smtClean="0"/>
              <a:t>10</a:t>
            </a:fld>
            <a:endParaRPr lang="sv-SE"/>
          </a:p>
        </p:txBody>
      </p:sp>
    </p:spTree>
    <p:extLst>
      <p:ext uri="{BB962C8B-B14F-4D97-AF65-F5344CB8AC3E}">
        <p14:creationId xmlns:p14="http://schemas.microsoft.com/office/powerpoint/2010/main" val="1798704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Röda korset">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10202383" y="126522"/>
            <a:ext cx="1867855" cy="338648"/>
          </a:xfrm>
        </p:spPr>
        <p:txBody>
          <a:bodyPr/>
          <a:lstStyle>
            <a:lvl1pPr algn="ctr">
              <a:defRPr sz="1250">
                <a:solidFill>
                  <a:schemeClr val="bg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563825" y="105170"/>
            <a:ext cx="9486199" cy="360000"/>
          </a:xfrm>
        </p:spPr>
        <p:txBody>
          <a:bodyPr/>
          <a:lstStyle>
            <a:lvl1pPr algn="ctr">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
        <p:nvSpPr>
          <p:cNvPr id="9" name="Platshållare för text 7">
            <a:extLst>
              <a:ext uri="{FF2B5EF4-FFF2-40B4-BE49-F238E27FC236}">
                <a16:creationId xmlns:a16="http://schemas.microsoft.com/office/drawing/2014/main" id="{58A7A936-BBE4-41FE-9470-0D56E8F771BB}"/>
              </a:ext>
            </a:extLst>
          </p:cNvPr>
          <p:cNvSpPr>
            <a:spLocks noGrp="1"/>
          </p:cNvSpPr>
          <p:nvPr>
            <p:ph type="body" sz="quarter" idx="13" hasCustomPrompt="1"/>
          </p:nvPr>
        </p:nvSpPr>
        <p:spPr>
          <a:xfrm>
            <a:off x="402534" y="6092025"/>
            <a:ext cx="9167812" cy="262314"/>
          </a:xfrm>
        </p:spPr>
        <p:txBody>
          <a:bodyPr/>
          <a:lstStyle>
            <a:lvl1pPr algn="ctr">
              <a:buNone/>
              <a:defRPr sz="1250">
                <a:solidFill>
                  <a:schemeClr val="accent1"/>
                </a:solidFill>
              </a:defRPr>
            </a:lvl1pPr>
          </a:lstStyle>
          <a:p>
            <a:pPr lvl="0"/>
            <a:r>
              <a:rPr lang="sv-SE" sz="1250"/>
              <a:t>Presentation ÅÅÅÅ.MM.DD</a:t>
            </a:r>
            <a:endParaRPr lang="sv-SE"/>
          </a:p>
        </p:txBody>
      </p:sp>
      <p:sp>
        <p:nvSpPr>
          <p:cNvPr id="12" name="Platshållare för text 7">
            <a:extLst>
              <a:ext uri="{FF2B5EF4-FFF2-40B4-BE49-F238E27FC236}">
                <a16:creationId xmlns:a16="http://schemas.microsoft.com/office/drawing/2014/main" id="{6CED2D2E-D243-4321-A9D0-37B7BABDA693}"/>
              </a:ext>
            </a:extLst>
          </p:cNvPr>
          <p:cNvSpPr>
            <a:spLocks noGrp="1"/>
          </p:cNvSpPr>
          <p:nvPr>
            <p:ph type="body" sz="quarter" idx="14" hasCustomPrompt="1"/>
          </p:nvPr>
        </p:nvSpPr>
        <p:spPr>
          <a:xfrm>
            <a:off x="402534" y="6490516"/>
            <a:ext cx="9167812" cy="262314"/>
          </a:xfrm>
        </p:spPr>
        <p:txBody>
          <a:bodyPr/>
          <a:lstStyle>
            <a:lvl1pPr algn="ctr">
              <a:buNone/>
              <a:defRPr sz="1250">
                <a:solidFill>
                  <a:schemeClr val="bg1"/>
                </a:solidFill>
              </a:defRPr>
            </a:lvl1pPr>
          </a:lstStyle>
          <a:p>
            <a:pPr lvl="0"/>
            <a:r>
              <a:rPr lang="sv-SE" sz="1250"/>
              <a:t>Förnamn Efternamn, Avdelning</a:t>
            </a:r>
            <a:endParaRPr lang="sv-SE"/>
          </a:p>
        </p:txBody>
      </p:sp>
    </p:spTree>
    <p:extLst>
      <p:ext uri="{BB962C8B-B14F-4D97-AF65-F5344CB8AC3E}">
        <p14:creationId xmlns:p14="http://schemas.microsoft.com/office/powerpoint/2010/main" val="11072635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46316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med bildtext och fotnot, för diagram tabell etc">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1388" y="2856741"/>
            <a:ext cx="3932237" cy="300729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4" name="Platshållare för bildnummer 13">
            <a:extLst>
              <a:ext uri="{FF2B5EF4-FFF2-40B4-BE49-F238E27FC236}">
                <a16:creationId xmlns:a16="http://schemas.microsoft.com/office/drawing/2014/main" id="{BEA6B900-BAE4-4916-B65F-318A0126D368}"/>
              </a:ext>
            </a:extLst>
          </p:cNvPr>
          <p:cNvSpPr>
            <a:spLocks noGrp="1"/>
          </p:cNvSpPr>
          <p:nvPr>
            <p:ph type="sldNum" sz="quarter" idx="16"/>
          </p:nvPr>
        </p:nvSpPr>
        <p:spPr/>
        <p:txBody>
          <a:bodyPr/>
          <a:lstStyle/>
          <a:p>
            <a:fld id="{0CBCBD9C-3C31-42D4-A78B-497858E3EA19}" type="slidenum">
              <a:rPr lang="en-GB" smtClean="0"/>
              <a:t>‹#›</a:t>
            </a:fld>
            <a:endParaRPr lang="en-GB"/>
          </a:p>
        </p:txBody>
      </p:sp>
      <p:sp>
        <p:nvSpPr>
          <p:cNvPr id="16" name="Platshållare för text 15">
            <a:extLst>
              <a:ext uri="{FF2B5EF4-FFF2-40B4-BE49-F238E27FC236}">
                <a16:creationId xmlns:a16="http://schemas.microsoft.com/office/drawing/2014/main" id="{9C4D7878-6B91-4618-BB4C-17076AD41059}"/>
              </a:ext>
            </a:extLst>
          </p:cNvPr>
          <p:cNvSpPr>
            <a:spLocks noGrp="1"/>
          </p:cNvSpPr>
          <p:nvPr>
            <p:ph type="body" sz="quarter" idx="17" hasCustomPrompt="1"/>
          </p:nvPr>
        </p:nvSpPr>
        <p:spPr>
          <a:xfrm>
            <a:off x="381000" y="6464896"/>
            <a:ext cx="5210175" cy="295275"/>
          </a:xfrm>
        </p:spPr>
        <p:txBody>
          <a:bodyPr/>
          <a:lstStyle>
            <a:lvl1pPr>
              <a:buNone/>
              <a:defRPr sz="1100">
                <a:solidFill>
                  <a:schemeClr val="tx1"/>
                </a:solidFill>
              </a:defRPr>
            </a:lvl1pPr>
          </a:lstStyle>
          <a:p>
            <a:pPr lvl="0"/>
            <a:r>
              <a:rPr lang="sv-SE" sz="1050"/>
              <a:t>Eventuell text kring diagram datum och år för när studien genomfördes</a:t>
            </a:r>
            <a:endParaRPr lang="sv-SE"/>
          </a:p>
        </p:txBody>
      </p:sp>
    </p:spTree>
    <p:extLst>
      <p:ext uri="{BB962C8B-B14F-4D97-AF65-F5344CB8AC3E}">
        <p14:creationId xmlns:p14="http://schemas.microsoft.com/office/powerpoint/2010/main" val="405057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91B0F0-8551-4190-B9DB-C50A99F7DD72}"/>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84B3F8-7DED-43FE-B46F-DDF8AE5545BA}"/>
              </a:ext>
            </a:extLst>
          </p:cNvPr>
          <p:cNvSpPr>
            <a:spLocks noGrp="1"/>
          </p:cNvSpPr>
          <p:nvPr>
            <p:ph idx="1"/>
          </p:nvPr>
        </p:nvSpPr>
        <p:spPr>
          <a:xfrm>
            <a:off x="5591174" y="528739"/>
            <a:ext cx="5764213" cy="533529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787CF11-DB8B-4272-A218-22A1347BCD06}"/>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F8EBE0-44E9-4148-A411-C212684D3B25}"/>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6" name="Platshållare för sidfot 5">
            <a:extLst>
              <a:ext uri="{FF2B5EF4-FFF2-40B4-BE49-F238E27FC236}">
                <a16:creationId xmlns:a16="http://schemas.microsoft.com/office/drawing/2014/main" id="{67A07710-43F0-4973-8590-85D8D51964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2913FACA-D495-4B47-A60C-026B75E5F8B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2138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202709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ild med bildtext datum och årt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1388" y="1239926"/>
            <a:ext cx="3932237" cy="1600200"/>
          </a:xfrm>
        </p:spPr>
        <p:txBody>
          <a:bodyPr anchor="b">
            <a:normAutofit/>
          </a:bodyPr>
          <a:lstStyle>
            <a:lvl1pPr>
              <a:defRPr sz="2750"/>
            </a:lvl1pPr>
          </a:lstStyle>
          <a:p>
            <a:r>
              <a:rPr lang="sv-SE"/>
              <a:t>Klicka här för att ändra mall för rubrikformat</a:t>
            </a:r>
          </a:p>
        </p:txBody>
      </p:sp>
      <p:sp>
        <p:nvSpPr>
          <p:cNvPr id="8" name="Platshållare för bild 7">
            <a:extLst>
              <a:ext uri="{FF2B5EF4-FFF2-40B4-BE49-F238E27FC236}">
                <a16:creationId xmlns:a16="http://schemas.microsoft.com/office/drawing/2014/main" id="{D7B2F451-B74E-4441-A066-789EAF783098}"/>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3752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4" name="Platshållare för text 15">
            <a:extLst>
              <a:ext uri="{FF2B5EF4-FFF2-40B4-BE49-F238E27FC236}">
                <a16:creationId xmlns:a16="http://schemas.microsoft.com/office/drawing/2014/main" id="{43527A50-5DF0-4D3F-A53D-E8D3AB7ACE3F}"/>
              </a:ext>
            </a:extLst>
          </p:cNvPr>
          <p:cNvSpPr>
            <a:spLocks noGrp="1"/>
          </p:cNvSpPr>
          <p:nvPr>
            <p:ph type="body" sz="quarter" idx="17"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9655C518-69E3-420A-A43C-58B15F748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33784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ild med bildtext hög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42975" y="271200"/>
            <a:ext cx="3932237" cy="1600200"/>
          </a:xfrm>
        </p:spPr>
        <p:txBody>
          <a:bodyPr anchor="b">
            <a:normAutofit/>
          </a:bodyPr>
          <a:lstStyle>
            <a:lvl1pPr>
              <a:defRPr sz="2750"/>
            </a:lvl1pPr>
          </a:lstStyle>
          <a:p>
            <a:r>
              <a:rPr lang="sv-SE"/>
              <a:t>Klicka här för att ändra mall för rubrikformat</a:t>
            </a:r>
          </a:p>
        </p:txBody>
      </p:sp>
      <p:sp>
        <p:nvSpPr>
          <p:cNvPr id="9" name="Platshållare för bild 8">
            <a:extLst>
              <a:ext uri="{FF2B5EF4-FFF2-40B4-BE49-F238E27FC236}">
                <a16:creationId xmlns:a16="http://schemas.microsoft.com/office/drawing/2014/main" id="{358D5B2C-4BA7-48A7-8966-DB55136774F6}"/>
              </a:ext>
            </a:extLst>
          </p:cNvPr>
          <p:cNvSpPr>
            <a:spLocks noGrp="1"/>
          </p:cNvSpPr>
          <p:nvPr>
            <p:ph type="pic" idx="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021469 h 6858000"/>
              <a:gd name="connsiteX3" fmla="*/ 3496853 w 6096000"/>
              <a:gd name="connsiteY3" fmla="*/ 6021469 h 6858000"/>
              <a:gd name="connsiteX4" fmla="*/ 3496853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021469"/>
                </a:lnTo>
                <a:lnTo>
                  <a:pt x="3496853" y="6021469"/>
                </a:lnTo>
                <a:lnTo>
                  <a:pt x="3496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42974" y="1802962"/>
            <a:ext cx="3932237" cy="406106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855817EE-6E8D-47C7-A929-7CC366618CFD}"/>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6" name="Platshållare för sidfot 5">
            <a:extLst>
              <a:ext uri="{FF2B5EF4-FFF2-40B4-BE49-F238E27FC236}">
                <a16:creationId xmlns:a16="http://schemas.microsoft.com/office/drawing/2014/main" id="{EDBFFFA9-A1C4-41AD-A2C4-BF76E9EF84FF}"/>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8" name="Bildobjekt 7">
            <a:extLst>
              <a:ext uri="{FF2B5EF4-FFF2-40B4-BE49-F238E27FC236}">
                <a16:creationId xmlns:a16="http://schemas.microsoft.com/office/drawing/2014/main" id="{963CEA20-922C-49DC-8A38-B3A2DE5B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12623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elsides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86C54BD-0732-49B7-830A-ABCB62A50CF7}"/>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pic>
        <p:nvPicPr>
          <p:cNvPr id="2" name="Bildobjekt 1">
            <a:extLst>
              <a:ext uri="{FF2B5EF4-FFF2-40B4-BE49-F238E27FC236}">
                <a16:creationId xmlns:a16="http://schemas.microsoft.com/office/drawing/2014/main" id="{66346768-3ABF-4877-80E8-B8480553F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4745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elsidesbild med bildtext">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C5A9CA11-C79B-42D0-9601-1FE1C607F14C}"/>
              </a:ext>
            </a:extLst>
          </p:cNvPr>
          <p:cNvSpPr>
            <a:spLocks noGrp="1"/>
          </p:cNvSpPr>
          <p:nvPr>
            <p:ph type="pic" idx="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1469 h 6858000"/>
              <a:gd name="connsiteX3" fmla="*/ 9592853 w 12192000"/>
              <a:gd name="connsiteY3" fmla="*/ 6021469 h 6858000"/>
              <a:gd name="connsiteX4" fmla="*/ 9592853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6021469"/>
                </a:lnTo>
                <a:lnTo>
                  <a:pt x="9592853" y="6021469"/>
                </a:lnTo>
                <a:lnTo>
                  <a:pt x="9592853" y="6858000"/>
                </a:lnTo>
                <a:lnTo>
                  <a:pt x="0" y="6858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9" name="Platshållare för text 8">
            <a:extLst>
              <a:ext uri="{FF2B5EF4-FFF2-40B4-BE49-F238E27FC236}">
                <a16:creationId xmlns:a16="http://schemas.microsoft.com/office/drawing/2014/main" id="{7532F9D4-73A7-4BA1-B2A5-01B8EE571F95}"/>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pic>
        <p:nvPicPr>
          <p:cNvPr id="2" name="Bildobjekt 1">
            <a:extLst>
              <a:ext uri="{FF2B5EF4-FFF2-40B4-BE49-F238E27FC236}">
                <a16:creationId xmlns:a16="http://schemas.microsoft.com/office/drawing/2014/main" id="{0970884E-F055-435A-9339-B72F62801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42651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953339" y="1240106"/>
            <a:ext cx="3932237" cy="1600200"/>
          </a:xfrm>
        </p:spPr>
        <p:txBody>
          <a:bodyPr anchor="b">
            <a:normAutofit/>
          </a:bodyPr>
          <a:lstStyle>
            <a:lvl1pPr>
              <a:defRPr sz="275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6096000" y="0"/>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959314" y="2852259"/>
            <a:ext cx="3932237" cy="30468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E10496DA-9D5E-45CE-AA8B-05EF79E3BB24}"/>
              </a:ext>
            </a:extLst>
          </p:cNvPr>
          <p:cNvSpPr>
            <a:spLocks noGrp="1"/>
          </p:cNvSpPr>
          <p:nvPr>
            <p:ph type="pic" idx="13"/>
          </p:nvPr>
        </p:nvSpPr>
        <p:spPr>
          <a:xfrm>
            <a:off x="6096000" y="3439250"/>
            <a:ext cx="6096000" cy="3429000"/>
          </a:xfrm>
          <a:custGeom>
            <a:avLst/>
            <a:gdLst>
              <a:gd name="connsiteX0" fmla="*/ 0 w 6096000"/>
              <a:gd name="connsiteY0" fmla="*/ 0 h 3429000"/>
              <a:gd name="connsiteX1" fmla="*/ 6096000 w 6096000"/>
              <a:gd name="connsiteY1" fmla="*/ 0 h 3429000"/>
              <a:gd name="connsiteX2" fmla="*/ 6096000 w 6096000"/>
              <a:gd name="connsiteY2" fmla="*/ 2582219 h 3429000"/>
              <a:gd name="connsiteX3" fmla="*/ 3496853 w 6096000"/>
              <a:gd name="connsiteY3" fmla="*/ 2582219 h 3429000"/>
              <a:gd name="connsiteX4" fmla="*/ 3496853 w 6096000"/>
              <a:gd name="connsiteY4" fmla="*/ 3429000 h 3429000"/>
              <a:gd name="connsiteX5" fmla="*/ 0 w 6096000"/>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3429000">
                <a:moveTo>
                  <a:pt x="0" y="0"/>
                </a:moveTo>
                <a:lnTo>
                  <a:pt x="6096000" y="0"/>
                </a:lnTo>
                <a:lnTo>
                  <a:pt x="6096000" y="2582219"/>
                </a:lnTo>
                <a:lnTo>
                  <a:pt x="3496853" y="2582219"/>
                </a:lnTo>
                <a:lnTo>
                  <a:pt x="3496853" y="3429000"/>
                </a:lnTo>
                <a:lnTo>
                  <a:pt x="0" y="3429000"/>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12" name="Platshållare för bildnummer 11">
            <a:extLst>
              <a:ext uri="{FF2B5EF4-FFF2-40B4-BE49-F238E27FC236}">
                <a16:creationId xmlns:a16="http://schemas.microsoft.com/office/drawing/2014/main" id="{D070DB78-6A6B-42C1-8412-93073B56A7B8}"/>
              </a:ext>
            </a:extLst>
          </p:cNvPr>
          <p:cNvSpPr>
            <a:spLocks noGrp="1"/>
          </p:cNvSpPr>
          <p:nvPr>
            <p:ph type="sldNum" sz="quarter" idx="17"/>
          </p:nvPr>
        </p:nvSpPr>
        <p:spPr/>
        <p:txBody>
          <a:bodyPr/>
          <a:lstStyle/>
          <a:p>
            <a:fld id="{0CBCBD9C-3C31-42D4-A78B-497858E3EA19}" type="slidenum">
              <a:rPr lang="en-GB" smtClean="0"/>
              <a:t>‹#›</a:t>
            </a:fld>
            <a:endParaRPr lang="en-GB"/>
          </a:p>
        </p:txBody>
      </p:sp>
      <p:sp>
        <p:nvSpPr>
          <p:cNvPr id="17" name="Platshållare för text 15">
            <a:extLst>
              <a:ext uri="{FF2B5EF4-FFF2-40B4-BE49-F238E27FC236}">
                <a16:creationId xmlns:a16="http://schemas.microsoft.com/office/drawing/2014/main" id="{88EE81BD-4783-4EBA-9564-3C1D3E604EAE}"/>
              </a:ext>
            </a:extLst>
          </p:cNvPr>
          <p:cNvSpPr>
            <a:spLocks noGrp="1"/>
          </p:cNvSpPr>
          <p:nvPr>
            <p:ph type="body" sz="quarter" idx="20" hasCustomPrompt="1"/>
          </p:nvPr>
        </p:nvSpPr>
        <p:spPr>
          <a:xfrm>
            <a:off x="381000" y="6464896"/>
            <a:ext cx="5210175" cy="295275"/>
          </a:xfrm>
        </p:spPr>
        <p:txBody>
          <a:bodyPr/>
          <a:lstStyle>
            <a:lvl1pPr algn="r">
              <a:buNone/>
              <a:defRPr sz="1100">
                <a:solidFill>
                  <a:schemeClr val="tx1"/>
                </a:solidFill>
              </a:defRPr>
            </a:lvl1pPr>
          </a:lstStyle>
          <a:p>
            <a:pPr lvl="0"/>
            <a:r>
              <a:rPr lang="sv-SE" sz="1050"/>
              <a:t>Frivillig bildtext datum och årtal</a:t>
            </a:r>
            <a:endParaRPr lang="sv-SE"/>
          </a:p>
        </p:txBody>
      </p:sp>
      <p:pic>
        <p:nvPicPr>
          <p:cNvPr id="5" name="Bildobjekt 4">
            <a:extLst>
              <a:ext uri="{FF2B5EF4-FFF2-40B4-BE49-F238E27FC236}">
                <a16:creationId xmlns:a16="http://schemas.microsoft.com/office/drawing/2014/main" id="{C86201F0-9E0D-4AA4-B8F7-3A3C128D9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168290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Bilder och text till höger">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200288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94962873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Bilder och text till höger samt bildtext">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AF6593F1-F15E-4A60-9D79-28689A1CAC2E}"/>
              </a:ext>
            </a:extLst>
          </p:cNvPr>
          <p:cNvSpPr>
            <a:spLocks noGrp="1"/>
          </p:cNvSpPr>
          <p:nvPr>
            <p:ph type="pic" idx="13"/>
          </p:nvPr>
        </p:nvSpPr>
        <p:spPr>
          <a:xfrm>
            <a:off x="-12" y="342900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3882D931-B573-4306-9A60-291CE56EF60A}"/>
              </a:ext>
            </a:extLst>
          </p:cNvPr>
          <p:cNvSpPr>
            <a:spLocks noGrp="1"/>
          </p:cNvSpPr>
          <p:nvPr>
            <p:ph type="title"/>
          </p:nvPr>
        </p:nvSpPr>
        <p:spPr>
          <a:xfrm>
            <a:off x="6565257" y="1240106"/>
            <a:ext cx="4571056" cy="1600200"/>
          </a:xfrm>
        </p:spPr>
        <p:txBody>
          <a:bodyPr anchor="b">
            <a:normAutofit/>
          </a:bodyPr>
          <a:lstStyle>
            <a:lvl1pPr>
              <a:defRPr sz="2750"/>
            </a:lvl1pPr>
          </a:lstStyle>
          <a:p>
            <a:r>
              <a:rPr lang="sv-SE"/>
              <a:t>Klicka här för att ändra mall för rubrikformat</a:t>
            </a:r>
          </a:p>
        </p:txBody>
      </p:sp>
      <p:sp>
        <p:nvSpPr>
          <p:cNvPr id="4" name="Platshållare för text 3">
            <a:extLst>
              <a:ext uri="{FF2B5EF4-FFF2-40B4-BE49-F238E27FC236}">
                <a16:creationId xmlns:a16="http://schemas.microsoft.com/office/drawing/2014/main" id="{2145584E-4001-4DFF-B36E-AE90EFC35DD3}"/>
              </a:ext>
            </a:extLst>
          </p:cNvPr>
          <p:cNvSpPr>
            <a:spLocks noGrp="1"/>
          </p:cNvSpPr>
          <p:nvPr>
            <p:ph type="body" sz="half" idx="2"/>
          </p:nvPr>
        </p:nvSpPr>
        <p:spPr>
          <a:xfrm>
            <a:off x="6571228" y="2852259"/>
            <a:ext cx="4565085" cy="30786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7" name="Platshållare för bildnummer 6">
            <a:extLst>
              <a:ext uri="{FF2B5EF4-FFF2-40B4-BE49-F238E27FC236}">
                <a16:creationId xmlns:a16="http://schemas.microsoft.com/office/drawing/2014/main" id="{DD700106-5C7A-46FF-ACC8-7637717773E1}"/>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3" name="Platshållare för bild 2">
            <a:extLst>
              <a:ext uri="{FF2B5EF4-FFF2-40B4-BE49-F238E27FC236}">
                <a16:creationId xmlns:a16="http://schemas.microsoft.com/office/drawing/2014/main" id="{EFE0BD56-103E-4ADB-8B3F-DD547F7F17AE}"/>
              </a:ext>
            </a:extLst>
          </p:cNvPr>
          <p:cNvSpPr>
            <a:spLocks noGrp="1"/>
          </p:cNvSpPr>
          <p:nvPr>
            <p:ph type="pic" idx="1"/>
          </p:nvPr>
        </p:nvSpPr>
        <p:spPr>
          <a:xfrm>
            <a:off x="-12" y="0"/>
            <a:ext cx="6096000" cy="343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9" name="Platshållare för text 8">
            <a:extLst>
              <a:ext uri="{FF2B5EF4-FFF2-40B4-BE49-F238E27FC236}">
                <a16:creationId xmlns:a16="http://schemas.microsoft.com/office/drawing/2014/main" id="{F1697DF9-0EE4-4FFD-8C38-E52622BBC1B1}"/>
              </a:ext>
            </a:extLst>
          </p:cNvPr>
          <p:cNvSpPr>
            <a:spLocks noGrp="1"/>
          </p:cNvSpPr>
          <p:nvPr>
            <p:ph type="body" sz="quarter" idx="14" hasCustomPrompt="1"/>
          </p:nvPr>
        </p:nvSpPr>
        <p:spPr>
          <a:xfrm>
            <a:off x="12269" y="6047598"/>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100"/>
            </a:lvl1pPr>
            <a:lvl2pPr algn="r">
              <a:defRPr sz="1050"/>
            </a:lvl2pPr>
            <a:lvl3pPr algn="r">
              <a:defRPr sz="1050"/>
            </a:lvl3pPr>
            <a:lvl4pPr algn="r">
              <a:defRPr sz="1050"/>
            </a:lvl4pPr>
            <a:lvl5pPr algn="r">
              <a:defRPr sz="1050"/>
            </a:lvl5pPr>
          </a:lstStyle>
          <a:p>
            <a:pPr lvl="0"/>
            <a:r>
              <a:rPr lang="sv-SE"/>
              <a:t>Frivillig bildtext datum och årtal</a:t>
            </a:r>
          </a:p>
        </p:txBody>
      </p:sp>
      <p:sp>
        <p:nvSpPr>
          <p:cNvPr id="10" name="Platshållare för text 8">
            <a:extLst>
              <a:ext uri="{FF2B5EF4-FFF2-40B4-BE49-F238E27FC236}">
                <a16:creationId xmlns:a16="http://schemas.microsoft.com/office/drawing/2014/main" id="{85C212FF-BB65-4D26-89D7-1E3EBF11D688}"/>
              </a:ext>
            </a:extLst>
          </p:cNvPr>
          <p:cNvSpPr>
            <a:spLocks noGrp="1"/>
          </p:cNvSpPr>
          <p:nvPr>
            <p:ph type="body" sz="quarter" idx="15" hasCustomPrompt="1"/>
          </p:nvPr>
        </p:nvSpPr>
        <p:spPr>
          <a:xfrm>
            <a:off x="12269" y="2615400"/>
            <a:ext cx="2599200" cy="813600"/>
          </a:xfrm>
          <a:solidFill>
            <a:schemeClr val="bg1"/>
          </a:solidFill>
        </p:spPr>
        <p:txBody>
          <a:bodyPr lIns="108000" tIns="108000" rIns="108000" bIns="108000" anchor="ctr" anchorCtr="0">
            <a:noAutofit/>
          </a:bodyPr>
          <a:lstStyle>
            <a:lvl1pPr marL="0" indent="0" algn="l">
              <a:spcBef>
                <a:spcPts val="0"/>
              </a:spcBef>
              <a:spcAft>
                <a:spcPts val="600"/>
              </a:spcAft>
              <a:buNone/>
              <a:defRPr sz="1050"/>
            </a:lvl1pPr>
            <a:lvl2pPr algn="r">
              <a:defRPr sz="1050"/>
            </a:lvl2pPr>
            <a:lvl3pPr algn="r">
              <a:defRPr sz="1050"/>
            </a:lvl3pPr>
            <a:lvl4pPr algn="r">
              <a:defRPr sz="1050"/>
            </a:lvl4pPr>
            <a:lvl5pPr algn="r">
              <a:defRPr sz="1050"/>
            </a:lvl5pPr>
          </a:lstStyle>
          <a:p>
            <a:pPr lvl="0"/>
            <a:r>
              <a:rPr lang="sv-SE"/>
              <a:t>Frivillig bildtext datum och årtal</a:t>
            </a:r>
          </a:p>
        </p:txBody>
      </p:sp>
    </p:spTree>
    <p:extLst>
      <p:ext uri="{BB962C8B-B14F-4D97-AF65-F5344CB8AC3E}">
        <p14:creationId xmlns:p14="http://schemas.microsoft.com/office/powerpoint/2010/main" val="4232273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425229977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8BDD7ADF-DDE1-4178-9715-D83EAD0B8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 y="6016641"/>
            <a:ext cx="12193200" cy="848064"/>
          </a:xfrm>
          <a:prstGeom prst="rect">
            <a:avLst/>
          </a:prstGeom>
        </p:spPr>
      </p:pic>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Presentationens namn</a:t>
            </a:r>
          </a:p>
        </p:txBody>
      </p:sp>
      <p:sp>
        <p:nvSpPr>
          <p:cNvPr id="3" name="Underrubrik 2">
            <a:extLst>
              <a:ext uri="{FF2B5EF4-FFF2-40B4-BE49-F238E27FC236}">
                <a16:creationId xmlns:a16="http://schemas.microsoft.com/office/drawing/2014/main" id="{291B7A5A-9E53-47F5-88C5-3B08A9C491A8}"/>
              </a:ext>
            </a:extLst>
          </p:cNvPr>
          <p:cNvSpPr>
            <a:spLocks noGrp="1"/>
          </p:cNvSpPr>
          <p:nvPr>
            <p:ph type="subTitle" idx="1" hasCustomPrompt="1"/>
          </p:nvPr>
        </p:nvSpPr>
        <p:spPr>
          <a:xfrm>
            <a:off x="1055687" y="4664176"/>
            <a:ext cx="10080624" cy="105222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Namn, </a:t>
            </a:r>
            <a:r>
              <a:rPr lang="sv-SE" err="1"/>
              <a:t>ev</a:t>
            </a:r>
            <a:r>
              <a:rPr lang="sv-SE"/>
              <a:t> titel</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3901597" y="6445453"/>
            <a:ext cx="1867855" cy="338648"/>
          </a:xfrm>
        </p:spPr>
        <p:txBody>
          <a:bodyPr/>
          <a:lstStyle>
            <a:lvl1pPr algn="ctr">
              <a:defRPr sz="1250">
                <a:solidFill>
                  <a:schemeClr val="bg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84147" y="6031995"/>
            <a:ext cx="9486199" cy="360000"/>
          </a:xfrm>
        </p:spPr>
        <p:txBody>
          <a:bodyPr/>
          <a:lstStyle>
            <a:lvl1pPr algn="ctr">
              <a:defRPr sz="1250">
                <a:solidFill>
                  <a:schemeClr val="accent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pic>
        <p:nvPicPr>
          <p:cNvPr id="7" name="Bildobjekt 6">
            <a:extLst>
              <a:ext uri="{FF2B5EF4-FFF2-40B4-BE49-F238E27FC236}">
                <a16:creationId xmlns:a16="http://schemas.microsoft.com/office/drawing/2014/main" id="{24AC53B6-EC42-4F1C-8F62-C2C307A59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426329514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lIns="36000"/>
          <a:lstStyle>
            <a:lvl1pPr>
              <a:defRPr/>
            </a:lvl1pPr>
          </a:lstStyle>
          <a:p>
            <a:r>
              <a:rPr lang="sv-SE"/>
              <a:t>Lägg till rubrik</a:t>
            </a:r>
          </a:p>
        </p:txBody>
      </p:sp>
      <p:sp>
        <p:nvSpPr>
          <p:cNvPr id="3" name="Platshållare för datum 2"/>
          <p:cNvSpPr>
            <a:spLocks noGrp="1"/>
          </p:cNvSpPr>
          <p:nvPr>
            <p:ph type="dt" sz="half" idx="10"/>
          </p:nvPr>
        </p:nvSpPr>
        <p:spPr/>
        <p:txBody>
          <a:bodyPr/>
          <a:lstStyle/>
          <a:p>
            <a:fld id="{CEFD04FD-0136-41EA-89F0-8F041D7B6798}" type="datetimeFigureOut">
              <a:rPr lang="sv-SE" smtClean="0"/>
              <a:t>2022-11-03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DAAF25B-20E9-4EB5-8B4F-D2AC0A592DDB}" type="slidenum">
              <a:rPr lang="sv-SE" smtClean="0"/>
              <a:t>‹#›</a:t>
            </a:fld>
            <a:endParaRPr lang="sv-SE"/>
          </a:p>
        </p:txBody>
      </p:sp>
    </p:spTree>
    <p:extLst>
      <p:ext uri="{BB962C8B-B14F-4D97-AF65-F5344CB8AC3E}">
        <p14:creationId xmlns:p14="http://schemas.microsoft.com/office/powerpoint/2010/main" val="14195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3D170-A237-4BF4-B00E-22E5A0AD2B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A7DA5A3-C3FD-49B5-A89C-5B062D3FE665}"/>
              </a:ext>
            </a:extLst>
          </p:cNvPr>
          <p:cNvSpPr>
            <a:spLocks noGrp="1"/>
          </p:cNvSpPr>
          <p:nvPr>
            <p:ph idx="1"/>
          </p:nvPr>
        </p:nvSpPr>
        <p:spPr/>
        <p:txBody>
          <a:bodyPr/>
          <a:lstStyle>
            <a:lvl1pPr marL="360000" indent="-360000">
              <a:buFont typeface="+mj-lt"/>
              <a:buAutoNum type="arabicPeriod"/>
              <a:defRPr/>
            </a:lvl1pPr>
            <a:lvl2pPr marL="720000" indent="-360000">
              <a:defRPr/>
            </a:lvl2pPr>
            <a:lvl3pPr marL="1080000" indent="-360000">
              <a:defRPr/>
            </a:lvl3pPr>
            <a:lvl4pPr marL="1440000" indent="-360000">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A01780-A27E-4051-B9B8-7591913F65F1}"/>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A8F5340F-CA4B-460E-8B4E-F68DE7825A3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62D045FA-B788-48D8-BD0D-F78B59A64CF2}"/>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32532460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2264000"/>
            <a:ext cx="10080625" cy="2386800"/>
          </a:xfrm>
        </p:spPr>
        <p:txBody>
          <a:bodyPr anchor="ctr" anchorCtr="0">
            <a:normAutofit/>
          </a:bodyPr>
          <a:lstStyle>
            <a:lvl1pPr algn="ctr">
              <a:defRPr sz="5000">
                <a:solidFill>
                  <a:schemeClr val="bg1"/>
                </a:solidFill>
              </a:defRPr>
            </a:lvl1pPr>
          </a:lstStyle>
          <a:p>
            <a:r>
              <a:rPr lang="sv-SE"/>
              <a:t>Avsnittsrubrik</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5008294"/>
            <a:ext cx="10080625" cy="744003"/>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Skriv text här eller lämna blankt</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bg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351693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2561DF-FAB3-49FB-85E3-6FC02A4FA6BD}"/>
              </a:ext>
            </a:extLst>
          </p:cNvPr>
          <p:cNvSpPr>
            <a:spLocks noGrp="1"/>
          </p:cNvSpPr>
          <p:nvPr>
            <p:ph type="title" hasCustomPrompt="1"/>
          </p:nvPr>
        </p:nvSpPr>
        <p:spPr>
          <a:xfrm>
            <a:off x="1055688" y="1278975"/>
            <a:ext cx="10080625" cy="3193866"/>
          </a:xfrm>
        </p:spPr>
        <p:txBody>
          <a:bodyPr anchor="ctr" anchorCtr="0">
            <a:normAutofit/>
          </a:bodyPr>
          <a:lstStyle>
            <a:lvl1pPr algn="ctr">
              <a:defRPr sz="3500">
                <a:solidFill>
                  <a:schemeClr val="tx1"/>
                </a:solidFill>
              </a:defRPr>
            </a:lvl1pPr>
          </a:lstStyle>
          <a:p>
            <a:r>
              <a:rPr lang="sv-SE"/>
              <a:t>Citat</a:t>
            </a:r>
          </a:p>
        </p:txBody>
      </p:sp>
      <p:sp>
        <p:nvSpPr>
          <p:cNvPr id="3" name="Platshållare för text 2">
            <a:extLst>
              <a:ext uri="{FF2B5EF4-FFF2-40B4-BE49-F238E27FC236}">
                <a16:creationId xmlns:a16="http://schemas.microsoft.com/office/drawing/2014/main" id="{2E013F11-E51F-4BC0-9677-32BFFF725492}"/>
              </a:ext>
            </a:extLst>
          </p:cNvPr>
          <p:cNvSpPr>
            <a:spLocks noGrp="1"/>
          </p:cNvSpPr>
          <p:nvPr>
            <p:ph type="body" idx="1" hasCustomPrompt="1"/>
          </p:nvPr>
        </p:nvSpPr>
        <p:spPr>
          <a:xfrm>
            <a:off x="1055688" y="4601894"/>
            <a:ext cx="10080625" cy="1246281"/>
          </a:xfrm>
        </p:spPr>
        <p:txBody>
          <a:bodyPr/>
          <a:lstStyle>
            <a:lvl1pPr marL="0" indent="0" algn="ctr">
              <a:buNone/>
              <a:defRPr sz="1500" b="1">
                <a:solidFill>
                  <a:schemeClr val="tx1"/>
                </a:solidFill>
              </a:defRPr>
            </a:lvl1pPr>
            <a:lvl2pPr marL="0" indent="0" algn="ctr">
              <a:buNone/>
              <a:defRPr sz="15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Namn</a:t>
            </a:r>
          </a:p>
          <a:p>
            <a:pPr lvl="1"/>
            <a:r>
              <a:rPr lang="sv-SE"/>
              <a:t>Titel</a:t>
            </a:r>
            <a:br>
              <a:rPr lang="sv-SE"/>
            </a:br>
            <a:r>
              <a:rPr lang="sv-SE"/>
              <a:t>Datum</a:t>
            </a:r>
          </a:p>
        </p:txBody>
      </p:sp>
      <p:sp>
        <p:nvSpPr>
          <p:cNvPr id="4" name="Platshållare för datum 3">
            <a:extLst>
              <a:ext uri="{FF2B5EF4-FFF2-40B4-BE49-F238E27FC236}">
                <a16:creationId xmlns:a16="http://schemas.microsoft.com/office/drawing/2014/main" id="{6D4896AD-BB83-4D48-AE45-CF75415D539D}"/>
              </a:ext>
            </a:extLst>
          </p:cNvPr>
          <p:cNvSpPr>
            <a:spLocks noGrp="1"/>
          </p:cNvSpPr>
          <p:nvPr>
            <p:ph type="dt" sz="half" idx="10"/>
          </p:nvPr>
        </p:nvSpPr>
        <p:spPr>
          <a:xfrm>
            <a:off x="20596" y="6453763"/>
            <a:ext cx="922379" cy="230884"/>
          </a:xfrm>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5" name="Platshållare för sidfot 4">
            <a:extLst>
              <a:ext uri="{FF2B5EF4-FFF2-40B4-BE49-F238E27FC236}">
                <a16:creationId xmlns:a16="http://schemas.microsoft.com/office/drawing/2014/main" id="{728CF1B9-9E4A-4145-B542-EBF64656D350}"/>
              </a:ext>
            </a:extLst>
          </p:cNvPr>
          <p:cNvSpPr>
            <a:spLocks noGrp="1"/>
          </p:cNvSpPr>
          <p:nvPr>
            <p:ph type="ftr" sz="quarter" idx="11"/>
          </p:nvPr>
        </p:nvSpPr>
        <p:spPr>
          <a:xfrm>
            <a:off x="976841" y="6394838"/>
            <a:ext cx="8946091" cy="365125"/>
          </a:xfrm>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5081BAA2-4498-41C8-8996-C7436D1390A9}"/>
              </a:ext>
            </a:extLst>
          </p:cNvPr>
          <p:cNvSpPr>
            <a:spLocks noGrp="1"/>
          </p:cNvSpPr>
          <p:nvPr>
            <p:ph type="sldNum" sz="quarter" idx="12"/>
          </p:nvPr>
        </p:nvSpPr>
        <p:spPr/>
        <p:txBody>
          <a:bodyPr/>
          <a:lstStyle>
            <a:lvl1pPr>
              <a:defRPr>
                <a:solidFill>
                  <a:schemeClr val="tx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47164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B6569-B60F-4441-9EE5-6A0BFD6A4ED6}"/>
              </a:ext>
            </a:extLst>
          </p:cNvPr>
          <p:cNvSpPr>
            <a:spLocks noGrp="1"/>
          </p:cNvSpPr>
          <p:nvPr>
            <p:ph type="title"/>
          </p:nvPr>
        </p:nvSpPr>
        <p:spPr>
          <a:xfrm>
            <a:off x="942975" y="271200"/>
            <a:ext cx="10304744"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0D44710-A50F-4B2C-A56C-1BE478C88A0C}"/>
              </a:ext>
            </a:extLst>
          </p:cNvPr>
          <p:cNvSpPr>
            <a:spLocks noGrp="1"/>
          </p:cNvSpPr>
          <p:nvPr>
            <p:ph sz="half" idx="1"/>
          </p:nvPr>
        </p:nvSpPr>
        <p:spPr>
          <a:xfrm>
            <a:off x="942975" y="1802962"/>
            <a:ext cx="3960000" cy="4254938"/>
          </a:xfrm>
        </p:spPr>
        <p:txBody>
          <a:bodyPr>
            <a:normAutofit/>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528DA3B-9D14-4E86-AB67-2A587A1D7DBE}"/>
              </a:ext>
            </a:extLst>
          </p:cNvPr>
          <p:cNvSpPr>
            <a:spLocks noGrp="1"/>
          </p:cNvSpPr>
          <p:nvPr>
            <p:ph sz="half" idx="2"/>
          </p:nvPr>
        </p:nvSpPr>
        <p:spPr>
          <a:xfrm>
            <a:off x="5508831" y="1795696"/>
            <a:ext cx="3960000" cy="4254937"/>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3A583F5-71B0-4CC6-AD22-244EA23E13C6}"/>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6" name="Platshållare för sidfot 5">
            <a:extLst>
              <a:ext uri="{FF2B5EF4-FFF2-40B4-BE49-F238E27FC236}">
                <a16:creationId xmlns:a16="http://schemas.microsoft.com/office/drawing/2014/main" id="{4F219E4C-B4B0-4100-B003-053F7FBF971E}"/>
              </a:ext>
            </a:extLst>
          </p:cNvPr>
          <p:cNvSpPr>
            <a:spLocks noGrp="1"/>
          </p:cNvSpPr>
          <p:nvPr>
            <p:ph type="ftr" sz="quarter" idx="11"/>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4AD4C9EE-EDF9-4F72-931C-67B0495EFDF4}"/>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4881037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med ingres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1"/>
            <a:ext cx="7594969" cy="905313"/>
          </a:xfrm>
        </p:spPr>
        <p:txBody>
          <a:bodyPr anchor="t" anchorCtr="0">
            <a:noAutofit/>
          </a:bodyPr>
          <a:lstStyle>
            <a:lvl1pPr marL="0" indent="0">
              <a:buNone/>
              <a:defRPr sz="225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924174"/>
            <a:ext cx="3960000" cy="3133725"/>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914472"/>
            <a:ext cx="3960000" cy="314342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Tree>
    <p:extLst>
      <p:ext uri="{BB962C8B-B14F-4D97-AF65-F5344CB8AC3E}">
        <p14:creationId xmlns:p14="http://schemas.microsoft.com/office/powerpoint/2010/main" val="965893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694A3-27BC-4AC1-9E40-E79F09561592}"/>
              </a:ext>
            </a:extLst>
          </p:cNvPr>
          <p:cNvSpPr>
            <a:spLocks noGrp="1"/>
          </p:cNvSpPr>
          <p:nvPr>
            <p:ph type="title"/>
          </p:nvPr>
        </p:nvSpPr>
        <p:spPr>
          <a:xfrm>
            <a:off x="942975" y="271200"/>
            <a:ext cx="10304744" cy="1325563"/>
          </a:xfrm>
        </p:spPr>
        <p:txBody>
          <a:bodyPr/>
          <a:lstStyle>
            <a:lvl1pPr>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1802962"/>
            <a:ext cx="3960000" cy="617460"/>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53336" y="2724504"/>
            <a:ext cx="3960000" cy="3333396"/>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5507511" y="2730451"/>
            <a:ext cx="3960000" cy="3327449"/>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5507511" y="1800302"/>
            <a:ext cx="3960000" cy="617461"/>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252540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Jämförelse tre dela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BAE8C39-E77C-4AD2-ABD6-99F5937041A4}"/>
              </a:ext>
            </a:extLst>
          </p:cNvPr>
          <p:cNvSpPr>
            <a:spLocks noGrp="1"/>
          </p:cNvSpPr>
          <p:nvPr>
            <p:ph type="body" idx="1" hasCustomPrompt="1"/>
          </p:nvPr>
        </p:nvSpPr>
        <p:spPr>
          <a:xfrm>
            <a:off x="942975"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4" name="Platshållare för innehåll 3">
            <a:extLst>
              <a:ext uri="{FF2B5EF4-FFF2-40B4-BE49-F238E27FC236}">
                <a16:creationId xmlns:a16="http://schemas.microsoft.com/office/drawing/2014/main" id="{9966EB11-282A-4BE5-8D13-C67B1B0A2F9D}"/>
              </a:ext>
            </a:extLst>
          </p:cNvPr>
          <p:cNvSpPr>
            <a:spLocks noGrp="1"/>
          </p:cNvSpPr>
          <p:nvPr>
            <p:ph sz="half" idx="2"/>
          </p:nvPr>
        </p:nvSpPr>
        <p:spPr>
          <a:xfrm>
            <a:off x="942975"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5">
            <a:extLst>
              <a:ext uri="{FF2B5EF4-FFF2-40B4-BE49-F238E27FC236}">
                <a16:creationId xmlns:a16="http://schemas.microsoft.com/office/drawing/2014/main" id="{F5811257-E53A-4913-B93A-1FC40677A436}"/>
              </a:ext>
            </a:extLst>
          </p:cNvPr>
          <p:cNvSpPr>
            <a:spLocks noGrp="1"/>
          </p:cNvSpPr>
          <p:nvPr>
            <p:ph sz="quarter" idx="4"/>
          </p:nvPr>
        </p:nvSpPr>
        <p:spPr>
          <a:xfrm>
            <a:off x="4582800"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526760F-08C4-471B-BDBD-A36A16E943B0}"/>
              </a:ext>
            </a:extLst>
          </p:cNvPr>
          <p:cNvSpPr>
            <a:spLocks noGrp="1"/>
          </p:cNvSpPr>
          <p:nvPr>
            <p:ph type="dt" sz="half" idx="10"/>
          </p:nvPr>
        </p:nvSpPr>
        <p:spPr/>
        <p:txBody>
          <a:bodyPr/>
          <a:lstStyle>
            <a:lvl1pPr>
              <a:defRPr>
                <a:solidFill>
                  <a:schemeClr val="tx1"/>
                </a:solidFill>
              </a:defRPr>
            </a:lvl1pPr>
          </a:lstStyle>
          <a:p>
            <a:fld id="{417130F1-CFAE-4F3E-8DBA-15451F694089}" type="datetimeFigureOut">
              <a:rPr lang="en-GB" smtClean="0"/>
              <a:t>03/11/2022</a:t>
            </a:fld>
            <a:endParaRPr lang="en-GB"/>
          </a:p>
        </p:txBody>
      </p:sp>
      <p:sp>
        <p:nvSpPr>
          <p:cNvPr id="8" name="Platshållare för sidfot 7">
            <a:extLst>
              <a:ext uri="{FF2B5EF4-FFF2-40B4-BE49-F238E27FC236}">
                <a16:creationId xmlns:a16="http://schemas.microsoft.com/office/drawing/2014/main" id="{281363A7-45EC-4C4C-8643-D905C37A18F2}"/>
              </a:ext>
            </a:extLst>
          </p:cNvPr>
          <p:cNvSpPr>
            <a:spLocks noGrp="1"/>
          </p:cNvSpPr>
          <p:nvPr>
            <p:ph type="ftr" sz="quarter" idx="11"/>
          </p:nvPr>
        </p:nvSpPr>
        <p:spPr/>
        <p:txBody>
          <a:bodyPr/>
          <a:lstStyle>
            <a:lvl1pPr>
              <a:defRPr>
                <a:solidFill>
                  <a:schemeClr val="tx1"/>
                </a:solidFill>
              </a:defRPr>
            </a:lvl1pPr>
          </a:lstStyle>
          <a:p>
            <a:endParaRPr lang="en-GB"/>
          </a:p>
        </p:txBody>
      </p:sp>
      <p:sp>
        <p:nvSpPr>
          <p:cNvPr id="9" name="Platshållare för bildnummer 8">
            <a:extLst>
              <a:ext uri="{FF2B5EF4-FFF2-40B4-BE49-F238E27FC236}">
                <a16:creationId xmlns:a16="http://schemas.microsoft.com/office/drawing/2014/main" id="{5AD14DF5-F427-4A2A-BF65-36EC79345939}"/>
              </a:ext>
            </a:extLst>
          </p:cNvPr>
          <p:cNvSpPr>
            <a:spLocks noGrp="1"/>
          </p:cNvSpPr>
          <p:nvPr>
            <p:ph type="sldNum" sz="quarter" idx="12"/>
          </p:nvPr>
        </p:nvSpPr>
        <p:spPr/>
        <p:txBody>
          <a:bodyPr/>
          <a:lstStyle/>
          <a:p>
            <a:fld id="{0CBCBD9C-3C31-42D4-A78B-497858E3EA19}" type="slidenum">
              <a:rPr lang="en-GB" smtClean="0"/>
              <a:t>‹#›</a:t>
            </a:fld>
            <a:endParaRPr lang="en-GB"/>
          </a:p>
        </p:txBody>
      </p:sp>
      <p:sp>
        <p:nvSpPr>
          <p:cNvPr id="10" name="Platshållare för text 2">
            <a:extLst>
              <a:ext uri="{FF2B5EF4-FFF2-40B4-BE49-F238E27FC236}">
                <a16:creationId xmlns:a16="http://schemas.microsoft.com/office/drawing/2014/main" id="{D64FE2C8-D21A-47DA-8082-E5E53F3BC26C}"/>
              </a:ext>
            </a:extLst>
          </p:cNvPr>
          <p:cNvSpPr>
            <a:spLocks noGrp="1"/>
          </p:cNvSpPr>
          <p:nvPr>
            <p:ph type="body" idx="13" hasCustomPrompt="1"/>
          </p:nvPr>
        </p:nvSpPr>
        <p:spPr>
          <a:xfrm>
            <a:off x="4582800"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
        <p:nvSpPr>
          <p:cNvPr id="11" name="Platshållare för innehåll 5">
            <a:extLst>
              <a:ext uri="{FF2B5EF4-FFF2-40B4-BE49-F238E27FC236}">
                <a16:creationId xmlns:a16="http://schemas.microsoft.com/office/drawing/2014/main" id="{3EC896FE-0F44-4976-AC84-C05986ED0EC0}"/>
              </a:ext>
            </a:extLst>
          </p:cNvPr>
          <p:cNvSpPr>
            <a:spLocks noGrp="1"/>
          </p:cNvSpPr>
          <p:nvPr>
            <p:ph sz="quarter" idx="14"/>
          </p:nvPr>
        </p:nvSpPr>
        <p:spPr>
          <a:xfrm>
            <a:off x="8212264" y="1802962"/>
            <a:ext cx="3024000" cy="4254938"/>
          </a:xfrm>
        </p:spPr>
        <p:txBody>
          <a:bodyPr/>
          <a:lstStyle>
            <a:lvl1pPr marL="216000" indent="-216000">
              <a:defRPr sz="2000"/>
            </a:lvl1pPr>
            <a:lvl2pPr marL="432000" indent="-216000">
              <a:defRPr sz="2000"/>
            </a:lvl2pPr>
            <a:lvl3pPr marL="648000" indent="-216000">
              <a:defRPr sz="2000"/>
            </a:lvl3pPr>
            <a:lvl4pPr marL="864000" indent="-216000">
              <a:defRPr sz="2000"/>
            </a:lvl4pPr>
            <a:lvl5pPr marL="1152000" indent="-216000">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text 2">
            <a:extLst>
              <a:ext uri="{FF2B5EF4-FFF2-40B4-BE49-F238E27FC236}">
                <a16:creationId xmlns:a16="http://schemas.microsoft.com/office/drawing/2014/main" id="{5E75B965-F5AB-4DD3-8E07-8424EDD7511D}"/>
              </a:ext>
            </a:extLst>
          </p:cNvPr>
          <p:cNvSpPr>
            <a:spLocks noGrp="1"/>
          </p:cNvSpPr>
          <p:nvPr>
            <p:ph type="body" idx="15" hasCustomPrompt="1"/>
          </p:nvPr>
        </p:nvSpPr>
        <p:spPr>
          <a:xfrm>
            <a:off x="8212264" y="271200"/>
            <a:ext cx="3024000" cy="1325563"/>
          </a:xfrm>
        </p:spPr>
        <p:txBody>
          <a:bodyPr anchor="b">
            <a:noAutofit/>
          </a:bodyPr>
          <a:lstStyle>
            <a:lvl1pPr marL="0" indent="0">
              <a:buNone/>
              <a:defRPr sz="27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a:t>
            </a:r>
          </a:p>
        </p:txBody>
      </p:sp>
    </p:spTree>
    <p:extLst>
      <p:ext uri="{BB962C8B-B14F-4D97-AF65-F5344CB8AC3E}">
        <p14:creationId xmlns:p14="http://schemas.microsoft.com/office/powerpoint/2010/main" val="41911126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9973F0-AD06-4B4B-9740-8506B3727871}"/>
              </a:ext>
            </a:extLst>
          </p:cNvPr>
          <p:cNvSpPr>
            <a:spLocks noGrp="1"/>
          </p:cNvSpPr>
          <p:nvPr>
            <p:ph type="title"/>
          </p:nvPr>
        </p:nvSpPr>
        <p:spPr>
          <a:xfrm>
            <a:off x="942975" y="271200"/>
            <a:ext cx="10304744" cy="1325563"/>
          </a:xfrm>
          <a:prstGeom prst="rect">
            <a:avLst/>
          </a:prstGeom>
        </p:spPr>
        <p:txBody>
          <a:bodyPr vert="horz" lIns="91440" tIns="45720" rIns="91440" bIns="45720" rtlCol="0" anchor="b" anchorCtr="0">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24BEE8-7462-4A31-B9F4-DB84347E27E0}"/>
              </a:ext>
            </a:extLst>
          </p:cNvPr>
          <p:cNvSpPr>
            <a:spLocks noGrp="1"/>
          </p:cNvSpPr>
          <p:nvPr>
            <p:ph type="body" idx="1"/>
          </p:nvPr>
        </p:nvSpPr>
        <p:spPr>
          <a:xfrm>
            <a:off x="942975" y="1802962"/>
            <a:ext cx="10304744" cy="42549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E1930D9-D939-4946-BBE3-16BF6093DA1F}"/>
              </a:ext>
            </a:extLst>
          </p:cNvPr>
          <p:cNvSpPr>
            <a:spLocks noGrp="1"/>
          </p:cNvSpPr>
          <p:nvPr>
            <p:ph type="dt" sz="half" idx="2"/>
          </p:nvPr>
        </p:nvSpPr>
        <p:spPr>
          <a:xfrm>
            <a:off x="20596" y="6453763"/>
            <a:ext cx="922379" cy="230884"/>
          </a:xfrm>
          <a:prstGeom prst="rect">
            <a:avLst/>
          </a:prstGeom>
        </p:spPr>
        <p:txBody>
          <a:bodyPr vert="horz" lIns="91440" tIns="45720" rIns="91440" bIns="45720" rtlCol="0" anchor="ctr"/>
          <a:lstStyle>
            <a:lvl1pPr algn="l">
              <a:defRPr sz="1000">
                <a:solidFill>
                  <a:schemeClr val="tx1"/>
                </a:solidFill>
              </a:defRPr>
            </a:lvl1pPr>
          </a:lstStyle>
          <a:p>
            <a:fld id="{417130F1-CFAE-4F3E-8DBA-15451F694089}" type="datetimeFigureOut">
              <a:rPr lang="en-GB" smtClean="0"/>
              <a:t>03/11/2022</a:t>
            </a:fld>
            <a:endParaRPr lang="en-GB"/>
          </a:p>
        </p:txBody>
      </p:sp>
      <p:sp>
        <p:nvSpPr>
          <p:cNvPr id="6" name="Platshållare för bildnummer 5">
            <a:extLst>
              <a:ext uri="{FF2B5EF4-FFF2-40B4-BE49-F238E27FC236}">
                <a16:creationId xmlns:a16="http://schemas.microsoft.com/office/drawing/2014/main" id="{99401577-0F42-42F8-9BA8-73102A53778F}"/>
              </a:ext>
            </a:extLst>
          </p:cNvPr>
          <p:cNvSpPr>
            <a:spLocks noGrp="1"/>
          </p:cNvSpPr>
          <p:nvPr>
            <p:ph type="sldNum" sz="quarter" idx="4"/>
          </p:nvPr>
        </p:nvSpPr>
        <p:spPr>
          <a:xfrm>
            <a:off x="45669" y="72806"/>
            <a:ext cx="477151" cy="338648"/>
          </a:xfrm>
          <a:prstGeom prst="rect">
            <a:avLst/>
          </a:prstGeom>
        </p:spPr>
        <p:txBody>
          <a:bodyPr vert="horz" lIns="91440" tIns="45720" rIns="91440" bIns="45720" rtlCol="0" anchor="ctr"/>
          <a:lstStyle>
            <a:lvl1pPr algn="l">
              <a:defRPr sz="1000">
                <a:solidFill>
                  <a:schemeClr val="tx1"/>
                </a:solidFill>
              </a:defRPr>
            </a:lvl1pPr>
          </a:lstStyle>
          <a:p>
            <a:fld id="{0CBCBD9C-3C31-42D4-A78B-497858E3EA19}" type="slidenum">
              <a:rPr lang="en-GB" smtClean="0"/>
              <a:t>‹#›</a:t>
            </a:fld>
            <a:endParaRPr lang="en-GB"/>
          </a:p>
        </p:txBody>
      </p:sp>
      <p:sp>
        <p:nvSpPr>
          <p:cNvPr id="5" name="Platshållare för sidfot 4">
            <a:extLst>
              <a:ext uri="{FF2B5EF4-FFF2-40B4-BE49-F238E27FC236}">
                <a16:creationId xmlns:a16="http://schemas.microsoft.com/office/drawing/2014/main" id="{3FF12FEC-95B7-429F-BE0E-75829CD3BE39}"/>
              </a:ext>
            </a:extLst>
          </p:cNvPr>
          <p:cNvSpPr>
            <a:spLocks noGrp="1"/>
          </p:cNvSpPr>
          <p:nvPr>
            <p:ph type="ftr" sz="quarter" idx="3"/>
          </p:nvPr>
        </p:nvSpPr>
        <p:spPr>
          <a:xfrm>
            <a:off x="976843" y="6394838"/>
            <a:ext cx="8535020" cy="373824"/>
          </a:xfrm>
          <a:prstGeom prst="rect">
            <a:avLst/>
          </a:prstGeom>
        </p:spPr>
        <p:txBody>
          <a:bodyPr vert="horz" lIns="91440" tIns="45720" rIns="91440" bIns="45720" rtlCol="0" anchor="ctr"/>
          <a:lstStyle>
            <a:lvl1pPr algn="l">
              <a:defRPr sz="1000">
                <a:solidFill>
                  <a:schemeClr val="tx1"/>
                </a:solidFill>
              </a:defRPr>
            </a:lvl1pPr>
          </a:lstStyle>
          <a:p>
            <a:endParaRPr lang="en-GB"/>
          </a:p>
        </p:txBody>
      </p:sp>
      <p:pic>
        <p:nvPicPr>
          <p:cNvPr id="10" name="Bildobjekt 9">
            <a:extLst>
              <a:ext uri="{FF2B5EF4-FFF2-40B4-BE49-F238E27FC236}">
                <a16:creationId xmlns:a16="http://schemas.microsoft.com/office/drawing/2014/main" id="{2C7A058D-6776-4EBC-8542-AD9B1A33D14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592853" y="6021469"/>
            <a:ext cx="2601220" cy="849600"/>
          </a:xfrm>
          <a:prstGeom prst="rect">
            <a:avLst/>
          </a:prstGeom>
        </p:spPr>
      </p:pic>
    </p:spTree>
    <p:extLst>
      <p:ext uri="{BB962C8B-B14F-4D97-AF65-F5344CB8AC3E}">
        <p14:creationId xmlns:p14="http://schemas.microsoft.com/office/powerpoint/2010/main" val="994100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72" r:id="rId13"/>
    <p:sldLayoutId id="2147483673" r:id="rId14"/>
    <p:sldLayoutId id="2147483682" r:id="rId15"/>
    <p:sldLayoutId id="2147483674" r:id="rId16"/>
    <p:sldLayoutId id="2147483675" r:id="rId17"/>
    <p:sldLayoutId id="2147483676" r:id="rId18"/>
    <p:sldLayoutId id="2147483677" r:id="rId19"/>
    <p:sldLayoutId id="2147483678" r:id="rId20"/>
    <p:sldLayoutId id="2147483679" r:id="rId21"/>
    <p:sldLayoutId id="2147483680" r:id="rId22"/>
    <p:sldLayoutId id="2147483683" r:id="rId23"/>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IO2RoSmNvsg"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D1D05-0764-448D-98DD-2D5BBBFAEA1E}"/>
              </a:ext>
            </a:extLst>
          </p:cNvPr>
          <p:cNvSpPr>
            <a:spLocks noGrp="1"/>
          </p:cNvSpPr>
          <p:nvPr>
            <p:ph type="ctrTitle"/>
          </p:nvPr>
        </p:nvSpPr>
        <p:spPr/>
        <p:txBody>
          <a:bodyPr/>
          <a:lstStyle/>
          <a:p>
            <a:r>
              <a:rPr lang="sv-SE" dirty="0"/>
              <a:t>SRK:s Ledar- och medarbetarskap</a:t>
            </a:r>
            <a:br>
              <a:rPr lang="sv-SE" dirty="0"/>
            </a:br>
            <a:endParaRPr lang="sv-SE" dirty="0"/>
          </a:p>
        </p:txBody>
      </p:sp>
      <p:sp>
        <p:nvSpPr>
          <p:cNvPr id="3" name="Underrubrik 2">
            <a:extLst>
              <a:ext uri="{FF2B5EF4-FFF2-40B4-BE49-F238E27FC236}">
                <a16:creationId xmlns:a16="http://schemas.microsoft.com/office/drawing/2014/main" id="{8F8ECED2-38FE-461D-B9B0-B8EAB97F4186}"/>
              </a:ext>
            </a:extLst>
          </p:cNvPr>
          <p:cNvSpPr>
            <a:spLocks noGrp="1"/>
          </p:cNvSpPr>
          <p:nvPr>
            <p:ph type="subTitle" idx="1"/>
          </p:nvPr>
        </p:nvSpPr>
        <p:spPr/>
        <p:txBody>
          <a:bodyPr/>
          <a:lstStyle/>
          <a:p>
            <a:r>
              <a:rPr lang="sv-SE" dirty="0"/>
              <a:t>De fyra förhållningssätten </a:t>
            </a:r>
          </a:p>
          <a:p>
            <a:r>
              <a:rPr lang="sv-SE" dirty="0"/>
              <a:t>Tre kärnmetoder</a:t>
            </a:r>
          </a:p>
        </p:txBody>
      </p:sp>
      <p:sp>
        <p:nvSpPr>
          <p:cNvPr id="4" name="Platshållare för text 3">
            <a:extLst>
              <a:ext uri="{FF2B5EF4-FFF2-40B4-BE49-F238E27FC236}">
                <a16:creationId xmlns:a16="http://schemas.microsoft.com/office/drawing/2014/main" id="{208A099F-1AEC-4C44-8F85-045BEE4C6D09}"/>
              </a:ext>
            </a:extLst>
          </p:cNvPr>
          <p:cNvSpPr>
            <a:spLocks noGrp="1"/>
          </p:cNvSpPr>
          <p:nvPr>
            <p:ph type="body" sz="quarter" idx="13"/>
          </p:nvPr>
        </p:nvSpPr>
        <p:spPr/>
        <p:txBody>
          <a:bodyPr>
            <a:normAutofit lnSpcReduction="10000"/>
          </a:bodyPr>
          <a:lstStyle/>
          <a:p>
            <a:endParaRPr lang="sv-SE"/>
          </a:p>
        </p:txBody>
      </p:sp>
      <p:sp>
        <p:nvSpPr>
          <p:cNvPr id="5" name="Platshållare för text 4">
            <a:extLst>
              <a:ext uri="{FF2B5EF4-FFF2-40B4-BE49-F238E27FC236}">
                <a16:creationId xmlns:a16="http://schemas.microsoft.com/office/drawing/2014/main" id="{42094BBE-A429-4E55-8E94-5D92DF9467A9}"/>
              </a:ext>
            </a:extLst>
          </p:cNvPr>
          <p:cNvSpPr>
            <a:spLocks noGrp="1"/>
          </p:cNvSpPr>
          <p:nvPr>
            <p:ph type="body" sz="quarter" idx="14"/>
          </p:nvPr>
        </p:nvSpPr>
        <p:spPr/>
        <p:txBody>
          <a:bodyPr>
            <a:normAutofit lnSpcReduction="10000"/>
          </a:bodyPr>
          <a:lstStyle/>
          <a:p>
            <a:endParaRPr lang="sv-SE"/>
          </a:p>
        </p:txBody>
      </p:sp>
    </p:spTree>
    <p:extLst>
      <p:ext uri="{BB962C8B-B14F-4D97-AF65-F5344CB8AC3E}">
        <p14:creationId xmlns:p14="http://schemas.microsoft.com/office/powerpoint/2010/main" val="342904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3FC1A1-2A87-42CC-B00F-D417CCF4A11A}"/>
              </a:ext>
            </a:extLst>
          </p:cNvPr>
          <p:cNvSpPr>
            <a:spLocks noGrp="1"/>
          </p:cNvSpPr>
          <p:nvPr>
            <p:ph type="title"/>
          </p:nvPr>
        </p:nvSpPr>
        <p:spPr/>
        <p:txBody>
          <a:bodyPr/>
          <a:lstStyle/>
          <a:p>
            <a:r>
              <a:rPr lang="sv-SE" dirty="0"/>
              <a:t>Medarbetarskap – </a:t>
            </a:r>
            <a:br>
              <a:rPr lang="sv-SE" dirty="0"/>
            </a:br>
            <a:r>
              <a:rPr lang="sv-SE" dirty="0"/>
              <a:t>de fyra förhållningssätten</a:t>
            </a:r>
          </a:p>
        </p:txBody>
      </p:sp>
      <p:sp>
        <p:nvSpPr>
          <p:cNvPr id="3" name="Platshållare för text 2">
            <a:extLst>
              <a:ext uri="{FF2B5EF4-FFF2-40B4-BE49-F238E27FC236}">
                <a16:creationId xmlns:a16="http://schemas.microsoft.com/office/drawing/2014/main" id="{D84630B5-8B28-39BA-6D74-A547FE392367}"/>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691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01F609C-9C64-4D6D-A196-958BC22B3579}"/>
              </a:ext>
            </a:extLst>
          </p:cNvPr>
          <p:cNvSpPr>
            <a:spLocks noGrp="1"/>
          </p:cNvSpPr>
          <p:nvPr>
            <p:ph idx="1"/>
          </p:nvPr>
        </p:nvSpPr>
        <p:spPr>
          <a:xfrm>
            <a:off x="943628" y="1537919"/>
            <a:ext cx="10304744" cy="4783368"/>
          </a:xfrm>
        </p:spPr>
        <p:txBody>
          <a:bodyPr>
            <a:normAutofit fontScale="62500" lnSpcReduction="20000"/>
          </a:bodyPr>
          <a:lstStyle/>
          <a:p>
            <a:pPr marL="0" indent="0">
              <a:buNone/>
            </a:pPr>
            <a:r>
              <a:rPr lang="sv-SE" sz="2000" b="1"/>
              <a:t>Utgångspunkter</a:t>
            </a:r>
          </a:p>
          <a:p>
            <a:pPr fontAlgn="base">
              <a:lnSpc>
                <a:spcPct val="110000"/>
              </a:lnSpc>
              <a:buFont typeface="Wingdings" panose="05000000000000000000" pitchFamily="2" charset="2"/>
              <a:buChar char="§"/>
            </a:pPr>
            <a:r>
              <a:rPr lang="sv-SE" sz="2000">
                <a:solidFill>
                  <a:srgbClr val="000000"/>
                </a:solidFill>
                <a:latin typeface="Arial" panose="020B0604020202020204" pitchFamily="34" charset="0"/>
              </a:rPr>
              <a:t>Ledar- och chefsutövande utifrån ett system och gruppdynamiskt perspektiv - vi är alla beroende av våra relationer i gruppen och påverkar och påverkas av dessa. </a:t>
            </a:r>
          </a:p>
          <a:p>
            <a:pPr fontAlgn="base">
              <a:lnSpc>
                <a:spcPct val="110000"/>
              </a:lnSpc>
              <a:buFont typeface="Wingdings" panose="05000000000000000000" pitchFamily="2" charset="2"/>
              <a:buChar char="§"/>
            </a:pPr>
            <a:r>
              <a:rPr lang="sv-SE" sz="2000">
                <a:solidFill>
                  <a:srgbClr val="000000"/>
                </a:solidFill>
                <a:latin typeface="Arial" panose="020B0604020202020204" pitchFamily="34" charset="0"/>
              </a:rPr>
              <a:t>I en modern organisation, och framför allt i en komplex verksamhet där problem måste lösas i stunden, är involvering och delegering och en nödvändighet.</a:t>
            </a:r>
          </a:p>
          <a:p>
            <a:pPr fontAlgn="base">
              <a:lnSpc>
                <a:spcPct val="110000"/>
              </a:lnSpc>
              <a:buFont typeface="Wingdings" panose="05000000000000000000" pitchFamily="2" charset="2"/>
              <a:buChar char="§"/>
            </a:pPr>
            <a:r>
              <a:rPr lang="sv-SE" sz="2000">
                <a:solidFill>
                  <a:srgbClr val="000000"/>
                </a:solidFill>
                <a:latin typeface="Arial" panose="020B0604020202020204" pitchFamily="34" charset="0"/>
              </a:rPr>
              <a:t>Behov av att använda hela potentialen i organisationen med ett start medarbetarskap som kan ta ansvar och initiativ.</a:t>
            </a:r>
          </a:p>
          <a:p>
            <a:pPr fontAlgn="base">
              <a:lnSpc>
                <a:spcPct val="110000"/>
              </a:lnSpc>
              <a:buFont typeface="Wingdings" panose="05000000000000000000" pitchFamily="2" charset="2"/>
              <a:buChar char="§"/>
            </a:pPr>
            <a:endParaRPr lang="sv-SE" sz="2000">
              <a:solidFill>
                <a:srgbClr val="000000"/>
              </a:solidFill>
              <a:latin typeface="Arial" panose="020B0604020202020204" pitchFamily="34" charset="0"/>
            </a:endParaRPr>
          </a:p>
          <a:p>
            <a:pPr marL="0" indent="0" fontAlgn="base">
              <a:lnSpc>
                <a:spcPct val="110000"/>
              </a:lnSpc>
              <a:buNone/>
            </a:pPr>
            <a:r>
              <a:rPr lang="sv-SE" sz="2000" b="1">
                <a:solidFill>
                  <a:srgbClr val="000000"/>
                </a:solidFill>
                <a:latin typeface="Arial" panose="020B0604020202020204" pitchFamily="34" charset="0"/>
              </a:rPr>
              <a:t>Mål</a:t>
            </a:r>
          </a:p>
          <a:p>
            <a:pPr fontAlgn="base">
              <a:lnSpc>
                <a:spcPct val="110000"/>
              </a:lnSpc>
              <a:buFont typeface="Wingdings" panose="05000000000000000000" pitchFamily="2" charset="2"/>
              <a:buChar char="§"/>
            </a:pPr>
            <a:r>
              <a:rPr lang="sv-SE" sz="2000">
                <a:solidFill>
                  <a:srgbClr val="000000"/>
                </a:solidFill>
                <a:latin typeface="Arial" panose="020B0604020202020204" pitchFamily="34" charset="0"/>
              </a:rPr>
              <a:t>Skapa förutsättningar för en handlingskraftig och modig kultur.</a:t>
            </a:r>
            <a:r>
              <a:rPr lang="en-US" sz="2000">
                <a:solidFill>
                  <a:srgbClr val="000000"/>
                </a:solidFill>
                <a:latin typeface="Arial" panose="020B0604020202020204" pitchFamily="34" charset="0"/>
              </a:rPr>
              <a:t>​</a:t>
            </a:r>
          </a:p>
          <a:p>
            <a:pPr fontAlgn="base">
              <a:lnSpc>
                <a:spcPct val="110000"/>
              </a:lnSpc>
              <a:buFont typeface="Wingdings" panose="05000000000000000000" pitchFamily="2" charset="2"/>
              <a:buChar char="§"/>
            </a:pPr>
            <a:r>
              <a:rPr lang="sv-SE" sz="2000">
                <a:solidFill>
                  <a:srgbClr val="000000"/>
                </a:solidFill>
                <a:latin typeface="Arial" panose="020B0604020202020204" pitchFamily="34" charset="0"/>
              </a:rPr>
              <a:t>Etablera ett gemensamt språk och gemensamma verktyg och metoder för utveckling av ledar- och medarbetarskapet.</a:t>
            </a:r>
            <a:endParaRPr lang="sv-SE" sz="2000" b="0" i="0" u="none" strike="noStrike">
              <a:solidFill>
                <a:srgbClr val="000000"/>
              </a:solidFill>
              <a:effectLst/>
              <a:latin typeface="Arial" panose="020B0604020202020204" pitchFamily="34" charset="0"/>
            </a:endParaRPr>
          </a:p>
          <a:p>
            <a:pPr algn="l" rtl="0" fontAlgn="base">
              <a:lnSpc>
                <a:spcPct val="110000"/>
              </a:lnSpc>
              <a:buFont typeface="Wingdings" panose="05000000000000000000" pitchFamily="2" charset="2"/>
              <a:buChar char="§"/>
            </a:pPr>
            <a:r>
              <a:rPr lang="sv-SE" sz="2000">
                <a:solidFill>
                  <a:srgbClr val="000000"/>
                </a:solidFill>
                <a:latin typeface="Arial" panose="020B0604020202020204" pitchFamily="34" charset="0"/>
              </a:rPr>
              <a:t>U</a:t>
            </a:r>
            <a:r>
              <a:rPr lang="sv-SE" sz="2000" b="0" i="0" u="none" strike="noStrike">
                <a:solidFill>
                  <a:srgbClr val="000000"/>
                </a:solidFill>
                <a:effectLst/>
                <a:latin typeface="Arial" panose="020B0604020202020204" pitchFamily="34" charset="0"/>
              </a:rPr>
              <a:t>tveckla och förbättra individers, grupper och hela organisationens kapacitet och potential. </a:t>
            </a:r>
          </a:p>
          <a:p>
            <a:pPr algn="l" rtl="0" fontAlgn="base">
              <a:lnSpc>
                <a:spcPct val="110000"/>
              </a:lnSpc>
              <a:buFont typeface="Wingdings" panose="05000000000000000000" pitchFamily="2" charset="2"/>
              <a:buChar char="§"/>
            </a:pPr>
            <a:r>
              <a:rPr lang="sv-SE" sz="2000" b="0" i="0" u="none" strike="noStrike">
                <a:solidFill>
                  <a:srgbClr val="000000"/>
                </a:solidFill>
                <a:effectLst/>
                <a:latin typeface="Arial" panose="020B0604020202020204" pitchFamily="34" charset="0"/>
              </a:rPr>
              <a:t>Tydliga förväntningar på beteendenivå och ökad medvetenhet </a:t>
            </a:r>
            <a:r>
              <a:rPr lang="sv-SE" sz="2000">
                <a:solidFill>
                  <a:srgbClr val="000000"/>
                </a:solidFill>
                <a:latin typeface="Arial" panose="020B0604020202020204" pitchFamily="34" charset="0"/>
              </a:rPr>
              <a:t>för att identifiera</a:t>
            </a:r>
            <a:r>
              <a:rPr lang="sv-SE" sz="2000" b="0" i="0" u="none" strike="noStrike">
                <a:solidFill>
                  <a:srgbClr val="000000"/>
                </a:solidFill>
                <a:effectLst/>
                <a:latin typeface="Arial" panose="020B0604020202020204" pitchFamily="34" charset="0"/>
              </a:rPr>
              <a:t> utvecklingsbehov på grupp och individnivå.</a:t>
            </a:r>
          </a:p>
          <a:p>
            <a:pPr algn="l" rtl="0" fontAlgn="base">
              <a:lnSpc>
                <a:spcPct val="110000"/>
              </a:lnSpc>
              <a:buFont typeface="Wingdings" panose="05000000000000000000" pitchFamily="2" charset="2"/>
              <a:buChar char="§"/>
            </a:pPr>
            <a:endParaRPr lang="sv-SE" sz="2000">
              <a:solidFill>
                <a:srgbClr val="000000"/>
              </a:solidFill>
              <a:latin typeface="Arial" panose="020B0604020202020204" pitchFamily="34" charset="0"/>
            </a:endParaRPr>
          </a:p>
          <a:p>
            <a:pPr marL="0" indent="0" algn="l" rtl="0" fontAlgn="base">
              <a:lnSpc>
                <a:spcPct val="110000"/>
              </a:lnSpc>
              <a:buNone/>
            </a:pPr>
            <a:r>
              <a:rPr lang="sv-SE" sz="2000" b="1">
                <a:solidFill>
                  <a:srgbClr val="000000"/>
                </a:solidFill>
                <a:latin typeface="Arial" panose="020B0604020202020204" pitchFamily="34" charset="0"/>
              </a:rPr>
              <a:t>Effekt</a:t>
            </a:r>
          </a:p>
          <a:p>
            <a:pPr fontAlgn="base">
              <a:lnSpc>
                <a:spcPct val="110000"/>
              </a:lnSpc>
              <a:buFont typeface="Wingdings" panose="05000000000000000000" pitchFamily="2" charset="2"/>
              <a:buChar char="§"/>
            </a:pPr>
            <a:r>
              <a:rPr lang="sv-SE" sz="2000">
                <a:solidFill>
                  <a:srgbClr val="000000"/>
                </a:solidFill>
                <a:latin typeface="Arial" panose="020B0604020202020204" pitchFamily="34" charset="0"/>
              </a:rPr>
              <a:t>Tydligt resultat och effekt för målgrupp och mottagargrupp.</a:t>
            </a:r>
          </a:p>
          <a:p>
            <a:pPr fontAlgn="base">
              <a:lnSpc>
                <a:spcPct val="110000"/>
              </a:lnSpc>
              <a:buFont typeface="Wingdings" panose="05000000000000000000" pitchFamily="2" charset="2"/>
              <a:buChar char="§"/>
            </a:pPr>
            <a:r>
              <a:rPr lang="sv-SE" sz="2000">
                <a:solidFill>
                  <a:srgbClr val="000000"/>
                </a:solidFill>
                <a:latin typeface="Arial" panose="020B0604020202020204" pitchFamily="34" charset="0"/>
              </a:rPr>
              <a:t>Ledare och medarbetare som är trygga i sin rollgivning och rolltagning skapar effektiva arbetssätt och ett hållbart engagemang.</a:t>
            </a:r>
          </a:p>
          <a:p>
            <a:pPr fontAlgn="base">
              <a:lnSpc>
                <a:spcPct val="110000"/>
              </a:lnSpc>
              <a:buFont typeface="Wingdings" panose="05000000000000000000" pitchFamily="2" charset="2"/>
              <a:buChar char="§"/>
            </a:pPr>
            <a:r>
              <a:rPr lang="sv-SE" sz="2000" i="0" u="none" strike="noStrike">
                <a:solidFill>
                  <a:srgbClr val="000000"/>
                </a:solidFill>
                <a:effectLst/>
                <a:latin typeface="Arial" panose="020B0604020202020204" pitchFamily="34" charset="0"/>
              </a:rPr>
              <a:t>Chefer och ledare </a:t>
            </a:r>
            <a:r>
              <a:rPr lang="sv-SE" sz="2000" b="0" i="0" u="none" strike="noStrike">
                <a:solidFill>
                  <a:srgbClr val="000000"/>
                </a:solidFill>
                <a:effectLst/>
                <a:latin typeface="Arial" panose="020B0604020202020204" pitchFamily="34" charset="0"/>
              </a:rPr>
              <a:t>som utvecklar sina arbetsgrupper</a:t>
            </a:r>
            <a:r>
              <a:rPr lang="sv-SE" sz="2000" b="0" i="0">
                <a:solidFill>
                  <a:srgbClr val="000000"/>
                </a:solidFill>
                <a:effectLst/>
                <a:latin typeface="Arial" panose="020B0604020202020204" pitchFamily="34" charset="0"/>
              </a:rPr>
              <a:t>​, och medarbetare som bidrar till detta, blir effektiva och handlingskraftiga grupper och individer.</a:t>
            </a:r>
            <a:endParaRPr lang="sv-SE" sz="2000">
              <a:solidFill>
                <a:srgbClr val="000000"/>
              </a:solidFill>
              <a:latin typeface="Arial" panose="020B0604020202020204" pitchFamily="34" charset="0"/>
            </a:endParaRPr>
          </a:p>
          <a:p>
            <a:pPr fontAlgn="base">
              <a:lnSpc>
                <a:spcPct val="110000"/>
              </a:lnSpc>
              <a:buFont typeface="Wingdings" panose="05000000000000000000" pitchFamily="2" charset="2"/>
              <a:buChar char="§"/>
            </a:pPr>
            <a:r>
              <a:rPr lang="sv-SE" sz="2000">
                <a:solidFill>
                  <a:srgbClr val="000000"/>
                </a:solidFill>
                <a:latin typeface="Arial" panose="020B0604020202020204" pitchFamily="34" charset="0"/>
              </a:rPr>
              <a:t>Tydlig och medveten kommunikation och konstruktiv feedback bidrar till utveckling för individ, grupp och verksamhet.</a:t>
            </a:r>
          </a:p>
          <a:p>
            <a:pPr marL="0" indent="0">
              <a:buNone/>
            </a:pPr>
            <a:endParaRPr lang="sv-SE" sz="1800"/>
          </a:p>
        </p:txBody>
      </p:sp>
      <p:sp>
        <p:nvSpPr>
          <p:cNvPr id="4" name="Rubrik 1">
            <a:extLst>
              <a:ext uri="{FF2B5EF4-FFF2-40B4-BE49-F238E27FC236}">
                <a16:creationId xmlns:a16="http://schemas.microsoft.com/office/drawing/2014/main" id="{565D38A3-6105-8A47-B93F-996C42B5791F}"/>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rgbClr val="C00000"/>
                </a:solidFill>
              </a:rPr>
              <a:t>Utveckling av en handlingskraftig och modig kultur</a:t>
            </a:r>
          </a:p>
        </p:txBody>
      </p:sp>
    </p:spTree>
    <p:extLst>
      <p:ext uri="{BB962C8B-B14F-4D97-AF65-F5344CB8AC3E}">
        <p14:creationId xmlns:p14="http://schemas.microsoft.com/office/powerpoint/2010/main" val="318899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01F609C-9C64-4D6D-A196-958BC22B3579}"/>
              </a:ext>
            </a:extLst>
          </p:cNvPr>
          <p:cNvSpPr>
            <a:spLocks noGrp="1"/>
          </p:cNvSpPr>
          <p:nvPr>
            <p:ph idx="1"/>
          </p:nvPr>
        </p:nvSpPr>
        <p:spPr>
          <a:xfrm>
            <a:off x="942975" y="1802962"/>
            <a:ext cx="8802019" cy="4254938"/>
          </a:xfrm>
        </p:spPr>
        <p:txBody>
          <a:bodyPr vert="horz" lIns="91440" tIns="45720" rIns="91440" bIns="45720" rtlCol="0" anchor="t">
            <a:normAutofit fontScale="92500" lnSpcReduction="20000"/>
          </a:bodyPr>
          <a:lstStyle/>
          <a:p>
            <a:pPr marL="0" indent="0">
              <a:buNone/>
            </a:pPr>
            <a:endParaRPr lang="sv-SE" sz="1600" dirty="0"/>
          </a:p>
          <a:p>
            <a:pPr marL="0" indent="0">
              <a:buNone/>
            </a:pPr>
            <a:r>
              <a:rPr lang="sv-SE" sz="1600" dirty="0"/>
              <a:t>Kärnmetoderna är en del av vårt ledarutvecklingsprogram och utgår från forskning och ett systemteoretiskt och gruppdynamiskt perspektiv. Det betyder att m</a:t>
            </a:r>
            <a:r>
              <a:rPr lang="sv-SE" sz="1600" dirty="0">
                <a:solidFill>
                  <a:srgbClr val="000000"/>
                </a:solidFill>
                <a:latin typeface="Arial" panose="020B0604020202020204" pitchFamily="34" charset="0"/>
              </a:rPr>
              <a:t>änskligt handlande ses som något som sker och uppstår i ett samspel mellan andra människor. Människor är delar av ett system som fungerar tillsammans. Vi är alla beroende av våra relationer i gruppen och påverkar och påverkas av dessa. </a:t>
            </a:r>
            <a:r>
              <a:rPr lang="sv-SE" sz="1600" dirty="0"/>
              <a:t>Kärnmetoderna är framtagna i samarbete med organisationsutvecklare på Sandahls Partners.</a:t>
            </a:r>
          </a:p>
          <a:p>
            <a:pPr marL="0" indent="0">
              <a:buNone/>
            </a:pPr>
            <a:endParaRPr lang="sv-SE" sz="1600" dirty="0"/>
          </a:p>
          <a:p>
            <a:pPr marL="229870" indent="-229870"/>
            <a:r>
              <a:rPr lang="sv-SE" sz="1600" dirty="0"/>
              <a:t>Roll, mål, sammanhang (RMS)</a:t>
            </a:r>
            <a:endParaRPr lang="sv-SE" sz="1600" dirty="0">
              <a:cs typeface="Arial"/>
            </a:endParaRPr>
          </a:p>
          <a:p>
            <a:pPr marL="229870" indent="-229870"/>
            <a:r>
              <a:rPr lang="sv-SE" sz="1600" dirty="0"/>
              <a:t>Grupputveckling</a:t>
            </a:r>
            <a:endParaRPr lang="sv-SE" sz="1600" dirty="0">
              <a:cs typeface="Arial"/>
            </a:endParaRPr>
          </a:p>
          <a:p>
            <a:pPr marL="229870" indent="-229870"/>
            <a:r>
              <a:rPr lang="sv-SE" sz="1600" dirty="0"/>
              <a:t>Kommunikation och feedback</a:t>
            </a:r>
            <a:endParaRPr lang="sv-SE" sz="1600" dirty="0">
              <a:cs typeface="Arial"/>
            </a:endParaRPr>
          </a:p>
          <a:p>
            <a:pPr marL="0" indent="0">
              <a:buNone/>
            </a:pPr>
            <a:endParaRPr lang="sv-SE" sz="1600" dirty="0"/>
          </a:p>
          <a:p>
            <a:pPr marL="0" indent="0">
              <a:buNone/>
            </a:pPr>
            <a:r>
              <a:rPr lang="sv-SE" sz="1600" dirty="0"/>
              <a:t>För att kärnmetoderna ska leva behöver vi prata om dem och öva på dessa i våra grupper. Därför har en utbildningsfilm tagits fram för varje kärnmetod med tillhörande workshopmaterial, materialet finns på Rednet.</a:t>
            </a:r>
            <a:br>
              <a:rPr lang="sv-SE" sz="1600" dirty="0"/>
            </a:br>
            <a:endParaRPr lang="sv-SE" sz="1600" dirty="0"/>
          </a:p>
          <a:p>
            <a:pPr marL="0" indent="0">
              <a:buNone/>
            </a:pPr>
            <a:r>
              <a:rPr lang="sv-SE" sz="1600" dirty="0">
                <a:solidFill>
                  <a:srgbClr val="000000"/>
                </a:solidFill>
                <a:latin typeface="Arial"/>
                <a:cs typeface="Arial"/>
              </a:rPr>
              <a:t>Det finns två böcker, ”Ta din roll på jobbet” som våra chefer får i samband med ledarprogrammet och ”Jaget och jobbet”, som är skriven utifrån ett medarbetarperspektiv, som kan användas för fördjupning. Jaget och jobbet kan beställas via HR-service. </a:t>
            </a:r>
            <a:endParaRPr lang="sv-SE" sz="1600" dirty="0">
              <a:ea typeface="+mn-lt"/>
              <a:cs typeface="+mn-lt"/>
            </a:endParaRPr>
          </a:p>
          <a:p>
            <a:pPr marL="0" indent="0">
              <a:buNone/>
            </a:pPr>
            <a:endParaRPr lang="sv-SE" sz="1600" dirty="0">
              <a:ea typeface="+mn-lt"/>
              <a:cs typeface="+mn-lt"/>
            </a:endParaRPr>
          </a:p>
          <a:p>
            <a:pPr marL="0" indent="0">
              <a:buNone/>
            </a:pPr>
            <a:r>
              <a:rPr lang="sv-SE" sz="1600" dirty="0">
                <a:ea typeface="+mn-lt"/>
                <a:cs typeface="+mn-lt"/>
              </a:rPr>
              <a:t>Utöver kärnmetoderna har även ett workshopmaterial tagits fram om vårt Ledar- och medarbetarskap i syfte att fördjupa och diskutera våra fyra gemensamma områden som påverkar vår kultur: Handlingskraft, Ett Röda Korset, Medmänsklighet samt Utveckling och lärande.</a:t>
            </a:r>
            <a:endParaRPr lang="sv-SE" dirty="0">
              <a:cs typeface="Arial"/>
            </a:endParaRPr>
          </a:p>
          <a:p>
            <a:pPr marL="0" indent="0">
              <a:buNone/>
            </a:pPr>
            <a:endParaRPr lang="sv-SE" sz="1600" dirty="0">
              <a:solidFill>
                <a:srgbClr val="000000"/>
              </a:solidFill>
              <a:latin typeface="Arial" panose="020B0604020202020204" pitchFamily="34" charset="0"/>
              <a:cs typeface="Arial"/>
            </a:endParaRPr>
          </a:p>
          <a:p>
            <a:pPr marL="0" indent="0">
              <a:buNone/>
            </a:pPr>
            <a:endParaRPr lang="sv-SE" sz="1800" dirty="0"/>
          </a:p>
        </p:txBody>
      </p:sp>
      <p:sp>
        <p:nvSpPr>
          <p:cNvPr id="4" name="Rubrik 1">
            <a:extLst>
              <a:ext uri="{FF2B5EF4-FFF2-40B4-BE49-F238E27FC236}">
                <a16:creationId xmlns:a16="http://schemas.microsoft.com/office/drawing/2014/main" id="{565D38A3-6105-8A47-B93F-996C42B5791F}"/>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rgbClr val="C00000"/>
                </a:solidFill>
              </a:rPr>
              <a:t>Verktyg – tre kärnmetoder</a:t>
            </a:r>
          </a:p>
        </p:txBody>
      </p:sp>
      <p:pic>
        <p:nvPicPr>
          <p:cNvPr id="7" name="Picture 2">
            <a:extLst>
              <a:ext uri="{FF2B5EF4-FFF2-40B4-BE49-F238E27FC236}">
                <a16:creationId xmlns:a16="http://schemas.microsoft.com/office/drawing/2014/main" id="{185E3E0A-68E8-44D9-AB6B-C4F7F2D5A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6924" y="4383157"/>
            <a:ext cx="99060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AE6090B0-3735-47A6-95D3-81E48A1A37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6924" y="2608463"/>
            <a:ext cx="91440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a:extLst>
              <a:ext uri="{FF2B5EF4-FFF2-40B4-BE49-F238E27FC236}">
                <a16:creationId xmlns:a16="http://schemas.microsoft.com/office/drawing/2014/main" id="{7F0B57EC-5FBD-4F00-8793-4D074816B4D8}"/>
              </a:ext>
            </a:extLst>
          </p:cNvPr>
          <p:cNvPicPr>
            <a:picLocks noChangeAspect="1"/>
          </p:cNvPicPr>
          <p:nvPr/>
        </p:nvPicPr>
        <p:blipFill>
          <a:blip r:embed="rId5"/>
          <a:stretch>
            <a:fillRect/>
          </a:stretch>
        </p:blipFill>
        <p:spPr>
          <a:xfrm rot="680261">
            <a:off x="9474169" y="655537"/>
            <a:ext cx="2425510" cy="13724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537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61D776A3-C496-3D0E-272D-09F33F591AEC}"/>
              </a:ext>
            </a:extLst>
          </p:cNvPr>
          <p:cNvSpPr>
            <a:spLocks noGrp="1"/>
          </p:cNvSpPr>
          <p:nvPr>
            <p:ph type="body" idx="1"/>
          </p:nvPr>
        </p:nvSpPr>
        <p:spPr/>
        <p:txBody>
          <a:bodyPr/>
          <a:lstStyle/>
          <a:p>
            <a:r>
              <a:rPr lang="sv-SE"/>
              <a:t>De fyra förhållningssätten</a:t>
            </a:r>
          </a:p>
        </p:txBody>
      </p:sp>
      <p:sp>
        <p:nvSpPr>
          <p:cNvPr id="6" name="Platshållare för innehåll 5">
            <a:extLst>
              <a:ext uri="{FF2B5EF4-FFF2-40B4-BE49-F238E27FC236}">
                <a16:creationId xmlns:a16="http://schemas.microsoft.com/office/drawing/2014/main" id="{1269802D-AD8D-6896-082D-1045DB0129FF}"/>
              </a:ext>
            </a:extLst>
          </p:cNvPr>
          <p:cNvSpPr>
            <a:spLocks noGrp="1"/>
          </p:cNvSpPr>
          <p:nvPr>
            <p:ph sz="half" idx="2"/>
          </p:nvPr>
        </p:nvSpPr>
        <p:spPr/>
        <p:txBody>
          <a:bodyPr/>
          <a:lstStyle/>
          <a:p>
            <a:pPr algn="l"/>
            <a:r>
              <a:rPr lang="sv-SE" b="1">
                <a:solidFill>
                  <a:srgbClr val="000000"/>
                </a:solidFill>
                <a:latin typeface="Arial" panose="020B0604020202020204" pitchFamily="34" charset="0"/>
              </a:rPr>
              <a:t>Handlingskraft</a:t>
            </a:r>
            <a:r>
              <a:rPr lang="sv-SE">
                <a:solidFill>
                  <a:srgbClr val="000000"/>
                </a:solidFill>
                <a:latin typeface="Arial" panose="020B0604020202020204" pitchFamily="34" charset="0"/>
              </a:rPr>
              <a:t> – vi vågar prioritera och har modet att fatta beslut</a:t>
            </a:r>
          </a:p>
          <a:p>
            <a:pPr algn="l"/>
            <a:r>
              <a:rPr lang="sv-SE" b="1">
                <a:solidFill>
                  <a:srgbClr val="000000"/>
                </a:solidFill>
                <a:latin typeface="Arial" panose="020B0604020202020204" pitchFamily="34" charset="0"/>
              </a:rPr>
              <a:t>Medmänsklighet</a:t>
            </a:r>
            <a:r>
              <a:rPr lang="sv-SE">
                <a:solidFill>
                  <a:srgbClr val="000000"/>
                </a:solidFill>
                <a:latin typeface="Arial" panose="020B0604020202020204" pitchFamily="34" charset="0"/>
              </a:rPr>
              <a:t> – vi ser individen och lyssnar nyfiket i mötet med andra</a:t>
            </a:r>
          </a:p>
          <a:p>
            <a:pPr algn="l"/>
            <a:r>
              <a:rPr lang="sv-SE" b="1">
                <a:solidFill>
                  <a:srgbClr val="000000"/>
                </a:solidFill>
                <a:latin typeface="Arial" panose="020B0604020202020204" pitchFamily="34" charset="0"/>
              </a:rPr>
              <a:t>Ett Röda Korset </a:t>
            </a:r>
            <a:r>
              <a:rPr lang="sv-SE">
                <a:solidFill>
                  <a:srgbClr val="000000"/>
                </a:solidFill>
                <a:latin typeface="Arial" panose="020B0604020202020204" pitchFamily="34" charset="0"/>
              </a:rPr>
              <a:t>– vi agerar för samverkan och ser till helheten</a:t>
            </a:r>
          </a:p>
          <a:p>
            <a:pPr algn="l"/>
            <a:r>
              <a:rPr lang="sv-SE" b="1">
                <a:solidFill>
                  <a:srgbClr val="000000"/>
                </a:solidFill>
                <a:latin typeface="Arial" panose="020B0604020202020204" pitchFamily="34" charset="0"/>
              </a:rPr>
              <a:t>Utveckling och lärande </a:t>
            </a:r>
            <a:r>
              <a:rPr lang="sv-SE">
                <a:solidFill>
                  <a:srgbClr val="000000"/>
                </a:solidFill>
                <a:latin typeface="Arial" panose="020B0604020202020204" pitchFamily="34" charset="0"/>
              </a:rPr>
              <a:t>– vi testar nytt och reflekterar, vi vågar misslyckas</a:t>
            </a:r>
          </a:p>
          <a:p>
            <a:endParaRPr lang="sv-SE" sz="3600"/>
          </a:p>
        </p:txBody>
      </p:sp>
      <p:sp>
        <p:nvSpPr>
          <p:cNvPr id="7" name="Platshållare för innehåll 6">
            <a:extLst>
              <a:ext uri="{FF2B5EF4-FFF2-40B4-BE49-F238E27FC236}">
                <a16:creationId xmlns:a16="http://schemas.microsoft.com/office/drawing/2014/main" id="{19EBECA5-A8D7-8EFA-D318-55946419FEA0}"/>
              </a:ext>
            </a:extLst>
          </p:cNvPr>
          <p:cNvSpPr>
            <a:spLocks noGrp="1"/>
          </p:cNvSpPr>
          <p:nvPr>
            <p:ph sz="quarter" idx="4"/>
          </p:nvPr>
        </p:nvSpPr>
        <p:spPr>
          <a:xfrm>
            <a:off x="7142251" y="2730451"/>
            <a:ext cx="3960000" cy="3327449"/>
          </a:xfrm>
        </p:spPr>
        <p:txBody>
          <a:bodyPr>
            <a:normAutofit/>
          </a:bodyPr>
          <a:lstStyle/>
          <a:p>
            <a:r>
              <a:rPr lang="sv-SE">
                <a:solidFill>
                  <a:srgbClr val="000000"/>
                </a:solidFill>
                <a:latin typeface="Arial" panose="020B0604020202020204" pitchFamily="34" charset="0"/>
              </a:rPr>
              <a:t>Workshop om de fyra förhållningssätten </a:t>
            </a:r>
          </a:p>
          <a:p>
            <a:endParaRPr lang="sv-SE">
              <a:solidFill>
                <a:srgbClr val="000000"/>
              </a:solidFill>
              <a:latin typeface="Arial" panose="020B0604020202020204" pitchFamily="34" charset="0"/>
            </a:endParaRPr>
          </a:p>
          <a:p>
            <a:pPr marL="0" indent="0">
              <a:buNone/>
            </a:pPr>
            <a:r>
              <a:rPr lang="sv-SE" b="1">
                <a:solidFill>
                  <a:srgbClr val="000000"/>
                </a:solidFill>
                <a:latin typeface="Arial" panose="020B0604020202020204" pitchFamily="34" charset="0"/>
              </a:rPr>
              <a:t>Våra kärnmetoder</a:t>
            </a:r>
          </a:p>
          <a:p>
            <a:pPr algn="l">
              <a:buFont typeface="Arial" panose="020B0604020202020204" pitchFamily="34" charset="0"/>
              <a:buChar char="•"/>
            </a:pPr>
            <a:r>
              <a:rPr lang="sv-SE">
                <a:solidFill>
                  <a:srgbClr val="000000"/>
                </a:solidFill>
                <a:latin typeface="Arial" panose="020B0604020202020204" pitchFamily="34" charset="0"/>
              </a:rPr>
              <a:t>Roll, mål, sammanhang (RMS)​</a:t>
            </a:r>
          </a:p>
          <a:p>
            <a:pPr algn="l">
              <a:buFont typeface="Arial" panose="020B0604020202020204" pitchFamily="34" charset="0"/>
              <a:buChar char="•"/>
            </a:pPr>
            <a:r>
              <a:rPr lang="sv-SE">
                <a:solidFill>
                  <a:srgbClr val="000000"/>
                </a:solidFill>
                <a:latin typeface="Arial" panose="020B0604020202020204" pitchFamily="34" charset="0"/>
              </a:rPr>
              <a:t>Grupputveckling​</a:t>
            </a:r>
          </a:p>
          <a:p>
            <a:pPr algn="l">
              <a:buFont typeface="Arial" panose="020B0604020202020204" pitchFamily="34" charset="0"/>
              <a:buChar char="•"/>
            </a:pPr>
            <a:r>
              <a:rPr lang="sv-SE">
                <a:solidFill>
                  <a:srgbClr val="000000"/>
                </a:solidFill>
                <a:latin typeface="Arial" panose="020B0604020202020204" pitchFamily="34" charset="0"/>
              </a:rPr>
              <a:t>Kommunikation och feedback​</a:t>
            </a:r>
          </a:p>
          <a:p>
            <a:pPr marL="0" indent="0">
              <a:buNone/>
            </a:pPr>
            <a:endParaRPr lang="sv-SE" sz="3600"/>
          </a:p>
        </p:txBody>
      </p:sp>
      <p:sp>
        <p:nvSpPr>
          <p:cNvPr id="9" name="Platshållare för text 8">
            <a:extLst>
              <a:ext uri="{FF2B5EF4-FFF2-40B4-BE49-F238E27FC236}">
                <a16:creationId xmlns:a16="http://schemas.microsoft.com/office/drawing/2014/main" id="{CD42CAAF-E395-B07D-F4C9-1888044D53F0}"/>
              </a:ext>
            </a:extLst>
          </p:cNvPr>
          <p:cNvSpPr>
            <a:spLocks noGrp="1"/>
          </p:cNvSpPr>
          <p:nvPr>
            <p:ph type="body" idx="13"/>
          </p:nvPr>
        </p:nvSpPr>
        <p:spPr>
          <a:xfrm>
            <a:off x="7142251" y="1800302"/>
            <a:ext cx="4822641" cy="617461"/>
          </a:xfrm>
        </p:spPr>
        <p:txBody>
          <a:bodyPr/>
          <a:lstStyle/>
          <a:p>
            <a:r>
              <a:rPr lang="sv-SE" dirty="0"/>
              <a:t>Workshops och kärnmetoder</a:t>
            </a:r>
          </a:p>
        </p:txBody>
      </p:sp>
      <p:sp>
        <p:nvSpPr>
          <p:cNvPr id="4" name="Rubrik 1">
            <a:extLst>
              <a:ext uri="{FF2B5EF4-FFF2-40B4-BE49-F238E27FC236}">
                <a16:creationId xmlns:a16="http://schemas.microsoft.com/office/drawing/2014/main" id="{565D38A3-6105-8A47-B93F-996C42B5791F}"/>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rgbClr val="C00000"/>
                </a:solidFill>
              </a:rPr>
              <a:t>Vår kultur – Handlingskraft och mod</a:t>
            </a:r>
          </a:p>
        </p:txBody>
      </p:sp>
      <p:sp>
        <p:nvSpPr>
          <p:cNvPr id="2" name="textruta 1">
            <a:extLst>
              <a:ext uri="{FF2B5EF4-FFF2-40B4-BE49-F238E27FC236}">
                <a16:creationId xmlns:a16="http://schemas.microsoft.com/office/drawing/2014/main" id="{C869FBAA-94BB-F58E-03F5-18D8BB842CD2}"/>
              </a:ext>
            </a:extLst>
          </p:cNvPr>
          <p:cNvSpPr txBox="1"/>
          <p:nvPr/>
        </p:nvSpPr>
        <p:spPr>
          <a:xfrm>
            <a:off x="943628" y="6211668"/>
            <a:ext cx="8510953" cy="646331"/>
          </a:xfrm>
          <a:prstGeom prst="rect">
            <a:avLst/>
          </a:prstGeom>
          <a:noFill/>
        </p:spPr>
        <p:txBody>
          <a:bodyPr wrap="square" rtlCol="0">
            <a:spAutoFit/>
          </a:bodyPr>
          <a:lstStyle/>
          <a:p>
            <a:r>
              <a:rPr lang="sv-SE">
                <a:hlinkClick r:id="rId3"/>
              </a:rPr>
              <a:t>Se filmen om Svenska Röda Korsets medarbetarskap här.</a:t>
            </a:r>
            <a:endParaRPr lang="sv-SE"/>
          </a:p>
          <a:p>
            <a:endParaRPr lang="sv-SE"/>
          </a:p>
        </p:txBody>
      </p:sp>
    </p:spTree>
    <p:extLst>
      <p:ext uri="{BB962C8B-B14F-4D97-AF65-F5344CB8AC3E}">
        <p14:creationId xmlns:p14="http://schemas.microsoft.com/office/powerpoint/2010/main" val="1892681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281A5D6D-CDDD-BB47-BDB8-FB623BD39348}"/>
              </a:ext>
            </a:extLst>
          </p:cNvPr>
          <p:cNvSpPr/>
          <p:nvPr/>
        </p:nvSpPr>
        <p:spPr>
          <a:xfrm>
            <a:off x="1" y="1223319"/>
            <a:ext cx="12191999" cy="474278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v-SE" sz="1200" b="1">
              <a:solidFill>
                <a:schemeClr val="accent6"/>
              </a:solidFill>
              <a:latin typeface="+mj-lt"/>
              <a:cs typeface="Arial"/>
            </a:endParaRPr>
          </a:p>
          <a:p>
            <a:pPr algn="ctr"/>
            <a:endParaRPr lang="sv-SE" b="1">
              <a:solidFill>
                <a:schemeClr val="accent6"/>
              </a:solidFill>
              <a:latin typeface="+mj-lt"/>
              <a:cs typeface="Arial"/>
            </a:endParaRPr>
          </a:p>
        </p:txBody>
      </p:sp>
      <p:sp>
        <p:nvSpPr>
          <p:cNvPr id="4" name="Rubrik 1">
            <a:extLst>
              <a:ext uri="{FF2B5EF4-FFF2-40B4-BE49-F238E27FC236}">
                <a16:creationId xmlns:a16="http://schemas.microsoft.com/office/drawing/2014/main" id="{DDF07586-2946-AC42-BA5B-4967E72CC8C8}"/>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rgbClr val="C00000"/>
                </a:solidFill>
              </a:rPr>
              <a:t>Handlingskraftig och modig kultur</a:t>
            </a:r>
          </a:p>
        </p:txBody>
      </p:sp>
      <p:sp>
        <p:nvSpPr>
          <p:cNvPr id="7" name="Parallelltrapets 6">
            <a:extLst>
              <a:ext uri="{FF2B5EF4-FFF2-40B4-BE49-F238E27FC236}">
                <a16:creationId xmlns:a16="http://schemas.microsoft.com/office/drawing/2014/main" id="{F6904FED-8424-484D-B4FB-D7C1969DC5AE}"/>
              </a:ext>
            </a:extLst>
          </p:cNvPr>
          <p:cNvSpPr/>
          <p:nvPr/>
        </p:nvSpPr>
        <p:spPr>
          <a:xfrm>
            <a:off x="3209666" y="4209433"/>
            <a:ext cx="5775584" cy="1728531"/>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arallelltrapets 7">
            <a:extLst>
              <a:ext uri="{FF2B5EF4-FFF2-40B4-BE49-F238E27FC236}">
                <a16:creationId xmlns:a16="http://schemas.microsoft.com/office/drawing/2014/main" id="{B6004042-C7F2-6B49-B909-CCC389FFEBE8}"/>
              </a:ext>
            </a:extLst>
          </p:cNvPr>
          <p:cNvSpPr/>
          <p:nvPr/>
        </p:nvSpPr>
        <p:spPr>
          <a:xfrm>
            <a:off x="3648222" y="3229314"/>
            <a:ext cx="4890867" cy="923250"/>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arallelltrapets 9">
            <a:extLst>
              <a:ext uri="{FF2B5EF4-FFF2-40B4-BE49-F238E27FC236}">
                <a16:creationId xmlns:a16="http://schemas.microsoft.com/office/drawing/2014/main" id="{55DADBCE-1F1B-4448-8636-1984D9DAC3FF}"/>
              </a:ext>
            </a:extLst>
          </p:cNvPr>
          <p:cNvSpPr/>
          <p:nvPr/>
        </p:nvSpPr>
        <p:spPr>
          <a:xfrm>
            <a:off x="3892062" y="1223319"/>
            <a:ext cx="4403187" cy="1949126"/>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text 3">
            <a:extLst>
              <a:ext uri="{FF2B5EF4-FFF2-40B4-BE49-F238E27FC236}">
                <a16:creationId xmlns:a16="http://schemas.microsoft.com/office/drawing/2014/main" id="{94293BB8-8F11-424F-8B56-6496C144B9D7}"/>
              </a:ext>
            </a:extLst>
          </p:cNvPr>
          <p:cNvSpPr txBox="1">
            <a:spLocks/>
          </p:cNvSpPr>
          <p:nvPr/>
        </p:nvSpPr>
        <p:spPr>
          <a:xfrm>
            <a:off x="529526" y="1521139"/>
            <a:ext cx="3362535" cy="763757"/>
          </a:xfrm>
          <a:prstGeom prst="rect">
            <a:avLst/>
          </a:prstGeom>
        </p:spPr>
        <p:txBody>
          <a:bodyPr>
            <a:noAutofit/>
          </a:bodyPr>
          <a:lstStyle>
            <a:lvl1pPr marL="2304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1pPr>
            <a:lvl2pPr marL="4608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2pPr>
            <a:lvl3pPr marL="6912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3pPr>
            <a:lvl4pPr marL="921600" indent="-230400" algn="l" defTabSz="914400" rtl="0" eaLnBrk="1" latinLnBrk="0" hangingPunct="1">
              <a:lnSpc>
                <a:spcPct val="90000"/>
              </a:lnSpc>
              <a:spcBef>
                <a:spcPts val="500"/>
              </a:spcBef>
              <a:buFont typeface="Arial" panose="020B0604020202020204" pitchFamily="34" charset="0"/>
              <a:buChar char="•"/>
              <a:defRPr sz="225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2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400" b="1">
                <a:solidFill>
                  <a:schemeClr val="accent6"/>
                </a:solidFill>
                <a:latin typeface="+mj-lt"/>
                <a:cs typeface="Arial"/>
              </a:rPr>
              <a:t>Så här skapar vi resultat och effekt</a:t>
            </a:r>
            <a:endParaRPr lang="sv-SE" sz="2400"/>
          </a:p>
        </p:txBody>
      </p:sp>
      <p:sp>
        <p:nvSpPr>
          <p:cNvPr id="15" name="textruta 14">
            <a:extLst>
              <a:ext uri="{FF2B5EF4-FFF2-40B4-BE49-F238E27FC236}">
                <a16:creationId xmlns:a16="http://schemas.microsoft.com/office/drawing/2014/main" id="{D9AEA3B4-2E96-0F4F-81F3-02DC04E247CA}"/>
              </a:ext>
            </a:extLst>
          </p:cNvPr>
          <p:cNvSpPr txBox="1"/>
          <p:nvPr/>
        </p:nvSpPr>
        <p:spPr>
          <a:xfrm>
            <a:off x="4231595" y="1576357"/>
            <a:ext cx="3722867" cy="1323439"/>
          </a:xfrm>
          <a:prstGeom prst="rect">
            <a:avLst/>
          </a:prstGeom>
          <a:noFill/>
        </p:spPr>
        <p:txBody>
          <a:bodyPr wrap="square">
            <a:noAutofit/>
          </a:bodyPr>
          <a:lstStyle/>
          <a:p>
            <a:pPr algn="ctr"/>
            <a:r>
              <a:rPr lang="sv-SE" sz="1600" b="1">
                <a:effectLst/>
                <a:latin typeface="Arial" panose="020B0604020202020204" pitchFamily="34" charset="0"/>
                <a:cs typeface="Arial" panose="020B0604020202020204" pitchFamily="34" charset="0"/>
              </a:rPr>
              <a:t>Kultur</a:t>
            </a:r>
            <a:endParaRPr lang="sv-SE" sz="1600">
              <a:effectLst/>
              <a:latin typeface="Arial" panose="020B0604020202020204" pitchFamily="34" charset="0"/>
              <a:cs typeface="Arial" panose="020B0604020202020204" pitchFamily="34" charset="0"/>
            </a:endParaRPr>
          </a:p>
          <a:p>
            <a:pPr algn="ctr"/>
            <a:r>
              <a:rPr lang="sv-SE" sz="1600">
                <a:effectLst/>
                <a:latin typeface="Arial" panose="020B0604020202020204" pitchFamily="34" charset="0"/>
                <a:cs typeface="Arial" panose="020B0604020202020204" pitchFamily="34" charset="0"/>
              </a:rPr>
              <a:t>Handlingskraft </a:t>
            </a:r>
            <a:br>
              <a:rPr lang="sv-SE" sz="1600">
                <a:effectLst/>
                <a:latin typeface="Arial" panose="020B0604020202020204" pitchFamily="34" charset="0"/>
                <a:cs typeface="Arial" panose="020B0604020202020204" pitchFamily="34" charset="0"/>
              </a:rPr>
            </a:br>
            <a:r>
              <a:rPr lang="sv-SE" sz="1600">
                <a:effectLst/>
                <a:latin typeface="Arial" panose="020B0604020202020204" pitchFamily="34" charset="0"/>
                <a:cs typeface="Arial" panose="020B0604020202020204" pitchFamily="34" charset="0"/>
              </a:rPr>
              <a:t>Medmänsklighet </a:t>
            </a:r>
            <a:br>
              <a:rPr lang="sv-SE" sz="1600">
                <a:effectLst/>
                <a:latin typeface="Arial" panose="020B0604020202020204" pitchFamily="34" charset="0"/>
                <a:cs typeface="Arial" panose="020B0604020202020204" pitchFamily="34" charset="0"/>
              </a:rPr>
            </a:br>
            <a:r>
              <a:rPr lang="sv-SE" sz="1600">
                <a:effectLst/>
                <a:latin typeface="Arial" panose="020B0604020202020204" pitchFamily="34" charset="0"/>
                <a:cs typeface="Arial" panose="020B0604020202020204" pitchFamily="34" charset="0"/>
              </a:rPr>
              <a:t>Ett Röda Korset </a:t>
            </a:r>
            <a:br>
              <a:rPr lang="sv-SE" sz="1600">
                <a:effectLst/>
                <a:latin typeface="Arial" panose="020B0604020202020204" pitchFamily="34" charset="0"/>
                <a:cs typeface="Arial" panose="020B0604020202020204" pitchFamily="34" charset="0"/>
              </a:rPr>
            </a:br>
            <a:r>
              <a:rPr lang="sv-SE" sz="1600">
                <a:effectLst/>
                <a:latin typeface="Arial" panose="020B0604020202020204" pitchFamily="34" charset="0"/>
                <a:cs typeface="Arial" panose="020B0604020202020204" pitchFamily="34" charset="0"/>
              </a:rPr>
              <a:t>Lärande och utveckling</a:t>
            </a:r>
          </a:p>
        </p:txBody>
      </p:sp>
      <p:sp>
        <p:nvSpPr>
          <p:cNvPr id="16" name="textruta 15">
            <a:extLst>
              <a:ext uri="{FF2B5EF4-FFF2-40B4-BE49-F238E27FC236}">
                <a16:creationId xmlns:a16="http://schemas.microsoft.com/office/drawing/2014/main" id="{EDC075EB-DA84-704C-8642-8B0420830695}"/>
              </a:ext>
            </a:extLst>
          </p:cNvPr>
          <p:cNvSpPr txBox="1"/>
          <p:nvPr/>
        </p:nvSpPr>
        <p:spPr>
          <a:xfrm>
            <a:off x="4177253" y="3511695"/>
            <a:ext cx="3817095" cy="338554"/>
          </a:xfrm>
          <a:prstGeom prst="rect">
            <a:avLst/>
          </a:prstGeom>
          <a:noFill/>
        </p:spPr>
        <p:txBody>
          <a:bodyPr wrap="square">
            <a:noAutofit/>
          </a:bodyPr>
          <a:lstStyle/>
          <a:p>
            <a:pPr algn="ctr"/>
            <a:r>
              <a:rPr lang="sv-SE" sz="1600" b="1">
                <a:latin typeface="Arial" panose="020B0604020202020204" pitchFamily="34" charset="0"/>
                <a:cs typeface="Arial" panose="020B0604020202020204" pitchFamily="34" charset="0"/>
              </a:rPr>
              <a:t>U</a:t>
            </a:r>
            <a:r>
              <a:rPr lang="sv-SE" sz="1600" b="1">
                <a:effectLst/>
                <a:latin typeface="Arial" panose="020B0604020202020204" pitchFamily="34" charset="0"/>
                <a:cs typeface="Arial" panose="020B0604020202020204" pitchFamily="34" charset="0"/>
              </a:rPr>
              <a:t>ppförandekoden</a:t>
            </a:r>
            <a:endParaRPr lang="sv-SE" sz="1600">
              <a:effectLst/>
              <a:latin typeface="Arial" panose="020B0604020202020204" pitchFamily="34" charset="0"/>
              <a:cs typeface="Arial" panose="020B0604020202020204" pitchFamily="34" charset="0"/>
            </a:endParaRPr>
          </a:p>
        </p:txBody>
      </p:sp>
      <p:sp>
        <p:nvSpPr>
          <p:cNvPr id="17" name="textruta 16">
            <a:extLst>
              <a:ext uri="{FF2B5EF4-FFF2-40B4-BE49-F238E27FC236}">
                <a16:creationId xmlns:a16="http://schemas.microsoft.com/office/drawing/2014/main" id="{9D91E673-CF26-E341-BE94-031FDF1F56C0}"/>
              </a:ext>
            </a:extLst>
          </p:cNvPr>
          <p:cNvSpPr txBox="1"/>
          <p:nvPr/>
        </p:nvSpPr>
        <p:spPr>
          <a:xfrm>
            <a:off x="4201329" y="4518969"/>
            <a:ext cx="3817095" cy="338554"/>
          </a:xfrm>
          <a:prstGeom prst="rect">
            <a:avLst/>
          </a:prstGeom>
          <a:noFill/>
        </p:spPr>
        <p:txBody>
          <a:bodyPr wrap="square">
            <a:noAutofit/>
          </a:bodyPr>
          <a:lstStyle/>
          <a:p>
            <a:pPr algn="ctr"/>
            <a:r>
              <a:rPr lang="sv-SE" sz="1600" b="1">
                <a:effectLst/>
                <a:latin typeface="Arial" panose="020B0604020202020204" pitchFamily="34" charset="0"/>
                <a:cs typeface="Arial" panose="020B0604020202020204" pitchFamily="34" charset="0"/>
              </a:rPr>
              <a:t>7 grundprinciper</a:t>
            </a:r>
            <a:endParaRPr lang="sv-SE" sz="1600">
              <a:effectLst/>
              <a:latin typeface="Arial" panose="020B0604020202020204" pitchFamily="34" charset="0"/>
              <a:cs typeface="Arial" panose="020B0604020202020204" pitchFamily="34" charset="0"/>
            </a:endParaRPr>
          </a:p>
        </p:txBody>
      </p:sp>
      <p:sp>
        <p:nvSpPr>
          <p:cNvPr id="19" name="textruta 18">
            <a:extLst>
              <a:ext uri="{FF2B5EF4-FFF2-40B4-BE49-F238E27FC236}">
                <a16:creationId xmlns:a16="http://schemas.microsoft.com/office/drawing/2014/main" id="{A1E4A03C-5FB1-474C-9CE0-0756239E36F4}"/>
              </a:ext>
            </a:extLst>
          </p:cNvPr>
          <p:cNvSpPr txBox="1"/>
          <p:nvPr/>
        </p:nvSpPr>
        <p:spPr>
          <a:xfrm>
            <a:off x="3209666" y="4990470"/>
            <a:ext cx="5750230" cy="763758"/>
          </a:xfrm>
          <a:prstGeom prst="rect">
            <a:avLst/>
          </a:prstGeom>
          <a:noFill/>
        </p:spPr>
        <p:txBody>
          <a:bodyPr wrap="square">
            <a:noAutofit/>
          </a:bodyPr>
          <a:lstStyle/>
          <a:p>
            <a:pPr algn="ctr"/>
            <a:r>
              <a:rPr lang="sv-SE" sz="1600">
                <a:effectLst/>
                <a:latin typeface="Arial" panose="020B0604020202020204" pitchFamily="34" charset="0"/>
                <a:cs typeface="Arial" panose="020B0604020202020204" pitchFamily="34" charset="0"/>
              </a:rPr>
              <a:t>Humanitet  •  Opartiskhet </a:t>
            </a:r>
            <a:r>
              <a:rPr lang="sv-SE" sz="1600">
                <a:latin typeface="Arial" panose="020B0604020202020204" pitchFamily="34" charset="0"/>
                <a:cs typeface="Arial" panose="020B0604020202020204" pitchFamily="34" charset="0"/>
              </a:rPr>
              <a:t> •  </a:t>
            </a:r>
            <a:r>
              <a:rPr lang="sv-SE" sz="1600">
                <a:effectLst/>
                <a:latin typeface="Arial" panose="020B0604020202020204" pitchFamily="34" charset="0"/>
                <a:cs typeface="Arial" panose="020B0604020202020204" pitchFamily="34" charset="0"/>
              </a:rPr>
              <a:t>Neutralitet </a:t>
            </a:r>
          </a:p>
          <a:p>
            <a:pPr algn="ctr"/>
            <a:r>
              <a:rPr lang="sv-SE" sz="1600">
                <a:effectLst/>
                <a:latin typeface="Arial" panose="020B0604020202020204" pitchFamily="34" charset="0"/>
                <a:cs typeface="Arial" panose="020B0604020202020204" pitchFamily="34" charset="0"/>
              </a:rPr>
              <a:t>Självständighet  •  Frivillighet  •  Enhet </a:t>
            </a:r>
            <a:r>
              <a:rPr lang="sv-SE" sz="1600">
                <a:latin typeface="Arial" panose="020B0604020202020204" pitchFamily="34" charset="0"/>
                <a:cs typeface="Arial" panose="020B0604020202020204" pitchFamily="34" charset="0"/>
              </a:rPr>
              <a:t> •  </a:t>
            </a:r>
            <a:r>
              <a:rPr lang="sv-SE" sz="1600">
                <a:effectLst/>
                <a:latin typeface="Arial" panose="020B0604020202020204" pitchFamily="34" charset="0"/>
                <a:cs typeface="Arial" panose="020B0604020202020204" pitchFamily="34" charset="0"/>
              </a:rPr>
              <a:t>Universalitet</a:t>
            </a:r>
          </a:p>
        </p:txBody>
      </p:sp>
      <p:sp>
        <p:nvSpPr>
          <p:cNvPr id="20" name="Femhörning 19">
            <a:extLst>
              <a:ext uri="{FF2B5EF4-FFF2-40B4-BE49-F238E27FC236}">
                <a16:creationId xmlns:a16="http://schemas.microsoft.com/office/drawing/2014/main" id="{0475F556-EA92-D241-A762-661D7256D1D8}"/>
              </a:ext>
            </a:extLst>
          </p:cNvPr>
          <p:cNvSpPr/>
          <p:nvPr/>
        </p:nvSpPr>
        <p:spPr>
          <a:xfrm>
            <a:off x="1231900" y="2481707"/>
            <a:ext cx="2536119" cy="556547"/>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extruta 21">
            <a:extLst>
              <a:ext uri="{FF2B5EF4-FFF2-40B4-BE49-F238E27FC236}">
                <a16:creationId xmlns:a16="http://schemas.microsoft.com/office/drawing/2014/main" id="{5CD679EF-97B7-424F-AA1C-8753D1BBD41F}"/>
              </a:ext>
            </a:extLst>
          </p:cNvPr>
          <p:cNvSpPr txBox="1"/>
          <p:nvPr/>
        </p:nvSpPr>
        <p:spPr>
          <a:xfrm>
            <a:off x="1358044" y="2594222"/>
            <a:ext cx="2101821" cy="338554"/>
          </a:xfrm>
          <a:prstGeom prst="rect">
            <a:avLst/>
          </a:prstGeom>
          <a:noFill/>
        </p:spPr>
        <p:txBody>
          <a:bodyPr wrap="square">
            <a:noAutofit/>
          </a:bodyPr>
          <a:lstStyle/>
          <a:p>
            <a:r>
              <a:rPr lang="sv-SE" sz="1600">
                <a:solidFill>
                  <a:srgbClr val="C00000"/>
                </a:solidFill>
              </a:rPr>
              <a:t>Vårt förhållningssätt</a:t>
            </a:r>
          </a:p>
        </p:txBody>
      </p:sp>
      <p:sp>
        <p:nvSpPr>
          <p:cNvPr id="23" name="Femhörning 22">
            <a:extLst>
              <a:ext uri="{FF2B5EF4-FFF2-40B4-BE49-F238E27FC236}">
                <a16:creationId xmlns:a16="http://schemas.microsoft.com/office/drawing/2014/main" id="{BC1FF866-1C51-1A45-885A-7A8FFB893503}"/>
              </a:ext>
            </a:extLst>
          </p:cNvPr>
          <p:cNvSpPr/>
          <p:nvPr/>
        </p:nvSpPr>
        <p:spPr>
          <a:xfrm>
            <a:off x="1231900" y="3536920"/>
            <a:ext cx="2296577" cy="556547"/>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a:extLst>
              <a:ext uri="{FF2B5EF4-FFF2-40B4-BE49-F238E27FC236}">
                <a16:creationId xmlns:a16="http://schemas.microsoft.com/office/drawing/2014/main" id="{43FBB3D9-F6E6-004C-BE24-711C9CAD52C5}"/>
              </a:ext>
            </a:extLst>
          </p:cNvPr>
          <p:cNvSpPr txBox="1"/>
          <p:nvPr/>
        </p:nvSpPr>
        <p:spPr>
          <a:xfrm>
            <a:off x="1370273" y="3649435"/>
            <a:ext cx="2101821" cy="338554"/>
          </a:xfrm>
          <a:prstGeom prst="rect">
            <a:avLst/>
          </a:prstGeom>
          <a:noFill/>
        </p:spPr>
        <p:txBody>
          <a:bodyPr wrap="square">
            <a:noAutofit/>
          </a:bodyPr>
          <a:lstStyle/>
          <a:p>
            <a:r>
              <a:rPr lang="sv-SE" sz="1600">
                <a:solidFill>
                  <a:srgbClr val="C00000"/>
                </a:solidFill>
              </a:rPr>
              <a:t>Etiska krav</a:t>
            </a:r>
          </a:p>
        </p:txBody>
      </p:sp>
      <p:sp>
        <p:nvSpPr>
          <p:cNvPr id="25" name="Femhörning 24">
            <a:extLst>
              <a:ext uri="{FF2B5EF4-FFF2-40B4-BE49-F238E27FC236}">
                <a16:creationId xmlns:a16="http://schemas.microsoft.com/office/drawing/2014/main" id="{AE86C75C-50FA-A041-BEF3-A714D62D19A1}"/>
              </a:ext>
            </a:extLst>
          </p:cNvPr>
          <p:cNvSpPr/>
          <p:nvPr/>
        </p:nvSpPr>
        <p:spPr>
          <a:xfrm>
            <a:off x="1231900" y="4565839"/>
            <a:ext cx="2042277" cy="74532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a:extLst>
              <a:ext uri="{FF2B5EF4-FFF2-40B4-BE49-F238E27FC236}">
                <a16:creationId xmlns:a16="http://schemas.microsoft.com/office/drawing/2014/main" id="{476EA2D0-7ECF-5340-BD9E-72B2B92169D7}"/>
              </a:ext>
            </a:extLst>
          </p:cNvPr>
          <p:cNvSpPr txBox="1"/>
          <p:nvPr/>
        </p:nvSpPr>
        <p:spPr>
          <a:xfrm>
            <a:off x="1370273" y="4650218"/>
            <a:ext cx="1748532" cy="523220"/>
          </a:xfrm>
          <a:prstGeom prst="rect">
            <a:avLst/>
          </a:prstGeom>
          <a:noFill/>
        </p:spPr>
        <p:txBody>
          <a:bodyPr wrap="square">
            <a:noAutofit/>
          </a:bodyPr>
          <a:lstStyle/>
          <a:p>
            <a:r>
              <a:rPr lang="sv-SE" sz="1600">
                <a:solidFill>
                  <a:srgbClr val="C00000"/>
                </a:solidFill>
              </a:rPr>
              <a:t>Vägledande i allt vårt arbete</a:t>
            </a:r>
          </a:p>
        </p:txBody>
      </p:sp>
    </p:spTree>
    <p:extLst>
      <p:ext uri="{BB962C8B-B14F-4D97-AF65-F5344CB8AC3E}">
        <p14:creationId xmlns:p14="http://schemas.microsoft.com/office/powerpoint/2010/main" val="1644818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96F5ED35-2AE5-E843-B0BD-E8319D23BB04}"/>
              </a:ext>
            </a:extLst>
          </p:cNvPr>
          <p:cNvSpPr/>
          <p:nvPr/>
        </p:nvSpPr>
        <p:spPr>
          <a:xfrm>
            <a:off x="1" y="1223319"/>
            <a:ext cx="12191999" cy="474278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v-SE" sz="1200" b="1">
              <a:solidFill>
                <a:schemeClr val="accent6"/>
              </a:solidFill>
              <a:latin typeface="+mj-lt"/>
              <a:cs typeface="Arial"/>
            </a:endParaRPr>
          </a:p>
          <a:p>
            <a:pPr algn="ctr"/>
            <a:endParaRPr lang="sv-SE" b="1">
              <a:solidFill>
                <a:schemeClr val="accent6"/>
              </a:solidFill>
              <a:latin typeface="+mj-lt"/>
              <a:cs typeface="Arial"/>
            </a:endParaRPr>
          </a:p>
        </p:txBody>
      </p:sp>
      <p:sp>
        <p:nvSpPr>
          <p:cNvPr id="4" name="Rektangel 3"/>
          <p:cNvSpPr/>
          <p:nvPr/>
        </p:nvSpPr>
        <p:spPr>
          <a:xfrm>
            <a:off x="524234" y="1482307"/>
            <a:ext cx="3504105" cy="202830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endParaRPr lang="sv-SE" sz="1100" b="1">
              <a:solidFill>
                <a:schemeClr val="accent6"/>
              </a:solidFill>
              <a:latin typeface="+mj-lt"/>
            </a:endParaRPr>
          </a:p>
          <a:p>
            <a:pPr algn="ctr"/>
            <a:endParaRPr lang="sv-SE" b="1">
              <a:solidFill>
                <a:schemeClr val="accent6"/>
              </a:solidFill>
              <a:latin typeface="+mj-lt"/>
              <a:cs typeface="Arial"/>
            </a:endParaRPr>
          </a:p>
        </p:txBody>
      </p:sp>
      <p:sp>
        <p:nvSpPr>
          <p:cNvPr id="6" name="Rektangel 5"/>
          <p:cNvSpPr/>
          <p:nvPr/>
        </p:nvSpPr>
        <p:spPr>
          <a:xfrm>
            <a:off x="524234" y="3655357"/>
            <a:ext cx="3504105" cy="2039577"/>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endParaRPr lang="sv-SE" sz="1100" b="1">
              <a:solidFill>
                <a:schemeClr val="accent6"/>
              </a:solidFill>
              <a:latin typeface="+mj-lt"/>
            </a:endParaRPr>
          </a:p>
          <a:p>
            <a:pPr marL="285750" indent="-285750" algn="ctr">
              <a:buFont typeface="Arial" panose="020B0604020202020204" pitchFamily="34" charset="0"/>
              <a:buChar char="•"/>
            </a:pPr>
            <a:endParaRPr lang="sv-SE" sz="1400" b="1">
              <a:solidFill>
                <a:schemeClr val="accent6"/>
              </a:solidFill>
              <a:latin typeface="+mj-lt"/>
            </a:endParaRPr>
          </a:p>
          <a:p>
            <a:pPr algn="ctr"/>
            <a:endParaRPr lang="sv-SE" sz="1400">
              <a:solidFill>
                <a:schemeClr val="accent6"/>
              </a:solidFill>
              <a:latin typeface="+mj-lt"/>
            </a:endParaRPr>
          </a:p>
        </p:txBody>
      </p:sp>
      <p:sp>
        <p:nvSpPr>
          <p:cNvPr id="7" name="Rektangel 6"/>
          <p:cNvSpPr/>
          <p:nvPr/>
        </p:nvSpPr>
        <p:spPr>
          <a:xfrm>
            <a:off x="8245534" y="1469099"/>
            <a:ext cx="3616030" cy="2028310"/>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pPr algn="ctr"/>
            <a:endParaRPr lang="sv-SE" sz="1100" b="1">
              <a:solidFill>
                <a:schemeClr val="accent6"/>
              </a:solidFill>
              <a:latin typeface="+mj-lt"/>
            </a:endParaRPr>
          </a:p>
        </p:txBody>
      </p:sp>
      <p:sp>
        <p:nvSpPr>
          <p:cNvPr id="8" name="Rektangel 7"/>
          <p:cNvSpPr/>
          <p:nvPr/>
        </p:nvSpPr>
        <p:spPr>
          <a:xfrm>
            <a:off x="8266901" y="3655356"/>
            <a:ext cx="3594662" cy="2039578"/>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endParaRPr lang="sv-SE" sz="1200" b="1">
              <a:solidFill>
                <a:schemeClr val="accent6"/>
              </a:solidFill>
              <a:latin typeface="+mj-lt"/>
            </a:endParaRPr>
          </a:p>
          <a:p>
            <a:pPr lvl="0" algn="ctr"/>
            <a:endParaRPr lang="sv-SE" sz="1400" b="1">
              <a:solidFill>
                <a:schemeClr val="accent6"/>
              </a:solidFill>
              <a:latin typeface="+mj-lt"/>
            </a:endParaRPr>
          </a:p>
        </p:txBody>
      </p:sp>
      <p:sp>
        <p:nvSpPr>
          <p:cNvPr id="11" name="Rubrik 1">
            <a:extLst>
              <a:ext uri="{FF2B5EF4-FFF2-40B4-BE49-F238E27FC236}">
                <a16:creationId xmlns:a16="http://schemas.microsoft.com/office/drawing/2014/main" id="{05342CDB-7C2B-1C45-945B-3928B179CC33}"/>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chemeClr val="accent1"/>
                </a:solidFill>
              </a:rPr>
              <a:t>Ledar- och medarbetarskap i Svenska Röda Korset</a:t>
            </a:r>
          </a:p>
        </p:txBody>
      </p:sp>
      <p:pic>
        <p:nvPicPr>
          <p:cNvPr id="15" name="Bildobjekt 14" descr="En bild som visar träd, utomhus&#10;&#10;Automatiskt genererad beskrivning">
            <a:extLst>
              <a:ext uri="{FF2B5EF4-FFF2-40B4-BE49-F238E27FC236}">
                <a16:creationId xmlns:a16="http://schemas.microsoft.com/office/drawing/2014/main" id="{0F914F36-9FEF-664D-B440-6034BC06274A}"/>
              </a:ext>
            </a:extLst>
          </p:cNvPr>
          <p:cNvPicPr>
            <a:picLocks noChangeAspect="1"/>
          </p:cNvPicPr>
          <p:nvPr/>
        </p:nvPicPr>
        <p:blipFill rotWithShape="1">
          <a:blip r:embed="rId3">
            <a:extLst>
              <a:ext uri="{28A0092B-C50C-407E-A947-70E740481C1C}">
                <a14:useLocalDpi xmlns:a14="http://schemas.microsoft.com/office/drawing/2010/main" val="0"/>
              </a:ext>
            </a:extLst>
          </a:blip>
          <a:srcRect l="11406" r="9383"/>
          <a:stretch/>
        </p:blipFill>
        <p:spPr>
          <a:xfrm>
            <a:off x="4028339" y="1482307"/>
            <a:ext cx="1613848" cy="2028310"/>
          </a:xfrm>
          <a:prstGeom prst="rect">
            <a:avLst/>
          </a:prstGeom>
        </p:spPr>
      </p:pic>
      <p:pic>
        <p:nvPicPr>
          <p:cNvPr id="19" name="Bildobjekt 18" descr="En bild som visar person&#10;&#10;Automatiskt genererad beskrivning">
            <a:extLst>
              <a:ext uri="{FF2B5EF4-FFF2-40B4-BE49-F238E27FC236}">
                <a16:creationId xmlns:a16="http://schemas.microsoft.com/office/drawing/2014/main" id="{00F9D7E6-B2DD-354E-8302-661E21E98371}"/>
              </a:ext>
            </a:extLst>
          </p:cNvPr>
          <p:cNvPicPr>
            <a:picLocks noChangeAspect="1"/>
          </p:cNvPicPr>
          <p:nvPr/>
        </p:nvPicPr>
        <p:blipFill rotWithShape="1">
          <a:blip r:embed="rId4">
            <a:extLst>
              <a:ext uri="{28A0092B-C50C-407E-A947-70E740481C1C}">
                <a14:useLocalDpi xmlns:a14="http://schemas.microsoft.com/office/drawing/2010/main" val="0"/>
              </a:ext>
            </a:extLst>
          </a:blip>
          <a:srcRect l="17303" r="7546"/>
          <a:stretch/>
        </p:blipFill>
        <p:spPr>
          <a:xfrm>
            <a:off x="4028339" y="3655356"/>
            <a:ext cx="1613848" cy="2039578"/>
          </a:xfrm>
          <a:prstGeom prst="rect">
            <a:avLst/>
          </a:prstGeom>
        </p:spPr>
      </p:pic>
      <p:pic>
        <p:nvPicPr>
          <p:cNvPr id="22" name="Platshållare för bild 5" descr="En bild som visar väg, utomhus, träd, åker&#10;&#10;Automatiskt genererad beskrivning">
            <a:extLst>
              <a:ext uri="{FF2B5EF4-FFF2-40B4-BE49-F238E27FC236}">
                <a16:creationId xmlns:a16="http://schemas.microsoft.com/office/drawing/2014/main" id="{6F727148-AF6B-4F4B-896E-26512226F96B}"/>
              </a:ext>
            </a:extLst>
          </p:cNvPr>
          <p:cNvPicPr>
            <a:picLocks noChangeAspect="1"/>
          </p:cNvPicPr>
          <p:nvPr/>
        </p:nvPicPr>
        <p:blipFill rotWithShape="1">
          <a:blip r:embed="rId5">
            <a:extLst>
              <a:ext uri="{28A0092B-C50C-407E-A947-70E740481C1C}">
                <a14:useLocalDpi xmlns:a14="http://schemas.microsoft.com/office/drawing/2010/main" val="0"/>
              </a:ext>
            </a:extLst>
          </a:blip>
          <a:srcRect t="12492" b="12492"/>
          <a:stretch/>
        </p:blipFill>
        <p:spPr>
          <a:xfrm>
            <a:off x="6486252" y="1482308"/>
            <a:ext cx="1759282" cy="2015102"/>
          </a:xfrm>
          <a:custGeom>
            <a:avLst/>
            <a:gdLst>
              <a:gd name="connsiteX0" fmla="*/ 0 w 6096000"/>
              <a:gd name="connsiteY0" fmla="*/ 0 h 6871069"/>
              <a:gd name="connsiteX1" fmla="*/ 6096000 w 6096000"/>
              <a:gd name="connsiteY1" fmla="*/ 0 h 6871069"/>
              <a:gd name="connsiteX2" fmla="*/ 6096000 w 6096000"/>
              <a:gd name="connsiteY2" fmla="*/ 5201587 h 6871069"/>
              <a:gd name="connsiteX3" fmla="*/ 6096000 w 6096000"/>
              <a:gd name="connsiteY3" fmla="*/ 6021469 h 6871069"/>
              <a:gd name="connsiteX4" fmla="*/ 6096000 w 6096000"/>
              <a:gd name="connsiteY4" fmla="*/ 6871069 h 6871069"/>
              <a:gd name="connsiteX5" fmla="*/ 2313482 w 6096000"/>
              <a:gd name="connsiteY5" fmla="*/ 6871069 h 6871069"/>
              <a:gd name="connsiteX6" fmla="*/ 2313482 w 6096000"/>
              <a:gd name="connsiteY6" fmla="*/ 6858000 h 6871069"/>
              <a:gd name="connsiteX7" fmla="*/ 0 w 6096000"/>
              <a:gd name="connsiteY7" fmla="*/ 6858000 h 687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71069">
                <a:moveTo>
                  <a:pt x="0" y="0"/>
                </a:moveTo>
                <a:lnTo>
                  <a:pt x="6096000" y="0"/>
                </a:lnTo>
                <a:lnTo>
                  <a:pt x="6096000" y="5201587"/>
                </a:lnTo>
                <a:lnTo>
                  <a:pt x="6096000" y="6021469"/>
                </a:lnTo>
                <a:lnTo>
                  <a:pt x="6096000" y="6871069"/>
                </a:lnTo>
                <a:lnTo>
                  <a:pt x="2313482" y="6871069"/>
                </a:lnTo>
                <a:lnTo>
                  <a:pt x="2313482" y="6858000"/>
                </a:lnTo>
                <a:lnTo>
                  <a:pt x="0" y="6858000"/>
                </a:lnTo>
                <a:close/>
              </a:path>
            </a:pathLst>
          </a:custGeom>
        </p:spPr>
      </p:pic>
      <p:pic>
        <p:nvPicPr>
          <p:cNvPr id="24" name="Bildobjekt 23" descr="En bild som visar vägg, inomhus, person&#10;&#10;Automatiskt genererad beskrivning">
            <a:extLst>
              <a:ext uri="{FF2B5EF4-FFF2-40B4-BE49-F238E27FC236}">
                <a16:creationId xmlns:a16="http://schemas.microsoft.com/office/drawing/2014/main" id="{D536C21D-F96F-DC48-A30D-C966F2F3867B}"/>
              </a:ext>
            </a:extLst>
          </p:cNvPr>
          <p:cNvPicPr>
            <a:picLocks noChangeAspect="1"/>
          </p:cNvPicPr>
          <p:nvPr/>
        </p:nvPicPr>
        <p:blipFill rotWithShape="1">
          <a:blip r:embed="rId6">
            <a:extLst>
              <a:ext uri="{28A0092B-C50C-407E-A947-70E740481C1C}">
                <a14:useLocalDpi xmlns:a14="http://schemas.microsoft.com/office/drawing/2010/main" val="0"/>
              </a:ext>
            </a:extLst>
          </a:blip>
          <a:srcRect l="20599" r="11016"/>
          <a:stretch/>
        </p:blipFill>
        <p:spPr>
          <a:xfrm>
            <a:off x="6470628" y="3655356"/>
            <a:ext cx="1796273" cy="2039577"/>
          </a:xfrm>
          <a:prstGeom prst="rect">
            <a:avLst/>
          </a:prstGeom>
        </p:spPr>
      </p:pic>
      <p:sp>
        <p:nvSpPr>
          <p:cNvPr id="9" name="Ellips 8"/>
          <p:cNvSpPr/>
          <p:nvPr/>
        </p:nvSpPr>
        <p:spPr>
          <a:xfrm>
            <a:off x="4782788" y="2611157"/>
            <a:ext cx="2578487" cy="20395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sv-SE" sz="1000">
              <a:solidFill>
                <a:schemeClr val="tx1"/>
              </a:solidFill>
            </a:endParaRPr>
          </a:p>
        </p:txBody>
      </p:sp>
      <p:sp>
        <p:nvSpPr>
          <p:cNvPr id="2" name="textruta 1">
            <a:extLst>
              <a:ext uri="{FF2B5EF4-FFF2-40B4-BE49-F238E27FC236}">
                <a16:creationId xmlns:a16="http://schemas.microsoft.com/office/drawing/2014/main" id="{22E51D42-57AF-48C4-B5E4-4B88DADB7586}"/>
              </a:ext>
            </a:extLst>
          </p:cNvPr>
          <p:cNvSpPr txBox="1"/>
          <p:nvPr/>
        </p:nvSpPr>
        <p:spPr>
          <a:xfrm>
            <a:off x="4658731" y="3215607"/>
            <a:ext cx="2794482" cy="1107996"/>
          </a:xfrm>
          <a:prstGeom prst="rect">
            <a:avLst/>
          </a:prstGeom>
          <a:noFill/>
        </p:spPr>
        <p:txBody>
          <a:bodyPr wrap="square" rtlCol="0">
            <a:spAutoFit/>
          </a:bodyPr>
          <a:lstStyle/>
          <a:p>
            <a:pPr algn="ctr"/>
            <a:r>
              <a:rPr lang="sv-SE" sz="1600" b="1">
                <a:latin typeface="+mj-lt"/>
              </a:rPr>
              <a:t>RESULTAT </a:t>
            </a:r>
          </a:p>
          <a:p>
            <a:pPr algn="ctr"/>
            <a:r>
              <a:rPr lang="sv-SE" sz="1600" b="1">
                <a:latin typeface="+mj-lt"/>
              </a:rPr>
              <a:t>&amp; </a:t>
            </a:r>
          </a:p>
          <a:p>
            <a:pPr algn="ctr"/>
            <a:r>
              <a:rPr lang="sv-SE" sz="1600" b="1">
                <a:latin typeface="+mj-lt"/>
              </a:rPr>
              <a:t>EFFEKT</a:t>
            </a:r>
          </a:p>
          <a:p>
            <a:endParaRPr lang="sv-SE"/>
          </a:p>
        </p:txBody>
      </p:sp>
      <p:sp>
        <p:nvSpPr>
          <p:cNvPr id="14" name="textruta 13">
            <a:extLst>
              <a:ext uri="{FF2B5EF4-FFF2-40B4-BE49-F238E27FC236}">
                <a16:creationId xmlns:a16="http://schemas.microsoft.com/office/drawing/2014/main" id="{EC6E4467-92A1-4952-8E09-964367FC06E7}"/>
              </a:ext>
            </a:extLst>
          </p:cNvPr>
          <p:cNvSpPr txBox="1"/>
          <p:nvPr/>
        </p:nvSpPr>
        <p:spPr>
          <a:xfrm>
            <a:off x="397527" y="1896296"/>
            <a:ext cx="3823448" cy="1200329"/>
          </a:xfrm>
          <a:prstGeom prst="rect">
            <a:avLst/>
          </a:prstGeom>
          <a:noFill/>
        </p:spPr>
        <p:txBody>
          <a:bodyPr wrap="square">
            <a:noAutofit/>
          </a:bodyPr>
          <a:lstStyle/>
          <a:p>
            <a:pPr algn="ctr">
              <a:spcAft>
                <a:spcPts val="600"/>
              </a:spcAft>
            </a:pPr>
            <a:r>
              <a:rPr lang="sv-SE" b="1">
                <a:solidFill>
                  <a:srgbClr val="C00000"/>
                </a:solidFill>
                <a:latin typeface="+mj-lt"/>
              </a:rPr>
              <a:t>HANDLINGSKRAFT</a:t>
            </a:r>
          </a:p>
          <a:p>
            <a:pPr algn="ctr"/>
            <a:r>
              <a:rPr lang="sv-SE" sz="1800">
                <a:solidFill>
                  <a:schemeClr val="accent6"/>
                </a:solidFill>
                <a:latin typeface="+mj-lt"/>
              </a:rPr>
              <a:t>Vågar prioritera</a:t>
            </a:r>
          </a:p>
          <a:p>
            <a:pPr algn="ctr"/>
            <a:r>
              <a:rPr lang="sv-SE" sz="1800">
                <a:solidFill>
                  <a:schemeClr val="accent6"/>
                </a:solidFill>
                <a:latin typeface="+mj-lt"/>
                <a:cs typeface="Arial"/>
              </a:rPr>
              <a:t>Mod att ta beslut</a:t>
            </a:r>
          </a:p>
        </p:txBody>
      </p:sp>
      <p:sp>
        <p:nvSpPr>
          <p:cNvPr id="16" name="textruta 15">
            <a:extLst>
              <a:ext uri="{FF2B5EF4-FFF2-40B4-BE49-F238E27FC236}">
                <a16:creationId xmlns:a16="http://schemas.microsoft.com/office/drawing/2014/main" id="{8D69F2B9-BE28-4B87-8098-3417BBF8E383}"/>
              </a:ext>
            </a:extLst>
          </p:cNvPr>
          <p:cNvSpPr txBox="1"/>
          <p:nvPr/>
        </p:nvSpPr>
        <p:spPr>
          <a:xfrm>
            <a:off x="421063" y="4133769"/>
            <a:ext cx="3823448" cy="1200329"/>
          </a:xfrm>
          <a:prstGeom prst="rect">
            <a:avLst/>
          </a:prstGeom>
          <a:noFill/>
        </p:spPr>
        <p:txBody>
          <a:bodyPr wrap="square">
            <a:noAutofit/>
          </a:bodyPr>
          <a:lstStyle/>
          <a:p>
            <a:pPr algn="ctr">
              <a:spcAft>
                <a:spcPts val="600"/>
              </a:spcAft>
            </a:pPr>
            <a:r>
              <a:rPr lang="sv-SE" b="1">
                <a:solidFill>
                  <a:srgbClr val="C00000"/>
                </a:solidFill>
                <a:latin typeface="+mj-lt"/>
              </a:rPr>
              <a:t>ETT RÖDA KORSET</a:t>
            </a:r>
          </a:p>
          <a:p>
            <a:pPr algn="ctr"/>
            <a:r>
              <a:rPr lang="sv-SE" sz="1800">
                <a:solidFill>
                  <a:schemeClr val="accent6"/>
                </a:solidFill>
                <a:latin typeface="+mj-lt"/>
              </a:rPr>
              <a:t>Agerar för samverkan</a:t>
            </a:r>
          </a:p>
          <a:p>
            <a:pPr algn="ctr"/>
            <a:r>
              <a:rPr lang="sv-SE" sz="1800">
                <a:solidFill>
                  <a:schemeClr val="accent6"/>
                </a:solidFill>
                <a:latin typeface="+mj-lt"/>
              </a:rPr>
              <a:t>Ser till helheten</a:t>
            </a:r>
          </a:p>
        </p:txBody>
      </p:sp>
      <p:sp>
        <p:nvSpPr>
          <p:cNvPr id="17" name="textruta 16">
            <a:extLst>
              <a:ext uri="{FF2B5EF4-FFF2-40B4-BE49-F238E27FC236}">
                <a16:creationId xmlns:a16="http://schemas.microsoft.com/office/drawing/2014/main" id="{554995FB-1B8D-48D1-B494-4F4E801BFC22}"/>
              </a:ext>
            </a:extLst>
          </p:cNvPr>
          <p:cNvSpPr txBox="1"/>
          <p:nvPr/>
        </p:nvSpPr>
        <p:spPr>
          <a:xfrm>
            <a:off x="8038118" y="1872889"/>
            <a:ext cx="3823445" cy="1169551"/>
          </a:xfrm>
          <a:prstGeom prst="rect">
            <a:avLst/>
          </a:prstGeom>
          <a:noFill/>
        </p:spPr>
        <p:txBody>
          <a:bodyPr wrap="square">
            <a:noAutofit/>
          </a:bodyPr>
          <a:lstStyle/>
          <a:p>
            <a:pPr algn="ctr">
              <a:spcAft>
                <a:spcPts val="600"/>
              </a:spcAft>
            </a:pPr>
            <a:r>
              <a:rPr lang="sv-SE" b="1">
                <a:solidFill>
                  <a:srgbClr val="C00000"/>
                </a:solidFill>
                <a:latin typeface="+mj-lt"/>
              </a:rPr>
              <a:t>MEDMÄNSKLIGHET</a:t>
            </a:r>
          </a:p>
          <a:p>
            <a:pPr algn="ctr"/>
            <a:r>
              <a:rPr lang="sv-SE" sz="1800">
                <a:solidFill>
                  <a:schemeClr val="accent6"/>
                </a:solidFill>
                <a:latin typeface="+mj-lt"/>
              </a:rPr>
              <a:t>Ser individen</a:t>
            </a:r>
          </a:p>
          <a:p>
            <a:pPr algn="ctr"/>
            <a:r>
              <a:rPr lang="sv-SE" sz="1800">
                <a:solidFill>
                  <a:schemeClr val="accent6"/>
                </a:solidFill>
                <a:latin typeface="+mj-lt"/>
              </a:rPr>
              <a:t>Lyssnar nyfiket</a:t>
            </a:r>
          </a:p>
        </p:txBody>
      </p:sp>
      <p:sp>
        <p:nvSpPr>
          <p:cNvPr id="21" name="textruta 20">
            <a:extLst>
              <a:ext uri="{FF2B5EF4-FFF2-40B4-BE49-F238E27FC236}">
                <a16:creationId xmlns:a16="http://schemas.microsoft.com/office/drawing/2014/main" id="{DFFCDD1F-F0D0-40AB-94FB-766D989F4511}"/>
              </a:ext>
            </a:extLst>
          </p:cNvPr>
          <p:cNvSpPr txBox="1"/>
          <p:nvPr/>
        </p:nvSpPr>
        <p:spPr>
          <a:xfrm>
            <a:off x="8097754" y="4105881"/>
            <a:ext cx="3823445" cy="1169551"/>
          </a:xfrm>
          <a:prstGeom prst="rect">
            <a:avLst/>
          </a:prstGeom>
          <a:noFill/>
        </p:spPr>
        <p:txBody>
          <a:bodyPr wrap="square">
            <a:noAutofit/>
          </a:bodyPr>
          <a:lstStyle/>
          <a:p>
            <a:pPr algn="ctr">
              <a:spcAft>
                <a:spcPts val="600"/>
              </a:spcAft>
            </a:pPr>
            <a:r>
              <a:rPr lang="sv-SE" b="1">
                <a:solidFill>
                  <a:srgbClr val="C00000"/>
                </a:solidFill>
                <a:latin typeface="+mj-lt"/>
              </a:rPr>
              <a:t>UTVECKLING &amp; LÄRANDE</a:t>
            </a:r>
          </a:p>
          <a:p>
            <a:pPr algn="ctr"/>
            <a:r>
              <a:rPr lang="sv-SE">
                <a:solidFill>
                  <a:schemeClr val="accent6"/>
                </a:solidFill>
                <a:latin typeface="+mj-lt"/>
              </a:rPr>
              <a:t>Testar nytt och reflekterar</a:t>
            </a:r>
          </a:p>
          <a:p>
            <a:pPr algn="ctr"/>
            <a:r>
              <a:rPr lang="sv-SE">
                <a:solidFill>
                  <a:schemeClr val="accent6"/>
                </a:solidFill>
                <a:latin typeface="+mj-lt"/>
              </a:rPr>
              <a:t>Vågar misslyckas</a:t>
            </a:r>
          </a:p>
        </p:txBody>
      </p:sp>
    </p:spTree>
    <p:extLst>
      <p:ext uri="{BB962C8B-B14F-4D97-AF65-F5344CB8AC3E}">
        <p14:creationId xmlns:p14="http://schemas.microsoft.com/office/powerpoint/2010/main" val="1243475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96F5ED35-2AE5-E843-B0BD-E8319D23BB04}"/>
              </a:ext>
            </a:extLst>
          </p:cNvPr>
          <p:cNvSpPr/>
          <p:nvPr/>
        </p:nvSpPr>
        <p:spPr>
          <a:xfrm>
            <a:off x="1" y="1223319"/>
            <a:ext cx="12191999" cy="474278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v-SE" sz="1200" b="1">
              <a:solidFill>
                <a:schemeClr val="accent6"/>
              </a:solidFill>
              <a:latin typeface="+mj-lt"/>
              <a:cs typeface="Arial"/>
            </a:endParaRPr>
          </a:p>
          <a:p>
            <a:pPr algn="ctr"/>
            <a:endParaRPr lang="sv-SE" b="1">
              <a:solidFill>
                <a:schemeClr val="accent6"/>
              </a:solidFill>
              <a:latin typeface="+mj-lt"/>
              <a:cs typeface="Arial"/>
            </a:endParaRPr>
          </a:p>
        </p:txBody>
      </p:sp>
      <p:sp>
        <p:nvSpPr>
          <p:cNvPr id="4" name="Rektangel 3"/>
          <p:cNvSpPr/>
          <p:nvPr/>
        </p:nvSpPr>
        <p:spPr>
          <a:xfrm>
            <a:off x="524234" y="1482307"/>
            <a:ext cx="3504105" cy="2028309"/>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sv-SE" b="1">
                <a:solidFill>
                  <a:srgbClr val="C00000"/>
                </a:solidFill>
                <a:latin typeface="+mj-lt"/>
              </a:rPr>
              <a:t>HANDLINGSKRAFT</a:t>
            </a:r>
          </a:p>
          <a:p>
            <a:pPr algn="ctr"/>
            <a:r>
              <a:rPr lang="sv-SE" sz="1300" b="1">
                <a:solidFill>
                  <a:schemeClr val="accent6"/>
                </a:solidFill>
                <a:latin typeface="+mj-lt"/>
                <a:cs typeface="Arial"/>
              </a:rPr>
              <a:t>Vågar prioritera</a:t>
            </a:r>
          </a:p>
          <a:p>
            <a:pPr algn="ctr"/>
            <a:r>
              <a:rPr lang="sv-SE" sz="1300" b="1">
                <a:solidFill>
                  <a:schemeClr val="accent6"/>
                </a:solidFill>
                <a:latin typeface="+mj-lt"/>
                <a:cs typeface="Arial"/>
              </a:rPr>
              <a:t>Mod att ta beslut</a:t>
            </a:r>
            <a:endParaRPr lang="sv-SE" sz="1100" b="1">
              <a:solidFill>
                <a:schemeClr val="accent6"/>
              </a:solidFill>
              <a:latin typeface="+mj-lt"/>
            </a:endParaRPr>
          </a:p>
          <a:p>
            <a:endParaRPr lang="sv-SE" sz="1050">
              <a:solidFill>
                <a:schemeClr val="tx1"/>
              </a:solidFill>
            </a:endParaRPr>
          </a:p>
          <a:p>
            <a:pPr marL="171450" indent="-171450">
              <a:buFont typeface="Arial" panose="020B0604020202020204" pitchFamily="34" charset="0"/>
              <a:buChar char="•"/>
            </a:pPr>
            <a:r>
              <a:rPr lang="sv-SE" sz="1050">
                <a:solidFill>
                  <a:schemeClr val="tx1"/>
                </a:solidFill>
              </a:rPr>
              <a:t>Vi är handlingskraftiga, ger relevant stöd och agerar där det behövs. </a:t>
            </a:r>
          </a:p>
          <a:p>
            <a:pPr marL="171450" indent="-171450">
              <a:buFont typeface="Arial" panose="020B0604020202020204" pitchFamily="34" charset="0"/>
              <a:buChar char="•"/>
            </a:pPr>
            <a:r>
              <a:rPr lang="sv-SE" sz="1050">
                <a:solidFill>
                  <a:schemeClr val="tx1"/>
                </a:solidFill>
              </a:rPr>
              <a:t>Vi är framåtriktade, engagerade och arbetar för att skapa effekt i uppdraget och för våra målgrupper. </a:t>
            </a:r>
          </a:p>
          <a:p>
            <a:pPr marL="171450" indent="-171450">
              <a:buFont typeface="Arial" panose="020B0604020202020204" pitchFamily="34" charset="0"/>
              <a:buChar char="•"/>
            </a:pPr>
            <a:r>
              <a:rPr lang="sv-SE" sz="1050">
                <a:solidFill>
                  <a:schemeClr val="tx1"/>
                </a:solidFill>
              </a:rPr>
              <a:t>Vi sätter utmanande men realistiska mål och arbetar proaktivt och effektivt för att uppnå dessa.</a:t>
            </a:r>
          </a:p>
          <a:p>
            <a:pPr algn="ctr"/>
            <a:endParaRPr lang="sv-SE" b="1">
              <a:solidFill>
                <a:schemeClr val="accent6"/>
              </a:solidFill>
              <a:latin typeface="+mj-lt"/>
              <a:cs typeface="Arial"/>
            </a:endParaRPr>
          </a:p>
        </p:txBody>
      </p:sp>
      <p:sp>
        <p:nvSpPr>
          <p:cNvPr id="6" name="Rektangel 5"/>
          <p:cNvSpPr/>
          <p:nvPr/>
        </p:nvSpPr>
        <p:spPr>
          <a:xfrm>
            <a:off x="524234" y="3655357"/>
            <a:ext cx="3504105" cy="2039577"/>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sv-SE" b="1">
                <a:solidFill>
                  <a:srgbClr val="C00000"/>
                </a:solidFill>
                <a:latin typeface="+mj-lt"/>
              </a:rPr>
              <a:t>ETT RÖDA KORSET</a:t>
            </a:r>
          </a:p>
          <a:p>
            <a:pPr algn="ctr"/>
            <a:r>
              <a:rPr lang="sv-SE" sz="1300" b="1">
                <a:solidFill>
                  <a:schemeClr val="accent6"/>
                </a:solidFill>
                <a:latin typeface="+mj-lt"/>
                <a:cs typeface="Arial"/>
              </a:rPr>
              <a:t>Agerar för samverkan</a:t>
            </a:r>
          </a:p>
          <a:p>
            <a:pPr algn="ctr"/>
            <a:r>
              <a:rPr lang="sv-SE" sz="1300" b="1">
                <a:solidFill>
                  <a:schemeClr val="accent6"/>
                </a:solidFill>
                <a:latin typeface="+mj-lt"/>
                <a:cs typeface="Arial"/>
              </a:rPr>
              <a:t>Ser till helheten</a:t>
            </a:r>
          </a:p>
          <a:p>
            <a:pPr marL="171450" indent="-171450">
              <a:buFont typeface="Arial" panose="020B0604020202020204" pitchFamily="34" charset="0"/>
              <a:buChar char="•"/>
            </a:pPr>
            <a:r>
              <a:rPr lang="sv-SE" sz="1050">
                <a:solidFill>
                  <a:schemeClr val="tx1"/>
                </a:solidFill>
              </a:rPr>
              <a:t>Vi agerar utifrån samma grunduppdrag och grundprinciper oavsett var i organisationen uppdraget utförs. </a:t>
            </a:r>
          </a:p>
          <a:p>
            <a:pPr marL="171450" indent="-171450">
              <a:buFont typeface="Arial" panose="020B0604020202020204" pitchFamily="34" charset="0"/>
              <a:buChar char="•"/>
            </a:pPr>
            <a:r>
              <a:rPr lang="sv-SE" sz="1050">
                <a:solidFill>
                  <a:schemeClr val="tx1"/>
                </a:solidFill>
              </a:rPr>
              <a:t>Vi arbetar för Ett Röda Korset och agerar för en samordnad, tydlig och handlingskraftig aktör. </a:t>
            </a:r>
          </a:p>
          <a:p>
            <a:pPr marL="171450" indent="-171450">
              <a:buFont typeface="Arial" panose="020B0604020202020204" pitchFamily="34" charset="0"/>
              <a:buChar char="•"/>
            </a:pPr>
            <a:r>
              <a:rPr lang="sv-SE" sz="1050">
                <a:solidFill>
                  <a:schemeClr val="tx1"/>
                </a:solidFill>
              </a:rPr>
              <a:t>Vi förstår helheter och samarbetar över gränser.</a:t>
            </a:r>
          </a:p>
          <a:p>
            <a:pPr marL="171450" indent="-171450">
              <a:buFont typeface="Arial" panose="020B0604020202020204" pitchFamily="34" charset="0"/>
              <a:buChar char="•"/>
            </a:pPr>
            <a:endParaRPr lang="sv-SE" sz="1050">
              <a:solidFill>
                <a:schemeClr val="tx1"/>
              </a:solidFill>
            </a:endParaRPr>
          </a:p>
          <a:p>
            <a:pPr algn="ctr"/>
            <a:endParaRPr lang="sv-SE" sz="1400">
              <a:solidFill>
                <a:schemeClr val="accent6"/>
              </a:solidFill>
              <a:latin typeface="+mj-lt"/>
            </a:endParaRPr>
          </a:p>
        </p:txBody>
      </p:sp>
      <p:sp>
        <p:nvSpPr>
          <p:cNvPr id="7" name="Rektangel 6"/>
          <p:cNvSpPr/>
          <p:nvPr/>
        </p:nvSpPr>
        <p:spPr>
          <a:xfrm>
            <a:off x="8245534" y="1469099"/>
            <a:ext cx="3616030" cy="2028310"/>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108000" rIns="91440" bIns="45720" rtlCol="0" anchor="t"/>
          <a:lstStyle/>
          <a:p>
            <a:pPr algn="ctr"/>
            <a:r>
              <a:rPr lang="sv-SE" b="1">
                <a:solidFill>
                  <a:srgbClr val="C00000"/>
                </a:solidFill>
                <a:latin typeface="+mj-lt"/>
              </a:rPr>
              <a:t>MEDMÄNSKLIGHET</a:t>
            </a:r>
          </a:p>
          <a:p>
            <a:pPr algn="ctr"/>
            <a:r>
              <a:rPr lang="sv-SE" sz="1300" b="1">
                <a:solidFill>
                  <a:schemeClr val="accent6"/>
                </a:solidFill>
                <a:latin typeface="+mj-lt"/>
                <a:cs typeface="Arial"/>
              </a:rPr>
              <a:t>Ser individen</a:t>
            </a:r>
          </a:p>
          <a:p>
            <a:pPr algn="ctr"/>
            <a:r>
              <a:rPr lang="sv-SE" sz="1300" b="1">
                <a:solidFill>
                  <a:schemeClr val="accent6"/>
                </a:solidFill>
                <a:latin typeface="+mj-lt"/>
                <a:cs typeface="Arial"/>
              </a:rPr>
              <a:t>Lyssnar nyfiket</a:t>
            </a:r>
          </a:p>
          <a:p>
            <a:pPr marL="171450" indent="-171450">
              <a:buFont typeface="Arial" panose="020B0604020202020204" pitchFamily="34" charset="0"/>
              <a:buChar char="•"/>
            </a:pPr>
            <a:r>
              <a:rPr lang="sv-SE" sz="1050">
                <a:solidFill>
                  <a:schemeClr val="tx1"/>
                </a:solidFill>
              </a:rPr>
              <a:t>Vi agerar med omtänksamhet, trygghet och som medmänniskor i vår professionella roll. </a:t>
            </a:r>
          </a:p>
          <a:p>
            <a:pPr marL="171450" indent="-171450">
              <a:buFont typeface="Arial" panose="020B0604020202020204" pitchFamily="34" charset="0"/>
              <a:buChar char="•"/>
            </a:pPr>
            <a:r>
              <a:rPr lang="sv-SE" sz="1050">
                <a:solidFill>
                  <a:schemeClr val="tx1"/>
                </a:solidFill>
              </a:rPr>
              <a:t>Vi är engagerade, stöttande och öppna för att inspireras av andra. </a:t>
            </a:r>
          </a:p>
          <a:p>
            <a:pPr marL="171450" indent="-171450">
              <a:buFont typeface="Arial" panose="020B0604020202020204" pitchFamily="34" charset="0"/>
              <a:buChar char="•"/>
            </a:pPr>
            <a:r>
              <a:rPr lang="sv-SE" sz="1050">
                <a:solidFill>
                  <a:schemeClr val="tx1"/>
                </a:solidFill>
              </a:rPr>
              <a:t>Vi tillvaratar olikheter och löser konflikter på ett konstruktivt sätt.</a:t>
            </a:r>
          </a:p>
          <a:p>
            <a:pPr algn="ctr"/>
            <a:endParaRPr lang="sv-SE" sz="1100" b="1">
              <a:solidFill>
                <a:schemeClr val="accent6"/>
              </a:solidFill>
              <a:latin typeface="+mj-lt"/>
            </a:endParaRPr>
          </a:p>
        </p:txBody>
      </p:sp>
      <p:sp>
        <p:nvSpPr>
          <p:cNvPr id="8" name="Rektangel 7"/>
          <p:cNvSpPr/>
          <p:nvPr/>
        </p:nvSpPr>
        <p:spPr>
          <a:xfrm>
            <a:off x="8266901" y="3655356"/>
            <a:ext cx="3594662" cy="2039578"/>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lgn="ctr"/>
            <a:r>
              <a:rPr lang="sv-SE" b="1">
                <a:solidFill>
                  <a:srgbClr val="C00000"/>
                </a:solidFill>
                <a:latin typeface="+mj-lt"/>
              </a:rPr>
              <a:t>UTVECKLING &amp; LÄRANDE</a:t>
            </a:r>
          </a:p>
          <a:p>
            <a:pPr algn="ctr"/>
            <a:r>
              <a:rPr lang="sv-SE" sz="1300" b="1">
                <a:solidFill>
                  <a:schemeClr val="accent6"/>
                </a:solidFill>
                <a:latin typeface="+mj-lt"/>
                <a:cs typeface="Arial"/>
              </a:rPr>
              <a:t>Testar nytt och reflekterar </a:t>
            </a:r>
          </a:p>
          <a:p>
            <a:pPr algn="ctr"/>
            <a:r>
              <a:rPr lang="sv-SE" sz="1300" b="1">
                <a:solidFill>
                  <a:schemeClr val="accent6"/>
                </a:solidFill>
                <a:latin typeface="+mj-lt"/>
                <a:cs typeface="Arial"/>
              </a:rPr>
              <a:t>Vågar misslyckas</a:t>
            </a:r>
          </a:p>
          <a:p>
            <a:pPr algn="ctr"/>
            <a:endParaRPr lang="sv-SE" sz="1200" b="1">
              <a:solidFill>
                <a:schemeClr val="accent6"/>
              </a:solidFill>
              <a:latin typeface="+mj-lt"/>
            </a:endParaRPr>
          </a:p>
          <a:p>
            <a:pPr marL="171450" lvl="0" indent="-171450">
              <a:buFont typeface="Arial" panose="020B0604020202020204" pitchFamily="34" charset="0"/>
              <a:buChar char="•"/>
            </a:pPr>
            <a:r>
              <a:rPr lang="sv-SE" sz="1050">
                <a:solidFill>
                  <a:schemeClr val="tx1"/>
                </a:solidFill>
              </a:rPr>
              <a:t>Vi lär oss nya saker kontinuerligt genom att våga testa, lära av egna och andras framgångar och misstag. </a:t>
            </a:r>
          </a:p>
          <a:p>
            <a:pPr marL="171450" lvl="0" indent="-171450">
              <a:buFont typeface="Arial" panose="020B0604020202020204" pitchFamily="34" charset="0"/>
              <a:buChar char="•"/>
            </a:pPr>
            <a:r>
              <a:rPr lang="sv-SE" sz="1050">
                <a:solidFill>
                  <a:schemeClr val="tx1"/>
                </a:solidFill>
              </a:rPr>
              <a:t>Vi drivs av kontinuerlig utveckling och ständiga förbättringar för att vara relevanta i en föränderlig omvärld.</a:t>
            </a:r>
          </a:p>
          <a:p>
            <a:pPr lvl="0" algn="ctr"/>
            <a:endParaRPr lang="sv-SE" sz="1400" b="1">
              <a:solidFill>
                <a:schemeClr val="accent6"/>
              </a:solidFill>
              <a:latin typeface="+mj-lt"/>
            </a:endParaRPr>
          </a:p>
        </p:txBody>
      </p:sp>
      <p:sp>
        <p:nvSpPr>
          <p:cNvPr id="11" name="Rubrik 1">
            <a:extLst>
              <a:ext uri="{FF2B5EF4-FFF2-40B4-BE49-F238E27FC236}">
                <a16:creationId xmlns:a16="http://schemas.microsoft.com/office/drawing/2014/main" id="{05342CDB-7C2B-1C45-945B-3928B179CC33}"/>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chemeClr val="accent1"/>
                </a:solidFill>
              </a:rPr>
              <a:t>Ledar- och medarbetarskap i Svenska Röda Korset</a:t>
            </a:r>
          </a:p>
        </p:txBody>
      </p:sp>
      <p:pic>
        <p:nvPicPr>
          <p:cNvPr id="15" name="Bildobjekt 14" descr="En bild som visar träd, utomhus&#10;&#10;Automatiskt genererad beskrivning">
            <a:extLst>
              <a:ext uri="{FF2B5EF4-FFF2-40B4-BE49-F238E27FC236}">
                <a16:creationId xmlns:a16="http://schemas.microsoft.com/office/drawing/2014/main" id="{0F914F36-9FEF-664D-B440-6034BC06274A}"/>
              </a:ext>
            </a:extLst>
          </p:cNvPr>
          <p:cNvPicPr>
            <a:picLocks noChangeAspect="1"/>
          </p:cNvPicPr>
          <p:nvPr/>
        </p:nvPicPr>
        <p:blipFill rotWithShape="1">
          <a:blip r:embed="rId3">
            <a:extLst>
              <a:ext uri="{28A0092B-C50C-407E-A947-70E740481C1C}">
                <a14:useLocalDpi xmlns:a14="http://schemas.microsoft.com/office/drawing/2010/main" val="0"/>
              </a:ext>
            </a:extLst>
          </a:blip>
          <a:srcRect l="11406" r="9383"/>
          <a:stretch/>
        </p:blipFill>
        <p:spPr>
          <a:xfrm>
            <a:off x="4028339" y="1482307"/>
            <a:ext cx="1613848" cy="2028310"/>
          </a:xfrm>
          <a:prstGeom prst="rect">
            <a:avLst/>
          </a:prstGeom>
        </p:spPr>
      </p:pic>
      <p:pic>
        <p:nvPicPr>
          <p:cNvPr id="19" name="Bildobjekt 18" descr="En bild som visar person&#10;&#10;Automatiskt genererad beskrivning">
            <a:extLst>
              <a:ext uri="{FF2B5EF4-FFF2-40B4-BE49-F238E27FC236}">
                <a16:creationId xmlns:a16="http://schemas.microsoft.com/office/drawing/2014/main" id="{00F9D7E6-B2DD-354E-8302-661E21E98371}"/>
              </a:ext>
            </a:extLst>
          </p:cNvPr>
          <p:cNvPicPr>
            <a:picLocks noChangeAspect="1"/>
          </p:cNvPicPr>
          <p:nvPr/>
        </p:nvPicPr>
        <p:blipFill rotWithShape="1">
          <a:blip r:embed="rId4">
            <a:extLst>
              <a:ext uri="{28A0092B-C50C-407E-A947-70E740481C1C}">
                <a14:useLocalDpi xmlns:a14="http://schemas.microsoft.com/office/drawing/2010/main" val="0"/>
              </a:ext>
            </a:extLst>
          </a:blip>
          <a:srcRect l="17303" r="7546"/>
          <a:stretch/>
        </p:blipFill>
        <p:spPr>
          <a:xfrm>
            <a:off x="4028339" y="3655356"/>
            <a:ext cx="1613848" cy="2039578"/>
          </a:xfrm>
          <a:prstGeom prst="rect">
            <a:avLst/>
          </a:prstGeom>
        </p:spPr>
      </p:pic>
      <p:pic>
        <p:nvPicPr>
          <p:cNvPr id="22" name="Platshållare för bild 5" descr="En bild som visar väg, utomhus, träd, åker&#10;&#10;Automatiskt genererad beskrivning">
            <a:extLst>
              <a:ext uri="{FF2B5EF4-FFF2-40B4-BE49-F238E27FC236}">
                <a16:creationId xmlns:a16="http://schemas.microsoft.com/office/drawing/2014/main" id="{6F727148-AF6B-4F4B-896E-26512226F96B}"/>
              </a:ext>
            </a:extLst>
          </p:cNvPr>
          <p:cNvPicPr>
            <a:picLocks noChangeAspect="1"/>
          </p:cNvPicPr>
          <p:nvPr/>
        </p:nvPicPr>
        <p:blipFill rotWithShape="1">
          <a:blip r:embed="rId5">
            <a:extLst>
              <a:ext uri="{28A0092B-C50C-407E-A947-70E740481C1C}">
                <a14:useLocalDpi xmlns:a14="http://schemas.microsoft.com/office/drawing/2010/main" val="0"/>
              </a:ext>
            </a:extLst>
          </a:blip>
          <a:srcRect t="12492" b="12492"/>
          <a:stretch/>
        </p:blipFill>
        <p:spPr>
          <a:xfrm>
            <a:off x="6486252" y="1482308"/>
            <a:ext cx="1759282" cy="2015102"/>
          </a:xfrm>
          <a:custGeom>
            <a:avLst/>
            <a:gdLst>
              <a:gd name="connsiteX0" fmla="*/ 0 w 6096000"/>
              <a:gd name="connsiteY0" fmla="*/ 0 h 6871069"/>
              <a:gd name="connsiteX1" fmla="*/ 6096000 w 6096000"/>
              <a:gd name="connsiteY1" fmla="*/ 0 h 6871069"/>
              <a:gd name="connsiteX2" fmla="*/ 6096000 w 6096000"/>
              <a:gd name="connsiteY2" fmla="*/ 5201587 h 6871069"/>
              <a:gd name="connsiteX3" fmla="*/ 6096000 w 6096000"/>
              <a:gd name="connsiteY3" fmla="*/ 6021469 h 6871069"/>
              <a:gd name="connsiteX4" fmla="*/ 6096000 w 6096000"/>
              <a:gd name="connsiteY4" fmla="*/ 6871069 h 6871069"/>
              <a:gd name="connsiteX5" fmla="*/ 2313482 w 6096000"/>
              <a:gd name="connsiteY5" fmla="*/ 6871069 h 6871069"/>
              <a:gd name="connsiteX6" fmla="*/ 2313482 w 6096000"/>
              <a:gd name="connsiteY6" fmla="*/ 6858000 h 6871069"/>
              <a:gd name="connsiteX7" fmla="*/ 0 w 6096000"/>
              <a:gd name="connsiteY7" fmla="*/ 6858000 h 687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71069">
                <a:moveTo>
                  <a:pt x="0" y="0"/>
                </a:moveTo>
                <a:lnTo>
                  <a:pt x="6096000" y="0"/>
                </a:lnTo>
                <a:lnTo>
                  <a:pt x="6096000" y="5201587"/>
                </a:lnTo>
                <a:lnTo>
                  <a:pt x="6096000" y="6021469"/>
                </a:lnTo>
                <a:lnTo>
                  <a:pt x="6096000" y="6871069"/>
                </a:lnTo>
                <a:lnTo>
                  <a:pt x="2313482" y="6871069"/>
                </a:lnTo>
                <a:lnTo>
                  <a:pt x="2313482" y="6858000"/>
                </a:lnTo>
                <a:lnTo>
                  <a:pt x="0" y="6858000"/>
                </a:lnTo>
                <a:close/>
              </a:path>
            </a:pathLst>
          </a:custGeom>
        </p:spPr>
      </p:pic>
      <p:pic>
        <p:nvPicPr>
          <p:cNvPr id="24" name="Bildobjekt 23" descr="En bild som visar vägg, inomhus, person&#10;&#10;Automatiskt genererad beskrivning">
            <a:extLst>
              <a:ext uri="{FF2B5EF4-FFF2-40B4-BE49-F238E27FC236}">
                <a16:creationId xmlns:a16="http://schemas.microsoft.com/office/drawing/2014/main" id="{D536C21D-F96F-DC48-A30D-C966F2F3867B}"/>
              </a:ext>
            </a:extLst>
          </p:cNvPr>
          <p:cNvPicPr>
            <a:picLocks noChangeAspect="1"/>
          </p:cNvPicPr>
          <p:nvPr/>
        </p:nvPicPr>
        <p:blipFill rotWithShape="1">
          <a:blip r:embed="rId6">
            <a:extLst>
              <a:ext uri="{28A0092B-C50C-407E-A947-70E740481C1C}">
                <a14:useLocalDpi xmlns:a14="http://schemas.microsoft.com/office/drawing/2010/main" val="0"/>
              </a:ext>
            </a:extLst>
          </a:blip>
          <a:srcRect l="20599" r="11016"/>
          <a:stretch/>
        </p:blipFill>
        <p:spPr>
          <a:xfrm>
            <a:off x="6470628" y="3655356"/>
            <a:ext cx="1796273" cy="2039577"/>
          </a:xfrm>
          <a:prstGeom prst="rect">
            <a:avLst/>
          </a:prstGeom>
        </p:spPr>
      </p:pic>
      <p:sp>
        <p:nvSpPr>
          <p:cNvPr id="9" name="Ellips 8"/>
          <p:cNvSpPr/>
          <p:nvPr/>
        </p:nvSpPr>
        <p:spPr>
          <a:xfrm>
            <a:off x="4782788" y="2611157"/>
            <a:ext cx="2578487" cy="20395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sv-SE" sz="1000">
              <a:solidFill>
                <a:schemeClr val="tx1"/>
              </a:solidFill>
            </a:endParaRPr>
          </a:p>
        </p:txBody>
      </p:sp>
      <p:sp>
        <p:nvSpPr>
          <p:cNvPr id="2" name="textruta 1">
            <a:extLst>
              <a:ext uri="{FF2B5EF4-FFF2-40B4-BE49-F238E27FC236}">
                <a16:creationId xmlns:a16="http://schemas.microsoft.com/office/drawing/2014/main" id="{22E51D42-57AF-48C4-B5E4-4B88DADB7586}"/>
              </a:ext>
            </a:extLst>
          </p:cNvPr>
          <p:cNvSpPr txBox="1"/>
          <p:nvPr/>
        </p:nvSpPr>
        <p:spPr>
          <a:xfrm>
            <a:off x="4947947" y="3037633"/>
            <a:ext cx="2794482" cy="1423467"/>
          </a:xfrm>
          <a:prstGeom prst="rect">
            <a:avLst/>
          </a:prstGeom>
          <a:noFill/>
        </p:spPr>
        <p:txBody>
          <a:bodyPr wrap="square" rtlCol="0">
            <a:spAutoFit/>
          </a:bodyPr>
          <a:lstStyle/>
          <a:p>
            <a:r>
              <a:rPr lang="sv-SE" sz="1600" b="1">
                <a:latin typeface="+mj-lt"/>
              </a:rPr>
              <a:t>RESULTAT &amp; EFFEKT</a:t>
            </a:r>
          </a:p>
          <a:p>
            <a:pPr marL="171450" indent="-171450">
              <a:buFont typeface="Wingdings" panose="05000000000000000000" pitchFamily="2" charset="2"/>
              <a:buChar char="§"/>
            </a:pPr>
            <a:r>
              <a:rPr lang="sv-SE" sz="1000">
                <a:solidFill>
                  <a:schemeClr val="tx1"/>
                </a:solidFill>
                <a:latin typeface="+mj-lt"/>
              </a:rPr>
              <a:t>Uppnår uppsatta mål och resultat</a:t>
            </a:r>
          </a:p>
          <a:p>
            <a:pPr marL="171450" indent="-171450">
              <a:buFont typeface="Wingdings" panose="05000000000000000000" pitchFamily="2" charset="2"/>
              <a:buChar char="§"/>
            </a:pPr>
            <a:r>
              <a:rPr lang="sv-SE" sz="1000">
                <a:solidFill>
                  <a:schemeClr val="tx1"/>
                </a:solidFill>
                <a:latin typeface="+mj-lt"/>
              </a:rPr>
              <a:t>Har förmåga att omsätta mål och </a:t>
            </a:r>
            <a:br>
              <a:rPr lang="sv-SE" sz="1000">
                <a:solidFill>
                  <a:schemeClr val="tx1"/>
                </a:solidFill>
                <a:latin typeface="+mj-lt"/>
              </a:rPr>
            </a:br>
            <a:r>
              <a:rPr lang="sv-SE" sz="1000">
                <a:solidFill>
                  <a:schemeClr val="tx1"/>
                </a:solidFill>
                <a:latin typeface="+mj-lt"/>
              </a:rPr>
              <a:t>strategi i det dagliga arbetet.</a:t>
            </a:r>
          </a:p>
          <a:p>
            <a:pPr marL="171450" indent="-171450">
              <a:buFont typeface="Wingdings" panose="05000000000000000000" pitchFamily="2" charset="2"/>
              <a:buChar char="§"/>
            </a:pPr>
            <a:r>
              <a:rPr lang="sv-SE" sz="1000">
                <a:solidFill>
                  <a:schemeClr val="tx1"/>
                </a:solidFill>
                <a:latin typeface="+mj-lt"/>
              </a:rPr>
              <a:t>Utfört arbete skapar värde och </a:t>
            </a:r>
            <a:br>
              <a:rPr lang="sv-SE" sz="1000">
                <a:solidFill>
                  <a:schemeClr val="tx1"/>
                </a:solidFill>
                <a:latin typeface="+mj-lt"/>
              </a:rPr>
            </a:br>
            <a:r>
              <a:rPr lang="sv-SE" sz="1000">
                <a:solidFill>
                  <a:schemeClr val="tx1"/>
                </a:solidFill>
                <a:latin typeface="+mj-lt"/>
              </a:rPr>
              <a:t>effekt för mottagare och målgrupp</a:t>
            </a:r>
          </a:p>
          <a:p>
            <a:endParaRPr lang="sv-SE"/>
          </a:p>
        </p:txBody>
      </p:sp>
    </p:spTree>
    <p:extLst>
      <p:ext uri="{BB962C8B-B14F-4D97-AF65-F5344CB8AC3E}">
        <p14:creationId xmlns:p14="http://schemas.microsoft.com/office/powerpoint/2010/main" val="237847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02A5F2A-FDD9-904C-8FA4-D4052472B4D2}"/>
              </a:ext>
            </a:extLst>
          </p:cNvPr>
          <p:cNvSpPr/>
          <p:nvPr/>
        </p:nvSpPr>
        <p:spPr>
          <a:xfrm>
            <a:off x="1" y="0"/>
            <a:ext cx="12191999" cy="59661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v-SE" sz="1200" b="1">
              <a:solidFill>
                <a:schemeClr val="accent6"/>
              </a:solidFill>
              <a:latin typeface="+mj-lt"/>
              <a:cs typeface="Arial"/>
            </a:endParaRPr>
          </a:p>
          <a:p>
            <a:pPr algn="ctr"/>
            <a:endParaRPr lang="sv-SE" b="1">
              <a:solidFill>
                <a:schemeClr val="accent6"/>
              </a:solidFill>
              <a:latin typeface="+mj-lt"/>
              <a:cs typeface="Arial"/>
            </a:endParaRPr>
          </a:p>
        </p:txBody>
      </p:sp>
      <p:sp>
        <p:nvSpPr>
          <p:cNvPr id="9" name="Rektangel 8">
            <a:extLst>
              <a:ext uri="{FF2B5EF4-FFF2-40B4-BE49-F238E27FC236}">
                <a16:creationId xmlns:a16="http://schemas.microsoft.com/office/drawing/2014/main" id="{0B78CBE4-C931-FF40-B9B7-09F26E7E7C31}"/>
              </a:ext>
            </a:extLst>
          </p:cNvPr>
          <p:cNvSpPr/>
          <p:nvPr/>
        </p:nvSpPr>
        <p:spPr>
          <a:xfrm>
            <a:off x="484098" y="1988436"/>
            <a:ext cx="2709424" cy="3824373"/>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v-SE" b="1">
              <a:solidFill>
                <a:schemeClr val="accent6"/>
              </a:solidFill>
              <a:latin typeface="+mj-lt"/>
              <a:cs typeface="Arial"/>
            </a:endParaRPr>
          </a:p>
        </p:txBody>
      </p:sp>
      <p:sp>
        <p:nvSpPr>
          <p:cNvPr id="25" name="Rektangel 24">
            <a:extLst>
              <a:ext uri="{FF2B5EF4-FFF2-40B4-BE49-F238E27FC236}">
                <a16:creationId xmlns:a16="http://schemas.microsoft.com/office/drawing/2014/main" id="{0FA4887A-BE44-764D-8323-7AE5832E816F}"/>
              </a:ext>
            </a:extLst>
          </p:cNvPr>
          <p:cNvSpPr/>
          <p:nvPr/>
        </p:nvSpPr>
        <p:spPr>
          <a:xfrm>
            <a:off x="3328154" y="1988435"/>
            <a:ext cx="2638645" cy="3824373"/>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v-SE" b="1">
              <a:solidFill>
                <a:schemeClr val="accent6"/>
              </a:solidFill>
              <a:latin typeface="+mj-lt"/>
              <a:cs typeface="Arial"/>
            </a:endParaRPr>
          </a:p>
        </p:txBody>
      </p:sp>
      <p:sp>
        <p:nvSpPr>
          <p:cNvPr id="26" name="Rektangel 25">
            <a:extLst>
              <a:ext uri="{FF2B5EF4-FFF2-40B4-BE49-F238E27FC236}">
                <a16:creationId xmlns:a16="http://schemas.microsoft.com/office/drawing/2014/main" id="{4B4E3BBE-2D75-A84D-8847-116AFFBC15C8}"/>
              </a:ext>
            </a:extLst>
          </p:cNvPr>
          <p:cNvSpPr/>
          <p:nvPr/>
        </p:nvSpPr>
        <p:spPr>
          <a:xfrm>
            <a:off x="6077330" y="1988434"/>
            <a:ext cx="2709424" cy="3824373"/>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v-SE" b="1">
              <a:solidFill>
                <a:schemeClr val="accent6"/>
              </a:solidFill>
              <a:latin typeface="+mj-lt"/>
              <a:cs typeface="Arial"/>
            </a:endParaRPr>
          </a:p>
        </p:txBody>
      </p:sp>
      <p:sp>
        <p:nvSpPr>
          <p:cNvPr id="27" name="Rektangel 26">
            <a:extLst>
              <a:ext uri="{FF2B5EF4-FFF2-40B4-BE49-F238E27FC236}">
                <a16:creationId xmlns:a16="http://schemas.microsoft.com/office/drawing/2014/main" id="{D28776C4-DF37-4A48-A38E-2CFEB830EC25}"/>
              </a:ext>
            </a:extLst>
          </p:cNvPr>
          <p:cNvSpPr/>
          <p:nvPr/>
        </p:nvSpPr>
        <p:spPr>
          <a:xfrm>
            <a:off x="8897281" y="1908226"/>
            <a:ext cx="2819008" cy="3904582"/>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sv-SE" b="1">
              <a:solidFill>
                <a:schemeClr val="accent6"/>
              </a:solidFill>
              <a:latin typeface="+mj-lt"/>
              <a:cs typeface="Arial"/>
            </a:endParaRPr>
          </a:p>
        </p:txBody>
      </p:sp>
      <p:sp>
        <p:nvSpPr>
          <p:cNvPr id="28" name="textruta 27">
            <a:extLst>
              <a:ext uri="{FF2B5EF4-FFF2-40B4-BE49-F238E27FC236}">
                <a16:creationId xmlns:a16="http://schemas.microsoft.com/office/drawing/2014/main" id="{4AB3F0BF-71C7-4943-B276-258BF6BD5079}"/>
              </a:ext>
            </a:extLst>
          </p:cNvPr>
          <p:cNvSpPr txBox="1"/>
          <p:nvPr/>
        </p:nvSpPr>
        <p:spPr>
          <a:xfrm>
            <a:off x="484096" y="1761693"/>
            <a:ext cx="2709425" cy="410303"/>
          </a:xfrm>
          <a:prstGeom prst="rect">
            <a:avLst/>
          </a:prstGeom>
          <a:solidFill>
            <a:schemeClr val="accent4">
              <a:lumMod val="20000"/>
              <a:lumOff val="80000"/>
            </a:schemeClr>
          </a:solidFill>
        </p:spPr>
        <p:txBody>
          <a:bodyPr wrap="square">
            <a:noAutofit/>
          </a:bodyPr>
          <a:lstStyle/>
          <a:p>
            <a:pPr algn="ctr"/>
            <a:r>
              <a:rPr lang="sv-SE" sz="1100" b="1">
                <a:solidFill>
                  <a:srgbClr val="C00000"/>
                </a:solidFill>
                <a:effectLst/>
                <a:latin typeface="Arial" panose="020B0604020202020204" pitchFamily="34" charset="0"/>
              </a:rPr>
              <a:t>Vågar prioritera</a:t>
            </a:r>
          </a:p>
          <a:p>
            <a:pPr algn="ctr"/>
            <a:r>
              <a:rPr lang="sv-SE" sz="1100" b="1">
                <a:solidFill>
                  <a:srgbClr val="C00000"/>
                </a:solidFill>
                <a:effectLst/>
                <a:latin typeface="Arial" panose="020B0604020202020204" pitchFamily="34" charset="0"/>
              </a:rPr>
              <a:t>Mod att ta beslut</a:t>
            </a:r>
          </a:p>
        </p:txBody>
      </p:sp>
      <p:sp>
        <p:nvSpPr>
          <p:cNvPr id="29" name="textruta 28">
            <a:extLst>
              <a:ext uri="{FF2B5EF4-FFF2-40B4-BE49-F238E27FC236}">
                <a16:creationId xmlns:a16="http://schemas.microsoft.com/office/drawing/2014/main" id="{D51E5687-0EE9-1C45-8B21-29DB8E7A88EE}"/>
              </a:ext>
            </a:extLst>
          </p:cNvPr>
          <p:cNvSpPr txBox="1"/>
          <p:nvPr/>
        </p:nvSpPr>
        <p:spPr>
          <a:xfrm>
            <a:off x="484096" y="1420358"/>
            <a:ext cx="2709424" cy="332572"/>
          </a:xfrm>
          <a:prstGeom prst="rect">
            <a:avLst/>
          </a:prstGeom>
          <a:solidFill>
            <a:schemeClr val="tx1"/>
          </a:solidFill>
        </p:spPr>
        <p:txBody>
          <a:bodyPr wrap="square" tIns="72000">
            <a:noAutofit/>
          </a:bodyPr>
          <a:lstStyle/>
          <a:p>
            <a:pPr algn="ctr"/>
            <a:endParaRPr lang="sv-SE" sz="1400" b="1">
              <a:solidFill>
                <a:schemeClr val="bg1"/>
              </a:solidFill>
              <a:latin typeface="+mj-lt"/>
            </a:endParaRPr>
          </a:p>
        </p:txBody>
      </p:sp>
      <p:sp>
        <p:nvSpPr>
          <p:cNvPr id="30" name="textruta 29">
            <a:extLst>
              <a:ext uri="{FF2B5EF4-FFF2-40B4-BE49-F238E27FC236}">
                <a16:creationId xmlns:a16="http://schemas.microsoft.com/office/drawing/2014/main" id="{DECA5CF1-81F9-4542-8533-3AEF65C5658D}"/>
              </a:ext>
            </a:extLst>
          </p:cNvPr>
          <p:cNvSpPr txBox="1"/>
          <p:nvPr/>
        </p:nvSpPr>
        <p:spPr>
          <a:xfrm>
            <a:off x="3328152" y="1748458"/>
            <a:ext cx="2638646" cy="422889"/>
          </a:xfrm>
          <a:prstGeom prst="rect">
            <a:avLst/>
          </a:prstGeom>
          <a:solidFill>
            <a:schemeClr val="accent4">
              <a:lumMod val="20000"/>
              <a:lumOff val="80000"/>
            </a:schemeClr>
          </a:solidFill>
        </p:spPr>
        <p:txBody>
          <a:bodyPr wrap="square">
            <a:noAutofit/>
          </a:bodyPr>
          <a:lstStyle/>
          <a:p>
            <a:pPr algn="ctr"/>
            <a:r>
              <a:rPr lang="sv-SE" sz="1100" b="1">
                <a:solidFill>
                  <a:srgbClr val="C00000"/>
                </a:solidFill>
                <a:effectLst/>
                <a:latin typeface="Arial" panose="020B0604020202020204" pitchFamily="34" charset="0"/>
              </a:rPr>
              <a:t>Ser individen</a:t>
            </a:r>
          </a:p>
          <a:p>
            <a:pPr algn="ctr"/>
            <a:r>
              <a:rPr lang="sv-SE" sz="1100" b="1">
                <a:solidFill>
                  <a:srgbClr val="C00000"/>
                </a:solidFill>
                <a:effectLst/>
                <a:latin typeface="Arial" panose="020B0604020202020204" pitchFamily="34" charset="0"/>
              </a:rPr>
              <a:t>Lyssnar nyfiket</a:t>
            </a:r>
          </a:p>
        </p:txBody>
      </p:sp>
      <p:sp>
        <p:nvSpPr>
          <p:cNvPr id="33" name="textruta 32">
            <a:extLst>
              <a:ext uri="{FF2B5EF4-FFF2-40B4-BE49-F238E27FC236}">
                <a16:creationId xmlns:a16="http://schemas.microsoft.com/office/drawing/2014/main" id="{5D8211B6-0234-2340-AFE1-1E0A88A87931}"/>
              </a:ext>
            </a:extLst>
          </p:cNvPr>
          <p:cNvSpPr txBox="1"/>
          <p:nvPr/>
        </p:nvSpPr>
        <p:spPr>
          <a:xfrm>
            <a:off x="6082035" y="1748457"/>
            <a:ext cx="2700011" cy="422889"/>
          </a:xfrm>
          <a:prstGeom prst="rect">
            <a:avLst/>
          </a:prstGeom>
          <a:solidFill>
            <a:schemeClr val="accent4">
              <a:lumMod val="20000"/>
              <a:lumOff val="80000"/>
            </a:schemeClr>
          </a:solidFill>
        </p:spPr>
        <p:txBody>
          <a:bodyPr wrap="square" lIns="0" rIns="0">
            <a:noAutofit/>
          </a:bodyPr>
          <a:lstStyle/>
          <a:p>
            <a:pPr algn="ctr"/>
            <a:r>
              <a:rPr lang="sv-SE" sz="1100" b="1">
                <a:solidFill>
                  <a:srgbClr val="C00000"/>
                </a:solidFill>
                <a:effectLst/>
                <a:latin typeface="Arial" panose="020B0604020202020204" pitchFamily="34" charset="0"/>
              </a:rPr>
              <a:t>Agerar för samverkan</a:t>
            </a:r>
          </a:p>
          <a:p>
            <a:pPr algn="ctr"/>
            <a:r>
              <a:rPr lang="sv-SE" sz="1100" b="1">
                <a:solidFill>
                  <a:srgbClr val="C00000"/>
                </a:solidFill>
                <a:effectLst/>
                <a:latin typeface="Arial" panose="020B0604020202020204" pitchFamily="34" charset="0"/>
              </a:rPr>
              <a:t>Ser till helheten</a:t>
            </a:r>
          </a:p>
        </p:txBody>
      </p:sp>
      <p:sp>
        <p:nvSpPr>
          <p:cNvPr id="34" name="textruta 33">
            <a:extLst>
              <a:ext uri="{FF2B5EF4-FFF2-40B4-BE49-F238E27FC236}">
                <a16:creationId xmlns:a16="http://schemas.microsoft.com/office/drawing/2014/main" id="{E91792F7-60E2-3B4E-841C-7C28BC58391F}"/>
              </a:ext>
            </a:extLst>
          </p:cNvPr>
          <p:cNvSpPr txBox="1"/>
          <p:nvPr/>
        </p:nvSpPr>
        <p:spPr>
          <a:xfrm>
            <a:off x="8899508" y="1737542"/>
            <a:ext cx="2810622" cy="433804"/>
          </a:xfrm>
          <a:prstGeom prst="rect">
            <a:avLst/>
          </a:prstGeom>
          <a:solidFill>
            <a:schemeClr val="accent4">
              <a:lumMod val="20000"/>
              <a:lumOff val="80000"/>
            </a:schemeClr>
          </a:solidFill>
        </p:spPr>
        <p:txBody>
          <a:bodyPr wrap="square">
            <a:noAutofit/>
          </a:bodyPr>
          <a:lstStyle/>
          <a:p>
            <a:pPr algn="ctr"/>
            <a:r>
              <a:rPr lang="sv-SE" sz="1100" b="1">
                <a:solidFill>
                  <a:srgbClr val="C00000"/>
                </a:solidFill>
                <a:effectLst/>
                <a:latin typeface="Arial" panose="020B0604020202020204" pitchFamily="34" charset="0"/>
              </a:rPr>
              <a:t>Testar nytt och reflekterar</a:t>
            </a:r>
          </a:p>
          <a:p>
            <a:pPr algn="ctr"/>
            <a:r>
              <a:rPr lang="sv-SE" sz="1100" b="1">
                <a:solidFill>
                  <a:srgbClr val="C00000"/>
                </a:solidFill>
                <a:effectLst/>
                <a:latin typeface="Arial" panose="020B0604020202020204" pitchFamily="34" charset="0"/>
              </a:rPr>
              <a:t>Vågar </a:t>
            </a:r>
            <a:r>
              <a:rPr lang="sv-SE" sz="1100" b="1">
                <a:solidFill>
                  <a:srgbClr val="C00000"/>
                </a:solidFill>
                <a:latin typeface="Arial" panose="020B0604020202020204" pitchFamily="34" charset="0"/>
              </a:rPr>
              <a:t>misslyckas</a:t>
            </a:r>
            <a:endParaRPr lang="sv-SE" sz="1100" b="1">
              <a:solidFill>
                <a:srgbClr val="C00000"/>
              </a:solidFill>
              <a:effectLst/>
              <a:latin typeface="Arial" panose="020B0604020202020204" pitchFamily="34" charset="0"/>
            </a:endParaRPr>
          </a:p>
          <a:p>
            <a:pPr algn="ctr"/>
            <a:endParaRPr lang="sv-SE" sz="1100" b="1">
              <a:solidFill>
                <a:srgbClr val="C00000"/>
              </a:solidFill>
              <a:effectLst/>
              <a:latin typeface="Arial" panose="020B0604020202020204" pitchFamily="34" charset="0"/>
            </a:endParaRPr>
          </a:p>
        </p:txBody>
      </p:sp>
      <p:sp>
        <p:nvSpPr>
          <p:cNvPr id="38" name="textruta 37">
            <a:extLst>
              <a:ext uri="{FF2B5EF4-FFF2-40B4-BE49-F238E27FC236}">
                <a16:creationId xmlns:a16="http://schemas.microsoft.com/office/drawing/2014/main" id="{0427C04A-EEC5-2942-955B-B62E2DE5A46B}"/>
              </a:ext>
            </a:extLst>
          </p:cNvPr>
          <p:cNvSpPr txBox="1"/>
          <p:nvPr/>
        </p:nvSpPr>
        <p:spPr>
          <a:xfrm>
            <a:off x="484095" y="4379483"/>
            <a:ext cx="2709425" cy="1433325"/>
          </a:xfrm>
          <a:prstGeom prst="rect">
            <a:avLst/>
          </a:prstGeom>
          <a:solidFill>
            <a:srgbClr val="C00000"/>
          </a:solidFill>
        </p:spPr>
        <p:txBody>
          <a:bodyPr wrap="square">
            <a:noAutofit/>
          </a:bodyPr>
          <a:lstStyle/>
          <a:p>
            <a:pPr algn="ctr"/>
            <a:endParaRPr lang="sv-SE" sz="1100" b="1">
              <a:effectLst/>
              <a:latin typeface="Arial" panose="020B0604020202020204" pitchFamily="34" charset="0"/>
            </a:endParaRPr>
          </a:p>
        </p:txBody>
      </p:sp>
      <p:sp>
        <p:nvSpPr>
          <p:cNvPr id="37" name="textruta 36">
            <a:extLst>
              <a:ext uri="{FF2B5EF4-FFF2-40B4-BE49-F238E27FC236}">
                <a16:creationId xmlns:a16="http://schemas.microsoft.com/office/drawing/2014/main" id="{177FCE2B-A557-1949-BFC2-90A771704568}"/>
              </a:ext>
            </a:extLst>
          </p:cNvPr>
          <p:cNvSpPr txBox="1"/>
          <p:nvPr/>
        </p:nvSpPr>
        <p:spPr>
          <a:xfrm>
            <a:off x="566474" y="2171347"/>
            <a:ext cx="2576927" cy="2262804"/>
          </a:xfrm>
          <a:prstGeom prst="rect">
            <a:avLst/>
          </a:prstGeom>
          <a:noFill/>
        </p:spPr>
        <p:txBody>
          <a:bodyPr wrap="square" lIns="36000" tIns="45720" rIns="91440" bIns="45720" anchor="t">
            <a:noAutofit/>
          </a:bodyPr>
          <a:lstStyle/>
          <a:p>
            <a:r>
              <a:rPr lang="sv-SE" sz="1000" b="1">
                <a:solidFill>
                  <a:srgbClr val="C00000"/>
                </a:solidFill>
              </a:rPr>
              <a:t>Jag:</a:t>
            </a:r>
            <a:endParaRPr lang="sv-SE" sz="1000"/>
          </a:p>
          <a:p>
            <a:pPr marL="171450" indent="-171450">
              <a:buFont typeface="Arial" panose="020B0604020202020204" pitchFamily="34" charset="0"/>
              <a:buChar char="•"/>
            </a:pPr>
            <a:r>
              <a:rPr lang="sv-SE" sz="1000"/>
              <a:t>säkerställer att jag förstår mitt uppdrag, mina mål och förväntningar i min roll</a:t>
            </a:r>
          </a:p>
          <a:p>
            <a:pPr marL="171450" indent="-171450">
              <a:buFont typeface="Arial" panose="020B0604020202020204" pitchFamily="34" charset="0"/>
              <a:buChar char="•"/>
            </a:pPr>
            <a:r>
              <a:rPr lang="sv-SE" sz="1000"/>
              <a:t>arbetar för att nå resultat och effekt för mottagare och målgrupp</a:t>
            </a:r>
          </a:p>
          <a:p>
            <a:pPr marL="171450" indent="-171450">
              <a:buFont typeface="Arial" panose="020B0604020202020204" pitchFamily="34" charset="0"/>
              <a:buChar char="•"/>
            </a:pPr>
            <a:r>
              <a:rPr lang="sv-SE" sz="1000"/>
              <a:t>tar initiativ, får saker att hända och tar ansvar för resultatet</a:t>
            </a:r>
          </a:p>
          <a:p>
            <a:pPr marL="171450" indent="-171450">
              <a:buFont typeface="Arial" panose="020B0604020202020204" pitchFamily="34" charset="0"/>
              <a:buChar char="•"/>
            </a:pPr>
            <a:r>
              <a:rPr lang="sv-SE" sz="1000"/>
              <a:t>tar ibland snabba och modiga beslut</a:t>
            </a:r>
          </a:p>
          <a:p>
            <a:pPr marL="171450" indent="-171450">
              <a:buFont typeface="Arial" panose="020B0604020202020204" pitchFamily="34" charset="0"/>
              <a:buChar char="•"/>
            </a:pPr>
            <a:r>
              <a:rPr lang="sv-SE" sz="1000"/>
              <a:t>prioriterar och vågar välja bort  </a:t>
            </a:r>
          </a:p>
          <a:p>
            <a:pPr marL="171450" indent="-171450">
              <a:buFont typeface="Arial" panose="020B0604020202020204" pitchFamily="34" charset="0"/>
              <a:buChar char="•"/>
            </a:pPr>
            <a:r>
              <a:rPr lang="sv-SE" sz="1000"/>
              <a:t>använder kraften inom organisationen för genomförande</a:t>
            </a:r>
          </a:p>
          <a:p>
            <a:pPr marL="171450" indent="-171450">
              <a:buFont typeface="Arial" panose="020B0604020202020204" pitchFamily="34" charset="0"/>
              <a:buChar char="•"/>
            </a:pPr>
            <a:r>
              <a:rPr lang="sv-SE" sz="1000"/>
              <a:t>ansvarar för att återhämta mig och för att be om hjälp vid behov</a:t>
            </a:r>
          </a:p>
        </p:txBody>
      </p:sp>
      <p:sp>
        <p:nvSpPr>
          <p:cNvPr id="39" name="textruta 38">
            <a:extLst>
              <a:ext uri="{FF2B5EF4-FFF2-40B4-BE49-F238E27FC236}">
                <a16:creationId xmlns:a16="http://schemas.microsoft.com/office/drawing/2014/main" id="{1466F5F0-21C8-4944-B435-82E3C7A5DB47}"/>
              </a:ext>
            </a:extLst>
          </p:cNvPr>
          <p:cNvSpPr txBox="1"/>
          <p:nvPr/>
        </p:nvSpPr>
        <p:spPr>
          <a:xfrm>
            <a:off x="3333643" y="4379483"/>
            <a:ext cx="2633155" cy="1433325"/>
          </a:xfrm>
          <a:prstGeom prst="rect">
            <a:avLst/>
          </a:prstGeom>
          <a:solidFill>
            <a:srgbClr val="C00000"/>
          </a:solidFill>
        </p:spPr>
        <p:txBody>
          <a:bodyPr wrap="square">
            <a:noAutofit/>
          </a:bodyPr>
          <a:lstStyle/>
          <a:p>
            <a:pPr algn="ctr"/>
            <a:endParaRPr lang="sv-SE" sz="1100" b="1">
              <a:solidFill>
                <a:srgbClr val="C00000"/>
              </a:solidFill>
              <a:effectLst/>
              <a:latin typeface="Arial" panose="020B0604020202020204" pitchFamily="34" charset="0"/>
            </a:endParaRPr>
          </a:p>
        </p:txBody>
      </p:sp>
      <p:sp>
        <p:nvSpPr>
          <p:cNvPr id="40" name="textruta 39">
            <a:extLst>
              <a:ext uri="{FF2B5EF4-FFF2-40B4-BE49-F238E27FC236}">
                <a16:creationId xmlns:a16="http://schemas.microsoft.com/office/drawing/2014/main" id="{12782EF8-D0EF-7646-9EBD-B4B0FDDCAB65}"/>
              </a:ext>
            </a:extLst>
          </p:cNvPr>
          <p:cNvSpPr txBox="1"/>
          <p:nvPr/>
        </p:nvSpPr>
        <p:spPr>
          <a:xfrm>
            <a:off x="6077325" y="4379483"/>
            <a:ext cx="2709428" cy="1433324"/>
          </a:xfrm>
          <a:prstGeom prst="rect">
            <a:avLst/>
          </a:prstGeom>
          <a:solidFill>
            <a:srgbClr val="C00000"/>
          </a:solidFill>
        </p:spPr>
        <p:txBody>
          <a:bodyPr wrap="square">
            <a:noAutofit/>
          </a:bodyPr>
          <a:lstStyle/>
          <a:p>
            <a:pPr algn="ctr"/>
            <a:endParaRPr lang="sv-SE" sz="1100" b="1">
              <a:effectLst/>
              <a:latin typeface="Arial" panose="020B0604020202020204" pitchFamily="34" charset="0"/>
            </a:endParaRPr>
          </a:p>
        </p:txBody>
      </p:sp>
      <p:sp>
        <p:nvSpPr>
          <p:cNvPr id="41" name="textruta 40">
            <a:extLst>
              <a:ext uri="{FF2B5EF4-FFF2-40B4-BE49-F238E27FC236}">
                <a16:creationId xmlns:a16="http://schemas.microsoft.com/office/drawing/2014/main" id="{AE0AE45F-C6E1-2F49-BFB2-339F161D3E2B}"/>
              </a:ext>
            </a:extLst>
          </p:cNvPr>
          <p:cNvSpPr txBox="1"/>
          <p:nvPr/>
        </p:nvSpPr>
        <p:spPr>
          <a:xfrm>
            <a:off x="8901473" y="4379484"/>
            <a:ext cx="2810622" cy="1441686"/>
          </a:xfrm>
          <a:prstGeom prst="rect">
            <a:avLst/>
          </a:prstGeom>
          <a:solidFill>
            <a:srgbClr val="C00000"/>
          </a:solidFill>
        </p:spPr>
        <p:txBody>
          <a:bodyPr wrap="square">
            <a:noAutofit/>
          </a:bodyPr>
          <a:lstStyle/>
          <a:p>
            <a:pPr algn="ctr"/>
            <a:endParaRPr lang="sv-SE" sz="1100" b="1">
              <a:effectLst/>
              <a:latin typeface="Arial" panose="020B0604020202020204" pitchFamily="34" charset="0"/>
            </a:endParaRPr>
          </a:p>
        </p:txBody>
      </p:sp>
      <p:sp>
        <p:nvSpPr>
          <p:cNvPr id="42" name="textruta 41">
            <a:extLst>
              <a:ext uri="{FF2B5EF4-FFF2-40B4-BE49-F238E27FC236}">
                <a16:creationId xmlns:a16="http://schemas.microsoft.com/office/drawing/2014/main" id="{ED8AD7BA-5F82-104F-B86E-A29E563FE30C}"/>
              </a:ext>
            </a:extLst>
          </p:cNvPr>
          <p:cNvSpPr txBox="1"/>
          <p:nvPr/>
        </p:nvSpPr>
        <p:spPr>
          <a:xfrm>
            <a:off x="502974" y="4427021"/>
            <a:ext cx="2638644" cy="1497095"/>
          </a:xfrm>
          <a:prstGeom prst="rect">
            <a:avLst/>
          </a:prstGeom>
          <a:noFill/>
        </p:spPr>
        <p:txBody>
          <a:bodyPr wrap="square">
            <a:noAutofit/>
          </a:bodyPr>
          <a:lstStyle/>
          <a:p>
            <a:r>
              <a:rPr lang="sv-SE" sz="1000" b="1">
                <a:solidFill>
                  <a:schemeClr val="bg1"/>
                </a:solidFill>
              </a:rPr>
              <a:t>Tillägg för chef och ledare</a:t>
            </a:r>
          </a:p>
          <a:p>
            <a:pPr marL="171450" indent="-171450">
              <a:buFont typeface="Arial" panose="020B0604020202020204" pitchFamily="34" charset="0"/>
              <a:buChar char="•"/>
            </a:pPr>
            <a:r>
              <a:rPr lang="sv-SE" sz="1000">
                <a:solidFill>
                  <a:schemeClr val="bg1"/>
                </a:solidFill>
              </a:rPr>
              <a:t>delegerar ansvar och mandat</a:t>
            </a:r>
          </a:p>
          <a:p>
            <a:pPr marL="171450" indent="-171450">
              <a:buFont typeface="Arial" panose="020B0604020202020204" pitchFamily="34" charset="0"/>
              <a:buChar char="•"/>
            </a:pPr>
            <a:r>
              <a:rPr lang="sv-SE" sz="1000">
                <a:solidFill>
                  <a:schemeClr val="bg1"/>
                </a:solidFill>
              </a:rPr>
              <a:t>säkerställer tydlighet i roll, mål och förväntningar hos medarbetare</a:t>
            </a:r>
          </a:p>
          <a:p>
            <a:pPr marL="171450" indent="-171450">
              <a:buFont typeface="Arial" panose="020B0604020202020204" pitchFamily="34" charset="0"/>
              <a:buChar char="•"/>
            </a:pPr>
            <a:r>
              <a:rPr lang="sv-SE" sz="1000">
                <a:solidFill>
                  <a:schemeClr val="bg1"/>
                </a:solidFill>
              </a:rPr>
              <a:t>är förebild kring hållbart engagemang</a:t>
            </a:r>
          </a:p>
        </p:txBody>
      </p:sp>
      <p:sp>
        <p:nvSpPr>
          <p:cNvPr id="43" name="textruta 42">
            <a:extLst>
              <a:ext uri="{FF2B5EF4-FFF2-40B4-BE49-F238E27FC236}">
                <a16:creationId xmlns:a16="http://schemas.microsoft.com/office/drawing/2014/main" id="{566960E4-EC06-0E44-9438-721F729F0CF2}"/>
              </a:ext>
            </a:extLst>
          </p:cNvPr>
          <p:cNvSpPr txBox="1"/>
          <p:nvPr/>
        </p:nvSpPr>
        <p:spPr>
          <a:xfrm>
            <a:off x="3333647" y="4415012"/>
            <a:ext cx="2576928" cy="1439211"/>
          </a:xfrm>
          <a:prstGeom prst="rect">
            <a:avLst/>
          </a:prstGeom>
          <a:noFill/>
        </p:spPr>
        <p:txBody>
          <a:bodyPr wrap="square">
            <a:noAutofit/>
          </a:bodyPr>
          <a:lstStyle/>
          <a:p>
            <a:r>
              <a:rPr lang="sv-SE" sz="1000" b="1">
                <a:solidFill>
                  <a:schemeClr val="bg1"/>
                </a:solidFill>
              </a:rPr>
              <a:t>Tillägg för chef och ledare</a:t>
            </a:r>
          </a:p>
          <a:p>
            <a:pPr marL="171450" indent="-171450">
              <a:buFont typeface="Arial" panose="020B0604020202020204" pitchFamily="34" charset="0"/>
              <a:buChar char="•"/>
            </a:pPr>
            <a:r>
              <a:rPr lang="sv-SE" sz="1000">
                <a:solidFill>
                  <a:schemeClr val="bg1"/>
                </a:solidFill>
              </a:rPr>
              <a:t>tror på individens förmåga</a:t>
            </a:r>
          </a:p>
          <a:p>
            <a:pPr marL="171450" indent="-171450">
              <a:buFont typeface="Arial" panose="020B0604020202020204" pitchFamily="34" charset="0"/>
              <a:buChar char="•"/>
            </a:pPr>
            <a:r>
              <a:rPr lang="sv-SE" sz="1000">
                <a:solidFill>
                  <a:schemeClr val="bg1"/>
                </a:solidFill>
              </a:rPr>
              <a:t>ser individens och gruppens behov och anpassar ledarskapet</a:t>
            </a:r>
          </a:p>
          <a:p>
            <a:pPr marL="171450" indent="-171450">
              <a:buFont typeface="Arial" panose="020B0604020202020204" pitchFamily="34" charset="0"/>
              <a:buChar char="•"/>
            </a:pPr>
            <a:r>
              <a:rPr lang="sv-SE" sz="1000">
                <a:solidFill>
                  <a:schemeClr val="bg1"/>
                </a:solidFill>
              </a:rPr>
              <a:t>tar tag i svåra situationer med mod och empati</a:t>
            </a:r>
          </a:p>
          <a:p>
            <a:pPr marL="171450" indent="-171450">
              <a:buFont typeface="Arial" panose="020B0604020202020204" pitchFamily="34" charset="0"/>
              <a:buChar char="•"/>
            </a:pPr>
            <a:r>
              <a:rPr lang="sv-SE" sz="1000">
                <a:solidFill>
                  <a:schemeClr val="bg1"/>
                </a:solidFill>
              </a:rPr>
              <a:t>skapar psykologisk trygghet i gruppen genom att tillåta öppenhet och ärlighet</a:t>
            </a:r>
          </a:p>
        </p:txBody>
      </p:sp>
      <p:sp>
        <p:nvSpPr>
          <p:cNvPr id="44" name="textruta 43">
            <a:extLst>
              <a:ext uri="{FF2B5EF4-FFF2-40B4-BE49-F238E27FC236}">
                <a16:creationId xmlns:a16="http://schemas.microsoft.com/office/drawing/2014/main" id="{738054A9-AA14-3B4C-B2FA-86D5FE5CFC7E}"/>
              </a:ext>
            </a:extLst>
          </p:cNvPr>
          <p:cNvSpPr txBox="1"/>
          <p:nvPr/>
        </p:nvSpPr>
        <p:spPr>
          <a:xfrm>
            <a:off x="6095999" y="4408037"/>
            <a:ext cx="2576929" cy="1606364"/>
          </a:xfrm>
          <a:prstGeom prst="rect">
            <a:avLst/>
          </a:prstGeom>
          <a:noFill/>
        </p:spPr>
        <p:txBody>
          <a:bodyPr wrap="square">
            <a:noAutofit/>
          </a:bodyPr>
          <a:lstStyle/>
          <a:p>
            <a:r>
              <a:rPr lang="sv-SE" sz="1000" b="1">
                <a:solidFill>
                  <a:schemeClr val="bg1"/>
                </a:solidFill>
              </a:rPr>
              <a:t>Tillägg för chef och ledare</a:t>
            </a:r>
          </a:p>
          <a:p>
            <a:pPr marL="171450" indent="-171450">
              <a:buFont typeface="Arial" panose="020B0604020202020204" pitchFamily="34" charset="0"/>
              <a:buChar char="•"/>
            </a:pPr>
            <a:r>
              <a:rPr lang="sv-SE" sz="1000">
                <a:solidFill>
                  <a:schemeClr val="bg1"/>
                </a:solidFill>
              </a:rPr>
              <a:t>utvecklar och leder verksamheten i linje med Röda Korsets grundprinciper, strategier och planer</a:t>
            </a:r>
          </a:p>
          <a:p>
            <a:pPr marL="171450" indent="-171450">
              <a:buFont typeface="Arial" panose="020B0604020202020204" pitchFamily="34" charset="0"/>
              <a:buChar char="•"/>
            </a:pPr>
            <a:r>
              <a:rPr lang="sv-SE" sz="1000">
                <a:solidFill>
                  <a:schemeClr val="bg1"/>
                </a:solidFill>
              </a:rPr>
              <a:t>skapar engagemang för gemensam vision och mål</a:t>
            </a:r>
          </a:p>
          <a:p>
            <a:pPr marL="171450" indent="-171450">
              <a:buFont typeface="Arial" panose="020B0604020202020204" pitchFamily="34" charset="0"/>
              <a:buChar char="•"/>
            </a:pPr>
            <a:r>
              <a:rPr lang="sv-SE" sz="1000">
                <a:solidFill>
                  <a:schemeClr val="bg1"/>
                </a:solidFill>
              </a:rPr>
              <a:t>bidrar till helhetstänk och förståelse för sammanhang</a:t>
            </a:r>
          </a:p>
        </p:txBody>
      </p:sp>
      <p:sp>
        <p:nvSpPr>
          <p:cNvPr id="45" name="textruta 44">
            <a:extLst>
              <a:ext uri="{FF2B5EF4-FFF2-40B4-BE49-F238E27FC236}">
                <a16:creationId xmlns:a16="http://schemas.microsoft.com/office/drawing/2014/main" id="{CF3519BC-5CC0-CC40-AE57-3467D620341D}"/>
              </a:ext>
            </a:extLst>
          </p:cNvPr>
          <p:cNvSpPr txBox="1"/>
          <p:nvPr/>
        </p:nvSpPr>
        <p:spPr>
          <a:xfrm>
            <a:off x="8899508" y="4401255"/>
            <a:ext cx="2834074" cy="1433324"/>
          </a:xfrm>
          <a:prstGeom prst="rect">
            <a:avLst/>
          </a:prstGeom>
          <a:noFill/>
        </p:spPr>
        <p:txBody>
          <a:bodyPr wrap="square">
            <a:noAutofit/>
          </a:bodyPr>
          <a:lstStyle/>
          <a:p>
            <a:r>
              <a:rPr lang="sv-SE" sz="1000" b="1">
                <a:solidFill>
                  <a:schemeClr val="bg1"/>
                </a:solidFill>
              </a:rPr>
              <a:t>Tillägg för chef och ledare</a:t>
            </a:r>
          </a:p>
          <a:p>
            <a:pPr marL="171450" indent="-171450">
              <a:buFont typeface="Arial" panose="020B0604020202020204" pitchFamily="34" charset="0"/>
              <a:buChar char="•"/>
            </a:pPr>
            <a:r>
              <a:rPr lang="sv-SE" sz="1000">
                <a:solidFill>
                  <a:schemeClr val="bg1"/>
                </a:solidFill>
              </a:rPr>
              <a:t>leder förändring med utgångspunkt i </a:t>
            </a:r>
            <a:br>
              <a:rPr lang="sv-SE" sz="1000">
                <a:solidFill>
                  <a:schemeClr val="bg1"/>
                </a:solidFill>
              </a:rPr>
            </a:br>
            <a:r>
              <a:rPr lang="sv-SE" sz="1000">
                <a:solidFill>
                  <a:schemeClr val="bg1"/>
                </a:solidFill>
              </a:rPr>
              <a:t>Röda Korsets uppdrag och förändrad omvärld</a:t>
            </a:r>
          </a:p>
          <a:p>
            <a:pPr marL="171450" indent="-171450">
              <a:buFont typeface="Arial" panose="020B0604020202020204" pitchFamily="34" charset="0"/>
              <a:buChar char="•"/>
            </a:pPr>
            <a:r>
              <a:rPr lang="sv-SE" sz="1000">
                <a:solidFill>
                  <a:schemeClr val="bg1"/>
                </a:solidFill>
              </a:rPr>
              <a:t>uppmuntrar initiativ och nya idéer</a:t>
            </a:r>
          </a:p>
          <a:p>
            <a:pPr marL="171450" indent="-171450">
              <a:buFont typeface="Arial" panose="020B0604020202020204" pitchFamily="34" charset="0"/>
              <a:buChar char="•"/>
            </a:pPr>
            <a:r>
              <a:rPr lang="sv-SE" sz="1000">
                <a:solidFill>
                  <a:schemeClr val="bg1"/>
                </a:solidFill>
              </a:rPr>
              <a:t>lyssnar in andras perspektiv</a:t>
            </a:r>
          </a:p>
          <a:p>
            <a:pPr marL="171450" indent="-171450">
              <a:buFont typeface="Arial" panose="020B0604020202020204" pitchFamily="34" charset="0"/>
              <a:buChar char="•"/>
            </a:pPr>
            <a:r>
              <a:rPr lang="sv-SE" sz="1000">
                <a:solidFill>
                  <a:schemeClr val="bg1"/>
                </a:solidFill>
              </a:rPr>
              <a:t>tror på gruppens förmåga att vara klokare tillsammans</a:t>
            </a:r>
          </a:p>
        </p:txBody>
      </p:sp>
      <p:sp>
        <p:nvSpPr>
          <p:cNvPr id="47" name="textruta 46">
            <a:extLst>
              <a:ext uri="{FF2B5EF4-FFF2-40B4-BE49-F238E27FC236}">
                <a16:creationId xmlns:a16="http://schemas.microsoft.com/office/drawing/2014/main" id="{69B9E826-F538-084E-810B-F271666BA89B}"/>
              </a:ext>
            </a:extLst>
          </p:cNvPr>
          <p:cNvSpPr txBox="1"/>
          <p:nvPr/>
        </p:nvSpPr>
        <p:spPr>
          <a:xfrm>
            <a:off x="3394404" y="2171347"/>
            <a:ext cx="2576927" cy="2276056"/>
          </a:xfrm>
          <a:prstGeom prst="rect">
            <a:avLst/>
          </a:prstGeom>
          <a:noFill/>
        </p:spPr>
        <p:txBody>
          <a:bodyPr wrap="square" lIns="36000">
            <a:noAutofit/>
          </a:bodyPr>
          <a:lstStyle/>
          <a:p>
            <a:r>
              <a:rPr lang="sv-SE" sz="1000" b="1">
                <a:solidFill>
                  <a:srgbClr val="C00000"/>
                </a:solidFill>
              </a:rPr>
              <a:t>Jag:</a:t>
            </a:r>
          </a:p>
          <a:p>
            <a:pPr marL="171450" indent="-171450">
              <a:buFont typeface="Arial" panose="020B0604020202020204" pitchFamily="34" charset="0"/>
              <a:buChar char="•"/>
            </a:pPr>
            <a:r>
              <a:rPr lang="sv-SE" sz="1000"/>
              <a:t>främjar ett inkluderande arbetssätt och bygger tillitsfulla relationer</a:t>
            </a:r>
          </a:p>
          <a:p>
            <a:pPr marL="171450" indent="-171450">
              <a:buFont typeface="Arial" panose="020B0604020202020204" pitchFamily="34" charset="0"/>
              <a:buChar char="•"/>
            </a:pPr>
            <a:r>
              <a:rPr lang="sv-SE" sz="1000"/>
              <a:t>stödjer andra i strävan att uppnå gemensamma mål</a:t>
            </a:r>
          </a:p>
          <a:p>
            <a:pPr marL="171450" indent="-171450">
              <a:buFont typeface="Arial" panose="020B0604020202020204" pitchFamily="34" charset="0"/>
              <a:buChar char="•"/>
            </a:pPr>
            <a:r>
              <a:rPr lang="sv-SE" sz="1000"/>
              <a:t>ser individen, lyssnar nyfiket och ställer frågor för att förstå</a:t>
            </a:r>
          </a:p>
          <a:p>
            <a:pPr marL="171450" indent="-171450">
              <a:buFont typeface="Arial" panose="020B0604020202020204" pitchFamily="34" charset="0"/>
              <a:buChar char="•"/>
            </a:pPr>
            <a:r>
              <a:rPr lang="sv-SE" sz="1000"/>
              <a:t>uppmuntrar och ger andra återkoppling</a:t>
            </a:r>
          </a:p>
          <a:p>
            <a:pPr marL="171450" indent="-171450">
              <a:buFont typeface="Arial" panose="020B0604020202020204" pitchFamily="34" charset="0"/>
              <a:buChar char="•"/>
            </a:pPr>
            <a:r>
              <a:rPr lang="sv-SE" sz="1000"/>
              <a:t>utgår från att andra har goda intentioner</a:t>
            </a:r>
          </a:p>
          <a:p>
            <a:pPr marL="171450" indent="-171450">
              <a:buFont typeface="Arial" panose="020B0604020202020204" pitchFamily="34" charset="0"/>
              <a:buChar char="•"/>
            </a:pPr>
            <a:r>
              <a:rPr lang="sv-SE" sz="1000"/>
              <a:t>ger återkoppling/feedback direkt till den det berör </a:t>
            </a:r>
            <a:endParaRPr lang="sv-SE" sz="1000" strike="sngStrike"/>
          </a:p>
          <a:p>
            <a:pPr marL="171450" indent="-171450">
              <a:buFont typeface="Arial" panose="020B0604020202020204" pitchFamily="34" charset="0"/>
              <a:buChar char="•"/>
            </a:pPr>
            <a:r>
              <a:rPr lang="sv-SE" sz="1000"/>
              <a:t>är medveten om hur mina beteenden påverkar andra</a:t>
            </a:r>
          </a:p>
          <a:p>
            <a:endParaRPr lang="sv-SE" sz="1000" strike="sngStrike"/>
          </a:p>
        </p:txBody>
      </p:sp>
      <p:sp>
        <p:nvSpPr>
          <p:cNvPr id="48" name="textruta 47">
            <a:extLst>
              <a:ext uri="{FF2B5EF4-FFF2-40B4-BE49-F238E27FC236}">
                <a16:creationId xmlns:a16="http://schemas.microsoft.com/office/drawing/2014/main" id="{074DF06C-1C23-7246-8FEA-07214BFCD7FA}"/>
              </a:ext>
            </a:extLst>
          </p:cNvPr>
          <p:cNvSpPr txBox="1"/>
          <p:nvPr/>
        </p:nvSpPr>
        <p:spPr>
          <a:xfrm>
            <a:off x="6143578" y="2171347"/>
            <a:ext cx="2576927" cy="2190632"/>
          </a:xfrm>
          <a:prstGeom prst="rect">
            <a:avLst/>
          </a:prstGeom>
          <a:noFill/>
        </p:spPr>
        <p:txBody>
          <a:bodyPr wrap="square" lIns="36000">
            <a:noAutofit/>
          </a:bodyPr>
          <a:lstStyle/>
          <a:p>
            <a:r>
              <a:rPr lang="sv-SE" sz="1000" b="1">
                <a:solidFill>
                  <a:srgbClr val="C00000"/>
                </a:solidFill>
              </a:rPr>
              <a:t>Jag:</a:t>
            </a:r>
            <a:endParaRPr lang="sv-SE" sz="1000"/>
          </a:p>
          <a:p>
            <a:pPr marL="171450" indent="-171450">
              <a:buFont typeface="Arial" panose="020B0604020202020204" pitchFamily="34" charset="0"/>
              <a:buChar char="•"/>
            </a:pPr>
            <a:r>
              <a:rPr lang="sv-SE" sz="1000"/>
              <a:t>agerar utifrån Röda Korsets grundprinciper, strategier och mål samt följer policyer, riktlinjer och andra styrdokument</a:t>
            </a:r>
          </a:p>
          <a:p>
            <a:pPr marL="171450" indent="-171450">
              <a:buFont typeface="Arial" panose="020B0604020202020204" pitchFamily="34" charset="0"/>
              <a:buChar char="•"/>
            </a:pPr>
            <a:r>
              <a:rPr lang="sv-SE" sz="1000"/>
              <a:t>förstår Röda Korsets uppdrag samt rörelsen och organisationens struktur ser till hela Röda Korsets framgång</a:t>
            </a:r>
          </a:p>
          <a:p>
            <a:pPr marL="171450" indent="-171450">
              <a:buFont typeface="Arial" panose="020B0604020202020204" pitchFamily="34" charset="0"/>
              <a:buChar char="•"/>
            </a:pPr>
            <a:r>
              <a:rPr lang="sv-SE" sz="1000"/>
              <a:t>verkar för konstruktivt samarbete</a:t>
            </a:r>
          </a:p>
          <a:p>
            <a:pPr marL="171450" indent="-171450">
              <a:buFont typeface="Arial" panose="020B0604020202020204" pitchFamily="34" charset="0"/>
              <a:buChar char="•"/>
            </a:pPr>
            <a:r>
              <a:rPr lang="sv-SE" sz="1000"/>
              <a:t>tar vara på och har tillit till andras roll och kompetens</a:t>
            </a:r>
          </a:p>
          <a:p>
            <a:pPr marL="171450" indent="-171450">
              <a:buFont typeface="Arial" panose="020B0604020202020204" pitchFamily="34" charset="0"/>
              <a:buChar char="•"/>
            </a:pPr>
            <a:r>
              <a:rPr lang="sv-SE" sz="1000"/>
              <a:t>delar med mig av kunskap, metoder och information till andra</a:t>
            </a:r>
          </a:p>
        </p:txBody>
      </p:sp>
      <p:sp>
        <p:nvSpPr>
          <p:cNvPr id="49" name="textruta 48">
            <a:extLst>
              <a:ext uri="{FF2B5EF4-FFF2-40B4-BE49-F238E27FC236}">
                <a16:creationId xmlns:a16="http://schemas.microsoft.com/office/drawing/2014/main" id="{EA5A3BC7-247E-F24C-82A3-A63193EED54A}"/>
              </a:ext>
            </a:extLst>
          </p:cNvPr>
          <p:cNvSpPr txBox="1"/>
          <p:nvPr/>
        </p:nvSpPr>
        <p:spPr>
          <a:xfrm>
            <a:off x="8958309" y="2178683"/>
            <a:ext cx="2735797" cy="2301878"/>
          </a:xfrm>
          <a:prstGeom prst="rect">
            <a:avLst/>
          </a:prstGeom>
          <a:noFill/>
        </p:spPr>
        <p:txBody>
          <a:bodyPr wrap="square" lIns="36000">
            <a:noAutofit/>
          </a:bodyPr>
          <a:lstStyle/>
          <a:p>
            <a:r>
              <a:rPr lang="sv-SE" sz="1000" b="1">
                <a:solidFill>
                  <a:srgbClr val="C00000"/>
                </a:solidFill>
              </a:rPr>
              <a:t>Jag:</a:t>
            </a:r>
            <a:endParaRPr lang="sv-SE" sz="1000"/>
          </a:p>
          <a:p>
            <a:pPr marL="171450" indent="-171450">
              <a:buFont typeface="Arial" panose="020B0604020202020204" pitchFamily="34" charset="0"/>
              <a:buChar char="•"/>
            </a:pPr>
            <a:r>
              <a:rPr lang="sv-SE" sz="1000"/>
              <a:t>är öppen för andras synsätt och idéer</a:t>
            </a:r>
          </a:p>
          <a:p>
            <a:pPr marL="171450" indent="-171450">
              <a:buFont typeface="Arial" panose="020B0604020202020204" pitchFamily="34" charset="0"/>
              <a:buChar char="•"/>
            </a:pPr>
            <a:r>
              <a:rPr lang="sv-SE" sz="1000"/>
              <a:t>anpassar mig efter organisationens förändrade förutsättningar och behov</a:t>
            </a:r>
          </a:p>
          <a:p>
            <a:pPr marL="171450" indent="-171450">
              <a:buFont typeface="Arial" panose="020B0604020202020204" pitchFamily="34" charset="0"/>
              <a:buChar char="•"/>
            </a:pPr>
            <a:r>
              <a:rPr lang="sv-SE" sz="1000"/>
              <a:t>testar nytt, reflekterar, utvärderar och för-</a:t>
            </a:r>
            <a:br>
              <a:rPr lang="sv-SE" sz="1000"/>
            </a:br>
            <a:r>
              <a:rPr lang="sv-SE" sz="1000"/>
              <a:t>bättrar och delar med mig för ökat lärande</a:t>
            </a:r>
          </a:p>
          <a:p>
            <a:pPr marL="171450" indent="-171450">
              <a:buFont typeface="Arial" panose="020B0604020202020204" pitchFamily="34" charset="0"/>
              <a:buChar char="•"/>
            </a:pPr>
            <a:r>
              <a:rPr lang="sv-SE" sz="1000"/>
              <a:t>vågar göra fel och ser misstag som möjligheter för lärande</a:t>
            </a:r>
          </a:p>
          <a:p>
            <a:pPr marL="171450" indent="-171450">
              <a:buFont typeface="Arial" panose="020B0604020202020204" pitchFamily="34" charset="0"/>
              <a:buChar char="•"/>
            </a:pPr>
            <a:r>
              <a:rPr lang="sv-SE" sz="1000"/>
              <a:t>uppmärksammar och firar framgångar</a:t>
            </a:r>
          </a:p>
          <a:p>
            <a:pPr marL="171450" indent="-171450">
              <a:buFont typeface="Arial" panose="020B0604020202020204" pitchFamily="34" charset="0"/>
              <a:buChar char="•"/>
            </a:pPr>
            <a:r>
              <a:rPr lang="sv-SE" sz="1000"/>
              <a:t>ser feedback som en möjlighet till lärande </a:t>
            </a:r>
            <a:br>
              <a:rPr lang="sv-SE" sz="1000"/>
            </a:br>
            <a:r>
              <a:rPr lang="sv-SE" sz="1000"/>
              <a:t>och utveckling</a:t>
            </a:r>
          </a:p>
          <a:p>
            <a:pPr marL="171450" indent="-171450">
              <a:buFont typeface="Arial" panose="020B0604020202020204" pitchFamily="34" charset="0"/>
              <a:buChar char="•"/>
            </a:pPr>
            <a:r>
              <a:rPr lang="sv-SE" sz="1000"/>
              <a:t>är medveten om mina styrkor och utvecklingsområden och tar ansvar för att utveckla dessa </a:t>
            </a:r>
          </a:p>
        </p:txBody>
      </p:sp>
      <p:sp>
        <p:nvSpPr>
          <p:cNvPr id="35" name="textruta 34">
            <a:extLst>
              <a:ext uri="{FF2B5EF4-FFF2-40B4-BE49-F238E27FC236}">
                <a16:creationId xmlns:a16="http://schemas.microsoft.com/office/drawing/2014/main" id="{49E6B2F0-9E05-9A77-4E6B-6DBF729E4AF7}"/>
              </a:ext>
            </a:extLst>
          </p:cNvPr>
          <p:cNvSpPr txBox="1"/>
          <p:nvPr/>
        </p:nvSpPr>
        <p:spPr>
          <a:xfrm>
            <a:off x="736286" y="1435281"/>
            <a:ext cx="2172020" cy="284428"/>
          </a:xfrm>
          <a:prstGeom prst="rect">
            <a:avLst/>
          </a:prstGeom>
          <a:noFill/>
        </p:spPr>
        <p:txBody>
          <a:bodyPr wrap="square">
            <a:noAutofit/>
          </a:bodyPr>
          <a:lstStyle/>
          <a:p>
            <a:pPr algn="ctr"/>
            <a:r>
              <a:rPr lang="sv-SE" sz="1400" b="1">
                <a:solidFill>
                  <a:schemeClr val="bg1"/>
                </a:solidFill>
                <a:latin typeface="+mj-lt"/>
              </a:rPr>
              <a:t>HANDLINGSKRAFT</a:t>
            </a:r>
          </a:p>
        </p:txBody>
      </p:sp>
      <p:sp>
        <p:nvSpPr>
          <p:cNvPr id="46" name="textruta 45">
            <a:extLst>
              <a:ext uri="{FF2B5EF4-FFF2-40B4-BE49-F238E27FC236}">
                <a16:creationId xmlns:a16="http://schemas.microsoft.com/office/drawing/2014/main" id="{7D60D3EA-3CFD-E999-1888-4608DC1AB53B}"/>
              </a:ext>
            </a:extLst>
          </p:cNvPr>
          <p:cNvSpPr txBox="1"/>
          <p:nvPr/>
        </p:nvSpPr>
        <p:spPr>
          <a:xfrm>
            <a:off x="3328150" y="1420358"/>
            <a:ext cx="2631720" cy="332572"/>
          </a:xfrm>
          <a:prstGeom prst="rect">
            <a:avLst/>
          </a:prstGeom>
          <a:solidFill>
            <a:schemeClr val="tx1"/>
          </a:solidFill>
        </p:spPr>
        <p:txBody>
          <a:bodyPr wrap="square" tIns="72000">
            <a:noAutofit/>
          </a:bodyPr>
          <a:lstStyle/>
          <a:p>
            <a:pPr algn="ctr"/>
            <a:endParaRPr lang="sv-SE" sz="1400" b="1">
              <a:solidFill>
                <a:schemeClr val="bg1"/>
              </a:solidFill>
              <a:latin typeface="+mj-lt"/>
            </a:endParaRPr>
          </a:p>
        </p:txBody>
      </p:sp>
      <p:sp>
        <p:nvSpPr>
          <p:cNvPr id="31" name="textruta 30">
            <a:extLst>
              <a:ext uri="{FF2B5EF4-FFF2-40B4-BE49-F238E27FC236}">
                <a16:creationId xmlns:a16="http://schemas.microsoft.com/office/drawing/2014/main" id="{34C7F2EF-CC79-B146-A7D5-37E683F79CE4}"/>
              </a:ext>
            </a:extLst>
          </p:cNvPr>
          <p:cNvSpPr txBox="1"/>
          <p:nvPr/>
        </p:nvSpPr>
        <p:spPr>
          <a:xfrm>
            <a:off x="3321225" y="1435281"/>
            <a:ext cx="2638645" cy="266749"/>
          </a:xfrm>
          <a:prstGeom prst="rect">
            <a:avLst/>
          </a:prstGeom>
          <a:noFill/>
        </p:spPr>
        <p:txBody>
          <a:bodyPr wrap="square">
            <a:noAutofit/>
          </a:bodyPr>
          <a:lstStyle/>
          <a:p>
            <a:pPr algn="ctr"/>
            <a:r>
              <a:rPr lang="sv-SE" sz="1400" b="1">
                <a:solidFill>
                  <a:schemeClr val="bg1"/>
                </a:solidFill>
                <a:latin typeface="+mj-lt"/>
              </a:rPr>
              <a:t>MEDMÄNSKLIGHET</a:t>
            </a:r>
          </a:p>
        </p:txBody>
      </p:sp>
      <p:sp>
        <p:nvSpPr>
          <p:cNvPr id="50" name="textruta 49">
            <a:extLst>
              <a:ext uri="{FF2B5EF4-FFF2-40B4-BE49-F238E27FC236}">
                <a16:creationId xmlns:a16="http://schemas.microsoft.com/office/drawing/2014/main" id="{9DC8391B-E8F6-7A73-002D-E797020470C4}"/>
              </a:ext>
            </a:extLst>
          </p:cNvPr>
          <p:cNvSpPr txBox="1"/>
          <p:nvPr/>
        </p:nvSpPr>
        <p:spPr>
          <a:xfrm>
            <a:off x="6082034" y="1415884"/>
            <a:ext cx="2695310" cy="332572"/>
          </a:xfrm>
          <a:prstGeom prst="rect">
            <a:avLst/>
          </a:prstGeom>
          <a:solidFill>
            <a:schemeClr val="tx1"/>
          </a:solidFill>
        </p:spPr>
        <p:txBody>
          <a:bodyPr wrap="square" tIns="72000">
            <a:noAutofit/>
          </a:bodyPr>
          <a:lstStyle/>
          <a:p>
            <a:pPr algn="ctr"/>
            <a:endParaRPr lang="sv-SE" sz="1400" b="1">
              <a:solidFill>
                <a:schemeClr val="bg1"/>
              </a:solidFill>
              <a:latin typeface="+mj-lt"/>
            </a:endParaRPr>
          </a:p>
        </p:txBody>
      </p:sp>
      <p:sp>
        <p:nvSpPr>
          <p:cNvPr id="54" name="textruta 53">
            <a:extLst>
              <a:ext uri="{FF2B5EF4-FFF2-40B4-BE49-F238E27FC236}">
                <a16:creationId xmlns:a16="http://schemas.microsoft.com/office/drawing/2014/main" id="{7E1046F8-0357-ED56-A612-9AE0D2869F0C}"/>
              </a:ext>
            </a:extLst>
          </p:cNvPr>
          <p:cNvSpPr txBox="1"/>
          <p:nvPr/>
        </p:nvSpPr>
        <p:spPr>
          <a:xfrm>
            <a:off x="8897280" y="1411209"/>
            <a:ext cx="2810621" cy="332572"/>
          </a:xfrm>
          <a:prstGeom prst="rect">
            <a:avLst/>
          </a:prstGeom>
          <a:solidFill>
            <a:schemeClr val="tx1"/>
          </a:solidFill>
        </p:spPr>
        <p:txBody>
          <a:bodyPr wrap="square" tIns="72000">
            <a:noAutofit/>
          </a:bodyPr>
          <a:lstStyle/>
          <a:p>
            <a:pPr algn="ctr"/>
            <a:endParaRPr lang="sv-SE" sz="1400" b="1">
              <a:solidFill>
                <a:schemeClr val="bg1"/>
              </a:solidFill>
              <a:latin typeface="+mj-lt"/>
            </a:endParaRPr>
          </a:p>
        </p:txBody>
      </p:sp>
      <p:sp>
        <p:nvSpPr>
          <p:cNvPr id="32" name="textruta 31">
            <a:extLst>
              <a:ext uri="{FF2B5EF4-FFF2-40B4-BE49-F238E27FC236}">
                <a16:creationId xmlns:a16="http://schemas.microsoft.com/office/drawing/2014/main" id="{0217DBEA-85F2-1E42-AD18-1DCF3322720D}"/>
              </a:ext>
            </a:extLst>
          </p:cNvPr>
          <p:cNvSpPr txBox="1"/>
          <p:nvPr/>
        </p:nvSpPr>
        <p:spPr>
          <a:xfrm>
            <a:off x="6067917" y="1424735"/>
            <a:ext cx="2709427" cy="350237"/>
          </a:xfrm>
          <a:prstGeom prst="rect">
            <a:avLst/>
          </a:prstGeom>
          <a:noFill/>
        </p:spPr>
        <p:txBody>
          <a:bodyPr wrap="square">
            <a:noAutofit/>
          </a:bodyPr>
          <a:lstStyle/>
          <a:p>
            <a:pPr algn="ctr"/>
            <a:r>
              <a:rPr lang="sv-SE" sz="1400" b="1">
                <a:solidFill>
                  <a:schemeClr val="bg1"/>
                </a:solidFill>
                <a:latin typeface="+mj-lt"/>
              </a:rPr>
              <a:t>ETT RÖDA KORSET</a:t>
            </a:r>
          </a:p>
        </p:txBody>
      </p:sp>
      <p:sp>
        <p:nvSpPr>
          <p:cNvPr id="36" name="textruta 35">
            <a:extLst>
              <a:ext uri="{FF2B5EF4-FFF2-40B4-BE49-F238E27FC236}">
                <a16:creationId xmlns:a16="http://schemas.microsoft.com/office/drawing/2014/main" id="{28D86970-B724-FD4D-B532-D92549A34424}"/>
              </a:ext>
            </a:extLst>
          </p:cNvPr>
          <p:cNvSpPr txBox="1"/>
          <p:nvPr/>
        </p:nvSpPr>
        <p:spPr>
          <a:xfrm>
            <a:off x="8904789" y="1420358"/>
            <a:ext cx="2819008" cy="350237"/>
          </a:xfrm>
          <a:prstGeom prst="rect">
            <a:avLst/>
          </a:prstGeom>
          <a:noFill/>
        </p:spPr>
        <p:txBody>
          <a:bodyPr wrap="square">
            <a:noAutofit/>
          </a:bodyPr>
          <a:lstStyle/>
          <a:p>
            <a:pPr algn="ctr"/>
            <a:r>
              <a:rPr lang="sv-SE" sz="1400" b="1">
                <a:solidFill>
                  <a:schemeClr val="bg1"/>
                </a:solidFill>
                <a:latin typeface="+mj-lt"/>
              </a:rPr>
              <a:t>UTVECKLING OCH LÄRANDE</a:t>
            </a:r>
          </a:p>
        </p:txBody>
      </p:sp>
      <p:sp>
        <p:nvSpPr>
          <p:cNvPr id="55" name="Rubrik 1">
            <a:extLst>
              <a:ext uri="{FF2B5EF4-FFF2-40B4-BE49-F238E27FC236}">
                <a16:creationId xmlns:a16="http://schemas.microsoft.com/office/drawing/2014/main" id="{BD42C6C3-A666-75E2-DB1F-F6F10AC28156}"/>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chemeClr val="accent1"/>
                </a:solidFill>
              </a:rPr>
              <a:t>Ledar- och medarbetarskap - fördjupad vägledning på beteendenivå</a:t>
            </a:r>
          </a:p>
        </p:txBody>
      </p:sp>
    </p:spTree>
    <p:extLst>
      <p:ext uri="{BB962C8B-B14F-4D97-AF65-F5344CB8AC3E}">
        <p14:creationId xmlns:p14="http://schemas.microsoft.com/office/powerpoint/2010/main" val="55179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23FC1A1-2A87-42CC-B00F-D417CCF4A11A}"/>
              </a:ext>
            </a:extLst>
          </p:cNvPr>
          <p:cNvSpPr>
            <a:spLocks noGrp="1"/>
          </p:cNvSpPr>
          <p:nvPr>
            <p:ph type="title"/>
          </p:nvPr>
        </p:nvSpPr>
        <p:spPr>
          <a:xfrm>
            <a:off x="527844" y="2095557"/>
            <a:ext cx="11136312" cy="2386800"/>
          </a:xfrm>
        </p:spPr>
        <p:txBody>
          <a:bodyPr/>
          <a:lstStyle/>
          <a:p>
            <a:r>
              <a:rPr lang="sv-SE" dirty="0"/>
              <a:t>Workshop </a:t>
            </a:r>
            <a:br>
              <a:rPr lang="sv-SE" dirty="0"/>
            </a:br>
            <a:r>
              <a:rPr lang="sv-SE" dirty="0"/>
              <a:t>- gemensam reflektion </a:t>
            </a:r>
            <a:br>
              <a:rPr lang="sv-SE" dirty="0"/>
            </a:br>
            <a:r>
              <a:rPr lang="sv-SE" dirty="0"/>
              <a:t>kring SRK:s medarbetarskap</a:t>
            </a:r>
          </a:p>
        </p:txBody>
      </p:sp>
    </p:spTree>
    <p:extLst>
      <p:ext uri="{BB962C8B-B14F-4D97-AF65-F5344CB8AC3E}">
        <p14:creationId xmlns:p14="http://schemas.microsoft.com/office/powerpoint/2010/main" val="69257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a:xfrm>
            <a:off x="942975" y="32661"/>
            <a:ext cx="10304744" cy="1325563"/>
          </a:xfrm>
        </p:spPr>
        <p:txBody>
          <a:bodyPr anchor="b">
            <a:normAutofit/>
          </a:bodyPr>
          <a:lstStyle/>
          <a:p>
            <a:r>
              <a:rPr lang="sv-SE"/>
              <a:t>Uppstart workshop</a:t>
            </a:r>
          </a:p>
        </p:txBody>
      </p:sp>
      <p:sp>
        <p:nvSpPr>
          <p:cNvPr id="3" name="Platshållare för innehåll 2">
            <a:extLst>
              <a:ext uri="{FF2B5EF4-FFF2-40B4-BE49-F238E27FC236}">
                <a16:creationId xmlns:a16="http://schemas.microsoft.com/office/drawing/2014/main" id="{4E155DD5-8FC3-4EF3-B751-241D7F928291}"/>
              </a:ext>
            </a:extLst>
          </p:cNvPr>
          <p:cNvSpPr>
            <a:spLocks noGrp="1"/>
          </p:cNvSpPr>
          <p:nvPr>
            <p:ph sz="half" idx="1"/>
          </p:nvPr>
        </p:nvSpPr>
        <p:spPr>
          <a:xfrm>
            <a:off x="942975" y="1657189"/>
            <a:ext cx="6120434" cy="4783838"/>
          </a:xfrm>
        </p:spPr>
        <p:txBody>
          <a:bodyPr>
            <a:normAutofit lnSpcReduction="10000"/>
          </a:bodyPr>
          <a:lstStyle/>
          <a:p>
            <a:pPr marL="0" indent="0">
              <a:lnSpc>
                <a:spcPct val="120000"/>
              </a:lnSpc>
              <a:spcAft>
                <a:spcPts val="800"/>
              </a:spcAft>
              <a:buNone/>
            </a:pPr>
            <a:r>
              <a:rPr lang="sv-SE" sz="2200" b="1">
                <a:latin typeface="+mj-lt"/>
                <a:cs typeface="Calibri" panose="020F0502020204030204" pitchFamily="34" charset="0"/>
              </a:rPr>
              <a:t>Syfte:</a:t>
            </a:r>
          </a:p>
          <a:p>
            <a:pPr marL="0" indent="0">
              <a:lnSpc>
                <a:spcPct val="120000"/>
              </a:lnSpc>
              <a:spcAft>
                <a:spcPts val="800"/>
              </a:spcAft>
              <a:buNone/>
            </a:pPr>
            <a:r>
              <a:rPr lang="sv-SE" sz="2200">
                <a:effectLst/>
                <a:latin typeface="+mj-lt"/>
                <a:ea typeface="Calibri" panose="020F0502020204030204" pitchFamily="34" charset="0"/>
                <a:cs typeface="Calibri" panose="020F0502020204030204" pitchFamily="34" charset="0"/>
              </a:rPr>
              <a:t>Tugga begreppen, bråka med dem, göra dem till sina, </a:t>
            </a:r>
            <a:r>
              <a:rPr lang="sv-SE" sz="2100">
                <a:latin typeface="+mj-lt"/>
                <a:cs typeface="Calibri" panose="020F0502020204030204" pitchFamily="34" charset="0"/>
              </a:rPr>
              <a:t>tolka dom och förstå dom gemensamt i gruppen.</a:t>
            </a:r>
          </a:p>
          <a:p>
            <a:pPr marL="0" indent="0">
              <a:lnSpc>
                <a:spcPct val="120000"/>
              </a:lnSpc>
              <a:spcAft>
                <a:spcPts val="800"/>
              </a:spcAft>
              <a:buNone/>
            </a:pPr>
            <a:endParaRPr lang="sv-SE" sz="2100">
              <a:latin typeface="+mj-lt"/>
              <a:cs typeface="Calibri" panose="020F0502020204030204" pitchFamily="34" charset="0"/>
            </a:endParaRPr>
          </a:p>
          <a:p>
            <a:pPr marL="0" indent="0">
              <a:lnSpc>
                <a:spcPct val="120000"/>
              </a:lnSpc>
              <a:spcAft>
                <a:spcPts val="800"/>
              </a:spcAft>
              <a:buNone/>
            </a:pPr>
            <a:r>
              <a:rPr lang="sv-SE" sz="2200" b="1">
                <a:effectLst/>
                <a:latin typeface="+mj-lt"/>
                <a:ea typeface="Calibri" panose="020F0502020204030204" pitchFamily="34" charset="0"/>
                <a:cs typeface="Calibri" panose="020F0502020204030204" pitchFamily="34" charset="0"/>
              </a:rPr>
              <a:t>Mål:</a:t>
            </a:r>
            <a:br>
              <a:rPr lang="sv-SE" sz="2200" b="1">
                <a:effectLst/>
                <a:latin typeface="+mj-lt"/>
                <a:ea typeface="Calibri" panose="020F0502020204030204" pitchFamily="34" charset="0"/>
                <a:cs typeface="Calibri" panose="020F0502020204030204" pitchFamily="34" charset="0"/>
              </a:rPr>
            </a:br>
            <a:r>
              <a:rPr lang="sv-SE" sz="2000">
                <a:latin typeface="+mj-lt"/>
                <a:cs typeface="Calibri" panose="020F0502020204030204" pitchFamily="34" charset="0"/>
              </a:rPr>
              <a:t>Få ett gemensamt språk i organisationen för medarbetarrollen och våra fyra förhållningssätt. </a:t>
            </a:r>
          </a:p>
          <a:p>
            <a:pPr marL="0" indent="0">
              <a:lnSpc>
                <a:spcPct val="120000"/>
              </a:lnSpc>
              <a:spcAft>
                <a:spcPts val="800"/>
              </a:spcAft>
              <a:buNone/>
            </a:pPr>
            <a:r>
              <a:rPr lang="sv-SE">
                <a:latin typeface="+mj-lt"/>
                <a:cs typeface="Calibri" panose="020F0502020204030204" pitchFamily="34" charset="0"/>
              </a:rPr>
              <a:t>Vi ska förstå hur de fyra förhållningssätten påverkar oss som organisation, vår grupp och mig som medarbetare.</a:t>
            </a:r>
            <a:endParaRPr lang="sv-SE" sz="2000">
              <a:latin typeface="+mj-lt"/>
              <a:cs typeface="Calibri" panose="020F0502020204030204" pitchFamily="34" charset="0"/>
            </a:endParaRPr>
          </a:p>
          <a:p>
            <a:pPr marL="0" indent="0">
              <a:lnSpc>
                <a:spcPct val="120000"/>
              </a:lnSpc>
              <a:spcAft>
                <a:spcPts val="800"/>
              </a:spcAft>
              <a:buNone/>
            </a:pPr>
            <a:endParaRPr lang="sv-SE" sz="2100">
              <a:latin typeface="+mj-lt"/>
              <a:cs typeface="Calibri" panose="020F0502020204030204" pitchFamily="34" charset="0"/>
            </a:endParaRPr>
          </a:p>
          <a:p>
            <a:pPr marL="0" indent="0">
              <a:lnSpc>
                <a:spcPct val="120000"/>
              </a:lnSpc>
              <a:buNone/>
            </a:pPr>
            <a:endParaRPr lang="sv-SE" sz="2200">
              <a:effectLst/>
              <a:latin typeface="+mj-lt"/>
              <a:ea typeface="Calibri" panose="020F0502020204030204" pitchFamily="34" charset="0"/>
              <a:cs typeface="Arial" panose="020B0604020202020204" pitchFamily="34" charset="0"/>
            </a:endParaRPr>
          </a:p>
          <a:p>
            <a:endParaRPr lang="sv-SE" sz="1400"/>
          </a:p>
        </p:txBody>
      </p:sp>
      <p:pic>
        <p:nvPicPr>
          <p:cNvPr id="5" name="Bild 4" descr="Gruppframgång kontur">
            <a:extLst>
              <a:ext uri="{FF2B5EF4-FFF2-40B4-BE49-F238E27FC236}">
                <a16:creationId xmlns:a16="http://schemas.microsoft.com/office/drawing/2014/main" id="{16FEA97C-3133-46AD-99BF-E12E083A64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8286" y="1803557"/>
            <a:ext cx="3250885" cy="3250885"/>
          </a:xfrm>
          <a:prstGeom prst="rect">
            <a:avLst/>
          </a:prstGeom>
        </p:spPr>
      </p:pic>
    </p:spTree>
    <p:extLst>
      <p:ext uri="{BB962C8B-B14F-4D97-AF65-F5344CB8AC3E}">
        <p14:creationId xmlns:p14="http://schemas.microsoft.com/office/powerpoint/2010/main" val="97239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F2D7DF-8AFF-C9DF-8D2C-3685740EE2E6}"/>
              </a:ext>
            </a:extLst>
          </p:cNvPr>
          <p:cNvSpPr>
            <a:spLocks noGrp="1"/>
          </p:cNvSpPr>
          <p:nvPr>
            <p:ph type="title"/>
          </p:nvPr>
        </p:nvSpPr>
        <p:spPr/>
        <p:txBody>
          <a:bodyPr/>
          <a:lstStyle/>
          <a:p>
            <a:r>
              <a:rPr lang="sv-SE" dirty="0">
                <a:cs typeface="Arial"/>
              </a:rPr>
              <a:t>Förberedelsematerial till workshopledare</a:t>
            </a:r>
            <a:endParaRPr lang="sv-SE" dirty="0"/>
          </a:p>
        </p:txBody>
      </p:sp>
      <p:sp>
        <p:nvSpPr>
          <p:cNvPr id="3" name="Platshållare för innehåll 2">
            <a:extLst>
              <a:ext uri="{FF2B5EF4-FFF2-40B4-BE49-F238E27FC236}">
                <a16:creationId xmlns:a16="http://schemas.microsoft.com/office/drawing/2014/main" id="{A1AD30DD-18F3-FC87-56CE-DC9EBA498BF0}"/>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1389356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6" descr="En bild som visar träd, utomhus&#10;&#10;Automatiskt genererad beskrivning">
            <a:extLst>
              <a:ext uri="{FF2B5EF4-FFF2-40B4-BE49-F238E27FC236}">
                <a16:creationId xmlns:a16="http://schemas.microsoft.com/office/drawing/2014/main" id="{0C0516C2-7C0E-49F9-81F3-96D9329A8A3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409" r="5409"/>
          <a:stretch>
            <a:fillRect/>
          </a:stretch>
        </p:blipFill>
        <p:spPr>
          <a:xfrm>
            <a:off x="6096000" y="0"/>
            <a:ext cx="6096000" cy="6858000"/>
          </a:xfrm>
        </p:spPr>
      </p:pic>
      <p:sp>
        <p:nvSpPr>
          <p:cNvPr id="3" name="Rubrik 2">
            <a:extLst>
              <a:ext uri="{FF2B5EF4-FFF2-40B4-BE49-F238E27FC236}">
                <a16:creationId xmlns:a16="http://schemas.microsoft.com/office/drawing/2014/main" id="{E99EF9BB-30B3-21F0-D943-4887D95CB659}"/>
              </a:ext>
            </a:extLst>
          </p:cNvPr>
          <p:cNvSpPr>
            <a:spLocks noGrp="1"/>
          </p:cNvSpPr>
          <p:nvPr>
            <p:ph type="title"/>
          </p:nvPr>
        </p:nvSpPr>
        <p:spPr/>
        <p:txBody>
          <a:bodyPr/>
          <a:lstStyle/>
          <a:p>
            <a:r>
              <a:rPr lang="sv-SE"/>
              <a:t>Workshop, steg 1</a:t>
            </a:r>
          </a:p>
        </p:txBody>
      </p:sp>
      <p:sp>
        <p:nvSpPr>
          <p:cNvPr id="8" name="Platshållare för text 3">
            <a:extLst>
              <a:ext uri="{FF2B5EF4-FFF2-40B4-BE49-F238E27FC236}">
                <a16:creationId xmlns:a16="http://schemas.microsoft.com/office/drawing/2014/main" id="{955BD952-6A00-4E74-820D-5CDD0F69EDEB}"/>
              </a:ext>
            </a:extLst>
          </p:cNvPr>
          <p:cNvSpPr>
            <a:spLocks noGrp="1"/>
          </p:cNvSpPr>
          <p:nvPr>
            <p:ph type="body" sz="half" idx="2"/>
          </p:nvPr>
        </p:nvSpPr>
        <p:spPr>
          <a:xfrm>
            <a:off x="942974" y="1802962"/>
            <a:ext cx="3932237" cy="4061068"/>
          </a:xfrm>
        </p:spPr>
        <p:txBody>
          <a:bodyPr anchor="ctr"/>
          <a:lstStyle/>
          <a:p>
            <a:r>
              <a:rPr lang="sv-SE" sz="2000" b="1">
                <a:effectLst/>
                <a:latin typeface="+mj-lt"/>
                <a:ea typeface="Calibri" panose="020F0502020204030204" pitchFamily="34" charset="0"/>
                <a:cs typeface="Calibri" panose="020F0502020204030204" pitchFamily="34" charset="0"/>
              </a:rPr>
              <a:t>Helgrupp</a:t>
            </a:r>
            <a:r>
              <a:rPr lang="sv-SE" sz="2000">
                <a:effectLst/>
                <a:latin typeface="+mj-lt"/>
                <a:ea typeface="Calibri" panose="020F0502020204030204" pitchFamily="34" charset="0"/>
                <a:cs typeface="Calibri" panose="020F0502020204030204" pitchFamily="34" charset="0"/>
              </a:rPr>
              <a:t>. </a:t>
            </a:r>
          </a:p>
          <a:p>
            <a:endParaRPr lang="sv-SE" sz="2000">
              <a:effectLst/>
              <a:latin typeface="+mj-lt"/>
              <a:ea typeface="Calibri" panose="020F0502020204030204" pitchFamily="34" charset="0"/>
              <a:cs typeface="Calibri" panose="020F0502020204030204" pitchFamily="34" charset="0"/>
            </a:endParaRPr>
          </a:p>
          <a:p>
            <a:r>
              <a:rPr lang="sv-SE" sz="2000">
                <a:effectLst/>
                <a:latin typeface="+mj-lt"/>
                <a:ea typeface="Calibri" panose="020F0502020204030204" pitchFamily="34" charset="0"/>
                <a:cs typeface="Calibri" panose="020F0502020204030204" pitchFamily="34" charset="0"/>
              </a:rPr>
              <a:t>Titta på materialet om medarbetarskapet och våra fyra förhållningssätt tillsammans. </a:t>
            </a:r>
          </a:p>
          <a:p>
            <a:endParaRPr lang="sv-SE">
              <a:latin typeface="+mj-lt"/>
              <a:ea typeface="Calibri" panose="020F0502020204030204" pitchFamily="34" charset="0"/>
              <a:cs typeface="Calibri" panose="020F0502020204030204" pitchFamily="34" charset="0"/>
            </a:endParaRPr>
          </a:p>
          <a:p>
            <a:r>
              <a:rPr lang="sv-SE" sz="2000">
                <a:effectLst/>
                <a:latin typeface="+mj-lt"/>
                <a:ea typeface="Calibri" panose="020F0502020204030204" pitchFamily="34" charset="0"/>
                <a:cs typeface="Calibri" panose="020F0502020204030204" pitchFamily="34" charset="0"/>
              </a:rPr>
              <a:t>Hur går era tankar nu, hur känns det?  </a:t>
            </a:r>
          </a:p>
          <a:p>
            <a:endParaRPr lang="sv-SE"/>
          </a:p>
        </p:txBody>
      </p:sp>
    </p:spTree>
    <p:extLst>
      <p:ext uri="{BB962C8B-B14F-4D97-AF65-F5344CB8AC3E}">
        <p14:creationId xmlns:p14="http://schemas.microsoft.com/office/powerpoint/2010/main" val="416591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6">
            <a:extLst>
              <a:ext uri="{FF2B5EF4-FFF2-40B4-BE49-F238E27FC236}">
                <a16:creationId xmlns:a16="http://schemas.microsoft.com/office/drawing/2014/main" id="{0C0516C2-7C0E-49F9-81F3-96D9329A8A3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6754" t="171" r="13246" b="-171"/>
          <a:stretch/>
        </p:blipFill>
        <p:spPr>
          <a:xfrm>
            <a:off x="6096000" y="0"/>
            <a:ext cx="6096000" cy="6858000"/>
          </a:xfrm>
        </p:spPr>
      </p:pic>
      <p:sp>
        <p:nvSpPr>
          <p:cNvPr id="3" name="Rubrik 2">
            <a:extLst>
              <a:ext uri="{FF2B5EF4-FFF2-40B4-BE49-F238E27FC236}">
                <a16:creationId xmlns:a16="http://schemas.microsoft.com/office/drawing/2014/main" id="{E99EF9BB-30B3-21F0-D943-4887D95CB659}"/>
              </a:ext>
            </a:extLst>
          </p:cNvPr>
          <p:cNvSpPr>
            <a:spLocks noGrp="1"/>
          </p:cNvSpPr>
          <p:nvPr>
            <p:ph type="title"/>
          </p:nvPr>
        </p:nvSpPr>
        <p:spPr>
          <a:xfrm>
            <a:off x="942973" y="11723"/>
            <a:ext cx="3932237" cy="889385"/>
          </a:xfrm>
        </p:spPr>
        <p:txBody>
          <a:bodyPr/>
          <a:lstStyle/>
          <a:p>
            <a:r>
              <a:rPr lang="sv-SE"/>
              <a:t>Workshop, steg 2</a:t>
            </a:r>
          </a:p>
        </p:txBody>
      </p:sp>
      <p:sp>
        <p:nvSpPr>
          <p:cNvPr id="8" name="Platshållare för text 3">
            <a:extLst>
              <a:ext uri="{FF2B5EF4-FFF2-40B4-BE49-F238E27FC236}">
                <a16:creationId xmlns:a16="http://schemas.microsoft.com/office/drawing/2014/main" id="{955BD952-6A00-4E74-820D-5CDD0F69EDEB}"/>
              </a:ext>
            </a:extLst>
          </p:cNvPr>
          <p:cNvSpPr>
            <a:spLocks noGrp="1"/>
          </p:cNvSpPr>
          <p:nvPr>
            <p:ph type="body" sz="half" idx="2"/>
          </p:nvPr>
        </p:nvSpPr>
        <p:spPr>
          <a:xfrm>
            <a:off x="942974" y="1160585"/>
            <a:ext cx="3932237" cy="5426215"/>
          </a:xfrm>
        </p:spPr>
        <p:txBody>
          <a:bodyPr anchor="ctr">
            <a:normAutofit fontScale="92500" lnSpcReduction="10000"/>
          </a:bodyPr>
          <a:lstStyle/>
          <a:p>
            <a:r>
              <a:rPr lang="sv-SE" sz="2000" b="1">
                <a:effectLst/>
                <a:latin typeface="+mj-lt"/>
                <a:ea typeface="Calibri" panose="020F0502020204030204" pitchFamily="34" charset="0"/>
                <a:cs typeface="Calibri" panose="020F0502020204030204" pitchFamily="34" charset="0"/>
              </a:rPr>
              <a:t>Smågrupper </a:t>
            </a:r>
            <a:endParaRPr lang="sv-SE" sz="2000">
              <a:effectLst/>
              <a:latin typeface="+mj-lt"/>
              <a:ea typeface="Calibri" panose="020F0502020204030204" pitchFamily="34" charset="0"/>
              <a:cs typeface="Calibri" panose="020F0502020204030204" pitchFamily="34" charset="0"/>
            </a:endParaRPr>
          </a:p>
          <a:p>
            <a:endParaRPr lang="sv-SE" sz="2000">
              <a:effectLst/>
              <a:latin typeface="+mj-lt"/>
              <a:ea typeface="Calibri" panose="020F0502020204030204" pitchFamily="34" charset="0"/>
              <a:cs typeface="Calibri" panose="020F0502020204030204" pitchFamily="34" charset="0"/>
            </a:endParaRPr>
          </a:p>
          <a:p>
            <a:r>
              <a:rPr lang="sv-SE" sz="2000" b="1" u="sng">
                <a:effectLst/>
                <a:latin typeface="+mj-lt"/>
                <a:ea typeface="Calibri" panose="020F0502020204030204" pitchFamily="34" charset="0"/>
                <a:cs typeface="Calibri" panose="020F0502020204030204" pitchFamily="34" charset="0"/>
              </a:rPr>
              <a:t>Fråga 1</a:t>
            </a:r>
          </a:p>
          <a:p>
            <a:r>
              <a:rPr lang="sv-SE" sz="2000">
                <a:effectLst/>
                <a:latin typeface="+mj-lt"/>
                <a:ea typeface="Calibri" panose="020F0502020204030204" pitchFamily="34" charset="0"/>
                <a:cs typeface="Calibri" panose="020F0502020204030204" pitchFamily="34" charset="0"/>
              </a:rPr>
              <a:t>Varför är de här beteendena viktiga för Svenska Röda korset, vad ska de göra för skillnad och stärka i vår organisation? </a:t>
            </a:r>
          </a:p>
          <a:p>
            <a:br>
              <a:rPr lang="sv-SE" sz="2000">
                <a:effectLst/>
                <a:latin typeface="+mj-lt"/>
                <a:ea typeface="Calibri" panose="020F0502020204030204" pitchFamily="34" charset="0"/>
                <a:cs typeface="Calibri" panose="020F0502020204030204" pitchFamily="34" charset="0"/>
              </a:rPr>
            </a:br>
            <a:r>
              <a:rPr lang="sv-SE" sz="2000">
                <a:effectLst/>
                <a:latin typeface="+mj-lt"/>
                <a:ea typeface="Calibri" panose="020F0502020204030204" pitchFamily="34" charset="0"/>
                <a:cs typeface="Calibri" panose="020F0502020204030204" pitchFamily="34" charset="0"/>
              </a:rPr>
              <a:t>ca </a:t>
            </a:r>
            <a:r>
              <a:rPr lang="sv-SE" sz="2000" i="1">
                <a:effectLst/>
                <a:latin typeface="+mj-lt"/>
                <a:ea typeface="Calibri" panose="020F0502020204030204" pitchFamily="34" charset="0"/>
                <a:cs typeface="Calibri" panose="020F0502020204030204" pitchFamily="34" charset="0"/>
              </a:rPr>
              <a:t>10 minuter </a:t>
            </a:r>
          </a:p>
          <a:p>
            <a:endParaRPr lang="sv-SE" i="1">
              <a:latin typeface="+mj-lt"/>
              <a:ea typeface="Calibri" panose="020F0502020204030204" pitchFamily="34" charset="0"/>
              <a:cs typeface="Calibri" panose="020F0502020204030204" pitchFamily="34" charset="0"/>
            </a:endParaRPr>
          </a:p>
          <a:p>
            <a:r>
              <a:rPr lang="sv-SE" sz="2000" b="1" u="sng">
                <a:effectLst/>
                <a:latin typeface="+mj-lt"/>
                <a:ea typeface="Calibri" panose="020F0502020204030204" pitchFamily="34" charset="0"/>
                <a:cs typeface="Calibri" panose="020F0502020204030204" pitchFamily="34" charset="0"/>
              </a:rPr>
              <a:t>Fråga 2</a:t>
            </a:r>
          </a:p>
          <a:p>
            <a:pPr lvl="0">
              <a:lnSpc>
                <a:spcPct val="107000"/>
              </a:lnSpc>
            </a:pPr>
            <a:r>
              <a:rPr lang="sv-SE" sz="2000">
                <a:effectLst/>
                <a:latin typeface="+mj-lt"/>
                <a:ea typeface="Calibri" panose="020F0502020204030204" pitchFamily="34" charset="0"/>
                <a:cs typeface="Calibri" panose="020F0502020204030204" pitchFamily="34" charset="0"/>
              </a:rPr>
              <a:t>Vad innebär de här förväntande beteendena för oss i vår grupp – exempelvis: vågar vi prioritera, när och hur ser vi individen, hur agerar vi för samverkan? </a:t>
            </a:r>
            <a:br>
              <a:rPr lang="sv-SE" sz="2000">
                <a:effectLst/>
                <a:latin typeface="+mj-lt"/>
                <a:ea typeface="Calibri" panose="020F0502020204030204" pitchFamily="34" charset="0"/>
                <a:cs typeface="Calibri" panose="020F0502020204030204" pitchFamily="34" charset="0"/>
              </a:rPr>
            </a:br>
            <a:endParaRPr lang="sv-SE" sz="2000">
              <a:effectLst/>
              <a:latin typeface="+mj-lt"/>
              <a:ea typeface="Calibri" panose="020F0502020204030204" pitchFamily="34" charset="0"/>
              <a:cs typeface="Calibri" panose="020F0502020204030204" pitchFamily="34" charset="0"/>
            </a:endParaRPr>
          </a:p>
          <a:p>
            <a:pPr lvl="0">
              <a:lnSpc>
                <a:spcPct val="107000"/>
              </a:lnSpc>
            </a:pPr>
            <a:r>
              <a:rPr lang="sv-SE" i="1">
                <a:latin typeface="+mj-lt"/>
                <a:ea typeface="Calibri" panose="020F0502020204030204" pitchFamily="34" charset="0"/>
                <a:cs typeface="Calibri" panose="020F0502020204030204" pitchFamily="34" charset="0"/>
              </a:rPr>
              <a:t>c</a:t>
            </a:r>
            <a:r>
              <a:rPr lang="sv-SE" sz="2000" i="1">
                <a:effectLst/>
                <a:latin typeface="+mj-lt"/>
                <a:ea typeface="Calibri" panose="020F0502020204030204" pitchFamily="34" charset="0"/>
                <a:cs typeface="Calibri" panose="020F0502020204030204" pitchFamily="34" charset="0"/>
              </a:rPr>
              <a:t>a 15 minuter </a:t>
            </a:r>
            <a:br>
              <a:rPr lang="sv-SE" sz="2000" i="1">
                <a:effectLst/>
                <a:latin typeface="+mj-lt"/>
                <a:ea typeface="Calibri" panose="020F0502020204030204" pitchFamily="34" charset="0"/>
                <a:cs typeface="Calibri" panose="020F0502020204030204" pitchFamily="34" charset="0"/>
              </a:rPr>
            </a:br>
            <a:endParaRPr lang="sv-SE" sz="2000" i="1">
              <a:latin typeface="+mj-lt"/>
              <a:ea typeface="Calibri" panose="020F0502020204030204" pitchFamily="34" charset="0"/>
              <a:cs typeface="Arial" panose="020B0604020202020204" pitchFamily="34" charset="0"/>
            </a:endParaRPr>
          </a:p>
          <a:p>
            <a:endParaRPr lang="sv-SE" sz="2000" i="1">
              <a:effectLst/>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0485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6">
            <a:extLst>
              <a:ext uri="{FF2B5EF4-FFF2-40B4-BE49-F238E27FC236}">
                <a16:creationId xmlns:a16="http://schemas.microsoft.com/office/drawing/2014/main" id="{0C0516C2-7C0E-49F9-81F3-96D9329A8A3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2515" b="12515"/>
          <a:stretch/>
        </p:blipFill>
        <p:spPr>
          <a:xfrm>
            <a:off x="6096000" y="0"/>
            <a:ext cx="6096000" cy="6858000"/>
          </a:xfrm>
        </p:spPr>
      </p:pic>
      <p:sp>
        <p:nvSpPr>
          <p:cNvPr id="3" name="Rubrik 2">
            <a:extLst>
              <a:ext uri="{FF2B5EF4-FFF2-40B4-BE49-F238E27FC236}">
                <a16:creationId xmlns:a16="http://schemas.microsoft.com/office/drawing/2014/main" id="{E99EF9BB-30B3-21F0-D943-4887D95CB659}"/>
              </a:ext>
            </a:extLst>
          </p:cNvPr>
          <p:cNvSpPr>
            <a:spLocks noGrp="1"/>
          </p:cNvSpPr>
          <p:nvPr>
            <p:ph type="title"/>
          </p:nvPr>
        </p:nvSpPr>
        <p:spPr/>
        <p:txBody>
          <a:bodyPr/>
          <a:lstStyle/>
          <a:p>
            <a:r>
              <a:rPr lang="sv-SE"/>
              <a:t>Workshop, steg 3</a:t>
            </a:r>
          </a:p>
        </p:txBody>
      </p:sp>
      <p:sp>
        <p:nvSpPr>
          <p:cNvPr id="8" name="Platshållare för text 3">
            <a:extLst>
              <a:ext uri="{FF2B5EF4-FFF2-40B4-BE49-F238E27FC236}">
                <a16:creationId xmlns:a16="http://schemas.microsoft.com/office/drawing/2014/main" id="{955BD952-6A00-4E74-820D-5CDD0F69EDEB}"/>
              </a:ext>
            </a:extLst>
          </p:cNvPr>
          <p:cNvSpPr>
            <a:spLocks noGrp="1"/>
          </p:cNvSpPr>
          <p:nvPr>
            <p:ph type="body" sz="half" idx="2"/>
          </p:nvPr>
        </p:nvSpPr>
        <p:spPr>
          <a:xfrm>
            <a:off x="942974" y="1802962"/>
            <a:ext cx="3932237" cy="4061068"/>
          </a:xfrm>
        </p:spPr>
        <p:txBody>
          <a:bodyPr anchor="ctr">
            <a:normAutofit fontScale="92500" lnSpcReduction="20000"/>
          </a:bodyPr>
          <a:lstStyle/>
          <a:p>
            <a:r>
              <a:rPr lang="sv-SE" sz="2000" b="1" dirty="0">
                <a:effectLst/>
                <a:latin typeface="+mj-lt"/>
                <a:ea typeface="Calibri" panose="020F0502020204030204" pitchFamily="34" charset="0"/>
                <a:cs typeface="Calibri" panose="020F0502020204030204" pitchFamily="34" charset="0"/>
              </a:rPr>
              <a:t>Helgrupp</a:t>
            </a:r>
            <a:r>
              <a:rPr lang="sv-SE" b="1" dirty="0">
                <a:latin typeface="+mj-lt"/>
                <a:ea typeface="Calibri" panose="020F0502020204030204" pitchFamily="34" charset="0"/>
                <a:cs typeface="Calibri" panose="020F0502020204030204" pitchFamily="34" charset="0"/>
              </a:rPr>
              <a:t> alt. smågrupper.</a:t>
            </a:r>
            <a:r>
              <a:rPr lang="sv-SE" sz="2000" dirty="0">
                <a:effectLst/>
                <a:latin typeface="+mj-lt"/>
                <a:ea typeface="Calibri" panose="020F0502020204030204" pitchFamily="34" charset="0"/>
                <a:cs typeface="Calibri" panose="020F0502020204030204" pitchFamily="34" charset="0"/>
              </a:rPr>
              <a:t> </a:t>
            </a:r>
          </a:p>
          <a:p>
            <a:endParaRPr lang="sv-SE" sz="2000" dirty="0">
              <a:effectLst/>
              <a:latin typeface="+mj-lt"/>
              <a:ea typeface="Calibri" panose="020F0502020204030204" pitchFamily="34" charset="0"/>
              <a:cs typeface="Calibri" panose="020F0502020204030204" pitchFamily="34" charset="0"/>
            </a:endParaRPr>
          </a:p>
          <a:p>
            <a:r>
              <a:rPr lang="sv-SE" sz="2000" dirty="0">
                <a:effectLst/>
                <a:latin typeface="+mj-lt"/>
                <a:ea typeface="Calibri" panose="020F0502020204030204" pitchFamily="34" charset="0"/>
                <a:cs typeface="Calibri" panose="020F0502020204030204" pitchFamily="34" charset="0"/>
              </a:rPr>
              <a:t>Hur kan jag använda mig av de fyra förhållningssätten för att nå bra resultat i mitt arbete?</a:t>
            </a:r>
          </a:p>
          <a:p>
            <a:endParaRPr lang="sv-SE" dirty="0">
              <a:latin typeface="+mj-lt"/>
              <a:ea typeface="Calibri" panose="020F0502020204030204" pitchFamily="34" charset="0"/>
              <a:cs typeface="Calibri" panose="020F0502020204030204" pitchFamily="34" charset="0"/>
            </a:endParaRPr>
          </a:p>
          <a:p>
            <a:r>
              <a:rPr lang="sv-SE" dirty="0">
                <a:latin typeface="+mj-lt"/>
                <a:ea typeface="Calibri" panose="020F0502020204030204" pitchFamily="34" charset="0"/>
                <a:cs typeface="Calibri" panose="020F0502020204030204" pitchFamily="34" charset="0"/>
              </a:rPr>
              <a:t>Fundera i vilka sammanhang de kan vara ett stöd för dig i ditt arbete?</a:t>
            </a:r>
            <a:endParaRPr lang="sv-SE" sz="2000" dirty="0">
              <a:effectLst/>
              <a:latin typeface="+mj-lt"/>
              <a:ea typeface="Calibri" panose="020F0502020204030204" pitchFamily="34" charset="0"/>
              <a:cs typeface="Calibri" panose="020F0502020204030204" pitchFamily="34" charset="0"/>
            </a:endParaRPr>
          </a:p>
          <a:p>
            <a:endParaRPr lang="sv-SE" dirty="0">
              <a:latin typeface="+mj-lt"/>
              <a:ea typeface="Calibri" panose="020F0502020204030204" pitchFamily="34" charset="0"/>
              <a:cs typeface="Calibri"/>
            </a:endParaRPr>
          </a:p>
          <a:p>
            <a:r>
              <a:rPr lang="sv-SE" dirty="0">
                <a:latin typeface="+mj-lt"/>
                <a:ea typeface="Calibri" panose="020F0502020204030204" pitchFamily="34" charset="0"/>
                <a:cs typeface="Calibri"/>
              </a:rPr>
              <a:t>Hur kan vi arbeta vidare med medarbetarskapet och håller det levande i vår grupp?</a:t>
            </a:r>
          </a:p>
          <a:p>
            <a:br>
              <a:rPr lang="sv-SE" sz="2000" dirty="0">
                <a:latin typeface="+mj-lt"/>
                <a:ea typeface="Calibri" panose="020F0502020204030204" pitchFamily="34" charset="0"/>
                <a:cs typeface="Arial" panose="020B0604020202020204" pitchFamily="34" charset="0"/>
              </a:rPr>
            </a:br>
            <a:r>
              <a:rPr lang="sv-SE" sz="2000" i="1" dirty="0">
                <a:latin typeface="+mj-lt"/>
                <a:ea typeface="Calibri" panose="020F0502020204030204" pitchFamily="34" charset="0"/>
                <a:cs typeface="Arial" panose="020B0604020202020204" pitchFamily="34" charset="0"/>
              </a:rPr>
              <a:t>ca 5 minuter egen reflektion, sedan dela med sig i grupp.</a:t>
            </a:r>
            <a:endParaRPr lang="sv-SE" sz="2000" dirty="0">
              <a:effectLst/>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7981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B618AE-4FA4-4375-8AD1-E9D67982D40B}"/>
              </a:ext>
            </a:extLst>
          </p:cNvPr>
          <p:cNvSpPr>
            <a:spLocks noGrp="1"/>
          </p:cNvSpPr>
          <p:nvPr>
            <p:ph type="title"/>
          </p:nvPr>
        </p:nvSpPr>
        <p:spPr/>
        <p:txBody>
          <a:bodyPr/>
          <a:lstStyle/>
          <a:p>
            <a:r>
              <a:rPr lang="sv-SE"/>
              <a:t>Avslut och utcheckning</a:t>
            </a:r>
          </a:p>
        </p:txBody>
      </p:sp>
    </p:spTree>
    <p:extLst>
      <p:ext uri="{BB962C8B-B14F-4D97-AF65-F5344CB8AC3E}">
        <p14:creationId xmlns:p14="http://schemas.microsoft.com/office/powerpoint/2010/main" val="404621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CED5-3AFE-4198-9AEE-8222A26ADFBD}"/>
              </a:ext>
            </a:extLst>
          </p:cNvPr>
          <p:cNvSpPr>
            <a:spLocks noGrp="1"/>
          </p:cNvSpPr>
          <p:nvPr>
            <p:ph type="title"/>
          </p:nvPr>
        </p:nvSpPr>
        <p:spPr/>
        <p:txBody>
          <a:bodyPr/>
          <a:lstStyle/>
          <a:p>
            <a:r>
              <a:rPr lang="sv-SE"/>
              <a:t>Nästa steg</a:t>
            </a:r>
          </a:p>
        </p:txBody>
      </p:sp>
      <p:pic>
        <p:nvPicPr>
          <p:cNvPr id="2050" name="Picture 2" descr="The elevator to success is out of order. You'll have to use the stairs… one  step at a time” – Joe Girard | Imagens para slides, Ilustração de anjo,  Fotos simples">
            <a:extLst>
              <a:ext uri="{FF2B5EF4-FFF2-40B4-BE49-F238E27FC236}">
                <a16:creationId xmlns:a16="http://schemas.microsoft.com/office/drawing/2014/main" id="{9FE55FF5-585B-2355-4CBD-BCEC8B64D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347" y="1596763"/>
            <a:ext cx="4577861" cy="45778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ågetecken 3d Förhör Punkt Frågar Stick Figur Man Idéer Tecken  Brainstorming Symbolikon Isolerade-foton och fler bilder på Anvisningar -  iStock">
            <a:extLst>
              <a:ext uri="{FF2B5EF4-FFF2-40B4-BE49-F238E27FC236}">
                <a16:creationId xmlns:a16="http://schemas.microsoft.com/office/drawing/2014/main" id="{68E94147-2D96-BD62-5BC4-E0781499D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947" y="2261541"/>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04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BFABB7-C369-D0F3-70D1-57E8C3B06993}"/>
              </a:ext>
            </a:extLst>
          </p:cNvPr>
          <p:cNvSpPr>
            <a:spLocks noGrp="1"/>
          </p:cNvSpPr>
          <p:nvPr>
            <p:ph type="title"/>
          </p:nvPr>
        </p:nvSpPr>
        <p:spPr/>
        <p:txBody>
          <a:bodyPr/>
          <a:lstStyle/>
          <a:p>
            <a:r>
              <a:rPr lang="sv-SE"/>
              <a:t>Utcheckning</a:t>
            </a:r>
          </a:p>
        </p:txBody>
      </p:sp>
      <p:sp>
        <p:nvSpPr>
          <p:cNvPr id="4" name="Pratbubbla: rektangel med rundade hörn 3">
            <a:extLst>
              <a:ext uri="{FF2B5EF4-FFF2-40B4-BE49-F238E27FC236}">
                <a16:creationId xmlns:a16="http://schemas.microsoft.com/office/drawing/2014/main" id="{49512B7D-417D-9753-3742-81E435F92831}"/>
              </a:ext>
            </a:extLst>
          </p:cNvPr>
          <p:cNvSpPr/>
          <p:nvPr/>
        </p:nvSpPr>
        <p:spPr>
          <a:xfrm>
            <a:off x="3418095" y="2625969"/>
            <a:ext cx="2504987" cy="1886070"/>
          </a:xfrm>
          <a:prstGeom prst="wedgeRoundRectCallou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400">
                <a:solidFill>
                  <a:schemeClr val="tx1"/>
                </a:solidFill>
              </a:rPr>
              <a:t>Överraskningar</a:t>
            </a:r>
          </a:p>
        </p:txBody>
      </p:sp>
      <p:sp>
        <p:nvSpPr>
          <p:cNvPr id="5" name="Pratbubbla: rektangel med rundade hörn 4">
            <a:extLst>
              <a:ext uri="{FF2B5EF4-FFF2-40B4-BE49-F238E27FC236}">
                <a16:creationId xmlns:a16="http://schemas.microsoft.com/office/drawing/2014/main" id="{FAB060F8-49CD-05AE-6C89-34C04D856C62}"/>
              </a:ext>
            </a:extLst>
          </p:cNvPr>
          <p:cNvSpPr/>
          <p:nvPr/>
        </p:nvSpPr>
        <p:spPr>
          <a:xfrm>
            <a:off x="6266563" y="2628659"/>
            <a:ext cx="2504987" cy="1886070"/>
          </a:xfrm>
          <a:prstGeom prst="wedgeRoundRectCallou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400">
                <a:solidFill>
                  <a:schemeClr val="tx1"/>
                </a:solidFill>
              </a:rPr>
              <a:t>Nöjdhet</a:t>
            </a:r>
          </a:p>
        </p:txBody>
      </p:sp>
      <p:sp>
        <p:nvSpPr>
          <p:cNvPr id="6" name="Pratbubbla: rektangel med rundade hörn 5">
            <a:extLst>
              <a:ext uri="{FF2B5EF4-FFF2-40B4-BE49-F238E27FC236}">
                <a16:creationId xmlns:a16="http://schemas.microsoft.com/office/drawing/2014/main" id="{9C513819-A431-2C3F-D65C-0EA275ED119D}"/>
              </a:ext>
            </a:extLst>
          </p:cNvPr>
          <p:cNvSpPr/>
          <p:nvPr/>
        </p:nvSpPr>
        <p:spPr>
          <a:xfrm>
            <a:off x="569627" y="2625969"/>
            <a:ext cx="2504987" cy="1886070"/>
          </a:xfrm>
          <a:prstGeom prst="wedgeRoundRectCallou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sz="2400">
              <a:solidFill>
                <a:schemeClr val="tx1"/>
              </a:solidFill>
            </a:endParaRPr>
          </a:p>
          <a:p>
            <a:pPr algn="ctr"/>
            <a:r>
              <a:rPr lang="sv-SE" sz="2400">
                <a:solidFill>
                  <a:schemeClr val="tx1"/>
                </a:solidFill>
              </a:rPr>
              <a:t>Lärdomar</a:t>
            </a:r>
          </a:p>
          <a:p>
            <a:pPr algn="ctr"/>
            <a:endParaRPr lang="sv-SE" sz="2400">
              <a:solidFill>
                <a:schemeClr val="tx1"/>
              </a:solidFill>
            </a:endParaRPr>
          </a:p>
        </p:txBody>
      </p:sp>
      <p:sp>
        <p:nvSpPr>
          <p:cNvPr id="7" name="Pratbubbla: rektangel med rundade hörn 6">
            <a:extLst>
              <a:ext uri="{FF2B5EF4-FFF2-40B4-BE49-F238E27FC236}">
                <a16:creationId xmlns:a16="http://schemas.microsoft.com/office/drawing/2014/main" id="{1973EF23-89F0-9263-CC36-9BB53C5E5018}"/>
              </a:ext>
            </a:extLst>
          </p:cNvPr>
          <p:cNvSpPr/>
          <p:nvPr/>
        </p:nvSpPr>
        <p:spPr>
          <a:xfrm>
            <a:off x="9117388" y="2625969"/>
            <a:ext cx="2504987" cy="1886070"/>
          </a:xfrm>
          <a:prstGeom prst="wedgeRoundRectCallou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2400">
                <a:solidFill>
                  <a:schemeClr val="bg1"/>
                </a:solidFill>
              </a:rPr>
              <a:t>Missnöje</a:t>
            </a:r>
          </a:p>
        </p:txBody>
      </p:sp>
    </p:spTree>
    <p:extLst>
      <p:ext uri="{BB962C8B-B14F-4D97-AF65-F5344CB8AC3E}">
        <p14:creationId xmlns:p14="http://schemas.microsoft.com/office/powerpoint/2010/main" val="3711084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9DBB7B-C089-4AC1-A2B8-E2767B45998E}"/>
              </a:ext>
            </a:extLst>
          </p:cNvPr>
          <p:cNvSpPr>
            <a:spLocks noGrp="1"/>
          </p:cNvSpPr>
          <p:nvPr>
            <p:ph type="ctrTitle"/>
          </p:nvPr>
        </p:nvSpPr>
        <p:spPr/>
        <p:txBody>
          <a:bodyPr/>
          <a:lstStyle/>
          <a:p>
            <a:r>
              <a:rPr lang="sv-SE"/>
              <a:t>Tillsammans gör vi skillnad!</a:t>
            </a:r>
          </a:p>
        </p:txBody>
      </p:sp>
    </p:spTree>
    <p:extLst>
      <p:ext uri="{BB962C8B-B14F-4D97-AF65-F5344CB8AC3E}">
        <p14:creationId xmlns:p14="http://schemas.microsoft.com/office/powerpoint/2010/main" val="119698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5D464A8-D808-9374-20C2-C05FECAAB7C6}"/>
              </a:ext>
            </a:extLst>
          </p:cNvPr>
          <p:cNvSpPr>
            <a:spLocks noGrp="1"/>
          </p:cNvSpPr>
          <p:nvPr>
            <p:ph type="title"/>
          </p:nvPr>
        </p:nvSpPr>
        <p:spPr/>
        <p:txBody>
          <a:bodyPr/>
          <a:lstStyle/>
          <a:p>
            <a:r>
              <a:rPr lang="sv-SE" dirty="0"/>
              <a:t>Introduktion</a:t>
            </a:r>
          </a:p>
        </p:txBody>
      </p:sp>
      <p:sp>
        <p:nvSpPr>
          <p:cNvPr id="8" name="Platshållare för innehåll 7">
            <a:extLst>
              <a:ext uri="{FF2B5EF4-FFF2-40B4-BE49-F238E27FC236}">
                <a16:creationId xmlns:a16="http://schemas.microsoft.com/office/drawing/2014/main" id="{2E99266F-CEC9-BEA3-C1EE-425B8769A0CF}"/>
              </a:ext>
            </a:extLst>
          </p:cNvPr>
          <p:cNvSpPr>
            <a:spLocks noGrp="1"/>
          </p:cNvSpPr>
          <p:nvPr>
            <p:ph idx="1"/>
          </p:nvPr>
        </p:nvSpPr>
        <p:spPr/>
        <p:txBody>
          <a:bodyPr vert="horz" lIns="91440" tIns="45720" rIns="91440" bIns="45720" rtlCol="0" anchor="t">
            <a:normAutofit fontScale="92500" lnSpcReduction="10000"/>
          </a:bodyPr>
          <a:lstStyle/>
          <a:p>
            <a:pPr marL="229870" indent="-229870"/>
            <a:endParaRPr lang="sv-SE" dirty="0"/>
          </a:p>
          <a:p>
            <a:pPr marL="229870" indent="-229870"/>
            <a:r>
              <a:rPr lang="sv-SE" dirty="0">
                <a:ea typeface="+mn-lt"/>
                <a:cs typeface="+mn-lt"/>
              </a:rPr>
              <a:t>Första delen av denna presentation är till dig som workshopledare. Du kan anpassa materialet efter gruppens förutsättningar. </a:t>
            </a:r>
          </a:p>
          <a:p>
            <a:pPr marL="229870" indent="-229870"/>
            <a:r>
              <a:rPr lang="sv-SE" dirty="0">
                <a:ea typeface="+mn-lt"/>
                <a:cs typeface="+mn-lt"/>
              </a:rPr>
              <a:t>Det finns speakers </a:t>
            </a:r>
            <a:r>
              <a:rPr lang="sv-SE" dirty="0" err="1">
                <a:ea typeface="+mn-lt"/>
                <a:cs typeface="+mn-lt"/>
              </a:rPr>
              <a:t>notes</a:t>
            </a:r>
            <a:r>
              <a:rPr lang="sv-SE" dirty="0">
                <a:ea typeface="+mn-lt"/>
                <a:cs typeface="+mn-lt"/>
              </a:rPr>
              <a:t> i flik "anteckningar" nedan som stöd till dig som är workshopledare</a:t>
            </a:r>
          </a:p>
          <a:p>
            <a:pPr marL="0" indent="0">
              <a:buNone/>
            </a:pPr>
            <a:endParaRPr lang="sv-SE" dirty="0">
              <a:cs typeface="Arial"/>
            </a:endParaRPr>
          </a:p>
          <a:p>
            <a:pPr marL="0" indent="0">
              <a:buNone/>
            </a:pPr>
            <a:r>
              <a:rPr lang="sv-SE" b="1" dirty="0">
                <a:cs typeface="Arial"/>
              </a:rPr>
              <a:t>Fördjupningsmaterial</a:t>
            </a:r>
          </a:p>
          <a:p>
            <a:pPr marL="229870" indent="-229870"/>
            <a:r>
              <a:rPr lang="sv-SE" dirty="0"/>
              <a:t>På </a:t>
            </a:r>
            <a:r>
              <a:rPr lang="sv-SE" dirty="0" err="1"/>
              <a:t>Rednets</a:t>
            </a:r>
            <a:r>
              <a:rPr lang="sv-SE" dirty="0"/>
              <a:t> sidor om Ledar- och medarbetarskap finns förutom filmer och workshopmaterial även en del fördjupningsmaterial.</a:t>
            </a:r>
            <a:endParaRPr lang="sv-SE">
              <a:cs typeface="Arial"/>
            </a:endParaRPr>
          </a:p>
          <a:p>
            <a:pPr marL="229870" indent="-229870"/>
            <a:r>
              <a:rPr lang="sv-SE" dirty="0"/>
              <a:t>Fördjupningsmaterialet kan användas på olika sätt:</a:t>
            </a:r>
            <a:endParaRPr lang="sv-SE" dirty="0">
              <a:cs typeface="Arial"/>
            </a:endParaRPr>
          </a:p>
          <a:p>
            <a:pPr marL="460375" lvl="1" indent="-229870"/>
            <a:r>
              <a:rPr lang="sv-SE" dirty="0"/>
              <a:t>För dig som mötesledare för att bottna i sak- och faktafrågor för att öka din teoretiska kunskap på området</a:t>
            </a:r>
            <a:endParaRPr lang="sv-SE" dirty="0">
              <a:cs typeface="Arial"/>
            </a:endParaRPr>
          </a:p>
          <a:p>
            <a:pPr marL="460375" lvl="1" indent="-229870"/>
            <a:r>
              <a:rPr lang="sv-SE" dirty="0"/>
              <a:t>För alla som är mer nyfikna på området</a:t>
            </a:r>
            <a:endParaRPr lang="sv-SE" dirty="0">
              <a:cs typeface="Arial"/>
            </a:endParaRPr>
          </a:p>
        </p:txBody>
      </p:sp>
    </p:spTree>
    <p:extLst>
      <p:ext uri="{BB962C8B-B14F-4D97-AF65-F5344CB8AC3E}">
        <p14:creationId xmlns:p14="http://schemas.microsoft.com/office/powerpoint/2010/main" val="10794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42EDD4-ADDE-B5CF-B5D7-EC498C4E578D}"/>
              </a:ext>
            </a:extLst>
          </p:cNvPr>
          <p:cNvSpPr>
            <a:spLocks noGrp="1"/>
          </p:cNvSpPr>
          <p:nvPr>
            <p:ph type="title"/>
          </p:nvPr>
        </p:nvSpPr>
        <p:spPr/>
        <p:txBody>
          <a:bodyPr>
            <a:normAutofit/>
          </a:bodyPr>
          <a:lstStyle/>
          <a:p>
            <a:r>
              <a:rPr lang="sv-SE" sz="3600"/>
              <a:t>Tips och tricks för dig som är mötesledare</a:t>
            </a:r>
          </a:p>
        </p:txBody>
      </p:sp>
      <p:sp>
        <p:nvSpPr>
          <p:cNvPr id="5" name="Platshållare för text 4">
            <a:extLst>
              <a:ext uri="{FF2B5EF4-FFF2-40B4-BE49-F238E27FC236}">
                <a16:creationId xmlns:a16="http://schemas.microsoft.com/office/drawing/2014/main" id="{6C648976-BA7C-E5E0-3373-BE17F3E84E5D}"/>
              </a:ext>
            </a:extLst>
          </p:cNvPr>
          <p:cNvSpPr>
            <a:spLocks noGrp="1"/>
          </p:cNvSpPr>
          <p:nvPr>
            <p:ph type="body" idx="1"/>
          </p:nvPr>
        </p:nvSpPr>
        <p:spPr>
          <a:xfrm>
            <a:off x="931252" y="1955362"/>
            <a:ext cx="3960000" cy="617460"/>
          </a:xfrm>
        </p:spPr>
        <p:txBody>
          <a:bodyPr/>
          <a:lstStyle/>
          <a:p>
            <a:r>
              <a:rPr lang="sv-SE" sz="2400"/>
              <a:t>MÖTESLEDARENS ANSVAR</a:t>
            </a:r>
          </a:p>
        </p:txBody>
      </p:sp>
      <p:sp>
        <p:nvSpPr>
          <p:cNvPr id="3" name="Platshållare för innehåll 2">
            <a:extLst>
              <a:ext uri="{FF2B5EF4-FFF2-40B4-BE49-F238E27FC236}">
                <a16:creationId xmlns:a16="http://schemas.microsoft.com/office/drawing/2014/main" id="{C8CCDDB7-6077-4DB8-8DE0-53ADC0EE34DD}"/>
              </a:ext>
            </a:extLst>
          </p:cNvPr>
          <p:cNvSpPr>
            <a:spLocks noGrp="1"/>
          </p:cNvSpPr>
          <p:nvPr>
            <p:ph sz="half" idx="2"/>
          </p:nvPr>
        </p:nvSpPr>
        <p:spPr>
          <a:xfrm>
            <a:off x="941613" y="2876904"/>
            <a:ext cx="3960000" cy="3333396"/>
          </a:xfrm>
        </p:spPr>
        <p:txBody>
          <a:bodyPr>
            <a:normAutofit/>
          </a:bodyPr>
          <a:lstStyle/>
          <a:p>
            <a:pPr marL="0" indent="0">
              <a:buNone/>
            </a:pPr>
            <a:r>
              <a:rPr lang="sv-SE"/>
              <a:t>Den som är mötesledare för workshopen ska:</a:t>
            </a:r>
          </a:p>
          <a:p>
            <a:r>
              <a:rPr lang="sv-SE"/>
              <a:t>Se till att alla får möjlighet att komma till tals</a:t>
            </a:r>
          </a:p>
          <a:p>
            <a:r>
              <a:rPr lang="sv-SE"/>
              <a:t>Hålla tiden </a:t>
            </a:r>
          </a:p>
          <a:p>
            <a:r>
              <a:rPr lang="sv-SE"/>
              <a:t>Säkerställa att material finns på plats och att tekniken fungerar</a:t>
            </a:r>
          </a:p>
          <a:p>
            <a:r>
              <a:rPr lang="sv-SE"/>
              <a:t>Vara förberedd</a:t>
            </a:r>
          </a:p>
          <a:p>
            <a:endParaRPr lang="sv-SE"/>
          </a:p>
          <a:p>
            <a:endParaRPr lang="sv-SE"/>
          </a:p>
        </p:txBody>
      </p:sp>
      <p:sp>
        <p:nvSpPr>
          <p:cNvPr id="4" name="Platshållare för innehåll 3">
            <a:extLst>
              <a:ext uri="{FF2B5EF4-FFF2-40B4-BE49-F238E27FC236}">
                <a16:creationId xmlns:a16="http://schemas.microsoft.com/office/drawing/2014/main" id="{A7FDD0F3-F00E-4CC6-E26B-E956A0117A79}"/>
              </a:ext>
            </a:extLst>
          </p:cNvPr>
          <p:cNvSpPr>
            <a:spLocks noGrp="1"/>
          </p:cNvSpPr>
          <p:nvPr>
            <p:ph sz="quarter" idx="4"/>
          </p:nvPr>
        </p:nvSpPr>
        <p:spPr>
          <a:xfrm>
            <a:off x="5495788" y="2882851"/>
            <a:ext cx="3960000" cy="3327449"/>
          </a:xfrm>
        </p:spPr>
        <p:txBody>
          <a:bodyPr vert="horz" lIns="91440" tIns="45720" rIns="91440" bIns="45720" rtlCol="0" anchor="t">
            <a:normAutofit/>
          </a:bodyPr>
          <a:lstStyle/>
          <a:p>
            <a:pPr marL="0" indent="0">
              <a:buNone/>
            </a:pPr>
            <a:r>
              <a:rPr lang="sv-SE" dirty="0"/>
              <a:t>Workshoparna kan genomföras på olika gruppnivåer: </a:t>
            </a:r>
            <a:endParaRPr lang="sv-SE"/>
          </a:p>
          <a:p>
            <a:pPr marL="215900" indent="-215900"/>
            <a:r>
              <a:rPr lang="sv-SE" dirty="0"/>
              <a:t>Vår rekommendation är att du gör det med ditt team då det är viktigt att ni får ett gemensamt språk kring förhållningssätt kopplat till teamets uppdrag. </a:t>
            </a:r>
            <a:endParaRPr lang="sv-SE" dirty="0">
              <a:cs typeface="Arial"/>
            </a:endParaRPr>
          </a:p>
          <a:p>
            <a:pPr marL="215900" indent="-215900"/>
            <a:r>
              <a:rPr lang="sv-SE" dirty="0"/>
              <a:t>Om ni gör workshopen i en större grupp kan man behöva följa upp delar i sitt team efteråt.</a:t>
            </a:r>
            <a:endParaRPr lang="sv-SE" dirty="0">
              <a:cs typeface="Arial"/>
            </a:endParaRPr>
          </a:p>
          <a:p>
            <a:pPr marL="0" indent="0">
              <a:buNone/>
            </a:pPr>
            <a:endParaRPr lang="sv-SE"/>
          </a:p>
        </p:txBody>
      </p:sp>
      <p:sp>
        <p:nvSpPr>
          <p:cNvPr id="6" name="Platshållare för text 5">
            <a:extLst>
              <a:ext uri="{FF2B5EF4-FFF2-40B4-BE49-F238E27FC236}">
                <a16:creationId xmlns:a16="http://schemas.microsoft.com/office/drawing/2014/main" id="{4A0E875B-AAB7-DABE-1235-426ACAB8FD9C}"/>
              </a:ext>
            </a:extLst>
          </p:cNvPr>
          <p:cNvSpPr>
            <a:spLocks noGrp="1"/>
          </p:cNvSpPr>
          <p:nvPr>
            <p:ph type="body" idx="13"/>
          </p:nvPr>
        </p:nvSpPr>
        <p:spPr>
          <a:xfrm>
            <a:off x="5495788" y="1952702"/>
            <a:ext cx="3960000" cy="617461"/>
          </a:xfrm>
        </p:spPr>
        <p:txBody>
          <a:bodyPr/>
          <a:lstStyle/>
          <a:p>
            <a:r>
              <a:rPr lang="sv-SE" sz="2400"/>
              <a:t>VILKEN GRUPP GÖR VI WORKSHOPEN MED</a:t>
            </a:r>
          </a:p>
        </p:txBody>
      </p:sp>
    </p:spTree>
    <p:extLst>
      <p:ext uri="{BB962C8B-B14F-4D97-AF65-F5344CB8AC3E}">
        <p14:creationId xmlns:p14="http://schemas.microsoft.com/office/powerpoint/2010/main" val="333859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42EDD4-ADDE-B5CF-B5D7-EC498C4E578D}"/>
              </a:ext>
            </a:extLst>
          </p:cNvPr>
          <p:cNvSpPr>
            <a:spLocks noGrp="1"/>
          </p:cNvSpPr>
          <p:nvPr>
            <p:ph type="title"/>
          </p:nvPr>
        </p:nvSpPr>
        <p:spPr/>
        <p:txBody>
          <a:bodyPr>
            <a:normAutofit/>
          </a:bodyPr>
          <a:lstStyle/>
          <a:p>
            <a:r>
              <a:rPr lang="sv-SE" sz="3600"/>
              <a:t>Tips och tricks för dig som är mötesledare</a:t>
            </a:r>
          </a:p>
        </p:txBody>
      </p:sp>
      <p:sp>
        <p:nvSpPr>
          <p:cNvPr id="5" name="Platshållare för text 4">
            <a:extLst>
              <a:ext uri="{FF2B5EF4-FFF2-40B4-BE49-F238E27FC236}">
                <a16:creationId xmlns:a16="http://schemas.microsoft.com/office/drawing/2014/main" id="{6C648976-BA7C-E5E0-3373-BE17F3E84E5D}"/>
              </a:ext>
            </a:extLst>
          </p:cNvPr>
          <p:cNvSpPr>
            <a:spLocks noGrp="1"/>
          </p:cNvSpPr>
          <p:nvPr>
            <p:ph type="body" idx="1"/>
          </p:nvPr>
        </p:nvSpPr>
        <p:spPr/>
        <p:txBody>
          <a:bodyPr/>
          <a:lstStyle/>
          <a:p>
            <a:r>
              <a:rPr lang="sv-SE"/>
              <a:t>ORDNING</a:t>
            </a:r>
          </a:p>
        </p:txBody>
      </p:sp>
      <p:sp>
        <p:nvSpPr>
          <p:cNvPr id="3" name="Platshållare för innehåll 2">
            <a:extLst>
              <a:ext uri="{FF2B5EF4-FFF2-40B4-BE49-F238E27FC236}">
                <a16:creationId xmlns:a16="http://schemas.microsoft.com/office/drawing/2014/main" id="{C8CCDDB7-6077-4DB8-8DE0-53ADC0EE34DD}"/>
              </a:ext>
            </a:extLst>
          </p:cNvPr>
          <p:cNvSpPr>
            <a:spLocks noGrp="1"/>
          </p:cNvSpPr>
          <p:nvPr>
            <p:ph sz="half" idx="2"/>
          </p:nvPr>
        </p:nvSpPr>
        <p:spPr/>
        <p:txBody>
          <a:bodyPr>
            <a:normAutofit/>
          </a:bodyPr>
          <a:lstStyle/>
          <a:p>
            <a:pPr marL="0" indent="0">
              <a:buNone/>
            </a:pPr>
            <a:r>
              <a:rPr lang="sv-SE"/>
              <a:t>Workshoparna bör genomföras i följande ordning</a:t>
            </a:r>
          </a:p>
          <a:p>
            <a:pPr marL="457200" indent="-457200">
              <a:buAutoNum type="arabicPeriod"/>
            </a:pPr>
            <a:r>
              <a:rPr lang="sv-SE"/>
              <a:t>Workshop medarbetarskap</a:t>
            </a:r>
          </a:p>
          <a:p>
            <a:pPr marL="457200" indent="-457200">
              <a:buAutoNum type="arabicPeriod"/>
            </a:pPr>
            <a:r>
              <a:rPr lang="sv-SE"/>
              <a:t>Roll, mål och sammanhang</a:t>
            </a:r>
          </a:p>
          <a:p>
            <a:pPr marL="457200" indent="-457200">
              <a:buAutoNum type="arabicPeriod"/>
            </a:pPr>
            <a:r>
              <a:rPr lang="sv-SE"/>
              <a:t>Grupputveckling</a:t>
            </a:r>
          </a:p>
          <a:p>
            <a:pPr marL="457200" indent="-457200">
              <a:buAutoNum type="arabicPeriod"/>
            </a:pPr>
            <a:r>
              <a:rPr lang="sv-SE"/>
              <a:t>Kommunikation och feedback</a:t>
            </a:r>
          </a:p>
        </p:txBody>
      </p:sp>
      <p:sp>
        <p:nvSpPr>
          <p:cNvPr id="4" name="Platshållare för innehåll 3">
            <a:extLst>
              <a:ext uri="{FF2B5EF4-FFF2-40B4-BE49-F238E27FC236}">
                <a16:creationId xmlns:a16="http://schemas.microsoft.com/office/drawing/2014/main" id="{A7FDD0F3-F00E-4CC6-E26B-E956A0117A79}"/>
              </a:ext>
            </a:extLst>
          </p:cNvPr>
          <p:cNvSpPr>
            <a:spLocks noGrp="1"/>
          </p:cNvSpPr>
          <p:nvPr>
            <p:ph sz="quarter" idx="4"/>
          </p:nvPr>
        </p:nvSpPr>
        <p:spPr>
          <a:xfrm>
            <a:off x="5507510" y="2730451"/>
            <a:ext cx="5740209" cy="3564841"/>
          </a:xfrm>
        </p:spPr>
        <p:txBody>
          <a:bodyPr>
            <a:normAutofit fontScale="92500" lnSpcReduction="10000"/>
          </a:bodyPr>
          <a:lstStyle/>
          <a:p>
            <a:pPr marL="0" indent="0">
              <a:buNone/>
            </a:pPr>
            <a:r>
              <a:rPr lang="sv-SE"/>
              <a:t>Den tid som uppskattas i materialet är just en uppskattning. Faktisk tid beror bl.a. på:</a:t>
            </a:r>
          </a:p>
          <a:p>
            <a:pPr lvl="1"/>
            <a:r>
              <a:rPr lang="sv-SE"/>
              <a:t>Gruppens storlek</a:t>
            </a:r>
          </a:p>
          <a:p>
            <a:pPr lvl="1"/>
            <a:r>
              <a:rPr lang="sv-SE"/>
              <a:t>Hur mycket tid ni ägnar åt diskussion</a:t>
            </a:r>
          </a:p>
          <a:p>
            <a:pPr lvl="1"/>
            <a:r>
              <a:rPr lang="sv-SE"/>
              <a:t>Hur många som t.ex. ska reflektera i storgrupp efter övningar i mindre grupper</a:t>
            </a:r>
          </a:p>
          <a:p>
            <a:pPr lvl="1"/>
            <a:r>
              <a:rPr lang="sv-SE"/>
              <a:t>Om ni har sett filmen innan eller under workshopen</a:t>
            </a:r>
          </a:p>
          <a:p>
            <a:pPr lvl="1"/>
            <a:r>
              <a:rPr lang="sv-SE"/>
              <a:t>Om man gör workshopen fysiskt eller digitalt</a:t>
            </a:r>
          </a:p>
          <a:p>
            <a:pPr marL="216000" lvl="1" indent="0">
              <a:buNone/>
            </a:pPr>
            <a:endParaRPr lang="sv-SE"/>
          </a:p>
          <a:p>
            <a:pPr marL="216000" lvl="1" indent="0">
              <a:buNone/>
            </a:pPr>
            <a:r>
              <a:rPr lang="sv-SE"/>
              <a:t>Det är därför viktigt att du som mötesledare tänker igenom upplägget innan du skickar ut inbjudan. </a:t>
            </a:r>
          </a:p>
        </p:txBody>
      </p:sp>
      <p:sp>
        <p:nvSpPr>
          <p:cNvPr id="6" name="Platshållare för text 5">
            <a:extLst>
              <a:ext uri="{FF2B5EF4-FFF2-40B4-BE49-F238E27FC236}">
                <a16:creationId xmlns:a16="http://schemas.microsoft.com/office/drawing/2014/main" id="{4A0E875B-AAB7-DABE-1235-426ACAB8FD9C}"/>
              </a:ext>
            </a:extLst>
          </p:cNvPr>
          <p:cNvSpPr>
            <a:spLocks noGrp="1"/>
          </p:cNvSpPr>
          <p:nvPr>
            <p:ph type="body" idx="13"/>
          </p:nvPr>
        </p:nvSpPr>
        <p:spPr/>
        <p:txBody>
          <a:bodyPr/>
          <a:lstStyle/>
          <a:p>
            <a:r>
              <a:rPr lang="sv-SE"/>
              <a:t>TIDSUPPSKATTNING</a:t>
            </a:r>
          </a:p>
        </p:txBody>
      </p:sp>
    </p:spTree>
    <p:extLst>
      <p:ext uri="{BB962C8B-B14F-4D97-AF65-F5344CB8AC3E}">
        <p14:creationId xmlns:p14="http://schemas.microsoft.com/office/powerpoint/2010/main" val="266847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42EDD4-ADDE-B5CF-B5D7-EC498C4E578D}"/>
              </a:ext>
            </a:extLst>
          </p:cNvPr>
          <p:cNvSpPr>
            <a:spLocks noGrp="1"/>
          </p:cNvSpPr>
          <p:nvPr>
            <p:ph type="title"/>
          </p:nvPr>
        </p:nvSpPr>
        <p:spPr/>
        <p:txBody>
          <a:bodyPr>
            <a:normAutofit/>
          </a:bodyPr>
          <a:lstStyle/>
          <a:p>
            <a:r>
              <a:rPr lang="sv-SE" sz="3600"/>
              <a:t>Tips och tricks för dig som är mötesledare</a:t>
            </a:r>
          </a:p>
        </p:txBody>
      </p:sp>
      <p:sp>
        <p:nvSpPr>
          <p:cNvPr id="3" name="Platshållare för innehåll 2">
            <a:extLst>
              <a:ext uri="{FF2B5EF4-FFF2-40B4-BE49-F238E27FC236}">
                <a16:creationId xmlns:a16="http://schemas.microsoft.com/office/drawing/2014/main" id="{C8CCDDB7-6077-4DB8-8DE0-53ADC0EE34DD}"/>
              </a:ext>
            </a:extLst>
          </p:cNvPr>
          <p:cNvSpPr>
            <a:spLocks noGrp="1"/>
          </p:cNvSpPr>
          <p:nvPr>
            <p:ph idx="1"/>
          </p:nvPr>
        </p:nvSpPr>
        <p:spPr/>
        <p:txBody>
          <a:bodyPr vert="horz" lIns="91440" tIns="45720" rIns="91440" bIns="45720" rtlCol="0" anchor="t">
            <a:normAutofit/>
          </a:bodyPr>
          <a:lstStyle/>
          <a:p>
            <a:pPr marL="0" indent="0">
              <a:buNone/>
            </a:pPr>
            <a:r>
              <a:rPr lang="sv-SE" b="1" dirty="0"/>
              <a:t>FÖRBEREDELSER</a:t>
            </a:r>
          </a:p>
          <a:p>
            <a:pPr marL="0" indent="0">
              <a:buNone/>
            </a:pPr>
            <a:r>
              <a:rPr lang="sv-SE" dirty="0"/>
              <a:t>Du som mötesledare behöver förbereda dig innan genomförandet:</a:t>
            </a:r>
            <a:endParaRPr lang="sv-SE" dirty="0">
              <a:cs typeface="Arial"/>
            </a:endParaRPr>
          </a:p>
          <a:p>
            <a:pPr marL="229870" indent="-229870"/>
            <a:r>
              <a:rPr lang="sv-SE" dirty="0"/>
              <a:t>Fundera på hur lång tid du tror ni behöver för att genomföra workshopen</a:t>
            </a:r>
            <a:endParaRPr lang="sv-SE" dirty="0">
              <a:cs typeface="Arial"/>
            </a:endParaRPr>
          </a:p>
          <a:p>
            <a:pPr marL="229870" indent="-229870"/>
            <a:r>
              <a:rPr lang="sv-SE" dirty="0"/>
              <a:t>Se till att det finns:</a:t>
            </a:r>
            <a:endParaRPr lang="sv-SE" dirty="0">
              <a:cs typeface="Arial"/>
            </a:endParaRPr>
          </a:p>
          <a:p>
            <a:pPr marL="460375" lvl="1" indent="-229870"/>
            <a:r>
              <a:rPr lang="sv-SE" dirty="0"/>
              <a:t>Utskrifter på plats om det behövs</a:t>
            </a:r>
            <a:endParaRPr lang="sv-SE" dirty="0">
              <a:cs typeface="Arial"/>
            </a:endParaRPr>
          </a:p>
          <a:p>
            <a:pPr marL="460375" lvl="1" indent="-229870"/>
            <a:r>
              <a:rPr lang="sv-SE" dirty="0"/>
              <a:t>Pennor, </a:t>
            </a:r>
            <a:r>
              <a:rPr lang="sv-SE" dirty="0" err="1"/>
              <a:t>postit</a:t>
            </a:r>
            <a:r>
              <a:rPr lang="sv-SE" dirty="0"/>
              <a:t>-lappar, blädderblock/</a:t>
            </a:r>
            <a:r>
              <a:rPr lang="sv-SE" dirty="0" err="1"/>
              <a:t>whiteboard</a:t>
            </a:r>
            <a:endParaRPr lang="sv-SE" dirty="0" err="1">
              <a:cs typeface="Arial"/>
            </a:endParaRPr>
          </a:p>
          <a:p>
            <a:pPr marL="229870" indent="-229870"/>
            <a:r>
              <a:rPr lang="sv-SE" dirty="0"/>
              <a:t>Om workshopen ska ske digitalt – se till att du vet hur verktyget fungerar med </a:t>
            </a:r>
            <a:r>
              <a:rPr lang="sv-SE" dirty="0" err="1"/>
              <a:t>breakoutrooms</a:t>
            </a:r>
            <a:r>
              <a:rPr lang="sv-SE" dirty="0"/>
              <a:t> osv. Utse ev. en person som kan vara ”teknik-ansvarig”.</a:t>
            </a:r>
            <a:endParaRPr lang="sv-SE" dirty="0">
              <a:cs typeface="Arial"/>
            </a:endParaRPr>
          </a:p>
          <a:p>
            <a:pPr marL="229870" indent="-229870"/>
            <a:endParaRPr lang="sv-SE">
              <a:cs typeface="Arial"/>
            </a:endParaRPr>
          </a:p>
        </p:txBody>
      </p:sp>
    </p:spTree>
    <p:extLst>
      <p:ext uri="{BB962C8B-B14F-4D97-AF65-F5344CB8AC3E}">
        <p14:creationId xmlns:p14="http://schemas.microsoft.com/office/powerpoint/2010/main" val="369287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3D1D05-0764-448D-98DD-2D5BBBFAEA1E}"/>
              </a:ext>
            </a:extLst>
          </p:cNvPr>
          <p:cNvSpPr>
            <a:spLocks noGrp="1"/>
          </p:cNvSpPr>
          <p:nvPr>
            <p:ph type="ctrTitle"/>
          </p:nvPr>
        </p:nvSpPr>
        <p:spPr/>
        <p:txBody>
          <a:bodyPr/>
          <a:lstStyle/>
          <a:p>
            <a:r>
              <a:rPr lang="sv-SE" dirty="0"/>
              <a:t>SRK:s Ledar- och medarbetarskap</a:t>
            </a:r>
            <a:br>
              <a:rPr lang="sv-SE" dirty="0"/>
            </a:br>
            <a:endParaRPr lang="sv-SE" dirty="0"/>
          </a:p>
        </p:txBody>
      </p:sp>
      <p:sp>
        <p:nvSpPr>
          <p:cNvPr id="3" name="Underrubrik 2">
            <a:extLst>
              <a:ext uri="{FF2B5EF4-FFF2-40B4-BE49-F238E27FC236}">
                <a16:creationId xmlns:a16="http://schemas.microsoft.com/office/drawing/2014/main" id="{8F8ECED2-38FE-461D-B9B0-B8EAB97F4186}"/>
              </a:ext>
            </a:extLst>
          </p:cNvPr>
          <p:cNvSpPr>
            <a:spLocks noGrp="1"/>
          </p:cNvSpPr>
          <p:nvPr>
            <p:ph type="subTitle" idx="1"/>
          </p:nvPr>
        </p:nvSpPr>
        <p:spPr/>
        <p:txBody>
          <a:bodyPr/>
          <a:lstStyle/>
          <a:p>
            <a:r>
              <a:rPr lang="sv-SE" dirty="0"/>
              <a:t>De fyra förhållningssätten </a:t>
            </a:r>
          </a:p>
          <a:p>
            <a:r>
              <a:rPr lang="sv-SE" dirty="0"/>
              <a:t>Tre kärnmetoder</a:t>
            </a:r>
          </a:p>
        </p:txBody>
      </p:sp>
      <p:sp>
        <p:nvSpPr>
          <p:cNvPr id="4" name="Platshållare för text 3">
            <a:extLst>
              <a:ext uri="{FF2B5EF4-FFF2-40B4-BE49-F238E27FC236}">
                <a16:creationId xmlns:a16="http://schemas.microsoft.com/office/drawing/2014/main" id="{208A099F-1AEC-4C44-8F85-045BEE4C6D09}"/>
              </a:ext>
            </a:extLst>
          </p:cNvPr>
          <p:cNvSpPr>
            <a:spLocks noGrp="1"/>
          </p:cNvSpPr>
          <p:nvPr>
            <p:ph type="body" sz="quarter" idx="13"/>
          </p:nvPr>
        </p:nvSpPr>
        <p:spPr/>
        <p:txBody>
          <a:bodyPr>
            <a:normAutofit lnSpcReduction="10000"/>
          </a:bodyPr>
          <a:lstStyle/>
          <a:p>
            <a:endParaRPr lang="sv-SE"/>
          </a:p>
        </p:txBody>
      </p:sp>
      <p:sp>
        <p:nvSpPr>
          <p:cNvPr id="5" name="Platshållare för text 4">
            <a:extLst>
              <a:ext uri="{FF2B5EF4-FFF2-40B4-BE49-F238E27FC236}">
                <a16:creationId xmlns:a16="http://schemas.microsoft.com/office/drawing/2014/main" id="{42094BBE-A429-4E55-8E94-5D92DF9467A9}"/>
              </a:ext>
            </a:extLst>
          </p:cNvPr>
          <p:cNvSpPr>
            <a:spLocks noGrp="1"/>
          </p:cNvSpPr>
          <p:nvPr>
            <p:ph type="body" sz="quarter" idx="14"/>
          </p:nvPr>
        </p:nvSpPr>
        <p:spPr/>
        <p:txBody>
          <a:bodyPr>
            <a:normAutofit lnSpcReduction="10000"/>
          </a:bodyPr>
          <a:lstStyle/>
          <a:p>
            <a:endParaRPr lang="sv-SE"/>
          </a:p>
        </p:txBody>
      </p:sp>
    </p:spTree>
    <p:extLst>
      <p:ext uri="{BB962C8B-B14F-4D97-AF65-F5344CB8AC3E}">
        <p14:creationId xmlns:p14="http://schemas.microsoft.com/office/powerpoint/2010/main" val="2324350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01F609C-9C64-4D6D-A196-958BC22B3579}"/>
              </a:ext>
            </a:extLst>
          </p:cNvPr>
          <p:cNvSpPr>
            <a:spLocks noGrp="1"/>
          </p:cNvSpPr>
          <p:nvPr>
            <p:ph idx="1"/>
          </p:nvPr>
        </p:nvSpPr>
        <p:spPr>
          <a:xfrm>
            <a:off x="942975" y="1802962"/>
            <a:ext cx="8802019" cy="4680240"/>
          </a:xfrm>
        </p:spPr>
        <p:txBody>
          <a:bodyPr vert="horz" lIns="91440" tIns="45720" rIns="91440" bIns="45720" rtlCol="0" anchor="t">
            <a:normAutofit/>
          </a:bodyPr>
          <a:lstStyle/>
          <a:p>
            <a:pPr marL="0" indent="0">
              <a:buNone/>
            </a:pPr>
            <a:endParaRPr lang="sv-SE" sz="1600"/>
          </a:p>
          <a:p>
            <a:pPr marL="0" indent="0">
              <a:buNone/>
            </a:pPr>
            <a:br>
              <a:rPr lang="sv-SE" sz="1400" b="0" i="0">
                <a:solidFill>
                  <a:srgbClr val="000000"/>
                </a:solidFill>
                <a:effectLst/>
                <a:latin typeface="Arial" panose="020B0604020202020204" pitchFamily="34" charset="0"/>
              </a:rPr>
            </a:br>
            <a:endParaRPr lang="sv-SE" sz="1400" b="0" i="0">
              <a:solidFill>
                <a:srgbClr val="000000"/>
              </a:solidFill>
              <a:effectLst/>
              <a:latin typeface="Segoe UI" panose="020B0502040204020203" pitchFamily="34" charset="0"/>
            </a:endParaRPr>
          </a:p>
          <a:p>
            <a:pPr marL="0" indent="0">
              <a:buNone/>
            </a:pPr>
            <a:endParaRPr lang="sv-SE" sz="1800">
              <a:cs typeface="Arial"/>
            </a:endParaRPr>
          </a:p>
          <a:p>
            <a:pPr marL="0" indent="0">
              <a:buNone/>
            </a:pPr>
            <a:endParaRPr lang="sv-SE" sz="1800">
              <a:cs typeface="Arial"/>
            </a:endParaRPr>
          </a:p>
          <a:p>
            <a:pPr marL="0" indent="0">
              <a:buNone/>
            </a:pPr>
            <a:endParaRPr lang="sv-SE" sz="1800">
              <a:cs typeface="Arial"/>
            </a:endParaRPr>
          </a:p>
        </p:txBody>
      </p:sp>
      <p:sp>
        <p:nvSpPr>
          <p:cNvPr id="4" name="Rubrik 1">
            <a:extLst>
              <a:ext uri="{FF2B5EF4-FFF2-40B4-BE49-F238E27FC236}">
                <a16:creationId xmlns:a16="http://schemas.microsoft.com/office/drawing/2014/main" id="{565D38A3-6105-8A47-B93F-996C42B5791F}"/>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rgbClr val="C00000"/>
                </a:solidFill>
              </a:rPr>
              <a:t>Dagens agenda – workshop om de fyra förhållningssätten</a:t>
            </a:r>
          </a:p>
        </p:txBody>
      </p:sp>
      <p:graphicFrame>
        <p:nvGraphicFramePr>
          <p:cNvPr id="2" name="Diagram 1">
            <a:extLst>
              <a:ext uri="{FF2B5EF4-FFF2-40B4-BE49-F238E27FC236}">
                <a16:creationId xmlns:a16="http://schemas.microsoft.com/office/drawing/2014/main" id="{9F47D875-3D92-E22B-EFAE-D83F8557C1AF}"/>
              </a:ext>
            </a:extLst>
          </p:cNvPr>
          <p:cNvGraphicFramePr/>
          <p:nvPr>
            <p:extLst>
              <p:ext uri="{D42A27DB-BD31-4B8C-83A1-F6EECF244321}">
                <p14:modId xmlns:p14="http://schemas.microsoft.com/office/powerpoint/2010/main" val="376623261"/>
              </p:ext>
            </p:extLst>
          </p:nvPr>
        </p:nvGraphicFramePr>
        <p:xfrm>
          <a:off x="2447006" y="1934308"/>
          <a:ext cx="8128000" cy="386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90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01F609C-9C64-4D6D-A196-958BC22B3579}"/>
              </a:ext>
            </a:extLst>
          </p:cNvPr>
          <p:cNvSpPr>
            <a:spLocks noGrp="1"/>
          </p:cNvSpPr>
          <p:nvPr>
            <p:ph idx="1"/>
          </p:nvPr>
        </p:nvSpPr>
        <p:spPr>
          <a:xfrm>
            <a:off x="942975" y="1802962"/>
            <a:ext cx="8802019" cy="4680240"/>
          </a:xfrm>
        </p:spPr>
        <p:txBody>
          <a:bodyPr vert="horz" lIns="91440" tIns="45720" rIns="91440" bIns="45720" rtlCol="0" anchor="t">
            <a:normAutofit fontScale="92500" lnSpcReduction="10000"/>
          </a:bodyPr>
          <a:lstStyle/>
          <a:p>
            <a:pPr marL="0" indent="0">
              <a:buNone/>
            </a:pPr>
            <a:endParaRPr lang="sv-SE" sz="1600"/>
          </a:p>
          <a:p>
            <a:pPr marL="0" indent="0">
              <a:buNone/>
            </a:pPr>
            <a:r>
              <a:rPr lang="sv-SE" sz="1800">
                <a:cs typeface="Arial"/>
              </a:rPr>
              <a:t>Vi ska tillsammans genomföra en av de workshopar som tagits fram kopplat till Svenska Röda Korsets Ledar- och medarbetarskap.</a:t>
            </a:r>
          </a:p>
          <a:p>
            <a:pPr marL="0" indent="0">
              <a:buNone/>
            </a:pPr>
            <a:endParaRPr lang="sv-SE" sz="1800">
              <a:cs typeface="Arial"/>
            </a:endParaRPr>
          </a:p>
          <a:p>
            <a:pPr marL="0" indent="0" fontAlgn="base">
              <a:buNone/>
            </a:pPr>
            <a:r>
              <a:rPr lang="sv-SE" sz="1800" b="1">
                <a:cs typeface="Arial"/>
              </a:rPr>
              <a:t>Syfte:</a:t>
            </a:r>
            <a:r>
              <a:rPr lang="en-US" sz="1800" b="1">
                <a:cs typeface="Arial"/>
              </a:rPr>
              <a:t>​</a:t>
            </a:r>
          </a:p>
          <a:p>
            <a:pPr fontAlgn="base"/>
            <a:r>
              <a:rPr lang="sv-SE" sz="1800">
                <a:cs typeface="Arial"/>
              </a:rPr>
              <a:t>Tugga begreppen, bråka med dem, göra dem till sina​ egna, tolka dom och förstå dom gemensamt i gruppen</a:t>
            </a:r>
          </a:p>
          <a:p>
            <a:pPr fontAlgn="base"/>
            <a:endParaRPr lang="en-US" sz="1800">
              <a:cs typeface="Arial"/>
            </a:endParaRPr>
          </a:p>
          <a:p>
            <a:pPr marL="0" indent="0" algn="l" rtl="0" fontAlgn="base">
              <a:buNone/>
            </a:pPr>
            <a:r>
              <a:rPr lang="sv-SE" sz="1800" b="1">
                <a:cs typeface="Arial"/>
              </a:rPr>
              <a:t>Mål:​</a:t>
            </a:r>
          </a:p>
          <a:p>
            <a:pPr fontAlgn="base"/>
            <a:r>
              <a:rPr lang="sv-SE" sz="1800">
                <a:cs typeface="Arial"/>
              </a:rPr>
              <a:t>Få ett gemensamt språk i organisationen för medarbetarrollen </a:t>
            </a:r>
          </a:p>
          <a:p>
            <a:pPr fontAlgn="base"/>
            <a:r>
              <a:rPr lang="sv-SE" sz="1800">
                <a:cs typeface="Arial"/>
              </a:rPr>
              <a:t>Stärka vår gemensamma kultur </a:t>
            </a:r>
            <a:r>
              <a:rPr lang="en-US" sz="1800">
                <a:cs typeface="Arial"/>
              </a:rPr>
              <a:t>​</a:t>
            </a:r>
          </a:p>
          <a:p>
            <a:pPr algn="l" rtl="0" fontAlgn="base"/>
            <a:endParaRPr lang="sv-SE" sz="1800">
              <a:cs typeface="Arial"/>
            </a:endParaRPr>
          </a:p>
          <a:p>
            <a:pPr marL="0" indent="0" algn="l" rtl="0" fontAlgn="base">
              <a:buNone/>
            </a:pPr>
            <a:endParaRPr lang="sv-SE" sz="1800" b="0" i="0">
              <a:solidFill>
                <a:srgbClr val="000000"/>
              </a:solidFill>
              <a:effectLst/>
              <a:latin typeface="Arial" panose="020B0604020202020204" pitchFamily="34" charset="0"/>
              <a:cs typeface="Arial"/>
            </a:endParaRPr>
          </a:p>
          <a:p>
            <a:pPr marL="0" indent="0" algn="l" rtl="0" fontAlgn="base">
              <a:buNone/>
            </a:pPr>
            <a:r>
              <a:rPr lang="sv-SE" sz="1800" b="1">
                <a:solidFill>
                  <a:srgbClr val="000000"/>
                </a:solidFill>
                <a:latin typeface="Arial" panose="020B0604020202020204" pitchFamily="34" charset="0"/>
                <a:cs typeface="Arial"/>
              </a:rPr>
              <a:t>Spelregler:</a:t>
            </a:r>
          </a:p>
          <a:p>
            <a:pPr fontAlgn="base"/>
            <a:r>
              <a:rPr lang="sv-SE" sz="1800" b="0" i="0">
                <a:solidFill>
                  <a:srgbClr val="000000"/>
                </a:solidFill>
                <a:effectLst/>
                <a:latin typeface="Arial" panose="020B0604020202020204" pitchFamily="34" charset="0"/>
                <a:cs typeface="Arial"/>
              </a:rPr>
              <a:t>Vi har avsatt tid för denna workshop</a:t>
            </a:r>
          </a:p>
          <a:p>
            <a:pPr fontAlgn="base"/>
            <a:r>
              <a:rPr lang="sv-SE" sz="1800">
                <a:solidFill>
                  <a:srgbClr val="000000"/>
                </a:solidFill>
                <a:latin typeface="Arial" panose="020B0604020202020204" pitchFamily="34" charset="0"/>
                <a:cs typeface="Arial"/>
              </a:rPr>
              <a:t>Alla ska få komma till tals</a:t>
            </a:r>
          </a:p>
          <a:p>
            <a:pPr fontAlgn="base"/>
            <a:r>
              <a:rPr lang="sv-SE" sz="1800" b="0" i="0">
                <a:solidFill>
                  <a:srgbClr val="000000"/>
                </a:solidFill>
                <a:effectLst/>
                <a:latin typeface="Arial" panose="020B0604020202020204" pitchFamily="34" charset="0"/>
                <a:cs typeface="Arial"/>
              </a:rPr>
              <a:t>Vi deltar </a:t>
            </a:r>
            <a:r>
              <a:rPr lang="sv-SE" sz="1800">
                <a:solidFill>
                  <a:srgbClr val="000000"/>
                </a:solidFill>
                <a:latin typeface="Arial" panose="020B0604020202020204" pitchFamily="34" charset="0"/>
                <a:cs typeface="Arial"/>
              </a:rPr>
              <a:t>alla aktivt och är närvarande</a:t>
            </a:r>
            <a:br>
              <a:rPr lang="sv-SE" sz="1400" b="0" i="0">
                <a:solidFill>
                  <a:srgbClr val="000000"/>
                </a:solidFill>
                <a:effectLst/>
                <a:latin typeface="Arial" panose="020B0604020202020204" pitchFamily="34" charset="0"/>
              </a:rPr>
            </a:br>
            <a:endParaRPr lang="sv-SE" sz="1400" b="0" i="0">
              <a:solidFill>
                <a:srgbClr val="000000"/>
              </a:solidFill>
              <a:effectLst/>
              <a:latin typeface="Segoe UI" panose="020B0502040204020203" pitchFamily="34" charset="0"/>
            </a:endParaRPr>
          </a:p>
          <a:p>
            <a:pPr marL="0" indent="0">
              <a:buNone/>
            </a:pPr>
            <a:endParaRPr lang="sv-SE" sz="1800">
              <a:cs typeface="Arial"/>
            </a:endParaRPr>
          </a:p>
          <a:p>
            <a:pPr marL="0" indent="0">
              <a:buNone/>
            </a:pPr>
            <a:endParaRPr lang="sv-SE" sz="1800">
              <a:cs typeface="Arial"/>
            </a:endParaRPr>
          </a:p>
          <a:p>
            <a:pPr marL="0" indent="0">
              <a:buNone/>
            </a:pPr>
            <a:endParaRPr lang="sv-SE" sz="1800">
              <a:cs typeface="Arial"/>
            </a:endParaRPr>
          </a:p>
        </p:txBody>
      </p:sp>
      <p:sp>
        <p:nvSpPr>
          <p:cNvPr id="4" name="Rubrik 1">
            <a:extLst>
              <a:ext uri="{FF2B5EF4-FFF2-40B4-BE49-F238E27FC236}">
                <a16:creationId xmlns:a16="http://schemas.microsoft.com/office/drawing/2014/main" id="{565D38A3-6105-8A47-B93F-996C42B5791F}"/>
              </a:ext>
            </a:extLst>
          </p:cNvPr>
          <p:cNvSpPr txBox="1">
            <a:spLocks/>
          </p:cNvSpPr>
          <p:nvPr/>
        </p:nvSpPr>
        <p:spPr>
          <a:xfrm>
            <a:off x="0" y="1"/>
            <a:ext cx="12191999" cy="1223318"/>
          </a:xfrm>
          <a:prstGeom prst="rect">
            <a:avLst/>
          </a:prstGeom>
          <a:solidFill>
            <a:schemeClr val="accent3"/>
          </a:solidFill>
        </p:spPr>
        <p:txBody>
          <a:bodyPr vert="horz" lIns="36000" tIns="45720" rIns="91440" bIns="45720" rtlCol="0" anchor="ctr" anchorCtr="0">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sv-SE" sz="2400">
                <a:solidFill>
                  <a:srgbClr val="C00000"/>
                </a:solidFill>
              </a:rPr>
              <a:t>Vad ska vi göra idag?</a:t>
            </a:r>
          </a:p>
        </p:txBody>
      </p:sp>
      <p:pic>
        <p:nvPicPr>
          <p:cNvPr id="9" name="Bildobjekt 8">
            <a:extLst>
              <a:ext uri="{FF2B5EF4-FFF2-40B4-BE49-F238E27FC236}">
                <a16:creationId xmlns:a16="http://schemas.microsoft.com/office/drawing/2014/main" id="{AE4B4A23-AA6C-4BB2-9E3F-1D8D5FBFC575}"/>
              </a:ext>
            </a:extLst>
          </p:cNvPr>
          <p:cNvPicPr>
            <a:picLocks noChangeAspect="1"/>
          </p:cNvPicPr>
          <p:nvPr/>
        </p:nvPicPr>
        <p:blipFill>
          <a:blip r:embed="rId3"/>
          <a:stretch>
            <a:fillRect/>
          </a:stretch>
        </p:blipFill>
        <p:spPr>
          <a:xfrm rot="680261">
            <a:off x="8862281" y="4131110"/>
            <a:ext cx="2791710" cy="15796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82069868"/>
      </p:ext>
    </p:extLst>
  </p:cSld>
  <p:clrMapOvr>
    <a:masterClrMapping/>
  </p:clrMapOvr>
</p:sld>
</file>

<file path=ppt/theme/theme1.xml><?xml version="1.0" encoding="utf-8"?>
<a:theme xmlns:a="http://schemas.openxmlformats.org/drawingml/2006/main" name="Röda korset">
  <a:themeElements>
    <a:clrScheme name="Röda korset">
      <a:dk1>
        <a:sysClr val="windowText" lastClr="000000"/>
      </a:dk1>
      <a:lt1>
        <a:sysClr val="window" lastClr="FFFFFF"/>
      </a:lt1>
      <a:dk2>
        <a:srgbClr val="000000"/>
      </a:dk2>
      <a:lt2>
        <a:srgbClr val="FFFFFF"/>
      </a:lt2>
      <a:accent1>
        <a:srgbClr val="E20025"/>
      </a:accent1>
      <a:accent2>
        <a:srgbClr val="878787"/>
      </a:accent2>
      <a:accent3>
        <a:srgbClr val="FBD1D1"/>
      </a:accent3>
      <a:accent4>
        <a:srgbClr val="EE7884"/>
      </a:accent4>
      <a:accent5>
        <a:srgbClr val="E4E4E4"/>
      </a:accent5>
      <a:accent6>
        <a:srgbClr val="000000"/>
      </a:accent6>
      <a:hlink>
        <a:srgbClr val="0563C1"/>
      </a:hlink>
      <a:folHlink>
        <a:srgbClr val="954F72"/>
      </a:folHlink>
    </a:clrScheme>
    <a:fontScheme name="Röda kor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öda Korset Sv.potx" id="{49891452-B7FE-4E8D-88C5-81CED40E41D4}" vid="{905DCBEA-CF02-4487-8C2E-F7015BD693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8B1A75466A3FA49BBA9144DBC94CD71" ma:contentTypeVersion="17" ma:contentTypeDescription="Skapa ett nytt dokument." ma:contentTypeScope="" ma:versionID="bd3ce7035d754d79acced4e8a4fcf7ac">
  <xsd:schema xmlns:xsd="http://www.w3.org/2001/XMLSchema" xmlns:xs="http://www.w3.org/2001/XMLSchema" xmlns:p="http://schemas.microsoft.com/office/2006/metadata/properties" xmlns:ns2="4bbcc925-30e6-4322-ae2e-35e2f26a0cb5" xmlns:ns3="95a7ea36-6a06-4b70-a365-fb41d7b8d22c" targetNamespace="http://schemas.microsoft.com/office/2006/metadata/properties" ma:root="true" ma:fieldsID="bcea710126240cce4eb51d6c1769a485" ns2:_="" ns3:_="">
    <xsd:import namespace="4bbcc925-30e6-4322-ae2e-35e2f26a0cb5"/>
    <xsd:import namespace="95a7ea36-6a06-4b70-a365-fb41d7b8d22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cc925-30e6-4322-ae2e-35e2f26a0cb5" elementFormDefault="qualified">
    <xsd:import namespace="http://schemas.microsoft.com/office/2006/documentManagement/types"/>
    <xsd:import namespace="http://schemas.microsoft.com/office/infopath/2007/PartnerControls"/>
    <xsd:element name="SharedWithUsers" ma:index="8" nillable="true" ma:displayName="Dela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596feeb-a178-48a4-9cf4-6637703e3330}" ma:internalName="TaxCatchAll" ma:showField="CatchAllData" ma:web="4bbcc925-30e6-4322-ae2e-35e2f26a0c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a7ea36-6a06-4b70-a365-fb41d7b8d22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b242e9b-2841-42ae-884b-548b5f8b78b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a7ea36-6a06-4b70-a365-fb41d7b8d22c">
      <Terms xmlns="http://schemas.microsoft.com/office/infopath/2007/PartnerControls"/>
    </lcf76f155ced4ddcb4097134ff3c332f>
    <TaxCatchAll xmlns="4bbcc925-30e6-4322-ae2e-35e2f26a0cb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01B2E7-8409-4FA9-B8EA-3672558F0561}">
  <ds:schemaRefs>
    <ds:schemaRef ds:uri="4bbcc925-30e6-4322-ae2e-35e2f26a0cb5"/>
    <ds:schemaRef ds:uri="95a7ea36-6a06-4b70-a365-fb41d7b8d2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FFF9AE-8F92-4BAA-AF35-7211CB79B25C}">
  <ds:schemaRefs>
    <ds:schemaRef ds:uri="37e7faec-214d-4e22-aac8-65acca07bd04"/>
    <ds:schemaRef ds:uri="4bbcc925-30e6-4322-ae2e-35e2f26a0cb5"/>
    <ds:schemaRef ds:uri="95a7ea36-6a06-4b70-a365-fb41d7b8d22c"/>
    <ds:schemaRef ds:uri="d6dad0b3-5d20-43d8-b1c7-2be46880a8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F1AEA45-F68E-49FD-A52C-DF1D2DF620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Svenska</Template>
  <TotalTime>772</TotalTime>
  <Words>5283</Words>
  <Application>Microsoft Office PowerPoint</Application>
  <PresentationFormat>Bredbild</PresentationFormat>
  <Paragraphs>574</Paragraphs>
  <Slides>26</Slides>
  <Notes>23</Notes>
  <HiddenSlides>5</HiddenSlides>
  <MMClips>0</MMClips>
  <ScaleCrop>false</ScaleCrop>
  <HeadingPairs>
    <vt:vector size="4" baseType="variant">
      <vt:variant>
        <vt:lpstr>Tema</vt:lpstr>
      </vt:variant>
      <vt:variant>
        <vt:i4>1</vt:i4>
      </vt:variant>
      <vt:variant>
        <vt:lpstr>Bildrubriker</vt:lpstr>
      </vt:variant>
      <vt:variant>
        <vt:i4>26</vt:i4>
      </vt:variant>
    </vt:vector>
  </HeadingPairs>
  <TitlesOfParts>
    <vt:vector size="27" baseType="lpstr">
      <vt:lpstr>Röda korset</vt:lpstr>
      <vt:lpstr>SRK:s Ledar- och medarbetarskap </vt:lpstr>
      <vt:lpstr>Förberedelsematerial till workshopledare</vt:lpstr>
      <vt:lpstr>Introduktion</vt:lpstr>
      <vt:lpstr>Tips och tricks för dig som är mötesledare</vt:lpstr>
      <vt:lpstr>Tips och tricks för dig som är mötesledare</vt:lpstr>
      <vt:lpstr>Tips och tricks för dig som är mötesledare</vt:lpstr>
      <vt:lpstr>SRK:s Ledar- och medarbetarskap </vt:lpstr>
      <vt:lpstr>PowerPoint-presentation</vt:lpstr>
      <vt:lpstr>PowerPoint-presentation</vt:lpstr>
      <vt:lpstr>Medarbetarskap –  de fyra förhållningssätten</vt:lpstr>
      <vt:lpstr>PowerPoint-presentation</vt:lpstr>
      <vt:lpstr>PowerPoint-presentation</vt:lpstr>
      <vt:lpstr>PowerPoint-presentation</vt:lpstr>
      <vt:lpstr>PowerPoint-presentation</vt:lpstr>
      <vt:lpstr>PowerPoint-presentation</vt:lpstr>
      <vt:lpstr>PowerPoint-presentation</vt:lpstr>
      <vt:lpstr>PowerPoint-presentation</vt:lpstr>
      <vt:lpstr>Workshop  - gemensam reflektion  kring SRK:s medarbetarskap</vt:lpstr>
      <vt:lpstr>Uppstart workshop</vt:lpstr>
      <vt:lpstr>Workshop, steg 1</vt:lpstr>
      <vt:lpstr>Workshop, steg 2</vt:lpstr>
      <vt:lpstr>Workshop, steg 3</vt:lpstr>
      <vt:lpstr>Avslut och utcheckning</vt:lpstr>
      <vt:lpstr>Nästa steg</vt:lpstr>
      <vt:lpstr>Utcheckning</vt:lpstr>
      <vt:lpstr>Tillsammans gör vi skillnad!</vt:lpstr>
    </vt:vector>
  </TitlesOfParts>
  <Company>Red Cross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Kärnmetoder  Handlingskraft och mod</dc:title>
  <dc:creator>Therese Bellander</dc:creator>
  <cp:lastModifiedBy>Therese Bellander</cp:lastModifiedBy>
  <cp:revision>35</cp:revision>
  <cp:lastPrinted>2022-09-08T05:54:10Z</cp:lastPrinted>
  <dcterms:created xsi:type="dcterms:W3CDTF">2022-09-04T09:52:58Z</dcterms:created>
  <dcterms:modified xsi:type="dcterms:W3CDTF">2022-11-03T10:51:12Z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0x010100F8B1A75466A3FA49BBA9144DBC94CD71</vt:lpwstr>
  </property>
  <property fmtid="{D5CDD505-2E9C-101B-9397-08002B2CF9AE}" pid="3" name="_dlc_DocIdItemGuid">
    <vt:lpwstr>7bb16813-9b0a-4e05-ad31-753f4eb387d6</vt:lpwstr>
  </property>
  <property fmtid="{D5CDD505-2E9C-101B-9397-08002B2CF9AE}" pid="4" name="MediaServiceImageTags">
    <vt:lpwstr/>
  </property>
</Properties>
</file>