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7" r:id="rId5"/>
    <p:sldId id="261" r:id="rId6"/>
    <p:sldId id="262" r:id="rId7"/>
    <p:sldId id="2076137022" r:id="rId8"/>
    <p:sldId id="2076137021" r:id="rId9"/>
    <p:sldId id="2076137019" r:id="rId10"/>
    <p:sldId id="260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887B66-DF82-413D-76FF-9208099002A5}" name="Åsa Alexandrow" initials="ÅA" userId="S::Asa.Alexandrow@redcross.se::40bd850a-071d-4471-847e-f04dab9b03cb" providerId="AD"/>
  <p188:author id="{E43E416F-15F0-0ADE-FACC-56BC9CAE2229}" name="Carl Gustafson" initials="CG" userId="S::Carl.Gustafson@redcross.se::acc923fe-2d3f-4b80-ab4b-0594a366d9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D52B1B-56B3-BC12-6680-0B2AA576F03C}" v="2" dt="2025-02-06T08:53:27.350"/>
    <p1510:client id="{70CA29FA-C5F3-0C62-B8FD-239F9A0003B5}" v="16" dt="2025-02-06T15:29:59.065"/>
    <p1510:client id="{C1D634D0-2A1F-C41D-3010-A02F5D7ACE23}" v="27" dt="2025-02-06T14:52:24.6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958C7F-5F81-4C88-B0C9-6FB1EBBEA026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A109D73-645A-4858-A98C-B07A40087B57}">
      <dgm:prSet phldrT="[Text]" custT="1"/>
      <dgm:spPr/>
      <dgm:t>
        <a:bodyPr/>
        <a:lstStyle/>
        <a:p>
          <a:r>
            <a:rPr lang="sv-SE" sz="1200"/>
            <a:t>Idé, behov, krav eller förstudie</a:t>
          </a:r>
        </a:p>
      </dgm:t>
    </dgm:pt>
    <dgm:pt modelId="{DA157813-36B4-4464-BE37-5F3944DF4FDA}" type="parTrans" cxnId="{DA9EFA02-0FC5-4057-A5CF-66045AB46D17}">
      <dgm:prSet/>
      <dgm:spPr/>
      <dgm:t>
        <a:bodyPr/>
        <a:lstStyle/>
        <a:p>
          <a:endParaRPr lang="sv-SE"/>
        </a:p>
      </dgm:t>
    </dgm:pt>
    <dgm:pt modelId="{4B3C266B-10BB-472D-90ED-0CCD80844CFB}" type="sibTrans" cxnId="{DA9EFA02-0FC5-4057-A5CF-66045AB46D17}">
      <dgm:prSet/>
      <dgm:spPr/>
      <dgm:t>
        <a:bodyPr/>
        <a:lstStyle/>
        <a:p>
          <a:endParaRPr lang="sv-SE"/>
        </a:p>
      </dgm:t>
    </dgm:pt>
    <dgm:pt modelId="{95184ED3-6253-483B-B6F0-B9AF4716FA98}">
      <dgm:prSet phldrT="[Text]" custT="1"/>
      <dgm:spPr/>
      <dgm:t>
        <a:bodyPr/>
        <a:lstStyle/>
        <a:p>
          <a:r>
            <a:rPr lang="sv-SE" sz="1200"/>
            <a:t>För-beredelser</a:t>
          </a:r>
        </a:p>
      </dgm:t>
    </dgm:pt>
    <dgm:pt modelId="{17EA2056-76B6-4B6B-A240-8C77160F01F1}" type="parTrans" cxnId="{B3BA1B9F-952F-433F-B1B7-7707E1C6C183}">
      <dgm:prSet/>
      <dgm:spPr/>
      <dgm:t>
        <a:bodyPr/>
        <a:lstStyle/>
        <a:p>
          <a:endParaRPr lang="sv-SE"/>
        </a:p>
      </dgm:t>
    </dgm:pt>
    <dgm:pt modelId="{6904D6A2-A967-4A8E-AA78-BB514E989860}" type="sibTrans" cxnId="{B3BA1B9F-952F-433F-B1B7-7707E1C6C183}">
      <dgm:prSet/>
      <dgm:spPr/>
      <dgm:t>
        <a:bodyPr/>
        <a:lstStyle/>
        <a:p>
          <a:endParaRPr lang="sv-SE"/>
        </a:p>
      </dgm:t>
    </dgm:pt>
    <dgm:pt modelId="{6CAE341F-DA45-42BA-B8F1-089F48D73FC1}">
      <dgm:prSet phldrT="[Text]" custT="1"/>
      <dgm:spPr/>
      <dgm:t>
        <a:bodyPr/>
        <a:lstStyle/>
        <a:p>
          <a:r>
            <a:rPr lang="sv-SE" sz="1200"/>
            <a:t>Genom-förande</a:t>
          </a:r>
        </a:p>
      </dgm:t>
    </dgm:pt>
    <dgm:pt modelId="{480A8320-7889-4D32-98B3-C05F8483F003}" type="parTrans" cxnId="{670B383D-AED4-4B07-A11A-F774D3CFA85A}">
      <dgm:prSet/>
      <dgm:spPr/>
      <dgm:t>
        <a:bodyPr/>
        <a:lstStyle/>
        <a:p>
          <a:endParaRPr lang="sv-SE"/>
        </a:p>
      </dgm:t>
    </dgm:pt>
    <dgm:pt modelId="{BB35EB14-93EC-4FF3-BC7F-3FD421BF5577}" type="sibTrans" cxnId="{670B383D-AED4-4B07-A11A-F774D3CFA85A}">
      <dgm:prSet/>
      <dgm:spPr/>
      <dgm:t>
        <a:bodyPr/>
        <a:lstStyle/>
        <a:p>
          <a:endParaRPr lang="sv-SE"/>
        </a:p>
      </dgm:t>
    </dgm:pt>
    <dgm:pt modelId="{8BC34EE0-434A-4474-B68A-3AC7C2FA945D}">
      <dgm:prSet custT="1"/>
      <dgm:spPr/>
      <dgm:t>
        <a:bodyPr/>
        <a:lstStyle/>
        <a:p>
          <a:r>
            <a:rPr lang="sv-SE" sz="1200"/>
            <a:t>Avslutning</a:t>
          </a:r>
        </a:p>
      </dgm:t>
    </dgm:pt>
    <dgm:pt modelId="{824F1307-3D13-40A2-AA1D-E414ED384DFF}" type="parTrans" cxnId="{BB942934-5F95-4108-90C7-809CADFE20C9}">
      <dgm:prSet/>
      <dgm:spPr/>
      <dgm:t>
        <a:bodyPr/>
        <a:lstStyle/>
        <a:p>
          <a:endParaRPr lang="sv-SE"/>
        </a:p>
      </dgm:t>
    </dgm:pt>
    <dgm:pt modelId="{55F58EAC-DAD9-4608-A4A9-DDD9AD0E9ECD}" type="sibTrans" cxnId="{BB942934-5F95-4108-90C7-809CADFE20C9}">
      <dgm:prSet/>
      <dgm:spPr/>
      <dgm:t>
        <a:bodyPr/>
        <a:lstStyle/>
        <a:p>
          <a:endParaRPr lang="sv-SE"/>
        </a:p>
      </dgm:t>
    </dgm:pt>
    <dgm:pt modelId="{7A24DF90-AD4E-4669-B3F4-021BE4E92693}" type="pres">
      <dgm:prSet presAssocID="{FA958C7F-5F81-4C88-B0C9-6FB1EBBEA026}" presName="Name0" presStyleCnt="0">
        <dgm:presLayoutVars>
          <dgm:dir/>
          <dgm:animLvl val="lvl"/>
          <dgm:resizeHandles val="exact"/>
        </dgm:presLayoutVars>
      </dgm:prSet>
      <dgm:spPr/>
    </dgm:pt>
    <dgm:pt modelId="{13901E0A-8961-49FA-915C-F4206DA633A5}" type="pres">
      <dgm:prSet presAssocID="{1A109D73-645A-4858-A98C-B07A40087B57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C825CD1-8694-4876-AF84-14033F0507B5}" type="pres">
      <dgm:prSet presAssocID="{4B3C266B-10BB-472D-90ED-0CCD80844CFB}" presName="parTxOnlySpace" presStyleCnt="0"/>
      <dgm:spPr/>
    </dgm:pt>
    <dgm:pt modelId="{08DF9DA4-E99F-4646-883A-17E26E879676}" type="pres">
      <dgm:prSet presAssocID="{95184ED3-6253-483B-B6F0-B9AF4716FA9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4C60BBC-9781-465C-8D03-48BD69D220FE}" type="pres">
      <dgm:prSet presAssocID="{6904D6A2-A967-4A8E-AA78-BB514E989860}" presName="parTxOnlySpace" presStyleCnt="0"/>
      <dgm:spPr/>
    </dgm:pt>
    <dgm:pt modelId="{AFED4110-2FA0-46A5-8BB2-9CC238BFB3A0}" type="pres">
      <dgm:prSet presAssocID="{6CAE341F-DA45-42BA-B8F1-089F48D73FC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3C54669-469A-4971-89AB-8548BBA0D2E4}" type="pres">
      <dgm:prSet presAssocID="{BB35EB14-93EC-4FF3-BC7F-3FD421BF5577}" presName="parTxOnlySpace" presStyleCnt="0"/>
      <dgm:spPr/>
    </dgm:pt>
    <dgm:pt modelId="{85A948F8-4717-4562-B1E1-CF07E0298B3A}" type="pres">
      <dgm:prSet presAssocID="{8BC34EE0-434A-4474-B68A-3AC7C2FA945D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DA9EFA02-0FC5-4057-A5CF-66045AB46D17}" srcId="{FA958C7F-5F81-4C88-B0C9-6FB1EBBEA026}" destId="{1A109D73-645A-4858-A98C-B07A40087B57}" srcOrd="0" destOrd="0" parTransId="{DA157813-36B4-4464-BE37-5F3944DF4FDA}" sibTransId="{4B3C266B-10BB-472D-90ED-0CCD80844CFB}"/>
    <dgm:cxn modelId="{BB942934-5F95-4108-90C7-809CADFE20C9}" srcId="{FA958C7F-5F81-4C88-B0C9-6FB1EBBEA026}" destId="{8BC34EE0-434A-4474-B68A-3AC7C2FA945D}" srcOrd="3" destOrd="0" parTransId="{824F1307-3D13-40A2-AA1D-E414ED384DFF}" sibTransId="{55F58EAC-DAD9-4608-A4A9-DDD9AD0E9ECD}"/>
    <dgm:cxn modelId="{670B383D-AED4-4B07-A11A-F774D3CFA85A}" srcId="{FA958C7F-5F81-4C88-B0C9-6FB1EBBEA026}" destId="{6CAE341F-DA45-42BA-B8F1-089F48D73FC1}" srcOrd="2" destOrd="0" parTransId="{480A8320-7889-4D32-98B3-C05F8483F003}" sibTransId="{BB35EB14-93EC-4FF3-BC7F-3FD421BF5577}"/>
    <dgm:cxn modelId="{D02ACF54-29F4-45D3-AB56-F4AB85C7AF33}" type="presOf" srcId="{1A109D73-645A-4858-A98C-B07A40087B57}" destId="{13901E0A-8961-49FA-915C-F4206DA633A5}" srcOrd="0" destOrd="0" presId="urn:microsoft.com/office/officeart/2005/8/layout/chevron1"/>
    <dgm:cxn modelId="{78374681-B116-43D7-AE18-C98D38401538}" type="presOf" srcId="{8BC34EE0-434A-4474-B68A-3AC7C2FA945D}" destId="{85A948F8-4717-4562-B1E1-CF07E0298B3A}" srcOrd="0" destOrd="0" presId="urn:microsoft.com/office/officeart/2005/8/layout/chevron1"/>
    <dgm:cxn modelId="{B3BA1B9F-952F-433F-B1B7-7707E1C6C183}" srcId="{FA958C7F-5F81-4C88-B0C9-6FB1EBBEA026}" destId="{95184ED3-6253-483B-B6F0-B9AF4716FA98}" srcOrd="1" destOrd="0" parTransId="{17EA2056-76B6-4B6B-A240-8C77160F01F1}" sibTransId="{6904D6A2-A967-4A8E-AA78-BB514E989860}"/>
    <dgm:cxn modelId="{351E6EAA-6831-4BF5-B0B1-B9843CA2BBFE}" type="presOf" srcId="{95184ED3-6253-483B-B6F0-B9AF4716FA98}" destId="{08DF9DA4-E99F-4646-883A-17E26E879676}" srcOrd="0" destOrd="0" presId="urn:microsoft.com/office/officeart/2005/8/layout/chevron1"/>
    <dgm:cxn modelId="{475A40BF-0530-4A9B-87E8-ABC228D1D8B0}" type="presOf" srcId="{6CAE341F-DA45-42BA-B8F1-089F48D73FC1}" destId="{AFED4110-2FA0-46A5-8BB2-9CC238BFB3A0}" srcOrd="0" destOrd="0" presId="urn:microsoft.com/office/officeart/2005/8/layout/chevron1"/>
    <dgm:cxn modelId="{A3D7A9D4-B720-40CA-B5F5-999C630B3CF4}" type="presOf" srcId="{FA958C7F-5F81-4C88-B0C9-6FB1EBBEA026}" destId="{7A24DF90-AD4E-4669-B3F4-021BE4E92693}" srcOrd="0" destOrd="0" presId="urn:microsoft.com/office/officeart/2005/8/layout/chevron1"/>
    <dgm:cxn modelId="{905C49F0-EE62-4BC9-9021-77994A3E26FB}" type="presParOf" srcId="{7A24DF90-AD4E-4669-B3F4-021BE4E92693}" destId="{13901E0A-8961-49FA-915C-F4206DA633A5}" srcOrd="0" destOrd="0" presId="urn:microsoft.com/office/officeart/2005/8/layout/chevron1"/>
    <dgm:cxn modelId="{DE68132C-624F-4C26-968E-FA80263312BD}" type="presParOf" srcId="{7A24DF90-AD4E-4669-B3F4-021BE4E92693}" destId="{4C825CD1-8694-4876-AF84-14033F0507B5}" srcOrd="1" destOrd="0" presId="urn:microsoft.com/office/officeart/2005/8/layout/chevron1"/>
    <dgm:cxn modelId="{E938EA8E-283A-4C88-B1B0-E5F2591B7F68}" type="presParOf" srcId="{7A24DF90-AD4E-4669-B3F4-021BE4E92693}" destId="{08DF9DA4-E99F-4646-883A-17E26E879676}" srcOrd="2" destOrd="0" presId="urn:microsoft.com/office/officeart/2005/8/layout/chevron1"/>
    <dgm:cxn modelId="{6FCE0272-4223-4C00-B034-CCA503FF7E32}" type="presParOf" srcId="{7A24DF90-AD4E-4669-B3F4-021BE4E92693}" destId="{F4C60BBC-9781-465C-8D03-48BD69D220FE}" srcOrd="3" destOrd="0" presId="urn:microsoft.com/office/officeart/2005/8/layout/chevron1"/>
    <dgm:cxn modelId="{61B79133-AD2D-44C8-83F0-3C8A9FC85BF7}" type="presParOf" srcId="{7A24DF90-AD4E-4669-B3F4-021BE4E92693}" destId="{AFED4110-2FA0-46A5-8BB2-9CC238BFB3A0}" srcOrd="4" destOrd="0" presId="urn:microsoft.com/office/officeart/2005/8/layout/chevron1"/>
    <dgm:cxn modelId="{BA3025E0-5B31-4DE6-8646-65582321B0F6}" type="presParOf" srcId="{7A24DF90-AD4E-4669-B3F4-021BE4E92693}" destId="{F3C54669-469A-4971-89AB-8548BBA0D2E4}" srcOrd="5" destOrd="0" presId="urn:microsoft.com/office/officeart/2005/8/layout/chevron1"/>
    <dgm:cxn modelId="{40E073CB-753F-4E39-B854-1C8937C0AFD7}" type="presParOf" srcId="{7A24DF90-AD4E-4669-B3F4-021BE4E92693}" destId="{85A948F8-4717-4562-B1E1-CF07E0298B3A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01E0A-8961-49FA-915C-F4206DA633A5}">
      <dsp:nvSpPr>
        <dsp:cNvPr id="0" name=""/>
        <dsp:cNvSpPr/>
      </dsp:nvSpPr>
      <dsp:spPr>
        <a:xfrm>
          <a:off x="2686" y="1534910"/>
          <a:ext cx="1563737" cy="62549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/>
            <a:t>Idé, behov, krav eller förstudie</a:t>
          </a:r>
        </a:p>
      </dsp:txBody>
      <dsp:txXfrm>
        <a:off x="315433" y="1534910"/>
        <a:ext cx="938243" cy="625494"/>
      </dsp:txXfrm>
    </dsp:sp>
    <dsp:sp modelId="{08DF9DA4-E99F-4646-883A-17E26E879676}">
      <dsp:nvSpPr>
        <dsp:cNvPr id="0" name=""/>
        <dsp:cNvSpPr/>
      </dsp:nvSpPr>
      <dsp:spPr>
        <a:xfrm>
          <a:off x="1410049" y="1534910"/>
          <a:ext cx="1563737" cy="62549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/>
            <a:t>För-beredelser</a:t>
          </a:r>
        </a:p>
      </dsp:txBody>
      <dsp:txXfrm>
        <a:off x="1722796" y="1534910"/>
        <a:ext cx="938243" cy="625494"/>
      </dsp:txXfrm>
    </dsp:sp>
    <dsp:sp modelId="{AFED4110-2FA0-46A5-8BB2-9CC238BFB3A0}">
      <dsp:nvSpPr>
        <dsp:cNvPr id="0" name=""/>
        <dsp:cNvSpPr/>
      </dsp:nvSpPr>
      <dsp:spPr>
        <a:xfrm>
          <a:off x="2817413" y="1534910"/>
          <a:ext cx="1563737" cy="62549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/>
            <a:t>Genom-förande</a:t>
          </a:r>
        </a:p>
      </dsp:txBody>
      <dsp:txXfrm>
        <a:off x="3130160" y="1534910"/>
        <a:ext cx="938243" cy="625494"/>
      </dsp:txXfrm>
    </dsp:sp>
    <dsp:sp modelId="{85A948F8-4717-4562-B1E1-CF07E0298B3A}">
      <dsp:nvSpPr>
        <dsp:cNvPr id="0" name=""/>
        <dsp:cNvSpPr/>
      </dsp:nvSpPr>
      <dsp:spPr>
        <a:xfrm>
          <a:off x="4224776" y="1534910"/>
          <a:ext cx="1563737" cy="62549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/>
            <a:t>Avslutning</a:t>
          </a:r>
        </a:p>
      </dsp:txBody>
      <dsp:txXfrm>
        <a:off x="4537523" y="1534910"/>
        <a:ext cx="938243" cy="625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4FB36-F990-444F-94A8-F8E13CB75469}" type="datetimeFigureOut">
              <a:t>2025-02-07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140A5-D9A2-4FEF-958C-C2258891B251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3017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MALL FÖR MINDRE PROJEKTFÖRSLAG</a:t>
            </a:r>
          </a:p>
          <a:p>
            <a:r>
              <a:rPr lang="sv-SE"/>
              <a:t>Godkänns av uppdragsgivare och sparas ned inför utvärdering av projekt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140A5-D9A2-4FEF-958C-C2258891B25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349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Betrygga en grupp om att olika roller kommer att bli involverade och samtidigt förtydliga förväntningarna på olika roller.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913A2-1F6D-41C7-8E56-E1CB7F2890B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9044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 Röda korse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8BDD7ADF-DDE1-4178-9715-D83EAD0B8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9" y="6016641"/>
            <a:ext cx="12193200" cy="84806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3133EBC0-38CC-4F6B-B06A-CF1D772326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5687" y="1857480"/>
            <a:ext cx="10080625" cy="2387600"/>
          </a:xfrm>
        </p:spPr>
        <p:txBody>
          <a:bodyPr anchor="ctr" anchorCtr="0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sv-SE"/>
              <a:t>Presentationens namn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1B7A5A-9E53-47F5-88C5-3B08A9C491A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5687" y="4664176"/>
            <a:ext cx="10080624" cy="1052226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Namn, </a:t>
            </a:r>
            <a:r>
              <a:rPr lang="sv-SE" err="1"/>
              <a:t>ev</a:t>
            </a:r>
            <a:r>
              <a:rPr lang="sv-SE"/>
              <a:t> titel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A1A8B2-3BF6-43C2-AAB7-0185B434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02383" y="126522"/>
            <a:ext cx="1867855" cy="338648"/>
          </a:xfrm>
        </p:spPr>
        <p:txBody>
          <a:bodyPr/>
          <a:lstStyle>
            <a:lvl1pPr algn="ctr">
              <a:defRPr sz="1250">
                <a:solidFill>
                  <a:schemeClr val="bg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969D89-5B9D-45E3-B4A7-395D4F22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25" y="105170"/>
            <a:ext cx="9486199" cy="360000"/>
          </a:xfrm>
        </p:spPr>
        <p:txBody>
          <a:bodyPr/>
          <a:lstStyle>
            <a:lvl1pPr algn="ctr">
              <a:defRPr sz="125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0B2CC6-95CE-4152-976B-B941FF1A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4AC53B6-EC42-4F1C-8F62-C2C307A59E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58A7A936-BBE4-41FE-9470-0D56E8F771B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2534" y="6092025"/>
            <a:ext cx="9167812" cy="262314"/>
          </a:xfrm>
        </p:spPr>
        <p:txBody>
          <a:bodyPr/>
          <a:lstStyle>
            <a:lvl1pPr algn="ctr">
              <a:buNone/>
              <a:defRPr sz="125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sz="1250"/>
              <a:t>Presentation ÅÅÅÅ.MM.DD</a:t>
            </a:r>
            <a:endParaRPr lang="sv-SE"/>
          </a:p>
        </p:txBody>
      </p:sp>
      <p:sp>
        <p:nvSpPr>
          <p:cNvPr id="12" name="Platshållare för text 7">
            <a:extLst>
              <a:ext uri="{FF2B5EF4-FFF2-40B4-BE49-F238E27FC236}">
                <a16:creationId xmlns:a16="http://schemas.microsoft.com/office/drawing/2014/main" id="{6CED2D2E-D243-4321-A9D0-37B7BABDA6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2534" y="6490516"/>
            <a:ext cx="9167812" cy="262314"/>
          </a:xfrm>
        </p:spPr>
        <p:txBody>
          <a:bodyPr/>
          <a:lstStyle>
            <a:lvl1pPr algn="ctr">
              <a:buNone/>
              <a:defRPr sz="125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sz="1250"/>
              <a:t>Förnamn Efternamn, Avdelning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72635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91B0F0-8551-4190-B9DB-C50A99F7D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388" y="1239926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84B3F8-7DED-43FE-B46F-DDF8AE554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174" y="528739"/>
            <a:ext cx="5764213" cy="53352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87CF11-DB8B-4272-A218-22A1347BC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1388" y="2856741"/>
            <a:ext cx="3932237" cy="3007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8F8EBE0-44E9-4148-A411-C212684D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A07710-43F0-4973-8590-85D8D519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13FACA-D495-4B47-A60C-026B75E5F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6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med bildtext och fotnot, för diagram tabell et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91B0F0-8551-4190-B9DB-C50A99F7D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388" y="1239926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84B3F8-7DED-43FE-B46F-DDF8AE554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174" y="528739"/>
            <a:ext cx="5764213" cy="53352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87CF11-DB8B-4272-A218-22A1347BC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1388" y="2856741"/>
            <a:ext cx="3932237" cy="3007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BEA6B900-BAE4-4916-B65F-318A0126D36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9C4D7878-6B91-4618-BB4C-17076AD4105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000" y="6464896"/>
            <a:ext cx="5210175" cy="295275"/>
          </a:xfrm>
        </p:spPr>
        <p:txBody>
          <a:bodyPr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sz="1050"/>
              <a:t>Eventuell text kring diagram datum och år för när studien genomfördes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0577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med bildtext hög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91B0F0-8551-4190-B9DB-C50A99F7D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84B3F8-7DED-43FE-B46F-DDF8AE554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174" y="528739"/>
            <a:ext cx="5764213" cy="53352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87CF11-DB8B-4272-A218-22A1347BC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2974" y="1802962"/>
            <a:ext cx="3932237" cy="406106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8F8EBE0-44E9-4148-A411-C212684D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A07710-43F0-4973-8590-85D8D519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13FACA-D495-4B47-A60C-026B75E5F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388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388" y="1239926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58D5B2C-4BA7-48A7-8966-DB5513677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021469 h 6858000"/>
              <a:gd name="connsiteX3" fmla="*/ 3496853 w 6096000"/>
              <a:gd name="connsiteY3" fmla="*/ 6021469 h 6858000"/>
              <a:gd name="connsiteX4" fmla="*/ 3496853 w 6096000"/>
              <a:gd name="connsiteY4" fmla="*/ 6858000 h 6858000"/>
              <a:gd name="connsiteX5" fmla="*/ 0 w 6096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021469"/>
                </a:lnTo>
                <a:lnTo>
                  <a:pt x="3496853" y="6021469"/>
                </a:lnTo>
                <a:lnTo>
                  <a:pt x="3496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9314" y="2852259"/>
            <a:ext cx="3932237" cy="337522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55817EE-6E8D-47C7-A929-7CC366618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DBFFFA9-A1C4-41AD-A2C4-BF76E9EF8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963CEA20-922C-49DC-8A38-B3A2DE5B3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95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med bildtext datum och år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388" y="1239926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D7B2F451-B74E-4441-A066-789EAF7830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021469 h 6858000"/>
              <a:gd name="connsiteX3" fmla="*/ 3496853 w 6096000"/>
              <a:gd name="connsiteY3" fmla="*/ 6021469 h 6858000"/>
              <a:gd name="connsiteX4" fmla="*/ 3496853 w 6096000"/>
              <a:gd name="connsiteY4" fmla="*/ 6858000 h 6858000"/>
              <a:gd name="connsiteX5" fmla="*/ 0 w 6096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021469"/>
                </a:lnTo>
                <a:lnTo>
                  <a:pt x="3496853" y="6021469"/>
                </a:lnTo>
                <a:lnTo>
                  <a:pt x="3496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9314" y="2852259"/>
            <a:ext cx="3932237" cy="337522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Platshållare för text 15">
            <a:extLst>
              <a:ext uri="{FF2B5EF4-FFF2-40B4-BE49-F238E27FC236}">
                <a16:creationId xmlns:a16="http://schemas.microsoft.com/office/drawing/2014/main" id="{43527A50-5DF0-4D3F-A53D-E8D3AB7ACE3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000" y="6464896"/>
            <a:ext cx="5210175" cy="295275"/>
          </a:xfrm>
        </p:spPr>
        <p:txBody>
          <a:bodyPr/>
          <a:lstStyle>
            <a:lvl1pPr algn="r"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sz="1050"/>
              <a:t>Frivillig bildtext datum och årtal</a:t>
            </a:r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655C518-69E3-420A-A43C-58B15F7485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845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med bildtext hög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58D5B2C-4BA7-48A7-8966-DB5513677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021469 h 6858000"/>
              <a:gd name="connsiteX3" fmla="*/ 3496853 w 6096000"/>
              <a:gd name="connsiteY3" fmla="*/ 6021469 h 6858000"/>
              <a:gd name="connsiteX4" fmla="*/ 3496853 w 6096000"/>
              <a:gd name="connsiteY4" fmla="*/ 6858000 h 6858000"/>
              <a:gd name="connsiteX5" fmla="*/ 0 w 6096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021469"/>
                </a:lnTo>
                <a:lnTo>
                  <a:pt x="3496853" y="6021469"/>
                </a:lnTo>
                <a:lnTo>
                  <a:pt x="3496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2974" y="1802962"/>
            <a:ext cx="3932237" cy="406106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55817EE-6E8D-47C7-A929-7CC366618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DBFFFA9-A1C4-41AD-A2C4-BF76E9EF8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963CEA20-922C-49DC-8A38-B3A2DE5B3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238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elside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286C54BD-0732-49B7-830A-ABCB62A50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1469 h 6858000"/>
              <a:gd name="connsiteX3" fmla="*/ 9592853 w 12192000"/>
              <a:gd name="connsiteY3" fmla="*/ 6021469 h 6858000"/>
              <a:gd name="connsiteX4" fmla="*/ 9592853 w 12192000"/>
              <a:gd name="connsiteY4" fmla="*/ 6858000 h 6858000"/>
              <a:gd name="connsiteX5" fmla="*/ 0 w 12192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1469"/>
                </a:lnTo>
                <a:lnTo>
                  <a:pt x="9592853" y="6021469"/>
                </a:lnTo>
                <a:lnTo>
                  <a:pt x="9592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66346768-3ABF-4877-80E8-B8480553FF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50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elsides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C5A9CA11-C79B-42D0-9601-1FE1C607F1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1469 h 6858000"/>
              <a:gd name="connsiteX3" fmla="*/ 9592853 w 12192000"/>
              <a:gd name="connsiteY3" fmla="*/ 6021469 h 6858000"/>
              <a:gd name="connsiteX4" fmla="*/ 9592853 w 12192000"/>
              <a:gd name="connsiteY4" fmla="*/ 6858000 h 6858000"/>
              <a:gd name="connsiteX5" fmla="*/ 0 w 12192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1469"/>
                </a:lnTo>
                <a:lnTo>
                  <a:pt x="9592853" y="6021469"/>
                </a:lnTo>
                <a:lnTo>
                  <a:pt x="9592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7532F9D4-73A7-4BA1-B2A5-01B8EE571F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69" y="6047598"/>
            <a:ext cx="2599200" cy="813600"/>
          </a:xfrm>
          <a:solidFill>
            <a:schemeClr val="bg1"/>
          </a:solidFill>
        </p:spPr>
        <p:txBody>
          <a:bodyPr lIns="108000" tIns="108000" rIns="108000" bIns="10800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100"/>
            </a:lvl1pPr>
            <a:lvl2pPr algn="r">
              <a:defRPr sz="1050"/>
            </a:lvl2pPr>
            <a:lvl3pPr algn="r">
              <a:defRPr sz="1050"/>
            </a:lvl3pPr>
            <a:lvl4pPr algn="r">
              <a:defRPr sz="1050"/>
            </a:lvl4pPr>
            <a:lvl5pPr algn="r">
              <a:defRPr sz="1050"/>
            </a:lvl5pPr>
          </a:lstStyle>
          <a:p>
            <a:pPr lvl="0"/>
            <a:r>
              <a:rPr lang="sv-SE"/>
              <a:t>Frivillig bildtext datum och årtal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0970884E-F055-435A-9339-B72F628018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51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339" y="1240106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FE0BD56-103E-4ADB-8B3F-DD547F7F1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9314" y="2852259"/>
            <a:ext cx="3932237" cy="304689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0496DA-9D5E-45CE-AA8B-05EF79E3BB2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3439250"/>
            <a:ext cx="6096000" cy="3429000"/>
          </a:xfrm>
          <a:custGeom>
            <a:avLst/>
            <a:gdLst>
              <a:gd name="connsiteX0" fmla="*/ 0 w 6096000"/>
              <a:gd name="connsiteY0" fmla="*/ 0 h 3429000"/>
              <a:gd name="connsiteX1" fmla="*/ 6096000 w 6096000"/>
              <a:gd name="connsiteY1" fmla="*/ 0 h 3429000"/>
              <a:gd name="connsiteX2" fmla="*/ 6096000 w 6096000"/>
              <a:gd name="connsiteY2" fmla="*/ 2582219 h 3429000"/>
              <a:gd name="connsiteX3" fmla="*/ 3496853 w 6096000"/>
              <a:gd name="connsiteY3" fmla="*/ 2582219 h 3429000"/>
              <a:gd name="connsiteX4" fmla="*/ 3496853 w 6096000"/>
              <a:gd name="connsiteY4" fmla="*/ 3429000 h 3429000"/>
              <a:gd name="connsiteX5" fmla="*/ 0 w 6096000"/>
              <a:gd name="connsiteY5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3429000">
                <a:moveTo>
                  <a:pt x="0" y="0"/>
                </a:moveTo>
                <a:lnTo>
                  <a:pt x="6096000" y="0"/>
                </a:lnTo>
                <a:lnTo>
                  <a:pt x="6096000" y="2582219"/>
                </a:lnTo>
                <a:lnTo>
                  <a:pt x="3496853" y="2582219"/>
                </a:lnTo>
                <a:lnTo>
                  <a:pt x="3496853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D070DB78-6A6B-42C1-8412-93073B56A7B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Platshållare för text 15">
            <a:extLst>
              <a:ext uri="{FF2B5EF4-FFF2-40B4-BE49-F238E27FC236}">
                <a16:creationId xmlns:a16="http://schemas.microsoft.com/office/drawing/2014/main" id="{88EE81BD-4783-4EBA-9564-3C1D3E604EA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6464896"/>
            <a:ext cx="5210175" cy="295275"/>
          </a:xfrm>
        </p:spPr>
        <p:txBody>
          <a:bodyPr/>
          <a:lstStyle>
            <a:lvl1pPr algn="r"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sz="1050"/>
              <a:t>Frivillig bildtext datum och årtal</a:t>
            </a:r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86201F0-9E0D-4AA4-B8F7-3A3C128D97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90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och text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2">
            <a:extLst>
              <a:ext uri="{FF2B5EF4-FFF2-40B4-BE49-F238E27FC236}">
                <a16:creationId xmlns:a16="http://schemas.microsoft.com/office/drawing/2014/main" id="{AF6593F1-F15E-4A60-9D79-28689A1CAC2E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2" y="3429000"/>
            <a:ext cx="6096000" cy="3430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5257" y="1240106"/>
            <a:ext cx="4571056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71228" y="2852259"/>
            <a:ext cx="4565085" cy="30786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FE0BD56-103E-4ADB-8B3F-DD547F7F1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-12" y="0"/>
            <a:ext cx="6096000" cy="3430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00288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73D170-A237-4BF4-B00E-22E5A0AD2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7DA5A3-C3FD-49B5-A89C-5B062D3FE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A01780-A27E-4051-B9B8-7591913F6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F5340F-CA4B-460E-8B4E-F68DE7825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D045FA-B788-48D8-BD0D-F78B59A64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6287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och text till höger samt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2">
            <a:extLst>
              <a:ext uri="{FF2B5EF4-FFF2-40B4-BE49-F238E27FC236}">
                <a16:creationId xmlns:a16="http://schemas.microsoft.com/office/drawing/2014/main" id="{AF6593F1-F15E-4A60-9D79-28689A1CAC2E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2" y="3429000"/>
            <a:ext cx="6096000" cy="3430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5257" y="1240106"/>
            <a:ext cx="4571056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71228" y="2852259"/>
            <a:ext cx="4565085" cy="30786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FE0BD56-103E-4ADB-8B3F-DD547F7F1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-12" y="0"/>
            <a:ext cx="6096000" cy="3430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F1697DF9-0EE4-4FFD-8C38-E52622BBC1B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69" y="6047598"/>
            <a:ext cx="2599200" cy="813600"/>
          </a:xfrm>
          <a:solidFill>
            <a:schemeClr val="bg1"/>
          </a:solidFill>
        </p:spPr>
        <p:txBody>
          <a:bodyPr lIns="108000" tIns="108000" rIns="108000" bIns="10800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100"/>
            </a:lvl1pPr>
            <a:lvl2pPr algn="r">
              <a:defRPr sz="1050"/>
            </a:lvl2pPr>
            <a:lvl3pPr algn="r">
              <a:defRPr sz="1050"/>
            </a:lvl3pPr>
            <a:lvl4pPr algn="r">
              <a:defRPr sz="1050"/>
            </a:lvl4pPr>
            <a:lvl5pPr algn="r">
              <a:defRPr sz="1050"/>
            </a:lvl5pPr>
          </a:lstStyle>
          <a:p>
            <a:pPr lvl="0"/>
            <a:r>
              <a:rPr lang="sv-SE"/>
              <a:t>Frivillig bildtext datum och årtal</a:t>
            </a:r>
          </a:p>
        </p:txBody>
      </p:sp>
      <p:sp>
        <p:nvSpPr>
          <p:cNvPr id="10" name="Platshållare för text 8">
            <a:extLst>
              <a:ext uri="{FF2B5EF4-FFF2-40B4-BE49-F238E27FC236}">
                <a16:creationId xmlns:a16="http://schemas.microsoft.com/office/drawing/2014/main" id="{85C212FF-BB65-4D26-89D7-1E3EBF11D68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269" y="2615400"/>
            <a:ext cx="2599200" cy="813600"/>
          </a:xfrm>
          <a:solidFill>
            <a:schemeClr val="bg1"/>
          </a:solidFill>
        </p:spPr>
        <p:txBody>
          <a:bodyPr lIns="108000" tIns="108000" rIns="108000" bIns="10800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050"/>
            </a:lvl1pPr>
            <a:lvl2pPr algn="r">
              <a:defRPr sz="1050"/>
            </a:lvl2pPr>
            <a:lvl3pPr algn="r">
              <a:defRPr sz="1050"/>
            </a:lvl3pPr>
            <a:lvl4pPr algn="r">
              <a:defRPr sz="1050"/>
            </a:lvl4pPr>
            <a:lvl5pPr algn="r">
              <a:defRPr sz="1050"/>
            </a:lvl5pPr>
          </a:lstStyle>
          <a:p>
            <a:pPr lvl="0"/>
            <a:r>
              <a:rPr lang="sv-SE"/>
              <a:t>Frivillig bildtext datum och årtal</a:t>
            </a:r>
          </a:p>
        </p:txBody>
      </p:sp>
    </p:spTree>
    <p:extLst>
      <p:ext uri="{BB962C8B-B14F-4D97-AF65-F5344CB8AC3E}">
        <p14:creationId xmlns:p14="http://schemas.microsoft.com/office/powerpoint/2010/main" val="42322732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n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33EBC0-38CC-4F6B-B06A-CF1D772326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5687" y="1857480"/>
            <a:ext cx="10080625" cy="2387600"/>
          </a:xfrm>
        </p:spPr>
        <p:txBody>
          <a:bodyPr anchor="ctr" anchorCtr="0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sv-SE"/>
              <a:t>Skriv avslutningsfras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A1A8B2-3BF6-43C2-AAB7-0185B434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6" y="6453763"/>
            <a:ext cx="1867855" cy="338648"/>
          </a:xfrm>
        </p:spPr>
        <p:txBody>
          <a:bodyPr/>
          <a:lstStyle>
            <a:lvl1pPr algn="l">
              <a:defRPr sz="1250">
                <a:solidFill>
                  <a:schemeClr val="bg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969D89-5B9D-45E3-B4A7-395D4F22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6843" y="6468408"/>
            <a:ext cx="8345833" cy="338647"/>
          </a:xfrm>
        </p:spPr>
        <p:txBody>
          <a:bodyPr/>
          <a:lstStyle>
            <a:lvl1pPr algn="l">
              <a:defRPr sz="125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0B2CC6-95CE-4152-976B-B941FF1A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2997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8BDD7ADF-DDE1-4178-9715-D83EAD0B8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9" y="6016641"/>
            <a:ext cx="12193200" cy="84806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3133EBC0-38CC-4F6B-B06A-CF1D772326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5687" y="1857480"/>
            <a:ext cx="10080625" cy="2387600"/>
          </a:xfrm>
        </p:spPr>
        <p:txBody>
          <a:bodyPr anchor="ctr" anchorCtr="0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sv-SE"/>
              <a:t>Presentationens namn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1B7A5A-9E53-47F5-88C5-3B08A9C491A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5687" y="4664176"/>
            <a:ext cx="10080624" cy="1052226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Namn, </a:t>
            </a:r>
            <a:r>
              <a:rPr lang="sv-SE" err="1"/>
              <a:t>ev</a:t>
            </a:r>
            <a:r>
              <a:rPr lang="sv-SE"/>
              <a:t> titel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A1A8B2-3BF6-43C2-AAB7-0185B434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901597" y="6445453"/>
            <a:ext cx="1867855" cy="338648"/>
          </a:xfrm>
        </p:spPr>
        <p:txBody>
          <a:bodyPr/>
          <a:lstStyle>
            <a:lvl1pPr algn="ctr">
              <a:defRPr sz="1250">
                <a:solidFill>
                  <a:schemeClr val="bg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969D89-5B9D-45E3-B4A7-395D4F22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147" y="6031995"/>
            <a:ext cx="9486199" cy="360000"/>
          </a:xfrm>
        </p:spPr>
        <p:txBody>
          <a:bodyPr/>
          <a:lstStyle>
            <a:lvl1pPr algn="ctr">
              <a:defRPr sz="125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0B2CC6-95CE-4152-976B-B941FF1A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4AC53B6-EC42-4F1C-8F62-C2C307A59E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2951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73D170-A237-4BF4-B00E-22E5A0AD2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7DA5A3-C3FD-49B5-A89C-5B062D3FE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 indent="-360000">
              <a:buFont typeface="+mj-lt"/>
              <a:buAutoNum type="arabicPeriod"/>
              <a:defRPr/>
            </a:lvl1pPr>
            <a:lvl2pPr marL="720000" indent="-360000">
              <a:defRPr/>
            </a:lvl2pPr>
            <a:lvl3pPr marL="1080000" indent="-360000">
              <a:defRPr/>
            </a:lvl3pPr>
            <a:lvl4pPr marL="1440000" indent="-360000">
              <a:defRPr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A01780-A27E-4051-B9B8-7591913F6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F5340F-CA4B-460E-8B4E-F68DE7825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D045FA-B788-48D8-BD0D-F78B59A64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2460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2561DF-FAB3-49FB-85E3-6FC02A4FA6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2264000"/>
            <a:ext cx="10080625" cy="2386800"/>
          </a:xfrm>
        </p:spPr>
        <p:txBody>
          <a:bodyPr anchor="ctr" anchorCtr="0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sv-SE"/>
              <a:t>Avsnittsrubrik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013F11-E51F-4BC0-9677-32BFFF7254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55688" y="5008294"/>
            <a:ext cx="10080625" cy="74400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Skriv text här eller lämna blankt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4896AD-BB83-4D48-AE45-CF75415D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6" y="6453763"/>
            <a:ext cx="922379" cy="23088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8CF1B9-9E4A-4145-B542-EBF64656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6841" y="6394838"/>
            <a:ext cx="894609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081BAA2-4498-41C8-8996-C7436D13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93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2561DF-FAB3-49FB-85E3-6FC02A4FA6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1278975"/>
            <a:ext cx="10080625" cy="3193866"/>
          </a:xfrm>
        </p:spPr>
        <p:txBody>
          <a:bodyPr anchor="ctr" anchorCtr="0">
            <a:normAutofit/>
          </a:bodyPr>
          <a:lstStyle>
            <a:lvl1pPr algn="ctr">
              <a:defRPr sz="3500">
                <a:solidFill>
                  <a:schemeClr val="tx1"/>
                </a:solidFill>
              </a:defRPr>
            </a:lvl1pPr>
          </a:lstStyle>
          <a:p>
            <a:r>
              <a:rPr lang="sv-SE"/>
              <a:t>Citat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013F11-E51F-4BC0-9677-32BFFF7254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55688" y="4601894"/>
            <a:ext cx="10080625" cy="1246281"/>
          </a:xfrm>
        </p:spPr>
        <p:txBody>
          <a:bodyPr/>
          <a:lstStyle>
            <a:lvl1pPr marL="0" indent="0" algn="ctr">
              <a:buNone/>
              <a:defRPr sz="1500" b="1">
                <a:solidFill>
                  <a:schemeClr val="tx1"/>
                </a:solidFill>
              </a:defRPr>
            </a:lvl1pPr>
            <a:lvl2pPr marL="0" indent="0" algn="ctr">
              <a:buNone/>
              <a:defRPr sz="1500">
                <a:solidFill>
                  <a:schemeClr val="tx1"/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Namn</a:t>
            </a:r>
          </a:p>
          <a:p>
            <a:pPr lvl="1"/>
            <a:r>
              <a:rPr lang="sv-SE"/>
              <a:t>Titel</a:t>
            </a:r>
            <a:br>
              <a:rPr lang="sv-SE"/>
            </a:br>
            <a:r>
              <a:rPr lang="sv-SE"/>
              <a:t>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4896AD-BB83-4D48-AE45-CF75415D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6" y="6453763"/>
            <a:ext cx="922379" cy="23088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8CF1B9-9E4A-4145-B542-EBF64656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6841" y="6394838"/>
            <a:ext cx="894609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081BAA2-4498-41C8-8996-C7436D13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648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2B6569-B60F-4441-9EE5-6A0BFD6A4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10304744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D44710-A50F-4B2C-A56C-1BE478C88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2975" y="1802962"/>
            <a:ext cx="3960000" cy="4254938"/>
          </a:xfrm>
        </p:spPr>
        <p:txBody>
          <a:bodyPr>
            <a:normAutofit/>
          </a:bodyPr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28DA3B-9D14-4E86-AB67-2A587A1D7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831" y="1795696"/>
            <a:ext cx="3960000" cy="4254937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3A583F5-71B0-4CC6-AD22-244EA23E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219E4C-B4B0-4100-B003-053F7FBF9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AD4C9EE-EDF9-4F72-931C-67B0495EF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103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med ing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2694A3-27BC-4AC1-9E40-E79F0956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10304744" cy="1325563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AE8C39-E77C-4AD2-ABD6-99F5937041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42975" y="1802961"/>
            <a:ext cx="7594969" cy="905313"/>
          </a:xfrm>
        </p:spPr>
        <p:txBody>
          <a:bodyPr anchor="t" anchorCtr="0">
            <a:noAutofit/>
          </a:bodyPr>
          <a:lstStyle>
            <a:lvl1pPr marL="0" indent="0">
              <a:buNone/>
              <a:defRPr sz="225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66EB11-282A-4BE5-8D13-C67B1B0A2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3336" y="2924174"/>
            <a:ext cx="3960000" cy="3133725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5811257-E53A-4913-B93A-1FC40677A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07511" y="2914472"/>
            <a:ext cx="3960000" cy="3143428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526760F-08C4-471B-BDBD-A36A16E9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81363A7-45EC-4C4C-8643-D905C37A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AD14DF5-F427-4A2A-BF65-36EC7934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893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2694A3-27BC-4AC1-9E40-E79F0956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10304744" cy="1325563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AE8C39-E77C-4AD2-ABD6-99F5937041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42975" y="1802962"/>
            <a:ext cx="3960000" cy="617460"/>
          </a:xfrm>
        </p:spPr>
        <p:txBody>
          <a:bodyPr anchor="b">
            <a:noAutofit/>
          </a:bodyPr>
          <a:lstStyle>
            <a:lvl1pPr marL="0" indent="0">
              <a:buNone/>
              <a:defRPr sz="275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66EB11-282A-4BE5-8D13-C67B1B0A2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3336" y="2724504"/>
            <a:ext cx="3960000" cy="3333396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5811257-E53A-4913-B93A-1FC40677A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07511" y="2730451"/>
            <a:ext cx="3960000" cy="3327449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526760F-08C4-471B-BDBD-A36A16E9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81363A7-45EC-4C4C-8643-D905C37A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AD14DF5-F427-4A2A-BF65-36EC7934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D64FE2C8-D21A-47DA-8082-E5E53F3BC26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507511" y="1800302"/>
            <a:ext cx="3960000" cy="617461"/>
          </a:xfrm>
        </p:spPr>
        <p:txBody>
          <a:bodyPr anchor="b">
            <a:noAutofit/>
          </a:bodyPr>
          <a:lstStyle>
            <a:lvl1pPr marL="0" indent="0">
              <a:buNone/>
              <a:defRPr sz="275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52540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tre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AE8C39-E77C-4AD2-ABD6-99F5937041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42975" y="271200"/>
            <a:ext cx="3024000" cy="1325563"/>
          </a:xfrm>
        </p:spPr>
        <p:txBody>
          <a:bodyPr anchor="b">
            <a:noAutofit/>
          </a:bodyPr>
          <a:lstStyle>
            <a:lvl1pPr marL="0" indent="0">
              <a:buNone/>
              <a:defRPr sz="275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66EB11-282A-4BE5-8D13-C67B1B0A2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2975" y="1802962"/>
            <a:ext cx="3024000" cy="4254938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5811257-E53A-4913-B93A-1FC40677A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82800" y="1802962"/>
            <a:ext cx="3024000" cy="4254938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526760F-08C4-471B-BDBD-A36A16E9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81363A7-45EC-4C4C-8643-D905C37A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AD14DF5-F427-4A2A-BF65-36EC7934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D64FE2C8-D21A-47DA-8082-E5E53F3BC26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582800" y="271200"/>
            <a:ext cx="3024000" cy="1325563"/>
          </a:xfrm>
        </p:spPr>
        <p:txBody>
          <a:bodyPr anchor="b">
            <a:noAutofit/>
          </a:bodyPr>
          <a:lstStyle>
            <a:lvl1pPr marL="0" indent="0">
              <a:buNone/>
              <a:defRPr sz="275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11" name="Platshållare för innehåll 5">
            <a:extLst>
              <a:ext uri="{FF2B5EF4-FFF2-40B4-BE49-F238E27FC236}">
                <a16:creationId xmlns:a16="http://schemas.microsoft.com/office/drawing/2014/main" id="{3EC896FE-0F44-4976-AC84-C05986ED0EC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12264" y="1802962"/>
            <a:ext cx="3024000" cy="4254938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5E75B965-F5AB-4DD3-8E07-8424EDD7511D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8212264" y="271200"/>
            <a:ext cx="3024000" cy="1325563"/>
          </a:xfrm>
        </p:spPr>
        <p:txBody>
          <a:bodyPr anchor="b">
            <a:noAutofit/>
          </a:bodyPr>
          <a:lstStyle>
            <a:lvl1pPr marL="0" indent="0">
              <a:buNone/>
              <a:defRPr sz="275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1911126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9973F0-AD06-4B4B-9740-8506B3727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10304744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F24BEE8-7462-4A31-B9F4-DB84347E2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2975" y="1802962"/>
            <a:ext cx="10304744" cy="4254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1930D9-D939-4946-BBE3-16BF6093D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596" y="6453763"/>
            <a:ext cx="922379" cy="230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9401577-0F42-42F8-9BA8-73102A5377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669" y="72806"/>
            <a:ext cx="477151" cy="338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FF12FEC-95B7-429F-BE0E-75829CD3B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6843" y="6394838"/>
            <a:ext cx="8535020" cy="3738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2C7A058D-6776-4EBC-8542-AD9B1A33D140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0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1" r:id="rId12"/>
    <p:sldLayoutId id="2147483672" r:id="rId13"/>
    <p:sldLayoutId id="2147483673" r:id="rId14"/>
    <p:sldLayoutId id="2147483682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400" indent="-2304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304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304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304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dnet.rodakorset.se/kunskap-och-stod/organisation/riktlinjer/riktlinjer-for-projektarbete/" TargetMode="External"/><Relationship Id="rId2" Type="http://schemas.openxmlformats.org/officeDocument/2006/relationships/hyperlink" Target="https://rednet.rodakorset.se/kunskap-och-stod/tjanstepersoner/digital-arbetsplats-och-system/dokument-och-informationshanterin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s://rednet.rodakorset.se/kunskap-och-stod/utbildning-och-larande/ovningar-och-metode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projektledning.se/raci-modellen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3D1D05-0764-448D-98DD-2D5BBBFAE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400">
                <a:cs typeface="Arial"/>
              </a:rPr>
              <a:t>Rutin för mindre projekt och insatser</a:t>
            </a:r>
            <a:endParaRPr lang="sv-SE" sz="440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F8ECED2-38FE-461D-B9B0-B8EAB97F41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Processteg och mall för projektförslag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2094BBE-A429-4E55-8E94-5D92DF9467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sv-SE"/>
              <a:t>HR, 2024-12-09</a:t>
            </a:r>
          </a:p>
        </p:txBody>
      </p:sp>
    </p:spTree>
    <p:extLst>
      <p:ext uri="{BB962C8B-B14F-4D97-AF65-F5344CB8AC3E}">
        <p14:creationId xmlns:p14="http://schemas.microsoft.com/office/powerpoint/2010/main" val="342904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155DD5-8FC3-4EF3-B751-241D7F928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800149"/>
            <a:ext cx="4135676" cy="4953617"/>
          </a:xfr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sv-SE" sz="1600">
                <a:cs typeface="Arial"/>
              </a:rPr>
              <a:t>Vid mindre projekt eller insatser kan det behövas en förenklad projektmetodik som dock följer en gemensam struktur inom Svenska röda korset.</a:t>
            </a:r>
          </a:p>
          <a:p>
            <a:pPr marL="0" indent="0">
              <a:buNone/>
            </a:pPr>
            <a:endParaRPr lang="sv-SE" sz="1600">
              <a:cs typeface="Arial"/>
            </a:endParaRPr>
          </a:p>
          <a:p>
            <a:pPr marL="0" indent="0">
              <a:buNone/>
            </a:pPr>
            <a:r>
              <a:rPr lang="sv-SE" sz="1600">
                <a:cs typeface="Arial"/>
              </a:rPr>
              <a:t>Ett mindre projekt eller insats definieras som:</a:t>
            </a:r>
          </a:p>
          <a:p>
            <a:pPr>
              <a:buFontTx/>
              <a:buChar char="-"/>
            </a:pPr>
            <a:r>
              <a:rPr lang="sv-SE" sz="1600">
                <a:cs typeface="Arial"/>
              </a:rPr>
              <a:t>En avgränsad uppgift med tydlig start och mål där insats anses vara mindre och inom verksamhetens plan</a:t>
            </a:r>
          </a:p>
          <a:p>
            <a:pPr marL="0" indent="0">
              <a:buNone/>
            </a:pPr>
            <a:endParaRPr lang="sv-SE" sz="1600">
              <a:cs typeface="Arial"/>
            </a:endParaRPr>
          </a:p>
          <a:p>
            <a:pPr marL="0" indent="0">
              <a:buNone/>
            </a:pPr>
            <a:r>
              <a:rPr lang="sv-SE" sz="1600">
                <a:cs typeface="Arial"/>
              </a:rPr>
              <a:t>Genom att följa projektflödet för mindre projekt och insatser skapas en gemensam syn på projektprocessen samt ökad tydlighet i beslut och uppdrag.</a:t>
            </a:r>
          </a:p>
          <a:p>
            <a:pPr marL="0" indent="0">
              <a:buNone/>
            </a:pPr>
            <a:endParaRPr lang="sv-SE" sz="1600">
              <a:cs typeface="Arial"/>
            </a:endParaRPr>
          </a:p>
          <a:p>
            <a:pPr marL="0" indent="0">
              <a:buNone/>
            </a:pPr>
            <a:r>
              <a:rPr lang="sv-SE" sz="1600">
                <a:cs typeface="Arial"/>
              </a:rPr>
              <a:t>Ett projekt ska alltid </a:t>
            </a:r>
          </a:p>
          <a:p>
            <a:r>
              <a:rPr lang="sv-SE" sz="1600">
                <a:cs typeface="Arial"/>
              </a:rPr>
              <a:t>baseras på behov, krav och/eller en förstudie</a:t>
            </a:r>
          </a:p>
          <a:p>
            <a:r>
              <a:rPr lang="sv-SE" sz="1600">
                <a:cs typeface="Arial"/>
              </a:rPr>
              <a:t>föranledas av ett ifyllt projektförslag som har godkänts av uppdragsgivare </a:t>
            </a:r>
          </a:p>
          <a:p>
            <a:r>
              <a:rPr lang="sv-SE" sz="1600">
                <a:cs typeface="Arial"/>
              </a:rPr>
              <a:t>Projektförslag sparas och utvärderas efter projektets slut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055DE03-F856-C4F7-626F-18A6BC98A2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0738572"/>
              </p:ext>
            </p:extLst>
          </p:nvPr>
        </p:nvGraphicFramePr>
        <p:xfrm>
          <a:off x="5611091" y="1104234"/>
          <a:ext cx="5791200" cy="3695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ödesschema: Extrahera 4">
            <a:extLst>
              <a:ext uri="{FF2B5EF4-FFF2-40B4-BE49-F238E27FC236}">
                <a16:creationId xmlns:a16="http://schemas.microsoft.com/office/drawing/2014/main" id="{773114C3-E5D7-D85E-B95D-2D1691203BD2}"/>
              </a:ext>
            </a:extLst>
          </p:cNvPr>
          <p:cNvSpPr/>
          <p:nvPr/>
        </p:nvSpPr>
        <p:spPr>
          <a:xfrm rot="10800000">
            <a:off x="7616991" y="2069112"/>
            <a:ext cx="212436" cy="184727"/>
          </a:xfrm>
          <a:prstGeom prst="flowChartExtra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Flödesschema: Extrahera 5">
            <a:extLst>
              <a:ext uri="{FF2B5EF4-FFF2-40B4-BE49-F238E27FC236}">
                <a16:creationId xmlns:a16="http://schemas.microsoft.com/office/drawing/2014/main" id="{09BA64BD-D0FB-1B67-B622-2D1607FAF83A}"/>
              </a:ext>
            </a:extLst>
          </p:cNvPr>
          <p:cNvSpPr/>
          <p:nvPr/>
        </p:nvSpPr>
        <p:spPr>
          <a:xfrm rot="10800000">
            <a:off x="11268253" y="2069112"/>
            <a:ext cx="212436" cy="184727"/>
          </a:xfrm>
          <a:prstGeom prst="flowChartExtra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962FDBD-9FA2-6FC1-D0B5-84CC3BBACDE6}"/>
              </a:ext>
            </a:extLst>
          </p:cNvPr>
          <p:cNvSpPr txBox="1"/>
          <p:nvPr/>
        </p:nvSpPr>
        <p:spPr>
          <a:xfrm>
            <a:off x="7247759" y="2248318"/>
            <a:ext cx="950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000"/>
              <a:t>Godkänt </a:t>
            </a:r>
          </a:p>
          <a:p>
            <a:pPr algn="ctr"/>
            <a:r>
              <a:rPr lang="sv-SE" sz="1000"/>
              <a:t>projektförslag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D5CCBD33-3FBB-E30B-251E-B083B218F129}"/>
              </a:ext>
            </a:extLst>
          </p:cNvPr>
          <p:cNvSpPr txBox="1"/>
          <p:nvPr/>
        </p:nvSpPr>
        <p:spPr>
          <a:xfrm>
            <a:off x="10951686" y="2248318"/>
            <a:ext cx="90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000"/>
              <a:t>Godkänt </a:t>
            </a:r>
          </a:p>
          <a:p>
            <a:pPr algn="ctr"/>
            <a:r>
              <a:rPr lang="sv-SE" sz="1000"/>
              <a:t>projektavslut</a:t>
            </a:r>
          </a:p>
        </p:txBody>
      </p:sp>
      <p:cxnSp>
        <p:nvCxnSpPr>
          <p:cNvPr id="10" name="Rak koppling 9">
            <a:extLst>
              <a:ext uri="{FF2B5EF4-FFF2-40B4-BE49-F238E27FC236}">
                <a16:creationId xmlns:a16="http://schemas.microsoft.com/office/drawing/2014/main" id="{5CF8A802-FA1E-0663-1687-2802E5CB1FD7}"/>
              </a:ext>
            </a:extLst>
          </p:cNvPr>
          <p:cNvCxnSpPr/>
          <p:nvPr/>
        </p:nvCxnSpPr>
        <p:spPr>
          <a:xfrm>
            <a:off x="7633759" y="1372191"/>
            <a:ext cx="0" cy="240145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86B6B5B2-DA08-6B1E-A550-391764AC50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92352" y="800149"/>
            <a:ext cx="2061191" cy="1144084"/>
          </a:xfrm>
          <a:prstGeom prst="rect">
            <a:avLst/>
          </a:prstGeom>
        </p:spPr>
      </p:pic>
      <p:sp>
        <p:nvSpPr>
          <p:cNvPr id="2" name="Höger klammerparentes 1">
            <a:extLst>
              <a:ext uri="{FF2B5EF4-FFF2-40B4-BE49-F238E27FC236}">
                <a16:creationId xmlns:a16="http://schemas.microsoft.com/office/drawing/2014/main" id="{B9D4174F-5120-71CF-556C-80B02B123811}"/>
              </a:ext>
            </a:extLst>
          </p:cNvPr>
          <p:cNvSpPr/>
          <p:nvPr/>
        </p:nvSpPr>
        <p:spPr>
          <a:xfrm rot="5400000">
            <a:off x="7618667" y="846371"/>
            <a:ext cx="212509" cy="22219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EF362E79-A7AF-B168-1764-B4535BE8E74F}"/>
              </a:ext>
            </a:extLst>
          </p:cNvPr>
          <p:cNvSpPr txBox="1"/>
          <p:nvPr/>
        </p:nvSpPr>
        <p:spPr>
          <a:xfrm>
            <a:off x="5823527" y="36554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1ECD8552-595A-D999-7FFA-C8A0F856CC88}"/>
              </a:ext>
            </a:extLst>
          </p:cNvPr>
          <p:cNvSpPr/>
          <p:nvPr/>
        </p:nvSpPr>
        <p:spPr>
          <a:xfrm>
            <a:off x="5611090" y="3328557"/>
            <a:ext cx="1246909" cy="242521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Någon form av förstudie ska alltid föregå beslutet om att starta ett projekt. Impulsen till projektet kan vara en idé om förändring, ett upptäckt behov eller någon form av hinder i verksamheten. 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DF71739A-FE06-5F1E-6D42-9D38EA78A366}"/>
              </a:ext>
            </a:extLst>
          </p:cNvPr>
          <p:cNvSpPr/>
          <p:nvPr/>
        </p:nvSpPr>
        <p:spPr>
          <a:xfrm>
            <a:off x="7043930" y="3328557"/>
            <a:ext cx="1246909" cy="2425209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Utifrån förstudie eller förslag till insats skapas ett projektförslag som ska godkännas av uppdragsgivare. </a:t>
            </a:r>
          </a:p>
          <a:p>
            <a:pPr algn="ctr"/>
            <a:endParaRPr lang="sv-SE" sz="900">
              <a:solidFill>
                <a:schemeClr val="tx1"/>
              </a:solidFill>
            </a:endParaRPr>
          </a:p>
          <a:p>
            <a:pPr algn="ctr"/>
            <a:r>
              <a:rPr lang="sv-SE" sz="900">
                <a:solidFill>
                  <a:schemeClr val="tx1"/>
                </a:solidFill>
              </a:rPr>
              <a:t>Mål, avgränsningar och plan är viktigt i denna för att skapa samsyn kring vad projektet handlar om. </a:t>
            </a:r>
          </a:p>
          <a:p>
            <a:pPr algn="ctr"/>
            <a:endParaRPr lang="sv-SE" sz="900">
              <a:solidFill>
                <a:schemeClr val="tx1"/>
              </a:solidFill>
            </a:endParaRPr>
          </a:p>
          <a:p>
            <a:pPr algn="ctr"/>
            <a:r>
              <a:rPr lang="sv-SE" sz="900">
                <a:solidFill>
                  <a:schemeClr val="tx1"/>
                </a:solidFill>
              </a:rPr>
              <a:t>För att förstå ansvar så kan modellen RACI användas.  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160276B7-6856-7F62-B357-6DC48A9B71AB}"/>
              </a:ext>
            </a:extLst>
          </p:cNvPr>
          <p:cNvSpPr/>
          <p:nvPr/>
        </p:nvSpPr>
        <p:spPr>
          <a:xfrm>
            <a:off x="9879895" y="3328557"/>
            <a:ext cx="1246909" cy="2425209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Utvärdering av projektets resultat ska göras av projektledaren efter projektavslut. Följande ska alltid vara med:</a:t>
            </a:r>
          </a:p>
          <a:p>
            <a:pPr marL="171450" indent="-171450" algn="ctr">
              <a:buFontTx/>
              <a:buChar char="-"/>
            </a:pPr>
            <a:r>
              <a:rPr lang="sv-SE" sz="900">
                <a:solidFill>
                  <a:schemeClr val="tx1"/>
                </a:solidFill>
              </a:rPr>
              <a:t>Resultat jämfört med uppsatta mål</a:t>
            </a:r>
          </a:p>
          <a:p>
            <a:pPr marL="171450" indent="-171450" algn="ctr">
              <a:buFontTx/>
              <a:buChar char="-"/>
            </a:pPr>
            <a:r>
              <a:rPr lang="sv-SE" sz="900">
                <a:solidFill>
                  <a:schemeClr val="tx1"/>
                </a:solidFill>
              </a:rPr>
              <a:t>Lärande och erfarenheter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4C55F36E-1AEB-EA8E-A22E-70A6F3F987F2}"/>
              </a:ext>
            </a:extLst>
          </p:cNvPr>
          <p:cNvSpPr/>
          <p:nvPr/>
        </p:nvSpPr>
        <p:spPr>
          <a:xfrm>
            <a:off x="8447055" y="3328556"/>
            <a:ext cx="1246909" cy="2425209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Genomförandet ser olika ut beroende på projekttyp. Avstämningar med uppdragsgivare bör dock alltid hållas med jämna mellanrum för att eventuella justeringar ska kunna diskuteras. </a:t>
            </a:r>
          </a:p>
        </p:txBody>
      </p:sp>
      <p:sp>
        <p:nvSpPr>
          <p:cNvPr id="20" name="Platshållare för innehåll 2">
            <a:extLst>
              <a:ext uri="{FF2B5EF4-FFF2-40B4-BE49-F238E27FC236}">
                <a16:creationId xmlns:a16="http://schemas.microsoft.com/office/drawing/2014/main" id="{8572162C-C087-BF5E-586D-62DE8A3F58C1}"/>
              </a:ext>
            </a:extLst>
          </p:cNvPr>
          <p:cNvSpPr txBox="1">
            <a:spLocks/>
          </p:cNvSpPr>
          <p:nvPr/>
        </p:nvSpPr>
        <p:spPr>
          <a:xfrm>
            <a:off x="594550" y="566469"/>
            <a:ext cx="11363770" cy="54913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30400" indent="-230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indent="-230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6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361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2">
            <a:extLst>
              <a:ext uri="{FF2B5EF4-FFF2-40B4-BE49-F238E27FC236}">
                <a16:creationId xmlns:a16="http://schemas.microsoft.com/office/drawing/2014/main" id="{0C257AB6-E1AD-C68E-A819-043573446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3" y="7362"/>
            <a:ext cx="11254769" cy="890135"/>
          </a:xfrm>
        </p:spPr>
        <p:txBody>
          <a:bodyPr>
            <a:normAutofit/>
          </a:bodyPr>
          <a:lstStyle/>
          <a:p>
            <a:r>
              <a:rPr lang="sv-SE" sz="3200">
                <a:solidFill>
                  <a:schemeClr val="accent1"/>
                </a:solidFill>
              </a:rPr>
              <a:t>Projektförslag – </a:t>
            </a:r>
            <a:r>
              <a:rPr lang="sv-SE" sz="3200" i="1"/>
              <a:t>&lt;Ett projekt&gt;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CAE8A44-FE25-4228-4165-50866B8926B2}"/>
              </a:ext>
            </a:extLst>
          </p:cNvPr>
          <p:cNvSpPr/>
          <p:nvPr/>
        </p:nvSpPr>
        <p:spPr>
          <a:xfrm>
            <a:off x="5185505" y="4229328"/>
            <a:ext cx="3304150" cy="23219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lvl="1"/>
            <a:endParaRPr lang="sv-SE" sz="1000">
              <a:solidFill>
                <a:srgbClr val="FF0000"/>
              </a:solidFill>
              <a:cs typeface="Arial"/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CF984CBB-9D6F-C441-50AD-8DE5D1E00A02}"/>
              </a:ext>
            </a:extLst>
          </p:cNvPr>
          <p:cNvSpPr txBox="1"/>
          <p:nvPr/>
        </p:nvSpPr>
        <p:spPr>
          <a:xfrm>
            <a:off x="5174559" y="3850081"/>
            <a:ext cx="3319735" cy="376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sv-SE"/>
            </a:defPPr>
            <a:lvl1pPr>
              <a:defRPr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/>
              <a:t>Leveranser och tidsplan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6F4FF31-1DB1-AFEE-5902-0BB3EE6FB39E}"/>
              </a:ext>
            </a:extLst>
          </p:cNvPr>
          <p:cNvSpPr txBox="1"/>
          <p:nvPr/>
        </p:nvSpPr>
        <p:spPr>
          <a:xfrm>
            <a:off x="13105" y="1160148"/>
            <a:ext cx="5189754" cy="383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sv-SE"/>
            </a:defPPr>
            <a:lvl1pPr>
              <a:defRPr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/>
              <a:t>Problem och målformulering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3AB2C99-BA65-B8A7-E18C-44EACE47E45E}"/>
              </a:ext>
            </a:extLst>
          </p:cNvPr>
          <p:cNvSpPr/>
          <p:nvPr/>
        </p:nvSpPr>
        <p:spPr>
          <a:xfrm>
            <a:off x="50" y="5203670"/>
            <a:ext cx="5192075" cy="13539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sv-SE" sz="1200" b="1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0F12C50-38AB-070D-E071-A255FEA0799D}"/>
              </a:ext>
            </a:extLst>
          </p:cNvPr>
          <p:cNvSpPr txBox="1"/>
          <p:nvPr/>
        </p:nvSpPr>
        <p:spPr>
          <a:xfrm>
            <a:off x="12021" y="4888167"/>
            <a:ext cx="5163451" cy="299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sv-SE"/>
            </a:defPPr>
            <a:lvl1pPr>
              <a:defRPr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/>
              <a:t>Nytta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14B8583B-C803-967D-2C89-EA4F4AE2A130}"/>
              </a:ext>
            </a:extLst>
          </p:cNvPr>
          <p:cNvSpPr/>
          <p:nvPr/>
        </p:nvSpPr>
        <p:spPr>
          <a:xfrm>
            <a:off x="8505039" y="3407238"/>
            <a:ext cx="3673423" cy="10653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sv-SE" sz="900">
              <a:solidFill>
                <a:schemeClr val="accent6"/>
              </a:solidFill>
              <a:cs typeface="Arial"/>
            </a:endParaRP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0EFD35DC-01F9-E269-F18A-1A48C32BC0BC}"/>
              </a:ext>
            </a:extLst>
          </p:cNvPr>
          <p:cNvSpPr txBox="1"/>
          <p:nvPr/>
        </p:nvSpPr>
        <p:spPr>
          <a:xfrm>
            <a:off x="8510479" y="3036184"/>
            <a:ext cx="3667984" cy="392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sv-SE"/>
            </a:defPPr>
            <a:lvl1pPr>
              <a:defRPr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/>
              <a:t>Arbetsgrupp och intressenter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A39E02B4-9917-166F-C71B-6A71519F7422}"/>
              </a:ext>
            </a:extLst>
          </p:cNvPr>
          <p:cNvSpPr/>
          <p:nvPr/>
        </p:nvSpPr>
        <p:spPr>
          <a:xfrm>
            <a:off x="8486974" y="4792626"/>
            <a:ext cx="3705026" cy="17586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indent="-171450">
              <a:buFont typeface="Arial"/>
              <a:buChar char="•"/>
            </a:pPr>
            <a:endParaRPr lang="sv-SE" sz="900">
              <a:solidFill>
                <a:schemeClr val="accent6"/>
              </a:solidFill>
              <a:cs typeface="Arial"/>
            </a:endParaRP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C486108-4713-6380-DB1A-DDE3A82725C4}"/>
              </a:ext>
            </a:extLst>
          </p:cNvPr>
          <p:cNvSpPr txBox="1"/>
          <p:nvPr/>
        </p:nvSpPr>
        <p:spPr>
          <a:xfrm>
            <a:off x="8490358" y="4461007"/>
            <a:ext cx="3716229" cy="331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sv-SE"/>
            </a:defPPr>
            <a:lvl1pPr>
              <a:defRPr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/>
              <a:t>Resurs och budgetestimat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AAC6CAEB-0BDC-AF85-CFBE-A45B23D37AE4}"/>
              </a:ext>
            </a:extLst>
          </p:cNvPr>
          <p:cNvSpPr/>
          <p:nvPr/>
        </p:nvSpPr>
        <p:spPr>
          <a:xfrm>
            <a:off x="5182332" y="1558786"/>
            <a:ext cx="3315560" cy="2291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sv-SE" sz="900">
              <a:solidFill>
                <a:schemeClr val="tx1"/>
              </a:solidFill>
              <a:cs typeface="Arial"/>
            </a:endParaRPr>
          </a:p>
          <a:p>
            <a:r>
              <a:rPr lang="sv-SE" sz="900">
                <a:solidFill>
                  <a:schemeClr val="tx1"/>
                </a:solidFill>
                <a:cs typeface="Arial"/>
              </a:rPr>
              <a:t> </a:t>
            </a:r>
          </a:p>
          <a:p>
            <a:endParaRPr lang="sv-SE" sz="120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ADA48F71-559B-3C23-D511-0166AF5DF4CF}"/>
              </a:ext>
            </a:extLst>
          </p:cNvPr>
          <p:cNvSpPr txBox="1"/>
          <p:nvPr/>
        </p:nvSpPr>
        <p:spPr>
          <a:xfrm>
            <a:off x="5199925" y="1157089"/>
            <a:ext cx="3314081" cy="3993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sv-SE"/>
            </a:defPPr>
            <a:lvl1pPr>
              <a:defRPr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/>
              <a:t>Omfattning / avgränsningar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28AC4FB6-D2FE-253A-8CDF-FBB0861555BD}"/>
              </a:ext>
            </a:extLst>
          </p:cNvPr>
          <p:cNvSpPr/>
          <p:nvPr/>
        </p:nvSpPr>
        <p:spPr>
          <a:xfrm>
            <a:off x="8503021" y="1555205"/>
            <a:ext cx="3675442" cy="14729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sv-SE" sz="900" b="1">
              <a:solidFill>
                <a:schemeClr val="accent6"/>
              </a:solidFill>
              <a:cs typeface="Arial"/>
            </a:endParaRP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8DBCA0F3-A7F6-FA9F-4B36-52D08DBF107C}"/>
              </a:ext>
            </a:extLst>
          </p:cNvPr>
          <p:cNvSpPr txBox="1"/>
          <p:nvPr/>
        </p:nvSpPr>
        <p:spPr>
          <a:xfrm>
            <a:off x="8513791" y="1161279"/>
            <a:ext cx="3664672" cy="393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sv-SE"/>
            </a:defPPr>
            <a:lvl1pPr>
              <a:defRPr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/>
              <a:t>Indikatorer och mål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0CD7D6BA-195D-E9BD-6628-667C2742253B}"/>
              </a:ext>
            </a:extLst>
          </p:cNvPr>
          <p:cNvSpPr/>
          <p:nvPr/>
        </p:nvSpPr>
        <p:spPr>
          <a:xfrm>
            <a:off x="13538" y="1558786"/>
            <a:ext cx="5163450" cy="3322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sv-SE" sz="1200" b="1">
                <a:solidFill>
                  <a:schemeClr val="tx1"/>
                </a:solidFill>
                <a:ea typeface="+mn-lt"/>
                <a:cs typeface="+mn-lt"/>
              </a:rPr>
              <a:t>Problem:</a:t>
            </a:r>
            <a:r>
              <a:rPr lang="sv-SE" sz="1200">
                <a:solidFill>
                  <a:schemeClr val="tx1"/>
                </a:solidFill>
                <a:ea typeface="+mn-lt"/>
                <a:cs typeface="+mn-lt"/>
              </a:rPr>
              <a:t> </a:t>
            </a:r>
          </a:p>
          <a:p>
            <a:r>
              <a:rPr lang="sv-SE" sz="1200">
                <a:solidFill>
                  <a:schemeClr val="tx1"/>
                </a:solidFill>
                <a:ea typeface="+mn-lt"/>
                <a:cs typeface="+mn-lt"/>
              </a:rPr>
              <a:t>Problembeskrivning, behov som ligger till grund för projektet och eventuell förstudie som är gjord.</a:t>
            </a:r>
            <a:endParaRPr lang="sv-SE" sz="1200" b="1">
              <a:solidFill>
                <a:schemeClr val="tx1"/>
              </a:solidFill>
              <a:ea typeface="+mn-lt"/>
              <a:cs typeface="+mn-lt"/>
            </a:endParaRPr>
          </a:p>
          <a:p>
            <a:endParaRPr lang="sv-SE" sz="1200" b="1">
              <a:solidFill>
                <a:schemeClr val="tx1"/>
              </a:solidFill>
              <a:ea typeface="+mn-lt"/>
              <a:cs typeface="+mn-lt"/>
            </a:endParaRPr>
          </a:p>
          <a:p>
            <a:endParaRPr lang="sv-SE" sz="1200" b="1">
              <a:solidFill>
                <a:schemeClr val="tx1"/>
              </a:solidFill>
              <a:ea typeface="+mn-lt"/>
              <a:cs typeface="+mn-lt"/>
            </a:endParaRPr>
          </a:p>
          <a:p>
            <a:endParaRPr lang="sv-SE" sz="1200" b="1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sv-SE" sz="1200" b="1">
                <a:solidFill>
                  <a:schemeClr val="tx1"/>
                </a:solidFill>
                <a:ea typeface="+mn-lt"/>
                <a:cs typeface="+mn-lt"/>
              </a:rPr>
              <a:t>Mål: </a:t>
            </a:r>
          </a:p>
          <a:p>
            <a:r>
              <a:rPr lang="sv-SE" sz="1200">
                <a:solidFill>
                  <a:schemeClr val="tx1"/>
                </a:solidFill>
                <a:ea typeface="+mn-lt"/>
                <a:cs typeface="+mn-lt"/>
              </a:rPr>
              <a:t>Vilket mål ska uppnås genom projektet.</a:t>
            </a:r>
            <a:endParaRPr lang="sv-SE" sz="1200">
              <a:solidFill>
                <a:schemeClr val="tx1"/>
              </a:solidFill>
            </a:endParaRP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49826099-ADAA-4184-762D-A66D7A526FE3}"/>
              </a:ext>
            </a:extLst>
          </p:cNvPr>
          <p:cNvSpPr txBox="1"/>
          <p:nvPr/>
        </p:nvSpPr>
        <p:spPr>
          <a:xfrm>
            <a:off x="8503021" y="415785"/>
            <a:ext cx="1215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/>
              <a:t>Namn ansvarig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E87E1AA-ECF8-55F6-4261-64DFEFB04BCE}"/>
              </a:ext>
            </a:extLst>
          </p:cNvPr>
          <p:cNvSpPr txBox="1"/>
          <p:nvPr/>
        </p:nvSpPr>
        <p:spPr>
          <a:xfrm>
            <a:off x="8475751" y="66235"/>
            <a:ext cx="3705186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sv-SE"/>
            </a:defPPr>
            <a:lvl1pPr>
              <a:defRPr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/>
              <a:t>Ansvarig och beslut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D54F2B4C-86DE-543E-92E1-1087308ED14F}"/>
              </a:ext>
            </a:extLst>
          </p:cNvPr>
          <p:cNvSpPr/>
          <p:nvPr/>
        </p:nvSpPr>
        <p:spPr>
          <a:xfrm>
            <a:off x="8475751" y="448710"/>
            <a:ext cx="3702894" cy="2185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sv-SE" sz="900">
              <a:solidFill>
                <a:schemeClr val="accent6"/>
              </a:solidFill>
              <a:cs typeface="Arial"/>
            </a:endParaRP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E46EACDF-9D89-2E85-0542-2F067419D613}"/>
              </a:ext>
            </a:extLst>
          </p:cNvPr>
          <p:cNvSpPr txBox="1"/>
          <p:nvPr/>
        </p:nvSpPr>
        <p:spPr>
          <a:xfrm>
            <a:off x="32306" y="5263950"/>
            <a:ext cx="4970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/>
              <a:t>Vilken är den reella nyttan och effekten för projektet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D5347C6D-9050-B6F0-68AB-234A07B104BD}"/>
              </a:ext>
            </a:extLst>
          </p:cNvPr>
          <p:cNvSpPr txBox="1"/>
          <p:nvPr/>
        </p:nvSpPr>
        <p:spPr>
          <a:xfrm>
            <a:off x="5202552" y="1595726"/>
            <a:ext cx="315342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200"/>
              <a:t>Beskrivning av omfång, uppdraget och eventuella begränsningar samt avgränsningar som görs i projektet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B1AB5D04-9CD3-5784-2F50-5DDC7CB9E484}"/>
              </a:ext>
            </a:extLst>
          </p:cNvPr>
          <p:cNvSpPr txBox="1"/>
          <p:nvPr/>
        </p:nvSpPr>
        <p:spPr>
          <a:xfrm>
            <a:off x="5171535" y="4282813"/>
            <a:ext cx="3174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/>
              <a:t>Vilka milstolpar och särskilda leveranser kommer ske i projektet. </a:t>
            </a:r>
          </a:p>
          <a:p>
            <a:endParaRPr lang="sv-SE" sz="1200"/>
          </a:p>
          <a:p>
            <a:r>
              <a:rPr lang="sv-SE" sz="1200"/>
              <a:t>Delas projektet upp i olika delar?</a:t>
            </a:r>
          </a:p>
          <a:p>
            <a:endParaRPr lang="sv-SE" sz="1200"/>
          </a:p>
          <a:p>
            <a:r>
              <a:rPr lang="sv-SE" sz="1200"/>
              <a:t>Ungefärlig tidsplan. 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D7EEC820-2528-5F4E-BCEB-5511DC6AAD2A}"/>
              </a:ext>
            </a:extLst>
          </p:cNvPr>
          <p:cNvSpPr txBox="1"/>
          <p:nvPr/>
        </p:nvSpPr>
        <p:spPr>
          <a:xfrm>
            <a:off x="8528584" y="1591009"/>
            <a:ext cx="3174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/>
              <a:t>Konkreta indikatorer och mål </a:t>
            </a:r>
          </a:p>
          <a:p>
            <a:r>
              <a:rPr lang="sv-SE" sz="1200"/>
              <a:t>(utgå från SMART)</a:t>
            </a:r>
          </a:p>
          <a:p>
            <a:pPr marL="171450" indent="-171450">
              <a:buFontTx/>
              <a:buChar char="-"/>
            </a:pPr>
            <a:r>
              <a:rPr lang="sv-SE" sz="1200"/>
              <a:t>Specifika</a:t>
            </a:r>
          </a:p>
          <a:p>
            <a:pPr marL="171450" indent="-171450">
              <a:buFontTx/>
              <a:buChar char="-"/>
            </a:pPr>
            <a:r>
              <a:rPr lang="sv-SE" sz="1200"/>
              <a:t>Mätbara</a:t>
            </a:r>
          </a:p>
          <a:p>
            <a:pPr marL="171450" indent="-171450">
              <a:buFontTx/>
              <a:buChar char="-"/>
            </a:pPr>
            <a:r>
              <a:rPr lang="sv-SE" sz="1200"/>
              <a:t>Accepterat</a:t>
            </a:r>
          </a:p>
          <a:p>
            <a:pPr marL="171450" indent="-171450">
              <a:buFontTx/>
              <a:buChar char="-"/>
            </a:pPr>
            <a:r>
              <a:rPr lang="sv-SE" sz="1200"/>
              <a:t>Realistiskt</a:t>
            </a:r>
          </a:p>
          <a:p>
            <a:pPr marL="171450" indent="-171450">
              <a:buFontTx/>
              <a:buChar char="-"/>
            </a:pPr>
            <a:r>
              <a:rPr lang="sv-SE" sz="1200" err="1"/>
              <a:t>Tidssatt</a:t>
            </a:r>
            <a:endParaRPr lang="sv-SE" sz="120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1ED94564-71B5-239D-8AC8-CCC7D05202EB}"/>
              </a:ext>
            </a:extLst>
          </p:cNvPr>
          <p:cNvSpPr txBox="1"/>
          <p:nvPr/>
        </p:nvSpPr>
        <p:spPr>
          <a:xfrm>
            <a:off x="8528584" y="3484907"/>
            <a:ext cx="317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/>
              <a:t>Vilka som ingår i eventuell arbetsgrupp och andra intressenter. 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97F23CB7-A450-B1EB-8267-E82CA808D1F8}"/>
              </a:ext>
            </a:extLst>
          </p:cNvPr>
          <p:cNvSpPr txBox="1"/>
          <p:nvPr/>
        </p:nvSpPr>
        <p:spPr>
          <a:xfrm>
            <a:off x="8486974" y="4850511"/>
            <a:ext cx="31743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Tx/>
              <a:buChar char="-"/>
            </a:pPr>
            <a:r>
              <a:rPr lang="sv-SE" sz="1200"/>
              <a:t>Grovt estimat om hur många timmar som kommer behöva läggas på projektet</a:t>
            </a:r>
          </a:p>
          <a:p>
            <a:pPr marL="171450" indent="-171450">
              <a:buFontTx/>
              <a:buChar char="-"/>
            </a:pPr>
            <a:r>
              <a:rPr lang="sv-SE" sz="1200">
                <a:cs typeface="Arial"/>
              </a:rPr>
              <a:t>Budget i pengar</a:t>
            </a:r>
          </a:p>
          <a:p>
            <a:pPr marL="171450" indent="-171450">
              <a:buFontTx/>
              <a:buChar char="-"/>
            </a:pPr>
            <a:endParaRPr lang="sv-SE" sz="1200">
              <a:cs typeface="Arial"/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E487010F-F70E-A466-2D7B-7EE264F0C7C1}"/>
              </a:ext>
            </a:extLst>
          </p:cNvPr>
          <p:cNvSpPr/>
          <p:nvPr/>
        </p:nvSpPr>
        <p:spPr>
          <a:xfrm>
            <a:off x="8475568" y="699446"/>
            <a:ext cx="3702894" cy="2185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sv-SE" sz="900">
              <a:solidFill>
                <a:schemeClr val="accent6"/>
              </a:solidFill>
              <a:cs typeface="Arial"/>
            </a:endParaRP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53D73793-A88F-CC08-E33A-98F75E922DCC}"/>
              </a:ext>
            </a:extLst>
          </p:cNvPr>
          <p:cNvSpPr txBox="1"/>
          <p:nvPr/>
        </p:nvSpPr>
        <p:spPr>
          <a:xfrm>
            <a:off x="8528584" y="658153"/>
            <a:ext cx="29819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/>
              <a:t>Datum för beslut &amp; namn uppdragsgivare</a:t>
            </a:r>
          </a:p>
        </p:txBody>
      </p:sp>
    </p:spTree>
    <p:extLst>
      <p:ext uri="{BB962C8B-B14F-4D97-AF65-F5344CB8AC3E}">
        <p14:creationId xmlns:p14="http://schemas.microsoft.com/office/powerpoint/2010/main" val="39520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2C0E786-1B2F-2329-9A3A-58CFA9B79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Stödmaterial</a:t>
            </a:r>
          </a:p>
        </p:txBody>
      </p:sp>
    </p:spTree>
    <p:extLst>
      <p:ext uri="{BB962C8B-B14F-4D97-AF65-F5344CB8AC3E}">
        <p14:creationId xmlns:p14="http://schemas.microsoft.com/office/powerpoint/2010/main" val="3053673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9B74BE-66F1-40FE-73E4-56613C85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Interna länkar – metoder för projekt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A0C11540-E0D3-EAF1-D27E-C00FE78256CC}"/>
              </a:ext>
            </a:extLst>
          </p:cNvPr>
          <p:cNvSpPr txBox="1">
            <a:spLocks/>
          </p:cNvSpPr>
          <p:nvPr/>
        </p:nvSpPr>
        <p:spPr>
          <a:xfrm>
            <a:off x="982901" y="2960490"/>
            <a:ext cx="5112446" cy="18311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30400" indent="-230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indent="-230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600">
                <a:cs typeface="Arial"/>
              </a:rPr>
              <a:t>Länkar till nyttiga verktyg, rutiner och inspiration</a:t>
            </a:r>
          </a:p>
          <a:p>
            <a:pPr marL="229870" indent="-229870"/>
            <a:r>
              <a:rPr lang="sv-SE" sz="1600">
                <a:cs typeface="Arial"/>
                <a:hlinkClick r:id="rId2"/>
              </a:rPr>
              <a:t>Rutin</a:t>
            </a:r>
            <a:r>
              <a:rPr lang="sv-SE" sz="1600">
                <a:cs typeface="Arial"/>
              </a:rPr>
              <a:t> för dokumentering, kommunikation och samverkans ytor</a:t>
            </a:r>
          </a:p>
          <a:p>
            <a:pPr marL="229870" indent="-229870"/>
            <a:r>
              <a:rPr lang="sv-SE" sz="1600">
                <a:cs typeface="Arial"/>
                <a:hlinkClick r:id="rId3"/>
              </a:rPr>
              <a:t>Riktlinjer</a:t>
            </a:r>
            <a:r>
              <a:rPr lang="sv-SE" sz="1600">
                <a:cs typeface="Arial"/>
              </a:rPr>
              <a:t> för projektarbete med                       fördjupning i processtegen </a:t>
            </a:r>
          </a:p>
          <a:p>
            <a:pPr marL="229870" indent="-229870"/>
            <a:r>
              <a:rPr lang="sv-SE" sz="1600">
                <a:cs typeface="Arial"/>
                <a:hlinkClick r:id="rId4"/>
              </a:rPr>
              <a:t>Metodbank</a:t>
            </a:r>
            <a:r>
              <a:rPr lang="sv-SE" sz="1600">
                <a:cs typeface="Arial"/>
              </a:rPr>
              <a:t> med både metoder och inspiration till arbetssätt </a:t>
            </a:r>
          </a:p>
          <a:p>
            <a:pPr marL="0" indent="0">
              <a:buNone/>
            </a:pPr>
            <a:endParaRPr lang="sv-SE" sz="1600">
              <a:cs typeface="Arial"/>
            </a:endParaRPr>
          </a:p>
          <a:p>
            <a:pPr marL="229870" indent="-229870"/>
            <a:endParaRPr lang="sv-SE" sz="1600">
              <a:cs typeface="Arial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CB4A9AF-42EC-A513-EC8C-EEF701028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840" y="1769110"/>
            <a:ext cx="381000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974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05C648-4815-45EB-952B-0BE36F650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10304744" cy="1325563"/>
          </a:xfrm>
        </p:spPr>
        <p:txBody>
          <a:bodyPr anchor="b">
            <a:normAutofit/>
          </a:bodyPr>
          <a:lstStyle/>
          <a:p>
            <a:r>
              <a:rPr lang="sv-SE"/>
              <a:t>RACI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AC0C64E-C881-4254-B9EA-FDE7A61B8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2975" y="1802962"/>
            <a:ext cx="3960000" cy="617460"/>
          </a:xfrm>
        </p:spPr>
        <p:txBody>
          <a:bodyPr/>
          <a:lstStyle/>
          <a:p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7100F1C-EAC8-4B7A-9626-6D6A619B51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788" t="2" r="8353" b="1"/>
          <a:stretch/>
        </p:blipFill>
        <p:spPr>
          <a:xfrm>
            <a:off x="942975" y="1800302"/>
            <a:ext cx="3960000" cy="3333396"/>
          </a:xfrm>
          <a:prstGeom prst="rect">
            <a:avLst/>
          </a:prstGeom>
          <a:noFill/>
        </p:spPr>
      </p:pic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F99ABDE-FA65-4980-86E4-AD711C0ECE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19386" y="1803275"/>
            <a:ext cx="5293616" cy="3327449"/>
          </a:xfrm>
        </p:spPr>
        <p:txBody>
          <a:bodyPr>
            <a:normAutofit fontScale="92500" lnSpcReduction="10000"/>
          </a:bodyPr>
          <a:lstStyle/>
          <a:p>
            <a:r>
              <a:rPr lang="sv-SE" err="1"/>
              <a:t>Responsible</a:t>
            </a:r>
            <a:r>
              <a:rPr lang="sv-SE"/>
              <a:t> – person som aktivt jobbar med aktiviteten</a:t>
            </a:r>
          </a:p>
          <a:p>
            <a:r>
              <a:rPr lang="sv-SE" err="1"/>
              <a:t>Accountable</a:t>
            </a:r>
            <a:r>
              <a:rPr lang="sv-SE"/>
              <a:t> – person med mandat att besluta</a:t>
            </a:r>
          </a:p>
          <a:p>
            <a:r>
              <a:rPr lang="sv-SE" err="1"/>
              <a:t>Consulted</a:t>
            </a:r>
            <a:r>
              <a:rPr lang="sv-SE"/>
              <a:t> – nyckelpersoner som behöver involveras i arbetet eller i beslut</a:t>
            </a:r>
          </a:p>
          <a:p>
            <a:r>
              <a:rPr lang="sv-SE" err="1"/>
              <a:t>Informed</a:t>
            </a:r>
            <a:r>
              <a:rPr lang="sv-SE"/>
              <a:t> – personer som behöver känna till beslut eller ageranden</a:t>
            </a:r>
          </a:p>
          <a:p>
            <a:pPr marL="0" indent="0">
              <a:buNone/>
            </a:pPr>
            <a:r>
              <a:rPr lang="sv-SE">
                <a:hlinkClick r:id="rId4"/>
              </a:rPr>
              <a:t>RACI-modellen: </a:t>
            </a:r>
            <a:r>
              <a:rPr lang="sv-SE" err="1">
                <a:hlinkClick r:id="rId4"/>
              </a:rPr>
              <a:t>Responsible</a:t>
            </a:r>
            <a:r>
              <a:rPr lang="sv-SE">
                <a:hlinkClick r:id="rId4"/>
              </a:rPr>
              <a:t>, </a:t>
            </a:r>
            <a:r>
              <a:rPr lang="sv-SE" err="1">
                <a:hlinkClick r:id="rId4"/>
              </a:rPr>
              <a:t>Accountable</a:t>
            </a:r>
            <a:r>
              <a:rPr lang="sv-SE">
                <a:hlinkClick r:id="rId4"/>
              </a:rPr>
              <a:t>, </a:t>
            </a:r>
            <a:r>
              <a:rPr lang="sv-SE" err="1">
                <a:hlinkClick r:id="rId4"/>
              </a:rPr>
              <a:t>Consulted</a:t>
            </a:r>
            <a:r>
              <a:rPr lang="sv-SE">
                <a:hlinkClick r:id="rId4"/>
              </a:rPr>
              <a:t> och </a:t>
            </a:r>
            <a:r>
              <a:rPr lang="sv-SE" err="1">
                <a:hlinkClick r:id="rId4"/>
              </a:rPr>
              <a:t>Informed</a:t>
            </a:r>
            <a:r>
              <a:rPr lang="sv-SE">
                <a:hlinkClick r:id="rId4"/>
              </a:rPr>
              <a:t> [2024 ]</a:t>
            </a:r>
            <a:endParaRPr lang="sv-SE"/>
          </a:p>
          <a:p>
            <a:pPr marL="0" indent="0" algn="l" rtl="0" fontAlgn="base">
              <a:buNone/>
            </a:pPr>
            <a:r>
              <a:rPr lang="sv-SE" sz="18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sv-SE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sv-SE" sz="1800" b="0" i="1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Förändring kräver ofta involvering!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440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9DBB7B-C089-4AC1-A2B8-E2767B4599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Lycka till</a:t>
            </a:r>
          </a:p>
        </p:txBody>
      </p:sp>
    </p:spTree>
    <p:extLst>
      <p:ext uri="{BB962C8B-B14F-4D97-AF65-F5344CB8AC3E}">
        <p14:creationId xmlns:p14="http://schemas.microsoft.com/office/powerpoint/2010/main" val="3827327091"/>
      </p:ext>
    </p:extLst>
  </p:cSld>
  <p:clrMapOvr>
    <a:masterClrMapping/>
  </p:clrMapOvr>
</p:sld>
</file>

<file path=ppt/theme/theme1.xml><?xml version="1.0" encoding="utf-8"?>
<a:theme xmlns:a="http://schemas.openxmlformats.org/drawingml/2006/main" name="Röda korset">
  <a:themeElements>
    <a:clrScheme name="Röda korset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E20025"/>
      </a:accent1>
      <a:accent2>
        <a:srgbClr val="878787"/>
      </a:accent2>
      <a:accent3>
        <a:srgbClr val="FBD1D1"/>
      </a:accent3>
      <a:accent4>
        <a:srgbClr val="EE7884"/>
      </a:accent4>
      <a:accent5>
        <a:srgbClr val="E4E4E4"/>
      </a:accent5>
      <a:accent6>
        <a:srgbClr val="000000"/>
      </a:accent6>
      <a:hlink>
        <a:srgbClr val="0563C1"/>
      </a:hlink>
      <a:folHlink>
        <a:srgbClr val="954F72"/>
      </a:folHlink>
    </a:clrScheme>
    <a:fontScheme name="Röda kors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öda Korset Sv.potx" id="{49891452-B7FE-4E8D-88C5-81CED40E41D4}" vid="{905DCBEA-CF02-4487-8C2E-F7015BD693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8B1A75466A3FA49BBA9144DBC94CD71" ma:contentTypeVersion="19" ma:contentTypeDescription="Skapa ett nytt dokument." ma:contentTypeScope="" ma:versionID="f73812f2da6872df894599fc164e5bf9">
  <xsd:schema xmlns:xsd="http://www.w3.org/2001/XMLSchema" xmlns:xs="http://www.w3.org/2001/XMLSchema" xmlns:p="http://schemas.microsoft.com/office/2006/metadata/properties" xmlns:ns2="4bbcc925-30e6-4322-ae2e-35e2f26a0cb5" xmlns:ns3="95a7ea36-6a06-4b70-a365-fb41d7b8d22c" targetNamespace="http://schemas.microsoft.com/office/2006/metadata/properties" ma:root="true" ma:fieldsID="0e9ab81c16713e3645366e85858ac617" ns2:_="" ns3:_="">
    <xsd:import namespace="4bbcc925-30e6-4322-ae2e-35e2f26a0cb5"/>
    <xsd:import namespace="95a7ea36-6a06-4b70-a365-fb41d7b8d22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bcc925-30e6-4322-ae2e-35e2f26a0cb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596feeb-a178-48a4-9cf4-6637703e3330}" ma:internalName="TaxCatchAll" ma:showField="CatchAllData" ma:web="4bbcc925-30e6-4322-ae2e-35e2f26a0c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a7ea36-6a06-4b70-a365-fb41d7b8d2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5b242e9b-2841-42ae-884b-548b5f8b78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Innehållstyp"/>
        <xsd:element ref="dc:title" minOccurs="0" maxOccurs="1" ma:index="3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a7ea36-6a06-4b70-a365-fb41d7b8d22c">
      <Terms xmlns="http://schemas.microsoft.com/office/infopath/2007/PartnerControls"/>
    </lcf76f155ced4ddcb4097134ff3c332f>
    <TaxCatchAll xmlns="4bbcc925-30e6-4322-ae2e-35e2f26a0cb5" xsi:nil="true"/>
  </documentManagement>
</p:properties>
</file>

<file path=customXml/itemProps1.xml><?xml version="1.0" encoding="utf-8"?>
<ds:datastoreItem xmlns:ds="http://schemas.openxmlformats.org/officeDocument/2006/customXml" ds:itemID="{51FEEFFD-5ABD-4FAD-86CF-DA8E208C8ADD}">
  <ds:schemaRefs>
    <ds:schemaRef ds:uri="4bbcc925-30e6-4322-ae2e-35e2f26a0cb5"/>
    <ds:schemaRef ds:uri="95a7ea36-6a06-4b70-a365-fb41d7b8d22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F0BF092-F64F-42DD-BBAA-C9B57B1810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B1B3C7-AE39-42E3-A4C1-C0F3AEB6DAD7}">
  <ds:schemaRefs>
    <ds:schemaRef ds:uri="4bbcc925-30e6-4322-ae2e-35e2f26a0cb5"/>
    <ds:schemaRef ds:uri="95a7ea36-6a06-4b70-a365-fb41d7b8d22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SRK SV</Template>
  <Application>Microsoft Office PowerPoint</Application>
  <PresentationFormat>Bredbild</PresentationFormat>
  <Slides>7</Slides>
  <Notes>2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Röda korset</vt:lpstr>
      <vt:lpstr>Rutin för mindre projekt och insatser</vt:lpstr>
      <vt:lpstr>PowerPoint-presentation</vt:lpstr>
      <vt:lpstr>Projektförslag – &lt;Ett projekt&gt;</vt:lpstr>
      <vt:lpstr>Stödmaterial</vt:lpstr>
      <vt:lpstr>Interna länkar – metoder för projekt</vt:lpstr>
      <vt:lpstr>RACI</vt:lpstr>
      <vt:lpstr>Lycka till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Michael Bark</dc:creator>
  <cp:revision>4</cp:revision>
  <dcterms:created xsi:type="dcterms:W3CDTF">2021-07-15T08:19:06Z</dcterms:created>
  <dcterms:modified xsi:type="dcterms:W3CDTF">2025-02-07T12:46:56Z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0x010100F8B1A75466A3FA49BBA9144DBC94CD71</vt:lpwstr>
  </property>
  <property fmtid="{D5CDD505-2E9C-101B-9397-08002B2CF9AE}" pid="3" name="MediaServiceImageTags">
    <vt:lpwstr/>
  </property>
</Properties>
</file>