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9"/>
  </p:notesMasterIdLst>
  <p:sldIdLst>
    <p:sldId id="257" r:id="rId5"/>
    <p:sldId id="256" r:id="rId6"/>
    <p:sldId id="261" r:id="rId7"/>
    <p:sldId id="378" r:id="rId8"/>
    <p:sldId id="258" r:id="rId9"/>
    <p:sldId id="324" r:id="rId10"/>
    <p:sldId id="335" r:id="rId11"/>
    <p:sldId id="338" r:id="rId12"/>
    <p:sldId id="337" r:id="rId13"/>
    <p:sldId id="340" r:id="rId14"/>
    <p:sldId id="341" r:id="rId15"/>
    <p:sldId id="331" r:id="rId16"/>
    <p:sldId id="333" r:id="rId17"/>
    <p:sldId id="332" r:id="rId18"/>
    <p:sldId id="347" r:id="rId19"/>
    <p:sldId id="346" r:id="rId20"/>
    <p:sldId id="345" r:id="rId21"/>
    <p:sldId id="344" r:id="rId22"/>
    <p:sldId id="264" r:id="rId23"/>
    <p:sldId id="275" r:id="rId24"/>
    <p:sldId id="374" r:id="rId25"/>
    <p:sldId id="382" r:id="rId26"/>
    <p:sldId id="1234" r:id="rId27"/>
    <p:sldId id="325" r:id="rId28"/>
    <p:sldId id="371" r:id="rId29"/>
    <p:sldId id="267" r:id="rId30"/>
    <p:sldId id="263" r:id="rId31"/>
    <p:sldId id="273" r:id="rId32"/>
    <p:sldId id="366" r:id="rId33"/>
    <p:sldId id="367" r:id="rId34"/>
    <p:sldId id="274" r:id="rId35"/>
    <p:sldId id="329" r:id="rId36"/>
    <p:sldId id="266" r:id="rId37"/>
    <p:sldId id="330" r:id="rId38"/>
    <p:sldId id="368" r:id="rId39"/>
    <p:sldId id="268" r:id="rId40"/>
    <p:sldId id="369" r:id="rId41"/>
    <p:sldId id="272" r:id="rId42"/>
    <p:sldId id="326" r:id="rId43"/>
    <p:sldId id="327" r:id="rId44"/>
    <p:sldId id="328" r:id="rId45"/>
    <p:sldId id="1233" r:id="rId46"/>
    <p:sldId id="515" r:id="rId47"/>
    <p:sldId id="288" r:id="rId48"/>
    <p:sldId id="1120" r:id="rId49"/>
    <p:sldId id="262" r:id="rId50"/>
    <p:sldId id="351" r:id="rId51"/>
    <p:sldId id="352" r:id="rId52"/>
    <p:sldId id="354" r:id="rId53"/>
    <p:sldId id="355" r:id="rId54"/>
    <p:sldId id="379" r:id="rId55"/>
    <p:sldId id="356" r:id="rId56"/>
    <p:sldId id="357" r:id="rId57"/>
    <p:sldId id="358" r:id="rId58"/>
    <p:sldId id="360" r:id="rId59"/>
    <p:sldId id="383" r:id="rId60"/>
    <p:sldId id="359" r:id="rId61"/>
    <p:sldId id="363" r:id="rId62"/>
    <p:sldId id="384" r:id="rId63"/>
    <p:sldId id="353" r:id="rId64"/>
    <p:sldId id="362" r:id="rId65"/>
    <p:sldId id="323" r:id="rId66"/>
    <p:sldId id="372" r:id="rId67"/>
    <p:sldId id="322" r:id="rId68"/>
  </p:sldIdLst>
  <p:sldSz cx="12192000" cy="6858000"/>
  <p:notesSz cx="7315200" cy="96012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E8C1CB-AB63-DDAF-4DF4-1AC10B4728FC}" name="Frida Ågren" initials="FÅ" userId="S::frida.agren@redcross.se::0d911e99-8703-4845-aa91-5fbe6309070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CD5A26-6764-4E11-94AB-207A2A7BA518}" v="33" dt="2024-10-01T07:42:31.264"/>
    <p1510:client id="{240F9487-BC3A-4E72-BF1C-99EAFD82E79A}" v="10" dt="2024-09-30T14:15:22.706"/>
    <p1510:client id="{96C32C44-015E-0579-9510-A7955CA4CBA9}" v="10" dt="2024-10-01T09:39:47.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843" autoAdjust="0"/>
  </p:normalViewPr>
  <p:slideViewPr>
    <p:cSldViewPr snapToGrid="0" showGuides="1">
      <p:cViewPr varScale="1">
        <p:scale>
          <a:sx n="81" d="100"/>
          <a:sy n="81" d="100"/>
        </p:scale>
        <p:origin x="107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tta Schneider" userId="abe8113f-ea89-4f29-b088-06ee84e2f571" providerId="ADAL" clId="{22CD5A26-6764-4E11-94AB-207A2A7BA518}"/>
    <pc:docChg chg="undo custSel delSld modSld">
      <pc:chgData name="Lotta Schneider" userId="abe8113f-ea89-4f29-b088-06ee84e2f571" providerId="ADAL" clId="{22CD5A26-6764-4E11-94AB-207A2A7BA518}" dt="2024-10-01T07:48:39.959" v="255" actId="20577"/>
      <pc:docMkLst>
        <pc:docMk/>
      </pc:docMkLst>
      <pc:sldChg chg="delSp mod modNotesTx">
        <pc:chgData name="Lotta Schneider" userId="abe8113f-ea89-4f29-b088-06ee84e2f571" providerId="ADAL" clId="{22CD5A26-6764-4E11-94AB-207A2A7BA518}" dt="2024-10-01T07:39:33.128" v="120" actId="20577"/>
        <pc:sldMkLst>
          <pc:docMk/>
          <pc:sldMk cId="12510119" sldId="256"/>
        </pc:sldMkLst>
        <pc:spChg chg="del">
          <ac:chgData name="Lotta Schneider" userId="abe8113f-ea89-4f29-b088-06ee84e2f571" providerId="ADAL" clId="{22CD5A26-6764-4E11-94AB-207A2A7BA518}" dt="2024-09-30T14:24:35.135" v="0" actId="478"/>
          <ac:spMkLst>
            <pc:docMk/>
            <pc:sldMk cId="12510119" sldId="256"/>
            <ac:spMk id="4" creationId="{5214CBE9-EDAC-4BBC-948B-7C9FD8ED40E3}"/>
          </ac:spMkLst>
        </pc:spChg>
      </pc:sldChg>
      <pc:sldChg chg="delSp mod delAnim modAnim modNotesTx">
        <pc:chgData name="Lotta Schneider" userId="abe8113f-ea89-4f29-b088-06ee84e2f571" providerId="ADAL" clId="{22CD5A26-6764-4E11-94AB-207A2A7BA518}" dt="2024-10-01T07:47:07.854" v="191" actId="20577"/>
        <pc:sldMkLst>
          <pc:docMk/>
          <pc:sldMk cId="707489960" sldId="262"/>
        </pc:sldMkLst>
        <pc:spChg chg="del">
          <ac:chgData name="Lotta Schneider" userId="abe8113f-ea89-4f29-b088-06ee84e2f571" providerId="ADAL" clId="{22CD5A26-6764-4E11-94AB-207A2A7BA518}" dt="2024-09-30T14:27:59.472" v="49" actId="478"/>
          <ac:spMkLst>
            <pc:docMk/>
            <pc:sldMk cId="707489960" sldId="262"/>
            <ac:spMk id="9" creationId="{B6B37C76-11F6-ACBB-D730-2B0B71A22796}"/>
          </ac:spMkLst>
        </pc:spChg>
        <pc:spChg chg="del">
          <ac:chgData name="Lotta Schneider" userId="abe8113f-ea89-4f29-b088-06ee84e2f571" providerId="ADAL" clId="{22CD5A26-6764-4E11-94AB-207A2A7BA518}" dt="2024-09-30T14:28:00.274" v="50" actId="478"/>
          <ac:spMkLst>
            <pc:docMk/>
            <pc:sldMk cId="707489960" sldId="262"/>
            <ac:spMk id="10" creationId="{35D79B93-AED7-0F83-5265-CE04FB51D440}"/>
          </ac:spMkLst>
        </pc:spChg>
        <pc:spChg chg="del">
          <ac:chgData name="Lotta Schneider" userId="abe8113f-ea89-4f29-b088-06ee84e2f571" providerId="ADAL" clId="{22CD5A26-6764-4E11-94AB-207A2A7BA518}" dt="2024-09-30T14:27:58.527" v="48" actId="478"/>
          <ac:spMkLst>
            <pc:docMk/>
            <pc:sldMk cId="707489960" sldId="262"/>
            <ac:spMk id="22" creationId="{DC9CA7A1-5868-5AC4-AA99-6C0A0F0EA98F}"/>
          </ac:spMkLst>
        </pc:spChg>
        <pc:picChg chg="del">
          <ac:chgData name="Lotta Schneider" userId="abe8113f-ea89-4f29-b088-06ee84e2f571" providerId="ADAL" clId="{22CD5A26-6764-4E11-94AB-207A2A7BA518}" dt="2024-09-30T14:28:04.752" v="52" actId="478"/>
          <ac:picMkLst>
            <pc:docMk/>
            <pc:sldMk cId="707489960" sldId="262"/>
            <ac:picMk id="5" creationId="{3D65021A-F9FC-F0AC-4283-4360C17C59E0}"/>
          </ac:picMkLst>
        </pc:picChg>
        <pc:picChg chg="del">
          <ac:chgData name="Lotta Schneider" userId="abe8113f-ea89-4f29-b088-06ee84e2f571" providerId="ADAL" clId="{22CD5A26-6764-4E11-94AB-207A2A7BA518}" dt="2024-09-30T14:28:05.629" v="53" actId="478"/>
          <ac:picMkLst>
            <pc:docMk/>
            <pc:sldMk cId="707489960" sldId="262"/>
            <ac:picMk id="6" creationId="{3E205942-83F3-DFA5-FB81-3153BF6CFB91}"/>
          </ac:picMkLst>
        </pc:picChg>
      </pc:sldChg>
      <pc:sldChg chg="modNotesTx">
        <pc:chgData name="Lotta Schneider" userId="abe8113f-ea89-4f29-b088-06ee84e2f571" providerId="ADAL" clId="{22CD5A26-6764-4E11-94AB-207A2A7BA518}" dt="2024-10-01T07:43:45.528" v="175" actId="20577"/>
        <pc:sldMkLst>
          <pc:docMk/>
          <pc:sldMk cId="2719081909" sldId="273"/>
        </pc:sldMkLst>
      </pc:sldChg>
      <pc:sldChg chg="modAnim modNotesTx">
        <pc:chgData name="Lotta Schneider" userId="abe8113f-ea89-4f29-b088-06ee84e2f571" providerId="ADAL" clId="{22CD5A26-6764-4E11-94AB-207A2A7BA518}" dt="2024-10-01T07:42:31.264" v="160"/>
        <pc:sldMkLst>
          <pc:docMk/>
          <pc:sldMk cId="3770368211" sldId="275"/>
        </pc:sldMkLst>
      </pc:sldChg>
      <pc:sldChg chg="addSp delSp mod modAnim">
        <pc:chgData name="Lotta Schneider" userId="abe8113f-ea89-4f29-b088-06ee84e2f571" providerId="ADAL" clId="{22CD5A26-6764-4E11-94AB-207A2A7BA518}" dt="2024-09-30T14:27:33.524" v="36" actId="478"/>
        <pc:sldMkLst>
          <pc:docMk/>
          <pc:sldMk cId="921791889" sldId="288"/>
        </pc:sldMkLst>
        <pc:spChg chg="del">
          <ac:chgData name="Lotta Schneider" userId="abe8113f-ea89-4f29-b088-06ee84e2f571" providerId="ADAL" clId="{22CD5A26-6764-4E11-94AB-207A2A7BA518}" dt="2024-09-30T14:26:44.888" v="20" actId="478"/>
          <ac:spMkLst>
            <pc:docMk/>
            <pc:sldMk cId="921791889" sldId="288"/>
            <ac:spMk id="34" creationId="{8B349F34-AEDF-49AE-FF28-017A33103D79}"/>
          </ac:spMkLst>
        </pc:spChg>
        <pc:picChg chg="add del">
          <ac:chgData name="Lotta Schneider" userId="abe8113f-ea89-4f29-b088-06ee84e2f571" providerId="ADAL" clId="{22CD5A26-6764-4E11-94AB-207A2A7BA518}" dt="2024-09-30T14:27:33.524" v="36" actId="478"/>
          <ac:picMkLst>
            <pc:docMk/>
            <pc:sldMk cId="921791889" sldId="288"/>
            <ac:picMk id="5124" creationId="{59935BB6-848D-DE73-1325-E9C1A4052F9F}"/>
          </ac:picMkLst>
        </pc:picChg>
      </pc:sldChg>
      <pc:sldChg chg="modNotesTx">
        <pc:chgData name="Lotta Schneider" userId="abe8113f-ea89-4f29-b088-06ee84e2f571" providerId="ADAL" clId="{22CD5A26-6764-4E11-94AB-207A2A7BA518}" dt="2024-10-01T07:42:55.565" v="163" actId="20577"/>
        <pc:sldMkLst>
          <pc:docMk/>
          <pc:sldMk cId="2521070233" sldId="325"/>
        </pc:sldMkLst>
      </pc:sldChg>
      <pc:sldChg chg="modNotesTx">
        <pc:chgData name="Lotta Schneider" userId="abe8113f-ea89-4f29-b088-06ee84e2f571" providerId="ADAL" clId="{22CD5A26-6764-4E11-94AB-207A2A7BA518}" dt="2024-10-01T07:44:19.924" v="187" actId="20577"/>
        <pc:sldMkLst>
          <pc:docMk/>
          <pc:sldMk cId="1276753774" sldId="329"/>
        </pc:sldMkLst>
      </pc:sldChg>
      <pc:sldChg chg="modNotesTx">
        <pc:chgData name="Lotta Schneider" userId="abe8113f-ea89-4f29-b088-06ee84e2f571" providerId="ADAL" clId="{22CD5A26-6764-4E11-94AB-207A2A7BA518}" dt="2024-10-01T07:41:32.324" v="141" actId="20577"/>
        <pc:sldMkLst>
          <pc:docMk/>
          <pc:sldMk cId="3570295635" sldId="332"/>
        </pc:sldMkLst>
      </pc:sldChg>
      <pc:sldChg chg="modNotesTx">
        <pc:chgData name="Lotta Schneider" userId="abe8113f-ea89-4f29-b088-06ee84e2f571" providerId="ADAL" clId="{22CD5A26-6764-4E11-94AB-207A2A7BA518}" dt="2024-10-01T07:41:12.520" v="139" actId="20577"/>
        <pc:sldMkLst>
          <pc:docMk/>
          <pc:sldMk cId="1949699316" sldId="333"/>
        </pc:sldMkLst>
      </pc:sldChg>
      <pc:sldChg chg="modNotesTx">
        <pc:chgData name="Lotta Schneider" userId="abe8113f-ea89-4f29-b088-06ee84e2f571" providerId="ADAL" clId="{22CD5A26-6764-4E11-94AB-207A2A7BA518}" dt="2024-10-01T07:39:54.130" v="121" actId="20577"/>
        <pc:sldMkLst>
          <pc:docMk/>
          <pc:sldMk cId="3721170278" sldId="335"/>
        </pc:sldMkLst>
      </pc:sldChg>
      <pc:sldChg chg="modNotesTx">
        <pc:chgData name="Lotta Schneider" userId="abe8113f-ea89-4f29-b088-06ee84e2f571" providerId="ADAL" clId="{22CD5A26-6764-4E11-94AB-207A2A7BA518}" dt="2024-10-01T07:42:03.785" v="154" actId="5793"/>
        <pc:sldMkLst>
          <pc:docMk/>
          <pc:sldMk cId="2252356436" sldId="344"/>
        </pc:sldMkLst>
      </pc:sldChg>
      <pc:sldChg chg="modNotesTx">
        <pc:chgData name="Lotta Schneider" userId="abe8113f-ea89-4f29-b088-06ee84e2f571" providerId="ADAL" clId="{22CD5A26-6764-4E11-94AB-207A2A7BA518}" dt="2024-10-01T07:41:49.972" v="152" actId="20577"/>
        <pc:sldMkLst>
          <pc:docMk/>
          <pc:sldMk cId="3487695477" sldId="346"/>
        </pc:sldMkLst>
      </pc:sldChg>
      <pc:sldChg chg="modNotesTx">
        <pc:chgData name="Lotta Schneider" userId="abe8113f-ea89-4f29-b088-06ee84e2f571" providerId="ADAL" clId="{22CD5A26-6764-4E11-94AB-207A2A7BA518}" dt="2024-10-01T07:41:36.135" v="142" actId="20577"/>
        <pc:sldMkLst>
          <pc:docMk/>
          <pc:sldMk cId="4018318665" sldId="347"/>
        </pc:sldMkLst>
      </pc:sldChg>
      <pc:sldChg chg="delSp mod delAnim modNotesTx">
        <pc:chgData name="Lotta Schneider" userId="abe8113f-ea89-4f29-b088-06ee84e2f571" providerId="ADAL" clId="{22CD5A26-6764-4E11-94AB-207A2A7BA518}" dt="2024-10-01T07:47:54.974" v="251" actId="20577"/>
        <pc:sldMkLst>
          <pc:docMk/>
          <pc:sldMk cId="1441722378" sldId="351"/>
        </pc:sldMkLst>
        <pc:spChg chg="del">
          <ac:chgData name="Lotta Schneider" userId="abe8113f-ea89-4f29-b088-06ee84e2f571" providerId="ADAL" clId="{22CD5A26-6764-4E11-94AB-207A2A7BA518}" dt="2024-09-30T14:28:08.414" v="54" actId="478"/>
          <ac:spMkLst>
            <pc:docMk/>
            <pc:sldMk cId="1441722378" sldId="351"/>
            <ac:spMk id="13" creationId="{2715C4EE-67CE-C1A0-C6DE-DDCBE0927C08}"/>
          </ac:spMkLst>
        </pc:spChg>
      </pc:sldChg>
      <pc:sldChg chg="delSp mod modNotesTx">
        <pc:chgData name="Lotta Schneider" userId="abe8113f-ea89-4f29-b088-06ee84e2f571" providerId="ADAL" clId="{22CD5A26-6764-4E11-94AB-207A2A7BA518}" dt="2024-10-01T07:48:01.822" v="252" actId="20577"/>
        <pc:sldMkLst>
          <pc:docMk/>
          <pc:sldMk cId="331774101" sldId="352"/>
        </pc:sldMkLst>
        <pc:spChg chg="del">
          <ac:chgData name="Lotta Schneider" userId="abe8113f-ea89-4f29-b088-06ee84e2f571" providerId="ADAL" clId="{22CD5A26-6764-4E11-94AB-207A2A7BA518}" dt="2024-09-30T14:28:14.663" v="55" actId="478"/>
          <ac:spMkLst>
            <pc:docMk/>
            <pc:sldMk cId="331774101" sldId="352"/>
            <ac:spMk id="4" creationId="{054F3BC9-4468-01E8-9B96-1372957A8F30}"/>
          </ac:spMkLst>
        </pc:spChg>
      </pc:sldChg>
      <pc:sldChg chg="delSp mod modNotesTx">
        <pc:chgData name="Lotta Schneider" userId="abe8113f-ea89-4f29-b088-06ee84e2f571" providerId="ADAL" clId="{22CD5A26-6764-4E11-94AB-207A2A7BA518}" dt="2024-09-30T14:28:32.340" v="57" actId="6549"/>
        <pc:sldMkLst>
          <pc:docMk/>
          <pc:sldMk cId="3263955062" sldId="353"/>
        </pc:sldMkLst>
        <pc:spChg chg="del">
          <ac:chgData name="Lotta Schneider" userId="abe8113f-ea89-4f29-b088-06ee84e2f571" providerId="ADAL" clId="{22CD5A26-6764-4E11-94AB-207A2A7BA518}" dt="2024-09-30T14:28:30.567" v="56" actId="478"/>
          <ac:spMkLst>
            <pc:docMk/>
            <pc:sldMk cId="3263955062" sldId="353"/>
            <ac:spMk id="4" creationId="{AD394B81-AF75-08C5-C238-EA891269A17F}"/>
          </ac:spMkLst>
        </pc:spChg>
      </pc:sldChg>
      <pc:sldChg chg="modNotesTx">
        <pc:chgData name="Lotta Schneider" userId="abe8113f-ea89-4f29-b088-06ee84e2f571" providerId="ADAL" clId="{22CD5A26-6764-4E11-94AB-207A2A7BA518}" dt="2024-10-01T07:48:39.959" v="255" actId="20577"/>
        <pc:sldMkLst>
          <pc:docMk/>
          <pc:sldMk cId="3874416628" sldId="357"/>
        </pc:sldMkLst>
      </pc:sldChg>
      <pc:sldChg chg="delSp mod modShow modNotesTx">
        <pc:chgData name="Lotta Schneider" userId="abe8113f-ea89-4f29-b088-06ee84e2f571" providerId="ADAL" clId="{22CD5A26-6764-4E11-94AB-207A2A7BA518}" dt="2024-09-30T14:28:48.283" v="60" actId="729"/>
        <pc:sldMkLst>
          <pc:docMk/>
          <pc:sldMk cId="3772682425" sldId="362"/>
        </pc:sldMkLst>
        <pc:spChg chg="del">
          <ac:chgData name="Lotta Schneider" userId="abe8113f-ea89-4f29-b088-06ee84e2f571" providerId="ADAL" clId="{22CD5A26-6764-4E11-94AB-207A2A7BA518}" dt="2024-09-30T14:28:44.416" v="58" actId="478"/>
          <ac:spMkLst>
            <pc:docMk/>
            <pc:sldMk cId="3772682425" sldId="362"/>
            <ac:spMk id="5" creationId="{0C6674E3-50F8-BDD4-2FDF-1B75FFE715F5}"/>
          </ac:spMkLst>
        </pc:spChg>
      </pc:sldChg>
      <pc:sldChg chg="modNotesTx">
        <pc:chgData name="Lotta Schneider" userId="abe8113f-ea89-4f29-b088-06ee84e2f571" providerId="ADAL" clId="{22CD5A26-6764-4E11-94AB-207A2A7BA518}" dt="2024-10-01T07:42:58.630" v="164" actId="20577"/>
        <pc:sldMkLst>
          <pc:docMk/>
          <pc:sldMk cId="776520705" sldId="371"/>
        </pc:sldMkLst>
      </pc:sldChg>
      <pc:sldChg chg="del modNotesTx">
        <pc:chgData name="Lotta Schneider" userId="abe8113f-ea89-4f29-b088-06ee84e2f571" providerId="ADAL" clId="{22CD5A26-6764-4E11-94AB-207A2A7BA518}" dt="2024-10-01T07:42:46.686" v="162" actId="2696"/>
        <pc:sldMkLst>
          <pc:docMk/>
          <pc:sldMk cId="2825618340" sldId="376"/>
        </pc:sldMkLst>
      </pc:sldChg>
      <pc:sldChg chg="del">
        <pc:chgData name="Lotta Schneider" userId="abe8113f-ea89-4f29-b088-06ee84e2f571" providerId="ADAL" clId="{22CD5A26-6764-4E11-94AB-207A2A7BA518}" dt="2024-09-30T14:28:50.038" v="61" actId="47"/>
        <pc:sldMkLst>
          <pc:docMk/>
          <pc:sldMk cId="1585716330" sldId="377"/>
        </pc:sldMkLst>
      </pc:sldChg>
      <pc:sldChg chg="delSp mod delAnim modAnim modNotesTx">
        <pc:chgData name="Lotta Schneider" userId="abe8113f-ea89-4f29-b088-06ee84e2f571" providerId="ADAL" clId="{22CD5A26-6764-4E11-94AB-207A2A7BA518}" dt="2024-10-01T07:45:28.805" v="189" actId="20577"/>
        <pc:sldMkLst>
          <pc:docMk/>
          <pc:sldMk cId="1430687767" sldId="515"/>
        </pc:sldMkLst>
        <pc:spChg chg="del">
          <ac:chgData name="Lotta Schneider" userId="abe8113f-ea89-4f29-b088-06ee84e2f571" providerId="ADAL" clId="{22CD5A26-6764-4E11-94AB-207A2A7BA518}" dt="2024-09-30T14:26:46.930" v="21" actId="478"/>
          <ac:spMkLst>
            <pc:docMk/>
            <pc:sldMk cId="1430687767" sldId="515"/>
            <ac:spMk id="5" creationId="{4834D12C-422B-941D-76ED-64D726BE348D}"/>
          </ac:spMkLst>
        </pc:spChg>
        <pc:spChg chg="del">
          <ac:chgData name="Lotta Schneider" userId="abe8113f-ea89-4f29-b088-06ee84e2f571" providerId="ADAL" clId="{22CD5A26-6764-4E11-94AB-207A2A7BA518}" dt="2024-09-30T14:26:49.222" v="22" actId="478"/>
          <ac:spMkLst>
            <pc:docMk/>
            <pc:sldMk cId="1430687767" sldId="515"/>
            <ac:spMk id="15" creationId="{CAAC65CC-8397-A8FE-E77F-7AF05170336D}"/>
          </ac:spMkLst>
        </pc:spChg>
        <pc:spChg chg="del">
          <ac:chgData name="Lotta Schneider" userId="abe8113f-ea89-4f29-b088-06ee84e2f571" providerId="ADAL" clId="{22CD5A26-6764-4E11-94AB-207A2A7BA518}" dt="2024-09-30T14:26:50.056" v="23" actId="478"/>
          <ac:spMkLst>
            <pc:docMk/>
            <pc:sldMk cId="1430687767" sldId="515"/>
            <ac:spMk id="16" creationId="{4DAC7627-200E-7F7C-4552-EDD1862DED72}"/>
          </ac:spMkLst>
        </pc:spChg>
      </pc:sldChg>
      <pc:sldChg chg="delSp mod modAnim modShow">
        <pc:chgData name="Lotta Schneider" userId="abe8113f-ea89-4f29-b088-06ee84e2f571" providerId="ADAL" clId="{22CD5A26-6764-4E11-94AB-207A2A7BA518}" dt="2024-10-01T07:46:23.450" v="190" actId="729"/>
        <pc:sldMkLst>
          <pc:docMk/>
          <pc:sldMk cId="189374334" sldId="1120"/>
        </pc:sldMkLst>
        <pc:spChg chg="del">
          <ac:chgData name="Lotta Schneider" userId="abe8113f-ea89-4f29-b088-06ee84e2f571" providerId="ADAL" clId="{22CD5A26-6764-4E11-94AB-207A2A7BA518}" dt="2024-09-30T14:27:53.896" v="46" actId="478"/>
          <ac:spMkLst>
            <pc:docMk/>
            <pc:sldMk cId="189374334" sldId="1120"/>
            <ac:spMk id="4" creationId="{0F70AAEE-945A-8670-0321-71D14729CAAF}"/>
          </ac:spMkLst>
        </pc:spChg>
        <pc:spChg chg="del">
          <ac:chgData name="Lotta Schneider" userId="abe8113f-ea89-4f29-b088-06ee84e2f571" providerId="ADAL" clId="{22CD5A26-6764-4E11-94AB-207A2A7BA518}" dt="2024-09-30T14:27:53.017" v="45" actId="478"/>
          <ac:spMkLst>
            <pc:docMk/>
            <pc:sldMk cId="189374334" sldId="1120"/>
            <ac:spMk id="5" creationId="{E32D8E6F-F860-9A3D-6B5B-31F7039FD1EF}"/>
          </ac:spMkLst>
        </pc:spChg>
        <pc:spChg chg="del">
          <ac:chgData name="Lotta Schneider" userId="abe8113f-ea89-4f29-b088-06ee84e2f571" providerId="ADAL" clId="{22CD5A26-6764-4E11-94AB-207A2A7BA518}" dt="2024-09-30T14:27:54.696" v="47" actId="478"/>
          <ac:spMkLst>
            <pc:docMk/>
            <pc:sldMk cId="189374334" sldId="1120"/>
            <ac:spMk id="6" creationId="{05A6392A-82A2-A829-E711-C451BAFD4EB6}"/>
          </ac:spMkLst>
        </pc:spChg>
      </pc:sldChg>
      <pc:sldChg chg="delSp modSp mod modAnim">
        <pc:chgData name="Lotta Schneider" userId="abe8113f-ea89-4f29-b088-06ee84e2f571" providerId="ADAL" clId="{22CD5A26-6764-4E11-94AB-207A2A7BA518}" dt="2024-09-30T14:26:41.199" v="19" actId="478"/>
        <pc:sldMkLst>
          <pc:docMk/>
          <pc:sldMk cId="1493312253" sldId="1233"/>
        </pc:sldMkLst>
        <pc:spChg chg="del mod">
          <ac:chgData name="Lotta Schneider" userId="abe8113f-ea89-4f29-b088-06ee84e2f571" providerId="ADAL" clId="{22CD5A26-6764-4E11-94AB-207A2A7BA518}" dt="2024-09-30T14:26:33.364" v="16" actId="478"/>
          <ac:spMkLst>
            <pc:docMk/>
            <pc:sldMk cId="1493312253" sldId="1233"/>
            <ac:spMk id="8" creationId="{A204DF86-B6A0-D966-5F1A-D2AF835DCD87}"/>
          </ac:spMkLst>
        </pc:spChg>
        <pc:spChg chg="del">
          <ac:chgData name="Lotta Schneider" userId="abe8113f-ea89-4f29-b088-06ee84e2f571" providerId="ADAL" clId="{22CD5A26-6764-4E11-94AB-207A2A7BA518}" dt="2024-09-30T14:26:41.199" v="19" actId="478"/>
          <ac:spMkLst>
            <pc:docMk/>
            <pc:sldMk cId="1493312253" sldId="1233"/>
            <ac:spMk id="9" creationId="{A0951A58-D58A-A56F-D096-29FF2052DDF2}"/>
          </ac:spMkLst>
        </pc:spChg>
        <pc:spChg chg="del">
          <ac:chgData name="Lotta Schneider" userId="abe8113f-ea89-4f29-b088-06ee84e2f571" providerId="ADAL" clId="{22CD5A26-6764-4E11-94AB-207A2A7BA518}" dt="2024-09-30T14:26:34.479" v="17" actId="478"/>
          <ac:spMkLst>
            <pc:docMk/>
            <pc:sldMk cId="1493312253" sldId="1233"/>
            <ac:spMk id="10" creationId="{E2C11A49-D104-AD32-42EC-51A7D6674843}"/>
          </ac:spMkLst>
        </pc:spChg>
        <pc:spChg chg="del">
          <ac:chgData name="Lotta Schneider" userId="abe8113f-ea89-4f29-b088-06ee84e2f571" providerId="ADAL" clId="{22CD5A26-6764-4E11-94AB-207A2A7BA518}" dt="2024-09-30T14:26:35.297" v="18" actId="478"/>
          <ac:spMkLst>
            <pc:docMk/>
            <pc:sldMk cId="1493312253" sldId="1233"/>
            <ac:spMk id="12" creationId="{5B851497-07C4-D50A-D1F1-29374B5BE403}"/>
          </ac:spMkLst>
        </pc:spChg>
        <pc:spChg chg="del mod">
          <ac:chgData name="Lotta Schneider" userId="abe8113f-ea89-4f29-b088-06ee84e2f571" providerId="ADAL" clId="{22CD5A26-6764-4E11-94AB-207A2A7BA518}" dt="2024-09-30T14:25:12.503" v="5" actId="478"/>
          <ac:spMkLst>
            <pc:docMk/>
            <pc:sldMk cId="1493312253" sldId="1233"/>
            <ac:spMk id="13" creationId="{863C41DB-114E-3708-9ACC-86E7E2A12628}"/>
          </ac:spMkLst>
        </pc:spChg>
        <pc:spChg chg="del">
          <ac:chgData name="Lotta Schneider" userId="abe8113f-ea89-4f29-b088-06ee84e2f571" providerId="ADAL" clId="{22CD5A26-6764-4E11-94AB-207A2A7BA518}" dt="2024-09-30T14:25:09.134" v="2" actId="478"/>
          <ac:spMkLst>
            <pc:docMk/>
            <pc:sldMk cId="1493312253" sldId="1233"/>
            <ac:spMk id="14" creationId="{C910DA97-3D0D-083C-013F-F66E69C0F7E8}"/>
          </ac:spMkLst>
        </pc:spChg>
        <pc:spChg chg="del">
          <ac:chgData name="Lotta Schneider" userId="abe8113f-ea89-4f29-b088-06ee84e2f571" providerId="ADAL" clId="{22CD5A26-6764-4E11-94AB-207A2A7BA518}" dt="2024-09-30T14:25:14.306" v="6" actId="478"/>
          <ac:spMkLst>
            <pc:docMk/>
            <pc:sldMk cId="1493312253" sldId="1233"/>
            <ac:spMk id="15" creationId="{23A04F1A-66E2-04AD-1915-7BCB56A45AC8}"/>
          </ac:spMkLst>
        </pc:spChg>
        <pc:picChg chg="del">
          <ac:chgData name="Lotta Schneider" userId="abe8113f-ea89-4f29-b088-06ee84e2f571" providerId="ADAL" clId="{22CD5A26-6764-4E11-94AB-207A2A7BA518}" dt="2024-09-30T14:25:07.500" v="1" actId="478"/>
          <ac:picMkLst>
            <pc:docMk/>
            <pc:sldMk cId="1493312253" sldId="1233"/>
            <ac:picMk id="2" creationId="{DA30D99A-1D03-CA65-6F00-91A67A2B41F1}"/>
          </ac:picMkLst>
        </pc:picChg>
        <pc:picChg chg="del">
          <ac:chgData name="Lotta Schneider" userId="abe8113f-ea89-4f29-b088-06ee84e2f571" providerId="ADAL" clId="{22CD5A26-6764-4E11-94AB-207A2A7BA518}" dt="2024-09-30T14:25:10.012" v="3" actId="478"/>
          <ac:picMkLst>
            <pc:docMk/>
            <pc:sldMk cId="1493312253" sldId="1233"/>
            <ac:picMk id="3" creationId="{F8CA2B82-5557-E0EE-CD85-A394463B96A0}"/>
          </ac:picMkLst>
        </pc:picChg>
      </pc:sldChg>
    </pc:docChg>
  </pc:docChgLst>
  <pc:docChgLst>
    <pc:chgData name="Frida Ågren" userId="S::frida.agren@redcross.se::0d911e99-8703-4845-aa91-5fbe6309070d" providerId="AD" clId="Web-{96C32C44-015E-0579-9510-A7955CA4CBA9}"/>
    <pc:docChg chg="modSld">
      <pc:chgData name="Frida Ågren" userId="S::frida.agren@redcross.se::0d911e99-8703-4845-aa91-5fbe6309070d" providerId="AD" clId="Web-{96C32C44-015E-0579-9510-A7955CA4CBA9}" dt="2024-10-01T09:39:47.995" v="8" actId="14100"/>
      <pc:docMkLst>
        <pc:docMk/>
      </pc:docMkLst>
      <pc:sldChg chg="modSp">
        <pc:chgData name="Frida Ågren" userId="S::frida.agren@redcross.se::0d911e99-8703-4845-aa91-5fbe6309070d" providerId="AD" clId="Web-{96C32C44-015E-0579-9510-A7955CA4CBA9}" dt="2024-10-01T09:39:47.995" v="8" actId="14100"/>
        <pc:sldMkLst>
          <pc:docMk/>
          <pc:sldMk cId="3429043318" sldId="257"/>
        </pc:sldMkLst>
        <pc:spChg chg="mod">
          <ac:chgData name="Frida Ågren" userId="S::frida.agren@redcross.se::0d911e99-8703-4845-aa91-5fbe6309070d" providerId="AD" clId="Web-{96C32C44-015E-0579-9510-A7955CA4CBA9}" dt="2024-10-01T09:39:47.995" v="8" actId="14100"/>
          <ac:spMkLst>
            <pc:docMk/>
            <pc:sldMk cId="3429043318" sldId="257"/>
            <ac:spMk id="2" creationId="{B93D1D05-0764-448D-98DD-2D5BBBFAEA1E}"/>
          </ac:spMkLst>
        </pc:spChg>
        <pc:spChg chg="mod">
          <ac:chgData name="Frida Ågren" userId="S::frida.agren@redcross.se::0d911e99-8703-4845-aa91-5fbe6309070d" providerId="AD" clId="Web-{96C32C44-015E-0579-9510-A7955CA4CBA9}" dt="2024-10-01T09:39:42.432" v="7" actId="14100"/>
          <ac:spMkLst>
            <pc:docMk/>
            <pc:sldMk cId="3429043318" sldId="257"/>
            <ac:spMk id="3" creationId="{8F8ECED2-38FE-461D-B9B0-B8EAB97F4186}"/>
          </ac:spMkLst>
        </pc:spChg>
      </pc:sldChg>
      <pc:sldChg chg="addSp delSp modSp">
        <pc:chgData name="Frida Ågren" userId="S::frida.agren@redcross.se::0d911e99-8703-4845-aa91-5fbe6309070d" providerId="AD" clId="Web-{96C32C44-015E-0579-9510-A7955CA4CBA9}" dt="2024-10-01T09:33:36.578" v="6" actId="1076"/>
        <pc:sldMkLst>
          <pc:docMk/>
          <pc:sldMk cId="2184135024" sldId="1234"/>
        </pc:sldMkLst>
        <pc:spChg chg="add del">
          <ac:chgData name="Frida Ågren" userId="S::frida.agren@redcross.se::0d911e99-8703-4845-aa91-5fbe6309070d" providerId="AD" clId="Web-{96C32C44-015E-0579-9510-A7955CA4CBA9}" dt="2024-10-01T09:33:23.327" v="3"/>
          <ac:spMkLst>
            <pc:docMk/>
            <pc:sldMk cId="2184135024" sldId="1234"/>
            <ac:spMk id="2" creationId="{5D4A071A-2B98-9059-B76E-DF65E730B688}"/>
          </ac:spMkLst>
        </pc:spChg>
        <pc:picChg chg="add del mod ord">
          <ac:chgData name="Frida Ågren" userId="S::frida.agren@redcross.se::0d911e99-8703-4845-aa91-5fbe6309070d" providerId="AD" clId="Web-{96C32C44-015E-0579-9510-A7955CA4CBA9}" dt="2024-10-01T09:33:23.327" v="3"/>
          <ac:picMkLst>
            <pc:docMk/>
            <pc:sldMk cId="2184135024" sldId="1234"/>
            <ac:picMk id="3" creationId="{09F5C05C-81D9-3E67-2C07-4057B989EF8D}"/>
          </ac:picMkLst>
        </pc:picChg>
        <pc:picChg chg="add del mod">
          <ac:chgData name="Frida Ågren" userId="S::frida.agren@redcross.se::0d911e99-8703-4845-aa91-5fbe6309070d" providerId="AD" clId="Web-{96C32C44-015E-0579-9510-A7955CA4CBA9}" dt="2024-10-01T09:33:36.578" v="6" actId="1076"/>
          <ac:picMkLst>
            <pc:docMk/>
            <pc:sldMk cId="2184135024" sldId="1234"/>
            <ac:picMk id="1026" creationId="{F7485DFC-3D75-759D-2B7B-8A0B856FA4B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041515506436388E-2"/>
          <c:y val="4.4800848987366082E-2"/>
          <c:w val="0.94523887368026849"/>
          <c:h val="0.80891103537430953"/>
        </c:manualLayout>
      </c:layout>
      <c:barChart>
        <c:barDir val="col"/>
        <c:grouping val="clustered"/>
        <c:varyColors val="0"/>
        <c:ser>
          <c:idx val="0"/>
          <c:order val="0"/>
          <c:tx>
            <c:strRef>
              <c:f>Blad1!$B$1</c:f>
              <c:strCache>
                <c:ptCount val="1"/>
                <c:pt idx="0">
                  <c:v>Antal ton CO2e per anställd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Blad1!$A$2:$A$11</c:f>
              <c:numCache>
                <c:formatCode>General</c:formatCode>
                <c:ptCount val="9"/>
                <c:pt idx="0">
                  <c:v>2015</c:v>
                </c:pt>
                <c:pt idx="1">
                  <c:v>2016</c:v>
                </c:pt>
                <c:pt idx="2">
                  <c:v>2017</c:v>
                </c:pt>
                <c:pt idx="3">
                  <c:v>2018</c:v>
                </c:pt>
                <c:pt idx="4">
                  <c:v>2019</c:v>
                </c:pt>
                <c:pt idx="5">
                  <c:v>2020</c:v>
                </c:pt>
                <c:pt idx="6">
                  <c:v>2021</c:v>
                </c:pt>
                <c:pt idx="7">
                  <c:v>2022</c:v>
                </c:pt>
                <c:pt idx="8">
                  <c:v>2023</c:v>
                </c:pt>
              </c:numCache>
              <c:extLst/>
            </c:numRef>
          </c:cat>
          <c:val>
            <c:numRef>
              <c:f>Blad1!$B$2:$B$11</c:f>
              <c:numCache>
                <c:formatCode>0.0</c:formatCode>
                <c:ptCount val="9"/>
                <c:pt idx="0">
                  <c:v>3.21</c:v>
                </c:pt>
                <c:pt idx="1">
                  <c:v>3.55</c:v>
                </c:pt>
                <c:pt idx="2">
                  <c:v>3.9</c:v>
                </c:pt>
                <c:pt idx="3">
                  <c:v>3.79</c:v>
                </c:pt>
                <c:pt idx="4">
                  <c:v>2.7</c:v>
                </c:pt>
                <c:pt idx="5">
                  <c:v>0.78</c:v>
                </c:pt>
                <c:pt idx="6">
                  <c:v>0.94</c:v>
                </c:pt>
                <c:pt idx="7">
                  <c:v>2.2000000000000002</c:v>
                </c:pt>
                <c:pt idx="8">
                  <c:v>2.5</c:v>
                </c:pt>
              </c:numCache>
              <c:extLst/>
            </c:numRef>
          </c:val>
          <c:extLst>
            <c:ext xmlns:c16="http://schemas.microsoft.com/office/drawing/2014/chart" uri="{C3380CC4-5D6E-409C-BE32-E72D297353CC}">
              <c16:uniqueId val="{00000000-5628-4295-9AB5-214768209BBA}"/>
            </c:ext>
          </c:extLst>
        </c:ser>
        <c:ser>
          <c:idx val="1"/>
          <c:order val="1"/>
          <c:tx>
            <c:strRef>
              <c:f>Blad1!$C$1</c:f>
              <c:strCache>
                <c:ptCount val="1"/>
                <c:pt idx="0">
                  <c:v>Målsättning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Blad1!$A$2:$A$11</c:f>
              <c:numCache>
                <c:formatCode>General</c:formatCode>
                <c:ptCount val="9"/>
                <c:pt idx="0">
                  <c:v>2015</c:v>
                </c:pt>
                <c:pt idx="1">
                  <c:v>2016</c:v>
                </c:pt>
                <c:pt idx="2">
                  <c:v>2017</c:v>
                </c:pt>
                <c:pt idx="3">
                  <c:v>2018</c:v>
                </c:pt>
                <c:pt idx="4">
                  <c:v>2019</c:v>
                </c:pt>
                <c:pt idx="5">
                  <c:v>2020</c:v>
                </c:pt>
                <c:pt idx="6">
                  <c:v>2021</c:v>
                </c:pt>
                <c:pt idx="7">
                  <c:v>2022</c:v>
                </c:pt>
                <c:pt idx="8">
                  <c:v>2023</c:v>
                </c:pt>
              </c:numCache>
              <c:extLst/>
            </c:numRef>
          </c:cat>
          <c:val>
            <c:numRef>
              <c:f>Blad1!$C$2:$C$11</c:f>
              <c:numCache>
                <c:formatCode>0.0</c:formatCode>
                <c:ptCount val="9"/>
                <c:pt idx="1">
                  <c:v>3.55</c:v>
                </c:pt>
                <c:pt idx="2">
                  <c:v>3.2</c:v>
                </c:pt>
                <c:pt idx="3">
                  <c:v>2.84</c:v>
                </c:pt>
                <c:pt idx="4">
                  <c:v>2.4900000000000002</c:v>
                </c:pt>
                <c:pt idx="5">
                  <c:v>2.13</c:v>
                </c:pt>
                <c:pt idx="6">
                  <c:v>1.78</c:v>
                </c:pt>
                <c:pt idx="7">
                  <c:v>1.42</c:v>
                </c:pt>
                <c:pt idx="8">
                  <c:v>1.07</c:v>
                </c:pt>
              </c:numCache>
              <c:extLst/>
            </c:numRef>
          </c:val>
          <c:extLst>
            <c:ext xmlns:c16="http://schemas.microsoft.com/office/drawing/2014/chart" uri="{C3380CC4-5D6E-409C-BE32-E72D297353CC}">
              <c16:uniqueId val="{00000001-5628-4295-9AB5-214768209BBA}"/>
            </c:ext>
          </c:extLst>
        </c:ser>
        <c:dLbls>
          <c:dLblPos val="outEnd"/>
          <c:showLegendKey val="0"/>
          <c:showVal val="1"/>
          <c:showCatName val="0"/>
          <c:showSerName val="0"/>
          <c:showPercent val="0"/>
          <c:showBubbleSize val="0"/>
        </c:dLbls>
        <c:gapWidth val="219"/>
        <c:overlap val="-27"/>
        <c:axId val="459341215"/>
        <c:axId val="459342463"/>
      </c:barChart>
      <c:catAx>
        <c:axId val="459341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59342463"/>
        <c:crosses val="autoZero"/>
        <c:auto val="1"/>
        <c:lblAlgn val="ctr"/>
        <c:lblOffset val="100"/>
        <c:noMultiLvlLbl val="0"/>
      </c:catAx>
      <c:valAx>
        <c:axId val="45934246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59341215"/>
        <c:crosses val="autoZero"/>
        <c:crossBetween val="between"/>
      </c:valAx>
      <c:spPr>
        <a:noFill/>
        <a:ln>
          <a:noFill/>
        </a:ln>
        <a:effectLst/>
      </c:spPr>
    </c:plotArea>
    <c:legend>
      <c:legendPos val="b"/>
      <c:layout>
        <c:manualLayout>
          <c:xMode val="edge"/>
          <c:yMode val="edge"/>
          <c:x val="9.9299012476438603E-2"/>
          <c:y val="0.94130847671625795"/>
          <c:w val="0.70773372663864187"/>
          <c:h val="5.742202373956986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54D089-BFBE-4A9F-9C5A-AB7A3CD8B2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v-SE"/>
        </a:p>
      </dgm:t>
    </dgm:pt>
    <dgm:pt modelId="{35F87B6B-D406-40C0-9882-A97A1C831F57}">
      <dgm:prSet phldrT="[Text]"/>
      <dgm:spPr/>
      <dgm:t>
        <a:bodyPr/>
        <a:lstStyle/>
        <a:p>
          <a:r>
            <a:rPr lang="sv-SE"/>
            <a:t>Ledande röst</a:t>
          </a:r>
        </a:p>
      </dgm:t>
    </dgm:pt>
    <dgm:pt modelId="{AB13D4BF-05D6-47A6-9F4B-E620544A067A}" type="parTrans" cxnId="{7E854225-4D8E-4874-8027-2B707EEB5997}">
      <dgm:prSet/>
      <dgm:spPr/>
      <dgm:t>
        <a:bodyPr/>
        <a:lstStyle/>
        <a:p>
          <a:endParaRPr lang="sv-SE"/>
        </a:p>
      </dgm:t>
    </dgm:pt>
    <dgm:pt modelId="{E604B242-1338-4EE5-8498-89631B7A4AAB}" type="sibTrans" cxnId="{7E854225-4D8E-4874-8027-2B707EEB5997}">
      <dgm:prSet/>
      <dgm:spPr/>
      <dgm:t>
        <a:bodyPr/>
        <a:lstStyle/>
        <a:p>
          <a:endParaRPr lang="sv-SE"/>
        </a:p>
      </dgm:t>
    </dgm:pt>
    <dgm:pt modelId="{D7BFA460-0A0A-4E86-B23F-9262D4BD6FFA}">
      <dgm:prSet phldrT="[Text]"/>
      <dgm:spPr/>
      <dgm:t>
        <a:bodyPr/>
        <a:lstStyle/>
        <a:p>
          <a:r>
            <a:rPr lang="sv-SE" dirty="0"/>
            <a:t>Formulera budskap för vårt påverkansarbete nationellt och lokalt</a:t>
          </a:r>
        </a:p>
      </dgm:t>
    </dgm:pt>
    <dgm:pt modelId="{A68900D8-23D6-4BD2-87EC-4F66A4732B44}" type="parTrans" cxnId="{8D25CE86-58CD-45F3-B591-B2F6DDAFEA29}">
      <dgm:prSet/>
      <dgm:spPr/>
      <dgm:t>
        <a:bodyPr/>
        <a:lstStyle/>
        <a:p>
          <a:endParaRPr lang="sv-SE"/>
        </a:p>
      </dgm:t>
    </dgm:pt>
    <dgm:pt modelId="{379BFEF2-C2CE-4FAA-924C-997D2C33A57F}" type="sibTrans" cxnId="{8D25CE86-58CD-45F3-B591-B2F6DDAFEA29}">
      <dgm:prSet/>
      <dgm:spPr/>
      <dgm:t>
        <a:bodyPr/>
        <a:lstStyle/>
        <a:p>
          <a:endParaRPr lang="sv-SE"/>
        </a:p>
      </dgm:t>
    </dgm:pt>
    <dgm:pt modelId="{DEE4541D-427C-41C8-B858-2E7B615103AE}">
      <dgm:prSet phldrT="[Text]"/>
      <dgm:spPr/>
      <dgm:t>
        <a:bodyPr/>
        <a:lstStyle/>
        <a:p>
          <a:r>
            <a:rPr lang="sv-SE"/>
            <a:t>Klimat- och miljöpåverkan</a:t>
          </a:r>
        </a:p>
      </dgm:t>
    </dgm:pt>
    <dgm:pt modelId="{61D1971D-6ADF-4545-9C6A-7A432B9D0826}" type="parTrans" cxnId="{95DFE293-E63E-4F0C-9FBC-93BFD38C41B9}">
      <dgm:prSet/>
      <dgm:spPr/>
      <dgm:t>
        <a:bodyPr/>
        <a:lstStyle/>
        <a:p>
          <a:endParaRPr lang="sv-SE"/>
        </a:p>
      </dgm:t>
    </dgm:pt>
    <dgm:pt modelId="{DAE7AB88-04B7-4DDB-BD50-2819CA096C5E}" type="sibTrans" cxnId="{95DFE293-E63E-4F0C-9FBC-93BFD38C41B9}">
      <dgm:prSet/>
      <dgm:spPr/>
      <dgm:t>
        <a:bodyPr/>
        <a:lstStyle/>
        <a:p>
          <a:endParaRPr lang="sv-SE"/>
        </a:p>
      </dgm:t>
    </dgm:pt>
    <dgm:pt modelId="{2127DDCF-4BD4-4316-A652-E0D8D2362D0E}">
      <dgm:prSet phldrT="[Text]"/>
      <dgm:spPr/>
      <dgm:t>
        <a:bodyPr/>
        <a:lstStyle/>
        <a:p>
          <a:r>
            <a:rPr lang="sv-SE" dirty="0"/>
            <a:t>Klimatberäkning </a:t>
          </a:r>
        </a:p>
      </dgm:t>
    </dgm:pt>
    <dgm:pt modelId="{EAD1968F-43B7-4224-A177-6E7C1010D0E9}" type="parTrans" cxnId="{3795E876-EB5B-4BA1-995F-CD1616BED417}">
      <dgm:prSet/>
      <dgm:spPr/>
      <dgm:t>
        <a:bodyPr/>
        <a:lstStyle/>
        <a:p>
          <a:endParaRPr lang="sv-SE"/>
        </a:p>
      </dgm:t>
    </dgm:pt>
    <dgm:pt modelId="{5AA43AAE-C159-4E37-92B2-77F20544AFF9}" type="sibTrans" cxnId="{3795E876-EB5B-4BA1-995F-CD1616BED417}">
      <dgm:prSet/>
      <dgm:spPr/>
      <dgm:t>
        <a:bodyPr/>
        <a:lstStyle/>
        <a:p>
          <a:endParaRPr lang="sv-SE"/>
        </a:p>
      </dgm:t>
    </dgm:pt>
    <dgm:pt modelId="{20373AB7-084B-4577-8C8E-EAF38A3B7549}">
      <dgm:prSet phldrT="[Text]"/>
      <dgm:spPr/>
      <dgm:t>
        <a:bodyPr/>
        <a:lstStyle/>
        <a:p>
          <a:r>
            <a:rPr lang="sv-SE"/>
            <a:t>Förebygga och hantera</a:t>
          </a:r>
        </a:p>
      </dgm:t>
    </dgm:pt>
    <dgm:pt modelId="{D06EC714-3D23-4502-9074-0978B80ECB6B}" type="parTrans" cxnId="{342F72C3-1B75-4017-89DB-753AB34C3E09}">
      <dgm:prSet/>
      <dgm:spPr/>
      <dgm:t>
        <a:bodyPr/>
        <a:lstStyle/>
        <a:p>
          <a:endParaRPr lang="sv-SE"/>
        </a:p>
      </dgm:t>
    </dgm:pt>
    <dgm:pt modelId="{068EFEA9-9748-4F26-99D0-57E1827AA6F0}" type="sibTrans" cxnId="{342F72C3-1B75-4017-89DB-753AB34C3E09}">
      <dgm:prSet/>
      <dgm:spPr/>
      <dgm:t>
        <a:bodyPr/>
        <a:lstStyle/>
        <a:p>
          <a:endParaRPr lang="sv-SE"/>
        </a:p>
      </dgm:t>
    </dgm:pt>
    <dgm:pt modelId="{89B9D013-2927-4C86-8277-FF033C4913E4}">
      <dgm:prSet phldrT="[Text]"/>
      <dgm:spPr/>
      <dgm:t>
        <a:bodyPr/>
        <a:lstStyle/>
        <a:p>
          <a:r>
            <a:rPr lang="sv-SE" dirty="0"/>
            <a:t>Lokal krisberedskap</a:t>
          </a:r>
        </a:p>
      </dgm:t>
    </dgm:pt>
    <dgm:pt modelId="{2C76CC94-235F-4D6C-8008-E9A0FC3C4208}" type="parTrans" cxnId="{355A8237-834D-4A47-AC88-7A09AE836110}">
      <dgm:prSet/>
      <dgm:spPr/>
      <dgm:t>
        <a:bodyPr/>
        <a:lstStyle/>
        <a:p>
          <a:endParaRPr lang="sv-SE"/>
        </a:p>
      </dgm:t>
    </dgm:pt>
    <dgm:pt modelId="{C3997BF8-7EDC-4AB3-96E2-0C9F3ED61ED3}" type="sibTrans" cxnId="{355A8237-834D-4A47-AC88-7A09AE836110}">
      <dgm:prSet/>
      <dgm:spPr/>
      <dgm:t>
        <a:bodyPr/>
        <a:lstStyle/>
        <a:p>
          <a:endParaRPr lang="sv-SE"/>
        </a:p>
      </dgm:t>
    </dgm:pt>
    <dgm:pt modelId="{73D50222-55B0-483E-9F08-58FB451A0C8C}">
      <dgm:prSet phldrT="[Text]"/>
      <dgm:spPr/>
      <dgm:t>
        <a:bodyPr/>
        <a:lstStyle/>
        <a:p>
          <a:r>
            <a:rPr lang="sv-SE" dirty="0"/>
            <a:t>Screening av verksamheter – vad behöver anpassas?</a:t>
          </a:r>
        </a:p>
      </dgm:t>
    </dgm:pt>
    <dgm:pt modelId="{88BD05F4-04C8-4308-80F2-FE0B0B5E4DA6}" type="parTrans" cxnId="{085CCD59-044F-4488-A430-92D4B9D09A83}">
      <dgm:prSet/>
      <dgm:spPr/>
      <dgm:t>
        <a:bodyPr/>
        <a:lstStyle/>
        <a:p>
          <a:endParaRPr lang="sv-SE"/>
        </a:p>
      </dgm:t>
    </dgm:pt>
    <dgm:pt modelId="{E976E173-37F6-451B-BD81-54B28499DF9A}" type="sibTrans" cxnId="{085CCD59-044F-4488-A430-92D4B9D09A83}">
      <dgm:prSet/>
      <dgm:spPr/>
      <dgm:t>
        <a:bodyPr/>
        <a:lstStyle/>
        <a:p>
          <a:endParaRPr lang="sv-SE"/>
        </a:p>
      </dgm:t>
    </dgm:pt>
    <dgm:pt modelId="{70AA1D8A-8527-4997-9D8A-EAC9DFEB93C7}">
      <dgm:prSet phldrT="[Text]"/>
      <dgm:spPr/>
      <dgm:t>
        <a:bodyPr/>
        <a:lstStyle/>
        <a:p>
          <a:r>
            <a:rPr lang="sv-SE" dirty="0"/>
            <a:t>Hållbarhetsredovisning</a:t>
          </a:r>
        </a:p>
      </dgm:t>
    </dgm:pt>
    <dgm:pt modelId="{5E24ED71-AB53-40C3-A072-F20F97558313}" type="parTrans" cxnId="{8518D0B9-3CA9-4652-B685-EF5B8DF440C2}">
      <dgm:prSet/>
      <dgm:spPr/>
      <dgm:t>
        <a:bodyPr/>
        <a:lstStyle/>
        <a:p>
          <a:endParaRPr lang="sv-SE"/>
        </a:p>
      </dgm:t>
    </dgm:pt>
    <dgm:pt modelId="{B514B4A2-E610-4B31-B107-A228E41C070F}" type="sibTrans" cxnId="{8518D0B9-3CA9-4652-B685-EF5B8DF440C2}">
      <dgm:prSet/>
      <dgm:spPr/>
      <dgm:t>
        <a:bodyPr/>
        <a:lstStyle/>
        <a:p>
          <a:endParaRPr lang="sv-SE"/>
        </a:p>
      </dgm:t>
    </dgm:pt>
    <dgm:pt modelId="{4ACFF1C5-347A-4203-A937-AFA8AF9BA68D}">
      <dgm:prSet phldrT="[Text]"/>
      <dgm:spPr/>
      <dgm:t>
        <a:bodyPr/>
        <a:lstStyle/>
        <a:p>
          <a:r>
            <a:rPr lang="sv-SE" dirty="0"/>
            <a:t>Green </a:t>
          </a:r>
          <a:r>
            <a:rPr lang="sv-SE" dirty="0" err="1"/>
            <a:t>Response</a:t>
          </a:r>
          <a:endParaRPr lang="sv-SE" dirty="0"/>
        </a:p>
      </dgm:t>
    </dgm:pt>
    <dgm:pt modelId="{E874A6A5-5DAC-4E0F-BF60-C018FD4631FC}" type="parTrans" cxnId="{7B1F4EBF-DE75-4B89-9170-0FC2619AA097}">
      <dgm:prSet/>
      <dgm:spPr/>
      <dgm:t>
        <a:bodyPr/>
        <a:lstStyle/>
        <a:p>
          <a:endParaRPr lang="sv-SE"/>
        </a:p>
      </dgm:t>
    </dgm:pt>
    <dgm:pt modelId="{BEEE7EAE-B3D9-4745-BC72-6014E5C864C4}" type="sibTrans" cxnId="{7B1F4EBF-DE75-4B89-9170-0FC2619AA097}">
      <dgm:prSet/>
      <dgm:spPr/>
      <dgm:t>
        <a:bodyPr/>
        <a:lstStyle/>
        <a:p>
          <a:endParaRPr lang="sv-SE"/>
        </a:p>
      </dgm:t>
    </dgm:pt>
    <dgm:pt modelId="{0AA9A68C-7CB6-44A3-98D6-B04636F432F7}">
      <dgm:prSet phldrT="[Text]"/>
      <dgm:spPr/>
      <dgm:t>
        <a:bodyPr/>
        <a:lstStyle/>
        <a:p>
          <a:r>
            <a:rPr lang="sv-SE" dirty="0"/>
            <a:t>Klimatriskanalys </a:t>
          </a:r>
        </a:p>
      </dgm:t>
    </dgm:pt>
    <dgm:pt modelId="{95814BF9-1689-4B67-A8FD-28B810B6BD0F}" type="parTrans" cxnId="{F10ACEA4-900D-4151-B660-359C8BEC8697}">
      <dgm:prSet/>
      <dgm:spPr/>
      <dgm:t>
        <a:bodyPr/>
        <a:lstStyle/>
        <a:p>
          <a:endParaRPr lang="sv-SE"/>
        </a:p>
      </dgm:t>
    </dgm:pt>
    <dgm:pt modelId="{3C7C5827-0D7C-44E9-987E-A9893C2B2D97}" type="sibTrans" cxnId="{F10ACEA4-900D-4151-B660-359C8BEC8697}">
      <dgm:prSet/>
      <dgm:spPr/>
      <dgm:t>
        <a:bodyPr/>
        <a:lstStyle/>
        <a:p>
          <a:endParaRPr lang="sv-SE"/>
        </a:p>
      </dgm:t>
    </dgm:pt>
    <dgm:pt modelId="{EBE97931-2269-446F-8E27-A1BADC8A6266}">
      <dgm:prSet phldrT="[Text]"/>
      <dgm:spPr/>
      <dgm:t>
        <a:bodyPr/>
        <a:lstStyle/>
        <a:p>
          <a:r>
            <a:rPr lang="sv-SE" dirty="0"/>
            <a:t>Röda Korset Forum</a:t>
          </a:r>
        </a:p>
      </dgm:t>
    </dgm:pt>
    <dgm:pt modelId="{9B6299EE-8890-467F-A131-D85D236AD57F}" type="parTrans" cxnId="{A4F98065-E6F2-4B13-871B-51EE3D343C0E}">
      <dgm:prSet/>
      <dgm:spPr/>
      <dgm:t>
        <a:bodyPr/>
        <a:lstStyle/>
        <a:p>
          <a:endParaRPr lang="sv-SE"/>
        </a:p>
      </dgm:t>
    </dgm:pt>
    <dgm:pt modelId="{65A4DCCF-2260-4669-BB2E-EDABB1F0A747}" type="sibTrans" cxnId="{A4F98065-E6F2-4B13-871B-51EE3D343C0E}">
      <dgm:prSet/>
      <dgm:spPr/>
      <dgm:t>
        <a:bodyPr/>
        <a:lstStyle/>
        <a:p>
          <a:endParaRPr lang="sv-SE"/>
        </a:p>
      </dgm:t>
    </dgm:pt>
    <dgm:pt modelId="{309066F3-50D2-464E-A6D1-ABD001193C52}" type="pres">
      <dgm:prSet presAssocID="{0654D089-BFBE-4A9F-9C5A-AB7A3CD8B200}" presName="Name0" presStyleCnt="0">
        <dgm:presLayoutVars>
          <dgm:dir/>
          <dgm:animLvl val="lvl"/>
          <dgm:resizeHandles val="exact"/>
        </dgm:presLayoutVars>
      </dgm:prSet>
      <dgm:spPr/>
    </dgm:pt>
    <dgm:pt modelId="{83E663A2-B705-48AD-9E1E-F2685475E1D5}" type="pres">
      <dgm:prSet presAssocID="{35F87B6B-D406-40C0-9882-A97A1C831F57}" presName="composite" presStyleCnt="0"/>
      <dgm:spPr/>
    </dgm:pt>
    <dgm:pt modelId="{2B69EB94-614C-4C17-8348-047A7694FDDF}" type="pres">
      <dgm:prSet presAssocID="{35F87B6B-D406-40C0-9882-A97A1C831F57}" presName="parTx" presStyleLbl="alignNode1" presStyleIdx="0" presStyleCnt="3">
        <dgm:presLayoutVars>
          <dgm:chMax val="0"/>
          <dgm:chPref val="0"/>
          <dgm:bulletEnabled val="1"/>
        </dgm:presLayoutVars>
      </dgm:prSet>
      <dgm:spPr/>
    </dgm:pt>
    <dgm:pt modelId="{C0DAF831-1FF8-48E7-98BA-E0176EC332EE}" type="pres">
      <dgm:prSet presAssocID="{35F87B6B-D406-40C0-9882-A97A1C831F57}" presName="desTx" presStyleLbl="alignAccFollowNode1" presStyleIdx="0" presStyleCnt="3">
        <dgm:presLayoutVars>
          <dgm:bulletEnabled val="1"/>
        </dgm:presLayoutVars>
      </dgm:prSet>
      <dgm:spPr/>
    </dgm:pt>
    <dgm:pt modelId="{CD346C59-AA54-43E2-95E6-6F7AC71314BD}" type="pres">
      <dgm:prSet presAssocID="{E604B242-1338-4EE5-8498-89631B7A4AAB}" presName="space" presStyleCnt="0"/>
      <dgm:spPr/>
    </dgm:pt>
    <dgm:pt modelId="{E4AC188C-F666-496D-81FA-022798F645F7}" type="pres">
      <dgm:prSet presAssocID="{DEE4541D-427C-41C8-B858-2E7B615103AE}" presName="composite" presStyleCnt="0"/>
      <dgm:spPr/>
    </dgm:pt>
    <dgm:pt modelId="{7D26895E-9B42-4FA4-81D3-EA3F4BCEBE01}" type="pres">
      <dgm:prSet presAssocID="{DEE4541D-427C-41C8-B858-2E7B615103AE}" presName="parTx" presStyleLbl="alignNode1" presStyleIdx="1" presStyleCnt="3" custLinFactNeighborX="21" custLinFactNeighborY="-2338">
        <dgm:presLayoutVars>
          <dgm:chMax val="0"/>
          <dgm:chPref val="0"/>
          <dgm:bulletEnabled val="1"/>
        </dgm:presLayoutVars>
      </dgm:prSet>
      <dgm:spPr/>
    </dgm:pt>
    <dgm:pt modelId="{C326F2C6-85EA-445C-B77C-527229484656}" type="pres">
      <dgm:prSet presAssocID="{DEE4541D-427C-41C8-B858-2E7B615103AE}" presName="desTx" presStyleLbl="alignAccFollowNode1" presStyleIdx="1" presStyleCnt="3" custScaleY="102097" custLinFactNeighborY="588">
        <dgm:presLayoutVars>
          <dgm:bulletEnabled val="1"/>
        </dgm:presLayoutVars>
      </dgm:prSet>
      <dgm:spPr/>
    </dgm:pt>
    <dgm:pt modelId="{1A5B0675-11D0-402A-9D37-92E7C4665F17}" type="pres">
      <dgm:prSet presAssocID="{DAE7AB88-04B7-4DDB-BD50-2819CA096C5E}" presName="space" presStyleCnt="0"/>
      <dgm:spPr/>
    </dgm:pt>
    <dgm:pt modelId="{304FD295-171B-4DA7-8645-48EBF2FD73D2}" type="pres">
      <dgm:prSet presAssocID="{20373AB7-084B-4577-8C8E-EAF38A3B7549}" presName="composite" presStyleCnt="0"/>
      <dgm:spPr/>
    </dgm:pt>
    <dgm:pt modelId="{B86303BC-BEF2-4119-92AD-F3E615D6A213}" type="pres">
      <dgm:prSet presAssocID="{20373AB7-084B-4577-8C8E-EAF38A3B7549}" presName="parTx" presStyleLbl="alignNode1" presStyleIdx="2" presStyleCnt="3">
        <dgm:presLayoutVars>
          <dgm:chMax val="0"/>
          <dgm:chPref val="0"/>
          <dgm:bulletEnabled val="1"/>
        </dgm:presLayoutVars>
      </dgm:prSet>
      <dgm:spPr/>
    </dgm:pt>
    <dgm:pt modelId="{6BA2859A-47B5-47D6-BDD2-A9DC484E37F9}" type="pres">
      <dgm:prSet presAssocID="{20373AB7-084B-4577-8C8E-EAF38A3B7549}" presName="desTx" presStyleLbl="alignAccFollowNode1" presStyleIdx="2" presStyleCnt="3">
        <dgm:presLayoutVars>
          <dgm:bulletEnabled val="1"/>
        </dgm:presLayoutVars>
      </dgm:prSet>
      <dgm:spPr/>
    </dgm:pt>
  </dgm:ptLst>
  <dgm:cxnLst>
    <dgm:cxn modelId="{C1659F1E-1C1A-4ED8-B858-C60A1E3D7BEA}" type="presOf" srcId="{EBE97931-2269-446F-8E27-A1BADC8A6266}" destId="{C0DAF831-1FF8-48E7-98BA-E0176EC332EE}" srcOrd="0" destOrd="1" presId="urn:microsoft.com/office/officeart/2005/8/layout/hList1"/>
    <dgm:cxn modelId="{7E854225-4D8E-4874-8027-2B707EEB5997}" srcId="{0654D089-BFBE-4A9F-9C5A-AB7A3CD8B200}" destId="{35F87B6B-D406-40C0-9882-A97A1C831F57}" srcOrd="0" destOrd="0" parTransId="{AB13D4BF-05D6-47A6-9F4B-E620544A067A}" sibTransId="{E604B242-1338-4EE5-8498-89631B7A4AAB}"/>
    <dgm:cxn modelId="{355A8237-834D-4A47-AC88-7A09AE836110}" srcId="{20373AB7-084B-4577-8C8E-EAF38A3B7549}" destId="{89B9D013-2927-4C86-8277-FF033C4913E4}" srcOrd="0" destOrd="0" parTransId="{2C76CC94-235F-4D6C-8008-E9A0FC3C4208}" sibTransId="{C3997BF8-7EDC-4AB3-96E2-0C9F3ED61ED3}"/>
    <dgm:cxn modelId="{0E700E3B-3087-42C4-BD61-04BDCB42BA51}" type="presOf" srcId="{73D50222-55B0-483E-9F08-58FB451A0C8C}" destId="{6BA2859A-47B5-47D6-BDD2-A9DC484E37F9}" srcOrd="0" destOrd="2" presId="urn:microsoft.com/office/officeart/2005/8/layout/hList1"/>
    <dgm:cxn modelId="{ECF57D61-638C-477E-811E-5AC3F88CAF8A}" type="presOf" srcId="{20373AB7-084B-4577-8C8E-EAF38A3B7549}" destId="{B86303BC-BEF2-4119-92AD-F3E615D6A213}" srcOrd="0" destOrd="0" presId="urn:microsoft.com/office/officeart/2005/8/layout/hList1"/>
    <dgm:cxn modelId="{83F9B743-2D7A-4982-85A3-B2BF0D06E940}" type="presOf" srcId="{2127DDCF-4BD4-4316-A652-E0D8D2362D0E}" destId="{C326F2C6-85EA-445C-B77C-527229484656}" srcOrd="0" destOrd="0" presId="urn:microsoft.com/office/officeart/2005/8/layout/hList1"/>
    <dgm:cxn modelId="{A4F98065-E6F2-4B13-871B-51EE3D343C0E}" srcId="{35F87B6B-D406-40C0-9882-A97A1C831F57}" destId="{EBE97931-2269-446F-8E27-A1BADC8A6266}" srcOrd="1" destOrd="0" parTransId="{9B6299EE-8890-467F-A131-D85D236AD57F}" sibTransId="{65A4DCCF-2260-4669-BB2E-EDABB1F0A747}"/>
    <dgm:cxn modelId="{D958D950-F32E-4D7B-87BB-41A3A03B76F9}" type="presOf" srcId="{0654D089-BFBE-4A9F-9C5A-AB7A3CD8B200}" destId="{309066F3-50D2-464E-A6D1-ABD001193C52}" srcOrd="0" destOrd="0" presId="urn:microsoft.com/office/officeart/2005/8/layout/hList1"/>
    <dgm:cxn modelId="{EE2C6552-EAF2-4932-9A22-4A92A47EF01B}" type="presOf" srcId="{4ACFF1C5-347A-4203-A937-AFA8AF9BA68D}" destId="{C326F2C6-85EA-445C-B77C-527229484656}" srcOrd="0" destOrd="2" presId="urn:microsoft.com/office/officeart/2005/8/layout/hList1"/>
    <dgm:cxn modelId="{3795E876-EB5B-4BA1-995F-CD1616BED417}" srcId="{DEE4541D-427C-41C8-B858-2E7B615103AE}" destId="{2127DDCF-4BD4-4316-A652-E0D8D2362D0E}" srcOrd="0" destOrd="0" parTransId="{EAD1968F-43B7-4224-A177-6E7C1010D0E9}" sibTransId="{5AA43AAE-C159-4E37-92B2-77F20544AFF9}"/>
    <dgm:cxn modelId="{085CCD59-044F-4488-A430-92D4B9D09A83}" srcId="{20373AB7-084B-4577-8C8E-EAF38A3B7549}" destId="{73D50222-55B0-483E-9F08-58FB451A0C8C}" srcOrd="2" destOrd="0" parTransId="{88BD05F4-04C8-4308-80F2-FE0B0B5E4DA6}" sibTransId="{E976E173-37F6-451B-BD81-54B28499DF9A}"/>
    <dgm:cxn modelId="{8D25CE86-58CD-45F3-B591-B2F6DDAFEA29}" srcId="{35F87B6B-D406-40C0-9882-A97A1C831F57}" destId="{D7BFA460-0A0A-4E86-B23F-9262D4BD6FFA}" srcOrd="0" destOrd="0" parTransId="{A68900D8-23D6-4BD2-87EC-4F66A4732B44}" sibTransId="{379BFEF2-C2CE-4FAA-924C-997D2C33A57F}"/>
    <dgm:cxn modelId="{95DFE293-E63E-4F0C-9FBC-93BFD38C41B9}" srcId="{0654D089-BFBE-4A9F-9C5A-AB7A3CD8B200}" destId="{DEE4541D-427C-41C8-B858-2E7B615103AE}" srcOrd="1" destOrd="0" parTransId="{61D1971D-6ADF-4545-9C6A-7A432B9D0826}" sibTransId="{DAE7AB88-04B7-4DDB-BD50-2819CA096C5E}"/>
    <dgm:cxn modelId="{F10ACEA4-900D-4151-B660-359C8BEC8697}" srcId="{20373AB7-084B-4577-8C8E-EAF38A3B7549}" destId="{0AA9A68C-7CB6-44A3-98D6-B04636F432F7}" srcOrd="1" destOrd="0" parTransId="{95814BF9-1689-4B67-A8FD-28B810B6BD0F}" sibTransId="{3C7C5827-0D7C-44E9-987E-A9893C2B2D97}"/>
    <dgm:cxn modelId="{8518D0B9-3CA9-4652-B685-EF5B8DF440C2}" srcId="{DEE4541D-427C-41C8-B858-2E7B615103AE}" destId="{70AA1D8A-8527-4997-9D8A-EAC9DFEB93C7}" srcOrd="1" destOrd="0" parTransId="{5E24ED71-AB53-40C3-A072-F20F97558313}" sibTransId="{B514B4A2-E610-4B31-B107-A228E41C070F}"/>
    <dgm:cxn modelId="{7B1F4EBF-DE75-4B89-9170-0FC2619AA097}" srcId="{DEE4541D-427C-41C8-B858-2E7B615103AE}" destId="{4ACFF1C5-347A-4203-A937-AFA8AF9BA68D}" srcOrd="2" destOrd="0" parTransId="{E874A6A5-5DAC-4E0F-BF60-C018FD4631FC}" sibTransId="{BEEE7EAE-B3D9-4745-BC72-6014E5C864C4}"/>
    <dgm:cxn modelId="{342F72C3-1B75-4017-89DB-753AB34C3E09}" srcId="{0654D089-BFBE-4A9F-9C5A-AB7A3CD8B200}" destId="{20373AB7-084B-4577-8C8E-EAF38A3B7549}" srcOrd="2" destOrd="0" parTransId="{D06EC714-3D23-4502-9074-0978B80ECB6B}" sibTransId="{068EFEA9-9748-4F26-99D0-57E1827AA6F0}"/>
    <dgm:cxn modelId="{CD0806D4-86B9-4463-8ECB-DDCF76470E12}" type="presOf" srcId="{89B9D013-2927-4C86-8277-FF033C4913E4}" destId="{6BA2859A-47B5-47D6-BDD2-A9DC484E37F9}" srcOrd="0" destOrd="0" presId="urn:microsoft.com/office/officeart/2005/8/layout/hList1"/>
    <dgm:cxn modelId="{C3F4D6EE-187B-4D9A-8736-1C974633A748}" type="presOf" srcId="{D7BFA460-0A0A-4E86-B23F-9262D4BD6FFA}" destId="{C0DAF831-1FF8-48E7-98BA-E0176EC332EE}" srcOrd="0" destOrd="0" presId="urn:microsoft.com/office/officeart/2005/8/layout/hList1"/>
    <dgm:cxn modelId="{25C05EEF-51E1-4071-B638-63596283B223}" type="presOf" srcId="{70AA1D8A-8527-4997-9D8A-EAC9DFEB93C7}" destId="{C326F2C6-85EA-445C-B77C-527229484656}" srcOrd="0" destOrd="1" presId="urn:microsoft.com/office/officeart/2005/8/layout/hList1"/>
    <dgm:cxn modelId="{06BE8AEF-9D8D-413E-99AC-22D64C130104}" type="presOf" srcId="{DEE4541D-427C-41C8-B858-2E7B615103AE}" destId="{7D26895E-9B42-4FA4-81D3-EA3F4BCEBE01}" srcOrd="0" destOrd="0" presId="urn:microsoft.com/office/officeart/2005/8/layout/hList1"/>
    <dgm:cxn modelId="{4C92EAFA-1E16-4D5D-9E15-E3179588BC98}" type="presOf" srcId="{0AA9A68C-7CB6-44A3-98D6-B04636F432F7}" destId="{6BA2859A-47B5-47D6-BDD2-A9DC484E37F9}" srcOrd="0" destOrd="1" presId="urn:microsoft.com/office/officeart/2005/8/layout/hList1"/>
    <dgm:cxn modelId="{B73BB9FC-79FC-4BDC-BC7E-5F34E0197430}" type="presOf" srcId="{35F87B6B-D406-40C0-9882-A97A1C831F57}" destId="{2B69EB94-614C-4C17-8348-047A7694FDDF}" srcOrd="0" destOrd="0" presId="urn:microsoft.com/office/officeart/2005/8/layout/hList1"/>
    <dgm:cxn modelId="{7363D7ED-3BCE-4311-9123-A97E3503DDDA}" type="presParOf" srcId="{309066F3-50D2-464E-A6D1-ABD001193C52}" destId="{83E663A2-B705-48AD-9E1E-F2685475E1D5}" srcOrd="0" destOrd="0" presId="urn:microsoft.com/office/officeart/2005/8/layout/hList1"/>
    <dgm:cxn modelId="{7083DFB1-257B-4E3B-AB01-CC8D37DB31E0}" type="presParOf" srcId="{83E663A2-B705-48AD-9E1E-F2685475E1D5}" destId="{2B69EB94-614C-4C17-8348-047A7694FDDF}" srcOrd="0" destOrd="0" presId="urn:microsoft.com/office/officeart/2005/8/layout/hList1"/>
    <dgm:cxn modelId="{EB9EC5A8-B20C-4A96-80BC-3FBBFAD034B3}" type="presParOf" srcId="{83E663A2-B705-48AD-9E1E-F2685475E1D5}" destId="{C0DAF831-1FF8-48E7-98BA-E0176EC332EE}" srcOrd="1" destOrd="0" presId="urn:microsoft.com/office/officeart/2005/8/layout/hList1"/>
    <dgm:cxn modelId="{AA51DDF9-9BDE-4675-8DB6-35F59D28121A}" type="presParOf" srcId="{309066F3-50D2-464E-A6D1-ABD001193C52}" destId="{CD346C59-AA54-43E2-95E6-6F7AC71314BD}" srcOrd="1" destOrd="0" presId="urn:microsoft.com/office/officeart/2005/8/layout/hList1"/>
    <dgm:cxn modelId="{BA173159-BD2E-4077-92F4-F02D5A3C0558}" type="presParOf" srcId="{309066F3-50D2-464E-A6D1-ABD001193C52}" destId="{E4AC188C-F666-496D-81FA-022798F645F7}" srcOrd="2" destOrd="0" presId="urn:microsoft.com/office/officeart/2005/8/layout/hList1"/>
    <dgm:cxn modelId="{062C3943-D6FD-4236-9FAA-7549F5E69A71}" type="presParOf" srcId="{E4AC188C-F666-496D-81FA-022798F645F7}" destId="{7D26895E-9B42-4FA4-81D3-EA3F4BCEBE01}" srcOrd="0" destOrd="0" presId="urn:microsoft.com/office/officeart/2005/8/layout/hList1"/>
    <dgm:cxn modelId="{FAADB5FD-77B0-41BD-9489-4677CA11F7A8}" type="presParOf" srcId="{E4AC188C-F666-496D-81FA-022798F645F7}" destId="{C326F2C6-85EA-445C-B77C-527229484656}" srcOrd="1" destOrd="0" presId="urn:microsoft.com/office/officeart/2005/8/layout/hList1"/>
    <dgm:cxn modelId="{87406F67-6657-425A-9695-C573FE338B50}" type="presParOf" srcId="{309066F3-50D2-464E-A6D1-ABD001193C52}" destId="{1A5B0675-11D0-402A-9D37-92E7C4665F17}" srcOrd="3" destOrd="0" presId="urn:microsoft.com/office/officeart/2005/8/layout/hList1"/>
    <dgm:cxn modelId="{8E4B511A-808E-4342-BDD1-0663587706C3}" type="presParOf" srcId="{309066F3-50D2-464E-A6D1-ABD001193C52}" destId="{304FD295-171B-4DA7-8645-48EBF2FD73D2}" srcOrd="4" destOrd="0" presId="urn:microsoft.com/office/officeart/2005/8/layout/hList1"/>
    <dgm:cxn modelId="{37B6A10E-9E0C-4DC1-92EE-FE91723717E3}" type="presParOf" srcId="{304FD295-171B-4DA7-8645-48EBF2FD73D2}" destId="{B86303BC-BEF2-4119-92AD-F3E615D6A213}" srcOrd="0" destOrd="0" presId="urn:microsoft.com/office/officeart/2005/8/layout/hList1"/>
    <dgm:cxn modelId="{2442411C-C2D4-44FD-9FF8-48F287BEEE4B}" type="presParOf" srcId="{304FD295-171B-4DA7-8645-48EBF2FD73D2}" destId="{6BA2859A-47B5-47D6-BDD2-A9DC484E37F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DF11CA-A209-4419-9FBA-04CD39B7978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sv-SE"/>
        </a:p>
      </dgm:t>
    </dgm:pt>
    <dgm:pt modelId="{75BF9F5B-4DBA-4E71-A3CA-B957B380AB6F}">
      <dgm:prSet phldrT="[Text]"/>
      <dgm:spPr/>
      <dgm:t>
        <a:bodyPr/>
        <a:lstStyle/>
        <a:p>
          <a:r>
            <a:rPr lang="sv-SE"/>
            <a:t>Mäta och rapportera våra utsläpp</a:t>
          </a:r>
        </a:p>
      </dgm:t>
    </dgm:pt>
    <dgm:pt modelId="{04BB01DB-AF06-448D-9683-E6DB9FD36685}" type="parTrans" cxnId="{50AD6CC5-E8C6-4D82-9046-750C565AE5A8}">
      <dgm:prSet/>
      <dgm:spPr/>
      <dgm:t>
        <a:bodyPr/>
        <a:lstStyle/>
        <a:p>
          <a:endParaRPr lang="sv-SE"/>
        </a:p>
      </dgm:t>
    </dgm:pt>
    <dgm:pt modelId="{8E7FFF1B-9D04-41A0-BDFC-60A1AE628083}" type="sibTrans" cxnId="{50AD6CC5-E8C6-4D82-9046-750C565AE5A8}">
      <dgm:prSet/>
      <dgm:spPr/>
      <dgm:t>
        <a:bodyPr/>
        <a:lstStyle/>
        <a:p>
          <a:endParaRPr lang="sv-SE"/>
        </a:p>
      </dgm:t>
    </dgm:pt>
    <dgm:pt modelId="{8EF2FD4E-1602-49E0-9817-D2CBACEBCCD2}">
      <dgm:prSet phldrT="[Text]"/>
      <dgm:spPr/>
      <dgm:t>
        <a:bodyPr/>
        <a:lstStyle/>
        <a:p>
          <a:r>
            <a:rPr lang="sv-SE"/>
            <a:t>Resor (flyg, tåg, bil)</a:t>
          </a:r>
        </a:p>
      </dgm:t>
    </dgm:pt>
    <dgm:pt modelId="{13F8CD11-3420-4220-B2C3-F3C8A64AFA2B}" type="parTrans" cxnId="{972F86E6-668F-43A0-A34F-C7096BA6B991}">
      <dgm:prSet/>
      <dgm:spPr/>
      <dgm:t>
        <a:bodyPr/>
        <a:lstStyle/>
        <a:p>
          <a:endParaRPr lang="sv-SE"/>
        </a:p>
      </dgm:t>
    </dgm:pt>
    <dgm:pt modelId="{90FBC890-4AFD-42B3-B4FC-2FF35BDBBFD0}" type="sibTrans" cxnId="{972F86E6-668F-43A0-A34F-C7096BA6B991}">
      <dgm:prSet/>
      <dgm:spPr/>
      <dgm:t>
        <a:bodyPr/>
        <a:lstStyle/>
        <a:p>
          <a:endParaRPr lang="sv-SE"/>
        </a:p>
      </dgm:t>
    </dgm:pt>
    <dgm:pt modelId="{AA09DA3E-3719-4EFA-897A-977AC715C1FD}">
      <dgm:prSet phldrT="[Text]"/>
      <dgm:spPr/>
      <dgm:t>
        <a:bodyPr/>
        <a:lstStyle/>
        <a:p>
          <a:r>
            <a:rPr lang="sv-SE"/>
            <a:t>Sätta upp mål för att minska utsläppen</a:t>
          </a:r>
        </a:p>
      </dgm:t>
    </dgm:pt>
    <dgm:pt modelId="{691D5C3D-BC87-47A8-927D-939FF05EDE31}" type="parTrans" cxnId="{77C8D398-2BDA-4EFC-AAC2-5AAB56F5FC16}">
      <dgm:prSet/>
      <dgm:spPr/>
      <dgm:t>
        <a:bodyPr/>
        <a:lstStyle/>
        <a:p>
          <a:endParaRPr lang="sv-SE"/>
        </a:p>
      </dgm:t>
    </dgm:pt>
    <dgm:pt modelId="{2E9AD36D-68C8-4938-83D1-122201290E21}" type="sibTrans" cxnId="{77C8D398-2BDA-4EFC-AAC2-5AAB56F5FC16}">
      <dgm:prSet/>
      <dgm:spPr/>
      <dgm:t>
        <a:bodyPr/>
        <a:lstStyle/>
        <a:p>
          <a:endParaRPr lang="sv-SE"/>
        </a:p>
      </dgm:t>
    </dgm:pt>
    <dgm:pt modelId="{4EB701F2-7C08-4927-8FF4-917816E63983}">
      <dgm:prSet phldrT="[Text]" custT="1"/>
      <dgm:spPr/>
      <dgm:t>
        <a:bodyPr/>
        <a:lstStyle/>
        <a:p>
          <a:r>
            <a:rPr lang="sv-SE" sz="2000"/>
            <a:t>Minska 10 % per anställd varje år, med 2016 som basår</a:t>
          </a:r>
        </a:p>
      </dgm:t>
    </dgm:pt>
    <dgm:pt modelId="{B673C2E4-FA47-46EA-9A36-6C56A02E624A}" type="parTrans" cxnId="{E30720A5-77EE-4A8B-8588-118C3F9ED658}">
      <dgm:prSet/>
      <dgm:spPr/>
      <dgm:t>
        <a:bodyPr/>
        <a:lstStyle/>
        <a:p>
          <a:endParaRPr lang="sv-SE"/>
        </a:p>
      </dgm:t>
    </dgm:pt>
    <dgm:pt modelId="{43CE6120-03A3-47E4-BE65-D751D8D02823}" type="sibTrans" cxnId="{E30720A5-77EE-4A8B-8588-118C3F9ED658}">
      <dgm:prSet/>
      <dgm:spPr/>
      <dgm:t>
        <a:bodyPr/>
        <a:lstStyle/>
        <a:p>
          <a:endParaRPr lang="sv-SE"/>
        </a:p>
      </dgm:t>
    </dgm:pt>
    <dgm:pt modelId="{750B2155-ACE0-4638-A2CC-42621405C89C}">
      <dgm:prSet phldrT="[Text]"/>
      <dgm:spPr/>
      <dgm:t>
        <a:bodyPr/>
        <a:lstStyle/>
        <a:p>
          <a:r>
            <a:rPr lang="sv-SE"/>
            <a:t>Klimatkompensera för de utsläpp som inte går att undvika</a:t>
          </a:r>
        </a:p>
      </dgm:t>
    </dgm:pt>
    <dgm:pt modelId="{CEEE1131-6E1E-4392-8A13-C7DFB2DF8311}" type="parTrans" cxnId="{AE80D18B-258F-41F5-BED8-E0429589D189}">
      <dgm:prSet/>
      <dgm:spPr/>
      <dgm:t>
        <a:bodyPr/>
        <a:lstStyle/>
        <a:p>
          <a:endParaRPr lang="sv-SE"/>
        </a:p>
      </dgm:t>
    </dgm:pt>
    <dgm:pt modelId="{D6DA97B9-CBFC-4002-AA78-BDC6ADADBA4C}" type="sibTrans" cxnId="{AE80D18B-258F-41F5-BED8-E0429589D189}">
      <dgm:prSet/>
      <dgm:spPr/>
      <dgm:t>
        <a:bodyPr/>
        <a:lstStyle/>
        <a:p>
          <a:endParaRPr lang="sv-SE"/>
        </a:p>
      </dgm:t>
    </dgm:pt>
    <dgm:pt modelId="{38764494-AD49-4453-BE84-A010300C8FFC}">
      <dgm:prSet phldrT="[Text]" custT="1"/>
      <dgm:spPr/>
      <dgm:t>
        <a:bodyPr/>
        <a:lstStyle/>
        <a:p>
          <a:r>
            <a:rPr lang="sv-SE" sz="2000"/>
            <a:t>Genom två externa aktörer: Vi Skogen och </a:t>
          </a:r>
          <a:r>
            <a:rPr lang="sv-SE" sz="2000" err="1"/>
            <a:t>Zero</a:t>
          </a:r>
          <a:r>
            <a:rPr lang="sv-SE" sz="2000"/>
            <a:t> Mission </a:t>
          </a:r>
        </a:p>
      </dgm:t>
    </dgm:pt>
    <dgm:pt modelId="{707262A2-DC1D-4C05-A917-921692FBB818}" type="parTrans" cxnId="{27858C47-3131-438C-8532-70E76D779F00}">
      <dgm:prSet/>
      <dgm:spPr/>
      <dgm:t>
        <a:bodyPr/>
        <a:lstStyle/>
        <a:p>
          <a:endParaRPr lang="sv-SE"/>
        </a:p>
      </dgm:t>
    </dgm:pt>
    <dgm:pt modelId="{EF5F4FF4-245D-40DA-89CD-06203D7A8584}" type="sibTrans" cxnId="{27858C47-3131-438C-8532-70E76D779F00}">
      <dgm:prSet/>
      <dgm:spPr/>
      <dgm:t>
        <a:bodyPr/>
        <a:lstStyle/>
        <a:p>
          <a:endParaRPr lang="sv-SE"/>
        </a:p>
      </dgm:t>
    </dgm:pt>
    <dgm:pt modelId="{D31EC97F-80B8-4F3D-B5FE-6C8F8B872CD8}">
      <dgm:prSet phldrT="[Text]"/>
      <dgm:spPr/>
      <dgm:t>
        <a:bodyPr/>
        <a:lstStyle/>
        <a:p>
          <a:r>
            <a:rPr lang="sv-SE"/>
            <a:t>Energianvändning och pappersförbrukning på våra kontor</a:t>
          </a:r>
        </a:p>
      </dgm:t>
    </dgm:pt>
    <dgm:pt modelId="{AE2C25E2-7759-4E38-BBD0-42B0D949C205}" type="parTrans" cxnId="{9EBBD483-D2C0-4D25-A9BB-C7379AD44D30}">
      <dgm:prSet/>
      <dgm:spPr/>
      <dgm:t>
        <a:bodyPr/>
        <a:lstStyle/>
        <a:p>
          <a:endParaRPr lang="sv-SE"/>
        </a:p>
      </dgm:t>
    </dgm:pt>
    <dgm:pt modelId="{5A8FB901-DFF2-41C3-ACB6-DB9F78E23F29}" type="sibTrans" cxnId="{9EBBD483-D2C0-4D25-A9BB-C7379AD44D30}">
      <dgm:prSet/>
      <dgm:spPr/>
      <dgm:t>
        <a:bodyPr/>
        <a:lstStyle/>
        <a:p>
          <a:endParaRPr lang="sv-SE"/>
        </a:p>
      </dgm:t>
    </dgm:pt>
    <dgm:pt modelId="{D4D07D23-0BBC-4366-9D9D-60C59B05532A}" type="pres">
      <dgm:prSet presAssocID="{A2DF11CA-A209-4419-9FBA-04CD39B79781}" presName="linearFlow" presStyleCnt="0">
        <dgm:presLayoutVars>
          <dgm:dir/>
          <dgm:animLvl val="lvl"/>
          <dgm:resizeHandles val="exact"/>
        </dgm:presLayoutVars>
      </dgm:prSet>
      <dgm:spPr/>
    </dgm:pt>
    <dgm:pt modelId="{AEF0935B-325A-471E-95FD-4752EE4A410C}" type="pres">
      <dgm:prSet presAssocID="{75BF9F5B-4DBA-4E71-A3CA-B957B380AB6F}" presName="composite" presStyleCnt="0"/>
      <dgm:spPr/>
    </dgm:pt>
    <dgm:pt modelId="{785B55B2-8029-49C2-ADEE-C7B88F4FE4CB}" type="pres">
      <dgm:prSet presAssocID="{75BF9F5B-4DBA-4E71-A3CA-B957B380AB6F}" presName="parTx" presStyleLbl="node1" presStyleIdx="0" presStyleCnt="3">
        <dgm:presLayoutVars>
          <dgm:chMax val="0"/>
          <dgm:chPref val="0"/>
          <dgm:bulletEnabled val="1"/>
        </dgm:presLayoutVars>
      </dgm:prSet>
      <dgm:spPr/>
    </dgm:pt>
    <dgm:pt modelId="{3B88BB22-B938-407F-A393-390AA651596C}" type="pres">
      <dgm:prSet presAssocID="{75BF9F5B-4DBA-4E71-A3CA-B957B380AB6F}" presName="parSh" presStyleLbl="node1" presStyleIdx="0" presStyleCnt="3" custLinFactNeighborX="4728" custLinFactNeighborY="-1"/>
      <dgm:spPr/>
    </dgm:pt>
    <dgm:pt modelId="{6D85862D-EAF3-4364-814E-90D0E1CFDF17}" type="pres">
      <dgm:prSet presAssocID="{75BF9F5B-4DBA-4E71-A3CA-B957B380AB6F}" presName="desTx" presStyleLbl="fgAcc1" presStyleIdx="0" presStyleCnt="3" custScaleY="99087" custLinFactNeighborX="4042" custLinFactNeighborY="3098">
        <dgm:presLayoutVars>
          <dgm:bulletEnabled val="1"/>
        </dgm:presLayoutVars>
      </dgm:prSet>
      <dgm:spPr/>
    </dgm:pt>
    <dgm:pt modelId="{D22B521F-0012-4E96-9D03-C8C1A8D4367F}" type="pres">
      <dgm:prSet presAssocID="{8E7FFF1B-9D04-41A0-BDFC-60A1AE628083}" presName="sibTrans" presStyleLbl="sibTrans2D1" presStyleIdx="0" presStyleCnt="2"/>
      <dgm:spPr/>
    </dgm:pt>
    <dgm:pt modelId="{35B59635-5DCF-45F1-BD81-322C21A8B53D}" type="pres">
      <dgm:prSet presAssocID="{8E7FFF1B-9D04-41A0-BDFC-60A1AE628083}" presName="connTx" presStyleLbl="sibTrans2D1" presStyleIdx="0" presStyleCnt="2"/>
      <dgm:spPr/>
    </dgm:pt>
    <dgm:pt modelId="{206C7046-151C-4CC4-A958-C015A233533F}" type="pres">
      <dgm:prSet presAssocID="{AA09DA3E-3719-4EFA-897A-977AC715C1FD}" presName="composite" presStyleCnt="0"/>
      <dgm:spPr/>
    </dgm:pt>
    <dgm:pt modelId="{6743C332-DA5D-4475-A242-977D7A725DE2}" type="pres">
      <dgm:prSet presAssocID="{AA09DA3E-3719-4EFA-897A-977AC715C1FD}" presName="parTx" presStyleLbl="node1" presStyleIdx="0" presStyleCnt="3">
        <dgm:presLayoutVars>
          <dgm:chMax val="0"/>
          <dgm:chPref val="0"/>
          <dgm:bulletEnabled val="1"/>
        </dgm:presLayoutVars>
      </dgm:prSet>
      <dgm:spPr/>
    </dgm:pt>
    <dgm:pt modelId="{FF3C5DF4-5772-4F15-A1B8-CFCD17AC57AD}" type="pres">
      <dgm:prSet presAssocID="{AA09DA3E-3719-4EFA-897A-977AC715C1FD}" presName="parSh" presStyleLbl="node1" presStyleIdx="1" presStyleCnt="3"/>
      <dgm:spPr/>
    </dgm:pt>
    <dgm:pt modelId="{CFB9D2AB-741E-4AF9-8F72-C1A253204ED4}" type="pres">
      <dgm:prSet presAssocID="{AA09DA3E-3719-4EFA-897A-977AC715C1FD}" presName="desTx" presStyleLbl="fgAcc1" presStyleIdx="1" presStyleCnt="3" custLinFactNeighborX="1348" custLinFactNeighborY="3783">
        <dgm:presLayoutVars>
          <dgm:bulletEnabled val="1"/>
        </dgm:presLayoutVars>
      </dgm:prSet>
      <dgm:spPr/>
    </dgm:pt>
    <dgm:pt modelId="{2BF83C20-A0F9-420F-941D-3C4B6BD0AB8A}" type="pres">
      <dgm:prSet presAssocID="{2E9AD36D-68C8-4938-83D1-122201290E21}" presName="sibTrans" presStyleLbl="sibTrans2D1" presStyleIdx="1" presStyleCnt="2"/>
      <dgm:spPr/>
    </dgm:pt>
    <dgm:pt modelId="{4F16DE5A-5ED2-4351-8184-E1776311512D}" type="pres">
      <dgm:prSet presAssocID="{2E9AD36D-68C8-4938-83D1-122201290E21}" presName="connTx" presStyleLbl="sibTrans2D1" presStyleIdx="1" presStyleCnt="2"/>
      <dgm:spPr/>
    </dgm:pt>
    <dgm:pt modelId="{AFA7CDE1-2E25-4BCD-96E9-860728E4BD5D}" type="pres">
      <dgm:prSet presAssocID="{750B2155-ACE0-4638-A2CC-42621405C89C}" presName="composite" presStyleCnt="0"/>
      <dgm:spPr/>
    </dgm:pt>
    <dgm:pt modelId="{99315098-3D35-46D8-BF02-AAE5A8FAA96C}" type="pres">
      <dgm:prSet presAssocID="{750B2155-ACE0-4638-A2CC-42621405C89C}" presName="parTx" presStyleLbl="node1" presStyleIdx="1" presStyleCnt="3">
        <dgm:presLayoutVars>
          <dgm:chMax val="0"/>
          <dgm:chPref val="0"/>
          <dgm:bulletEnabled val="1"/>
        </dgm:presLayoutVars>
      </dgm:prSet>
      <dgm:spPr/>
    </dgm:pt>
    <dgm:pt modelId="{891F452E-68B5-436D-AE79-C67EB6F73C59}" type="pres">
      <dgm:prSet presAssocID="{750B2155-ACE0-4638-A2CC-42621405C89C}" presName="parSh" presStyleLbl="node1" presStyleIdx="2" presStyleCnt="3"/>
      <dgm:spPr/>
    </dgm:pt>
    <dgm:pt modelId="{B17572AE-0A33-4913-9707-BC8D9DA2BA56}" type="pres">
      <dgm:prSet presAssocID="{750B2155-ACE0-4638-A2CC-42621405C89C}" presName="desTx" presStyleLbl="fgAcc1" presStyleIdx="2" presStyleCnt="3" custLinFactNeighborY="3783">
        <dgm:presLayoutVars>
          <dgm:bulletEnabled val="1"/>
        </dgm:presLayoutVars>
      </dgm:prSet>
      <dgm:spPr/>
    </dgm:pt>
  </dgm:ptLst>
  <dgm:cxnLst>
    <dgm:cxn modelId="{84ED1A00-5DBF-4E14-82EF-64D4F1BE6332}" type="presOf" srcId="{AA09DA3E-3719-4EFA-897A-977AC715C1FD}" destId="{FF3C5DF4-5772-4F15-A1B8-CFCD17AC57AD}" srcOrd="1" destOrd="0" presId="urn:microsoft.com/office/officeart/2005/8/layout/process3"/>
    <dgm:cxn modelId="{D26E6507-3BC5-4E76-B502-D7CB64DCBCDF}" type="presOf" srcId="{750B2155-ACE0-4638-A2CC-42621405C89C}" destId="{99315098-3D35-46D8-BF02-AAE5A8FAA96C}" srcOrd="0" destOrd="0" presId="urn:microsoft.com/office/officeart/2005/8/layout/process3"/>
    <dgm:cxn modelId="{F4D2DB16-A1BC-4C20-BDCE-E7954D03ED04}" type="presOf" srcId="{8EF2FD4E-1602-49E0-9817-D2CBACEBCCD2}" destId="{6D85862D-EAF3-4364-814E-90D0E1CFDF17}" srcOrd="0" destOrd="0" presId="urn:microsoft.com/office/officeart/2005/8/layout/process3"/>
    <dgm:cxn modelId="{13169C23-411C-455A-8E5F-6F3E7B018557}" type="presOf" srcId="{8E7FFF1B-9D04-41A0-BDFC-60A1AE628083}" destId="{D22B521F-0012-4E96-9D03-C8C1A8D4367F}" srcOrd="0" destOrd="0" presId="urn:microsoft.com/office/officeart/2005/8/layout/process3"/>
    <dgm:cxn modelId="{00793B2F-F891-4ECB-BA0F-561ACFCD7EB9}" type="presOf" srcId="{A2DF11CA-A209-4419-9FBA-04CD39B79781}" destId="{D4D07D23-0BBC-4366-9D9D-60C59B05532A}" srcOrd="0" destOrd="0" presId="urn:microsoft.com/office/officeart/2005/8/layout/process3"/>
    <dgm:cxn modelId="{4B243A30-480C-45A3-8ACF-F728FDB7FD72}" type="presOf" srcId="{AA09DA3E-3719-4EFA-897A-977AC715C1FD}" destId="{6743C332-DA5D-4475-A242-977D7A725DE2}" srcOrd="0" destOrd="0" presId="urn:microsoft.com/office/officeart/2005/8/layout/process3"/>
    <dgm:cxn modelId="{9C8B1F60-AE6F-46B7-BCFC-8140604A9C85}" type="presOf" srcId="{75BF9F5B-4DBA-4E71-A3CA-B957B380AB6F}" destId="{3B88BB22-B938-407F-A393-390AA651596C}" srcOrd="1" destOrd="0" presId="urn:microsoft.com/office/officeart/2005/8/layout/process3"/>
    <dgm:cxn modelId="{87D10861-C17F-471E-8CC4-0E44EE93B552}" type="presOf" srcId="{2E9AD36D-68C8-4938-83D1-122201290E21}" destId="{2BF83C20-A0F9-420F-941D-3C4B6BD0AB8A}" srcOrd="0" destOrd="0" presId="urn:microsoft.com/office/officeart/2005/8/layout/process3"/>
    <dgm:cxn modelId="{27858C47-3131-438C-8532-70E76D779F00}" srcId="{750B2155-ACE0-4638-A2CC-42621405C89C}" destId="{38764494-AD49-4453-BE84-A010300C8FFC}" srcOrd="0" destOrd="0" parTransId="{707262A2-DC1D-4C05-A917-921692FBB818}" sibTransId="{EF5F4FF4-245D-40DA-89CD-06203D7A8584}"/>
    <dgm:cxn modelId="{4B7A336B-C79B-4B2F-A902-2268471A520F}" type="presOf" srcId="{8E7FFF1B-9D04-41A0-BDFC-60A1AE628083}" destId="{35B59635-5DCF-45F1-BD81-322C21A8B53D}" srcOrd="1" destOrd="0" presId="urn:microsoft.com/office/officeart/2005/8/layout/process3"/>
    <dgm:cxn modelId="{9549C76E-75C8-40ED-8FB8-A01F942ED1E4}" type="presOf" srcId="{38764494-AD49-4453-BE84-A010300C8FFC}" destId="{B17572AE-0A33-4913-9707-BC8D9DA2BA56}" srcOrd="0" destOrd="0" presId="urn:microsoft.com/office/officeart/2005/8/layout/process3"/>
    <dgm:cxn modelId="{6A99DF77-3F6C-44A3-B4B8-0FC1A4B2500B}" type="presOf" srcId="{4EB701F2-7C08-4927-8FF4-917816E63983}" destId="{CFB9D2AB-741E-4AF9-8F72-C1A253204ED4}" srcOrd="0" destOrd="0" presId="urn:microsoft.com/office/officeart/2005/8/layout/process3"/>
    <dgm:cxn modelId="{9EBBD483-D2C0-4D25-A9BB-C7379AD44D30}" srcId="{75BF9F5B-4DBA-4E71-A3CA-B957B380AB6F}" destId="{D31EC97F-80B8-4F3D-B5FE-6C8F8B872CD8}" srcOrd="1" destOrd="0" parTransId="{AE2C25E2-7759-4E38-BBD0-42B0D949C205}" sibTransId="{5A8FB901-DFF2-41C3-ACB6-DB9F78E23F29}"/>
    <dgm:cxn modelId="{AE80D18B-258F-41F5-BED8-E0429589D189}" srcId="{A2DF11CA-A209-4419-9FBA-04CD39B79781}" destId="{750B2155-ACE0-4638-A2CC-42621405C89C}" srcOrd="2" destOrd="0" parTransId="{CEEE1131-6E1E-4392-8A13-C7DFB2DF8311}" sibTransId="{D6DA97B9-CBFC-4002-AA78-BDC6ADADBA4C}"/>
    <dgm:cxn modelId="{E2BBAC92-1064-422F-B94D-67F756504267}" type="presOf" srcId="{2E9AD36D-68C8-4938-83D1-122201290E21}" destId="{4F16DE5A-5ED2-4351-8184-E1776311512D}" srcOrd="1" destOrd="0" presId="urn:microsoft.com/office/officeart/2005/8/layout/process3"/>
    <dgm:cxn modelId="{77C8D398-2BDA-4EFC-AAC2-5AAB56F5FC16}" srcId="{A2DF11CA-A209-4419-9FBA-04CD39B79781}" destId="{AA09DA3E-3719-4EFA-897A-977AC715C1FD}" srcOrd="1" destOrd="0" parTransId="{691D5C3D-BC87-47A8-927D-939FF05EDE31}" sibTransId="{2E9AD36D-68C8-4938-83D1-122201290E21}"/>
    <dgm:cxn modelId="{E30720A5-77EE-4A8B-8588-118C3F9ED658}" srcId="{AA09DA3E-3719-4EFA-897A-977AC715C1FD}" destId="{4EB701F2-7C08-4927-8FF4-917816E63983}" srcOrd="0" destOrd="0" parTransId="{B673C2E4-FA47-46EA-9A36-6C56A02E624A}" sibTransId="{43CE6120-03A3-47E4-BE65-D751D8D02823}"/>
    <dgm:cxn modelId="{33E6B9C4-299A-4B39-9C9E-697C64DAECCF}" type="presOf" srcId="{75BF9F5B-4DBA-4E71-A3CA-B957B380AB6F}" destId="{785B55B2-8029-49C2-ADEE-C7B88F4FE4CB}" srcOrd="0" destOrd="0" presId="urn:microsoft.com/office/officeart/2005/8/layout/process3"/>
    <dgm:cxn modelId="{50AD6CC5-E8C6-4D82-9046-750C565AE5A8}" srcId="{A2DF11CA-A209-4419-9FBA-04CD39B79781}" destId="{75BF9F5B-4DBA-4E71-A3CA-B957B380AB6F}" srcOrd="0" destOrd="0" parTransId="{04BB01DB-AF06-448D-9683-E6DB9FD36685}" sibTransId="{8E7FFF1B-9D04-41A0-BDFC-60A1AE628083}"/>
    <dgm:cxn modelId="{B7EC01DA-779B-4FF8-93EE-D6F9E34959B8}" type="presOf" srcId="{D31EC97F-80B8-4F3D-B5FE-6C8F8B872CD8}" destId="{6D85862D-EAF3-4364-814E-90D0E1CFDF17}" srcOrd="0" destOrd="1" presId="urn:microsoft.com/office/officeart/2005/8/layout/process3"/>
    <dgm:cxn modelId="{972F86E6-668F-43A0-A34F-C7096BA6B991}" srcId="{75BF9F5B-4DBA-4E71-A3CA-B957B380AB6F}" destId="{8EF2FD4E-1602-49E0-9817-D2CBACEBCCD2}" srcOrd="0" destOrd="0" parTransId="{13F8CD11-3420-4220-B2C3-F3C8A64AFA2B}" sibTransId="{90FBC890-4AFD-42B3-B4FC-2FF35BDBBFD0}"/>
    <dgm:cxn modelId="{D1B309FA-AB8A-465D-B7C2-13ED116222A1}" type="presOf" srcId="{750B2155-ACE0-4638-A2CC-42621405C89C}" destId="{891F452E-68B5-436D-AE79-C67EB6F73C59}" srcOrd="1" destOrd="0" presId="urn:microsoft.com/office/officeart/2005/8/layout/process3"/>
    <dgm:cxn modelId="{7F3E54B0-13E7-4506-94AE-B74B473E5D33}" type="presParOf" srcId="{D4D07D23-0BBC-4366-9D9D-60C59B05532A}" destId="{AEF0935B-325A-471E-95FD-4752EE4A410C}" srcOrd="0" destOrd="0" presId="urn:microsoft.com/office/officeart/2005/8/layout/process3"/>
    <dgm:cxn modelId="{726A2207-BCD0-4222-BAA4-080151E75301}" type="presParOf" srcId="{AEF0935B-325A-471E-95FD-4752EE4A410C}" destId="{785B55B2-8029-49C2-ADEE-C7B88F4FE4CB}" srcOrd="0" destOrd="0" presId="urn:microsoft.com/office/officeart/2005/8/layout/process3"/>
    <dgm:cxn modelId="{D4E0EAF5-28ED-4A06-8A3F-96F553152117}" type="presParOf" srcId="{AEF0935B-325A-471E-95FD-4752EE4A410C}" destId="{3B88BB22-B938-407F-A393-390AA651596C}" srcOrd="1" destOrd="0" presId="urn:microsoft.com/office/officeart/2005/8/layout/process3"/>
    <dgm:cxn modelId="{6A15BEBC-450D-42F6-A1DD-4054AABFEF8A}" type="presParOf" srcId="{AEF0935B-325A-471E-95FD-4752EE4A410C}" destId="{6D85862D-EAF3-4364-814E-90D0E1CFDF17}" srcOrd="2" destOrd="0" presId="urn:microsoft.com/office/officeart/2005/8/layout/process3"/>
    <dgm:cxn modelId="{E194910F-87ED-44A2-818F-7FE56FCC0DFE}" type="presParOf" srcId="{D4D07D23-0BBC-4366-9D9D-60C59B05532A}" destId="{D22B521F-0012-4E96-9D03-C8C1A8D4367F}" srcOrd="1" destOrd="0" presId="urn:microsoft.com/office/officeart/2005/8/layout/process3"/>
    <dgm:cxn modelId="{EEE97F2B-BC7C-4E2D-8D73-5CF17B53ED19}" type="presParOf" srcId="{D22B521F-0012-4E96-9D03-C8C1A8D4367F}" destId="{35B59635-5DCF-45F1-BD81-322C21A8B53D}" srcOrd="0" destOrd="0" presId="urn:microsoft.com/office/officeart/2005/8/layout/process3"/>
    <dgm:cxn modelId="{0409C85A-8A41-4395-92CC-2858BF558AE5}" type="presParOf" srcId="{D4D07D23-0BBC-4366-9D9D-60C59B05532A}" destId="{206C7046-151C-4CC4-A958-C015A233533F}" srcOrd="2" destOrd="0" presId="urn:microsoft.com/office/officeart/2005/8/layout/process3"/>
    <dgm:cxn modelId="{E16050BF-BE65-4350-93A2-6B5D10A107CA}" type="presParOf" srcId="{206C7046-151C-4CC4-A958-C015A233533F}" destId="{6743C332-DA5D-4475-A242-977D7A725DE2}" srcOrd="0" destOrd="0" presId="urn:microsoft.com/office/officeart/2005/8/layout/process3"/>
    <dgm:cxn modelId="{AEC3CC50-EE60-48DC-AB62-FAA2035A3AD7}" type="presParOf" srcId="{206C7046-151C-4CC4-A958-C015A233533F}" destId="{FF3C5DF4-5772-4F15-A1B8-CFCD17AC57AD}" srcOrd="1" destOrd="0" presId="urn:microsoft.com/office/officeart/2005/8/layout/process3"/>
    <dgm:cxn modelId="{D71D65C8-0C72-48DA-9D05-8962616B901B}" type="presParOf" srcId="{206C7046-151C-4CC4-A958-C015A233533F}" destId="{CFB9D2AB-741E-4AF9-8F72-C1A253204ED4}" srcOrd="2" destOrd="0" presId="urn:microsoft.com/office/officeart/2005/8/layout/process3"/>
    <dgm:cxn modelId="{AC71849C-027C-40D6-B4E8-3787E64283CB}" type="presParOf" srcId="{D4D07D23-0BBC-4366-9D9D-60C59B05532A}" destId="{2BF83C20-A0F9-420F-941D-3C4B6BD0AB8A}" srcOrd="3" destOrd="0" presId="urn:microsoft.com/office/officeart/2005/8/layout/process3"/>
    <dgm:cxn modelId="{61FBEDE3-DA32-48D5-BCF6-D3706E651D62}" type="presParOf" srcId="{2BF83C20-A0F9-420F-941D-3C4B6BD0AB8A}" destId="{4F16DE5A-5ED2-4351-8184-E1776311512D}" srcOrd="0" destOrd="0" presId="urn:microsoft.com/office/officeart/2005/8/layout/process3"/>
    <dgm:cxn modelId="{6208BF37-7FC1-4814-A0B4-EF2CDED0EEA0}" type="presParOf" srcId="{D4D07D23-0BBC-4366-9D9D-60C59B05532A}" destId="{AFA7CDE1-2E25-4BCD-96E9-860728E4BD5D}" srcOrd="4" destOrd="0" presId="urn:microsoft.com/office/officeart/2005/8/layout/process3"/>
    <dgm:cxn modelId="{67CBDDA3-41B7-4D51-85D3-E66E695D11D4}" type="presParOf" srcId="{AFA7CDE1-2E25-4BCD-96E9-860728E4BD5D}" destId="{99315098-3D35-46D8-BF02-AAE5A8FAA96C}" srcOrd="0" destOrd="0" presId="urn:microsoft.com/office/officeart/2005/8/layout/process3"/>
    <dgm:cxn modelId="{7E9C29F3-5526-43D9-8458-A95AFAD88FD7}" type="presParOf" srcId="{AFA7CDE1-2E25-4BCD-96E9-860728E4BD5D}" destId="{891F452E-68B5-436D-AE79-C67EB6F73C59}" srcOrd="1" destOrd="0" presId="urn:microsoft.com/office/officeart/2005/8/layout/process3"/>
    <dgm:cxn modelId="{AD38EB3D-51FB-4696-9F02-CC5E0B505A01}" type="presParOf" srcId="{AFA7CDE1-2E25-4BCD-96E9-860728E4BD5D}" destId="{B17572AE-0A33-4913-9707-BC8D9DA2BA56}"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DF11CA-A209-4419-9FBA-04CD39B7978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sv-SE"/>
        </a:p>
      </dgm:t>
    </dgm:pt>
    <dgm:pt modelId="{75BF9F5B-4DBA-4E71-A3CA-B957B380AB6F}">
      <dgm:prSet phldrT="[Text]"/>
      <dgm:spPr/>
      <dgm:t>
        <a:bodyPr/>
        <a:lstStyle/>
        <a:p>
          <a:r>
            <a:rPr lang="sv-SE"/>
            <a:t>Mäta och rapportera våra utsläpp</a:t>
          </a:r>
        </a:p>
      </dgm:t>
    </dgm:pt>
    <dgm:pt modelId="{04BB01DB-AF06-448D-9683-E6DB9FD36685}" type="parTrans" cxnId="{50AD6CC5-E8C6-4D82-9046-750C565AE5A8}">
      <dgm:prSet/>
      <dgm:spPr/>
      <dgm:t>
        <a:bodyPr/>
        <a:lstStyle/>
        <a:p>
          <a:endParaRPr lang="sv-SE"/>
        </a:p>
      </dgm:t>
    </dgm:pt>
    <dgm:pt modelId="{8E7FFF1B-9D04-41A0-BDFC-60A1AE628083}" type="sibTrans" cxnId="{50AD6CC5-E8C6-4D82-9046-750C565AE5A8}">
      <dgm:prSet/>
      <dgm:spPr/>
      <dgm:t>
        <a:bodyPr/>
        <a:lstStyle/>
        <a:p>
          <a:endParaRPr lang="sv-SE"/>
        </a:p>
      </dgm:t>
    </dgm:pt>
    <dgm:pt modelId="{8EF2FD4E-1602-49E0-9817-D2CBACEBCCD2}">
      <dgm:prSet phldrT="[Text]"/>
      <dgm:spPr/>
      <dgm:t>
        <a:bodyPr/>
        <a:lstStyle/>
        <a:p>
          <a:r>
            <a:rPr lang="sv-SE"/>
            <a:t>Screening av samtliga utsläpp i hela organisationen för en ny </a:t>
          </a:r>
          <a:r>
            <a:rPr lang="sv-SE" err="1"/>
            <a:t>baseline</a:t>
          </a:r>
          <a:endParaRPr lang="sv-SE"/>
        </a:p>
      </dgm:t>
    </dgm:pt>
    <dgm:pt modelId="{13F8CD11-3420-4220-B2C3-F3C8A64AFA2B}" type="parTrans" cxnId="{972F86E6-668F-43A0-A34F-C7096BA6B991}">
      <dgm:prSet/>
      <dgm:spPr/>
      <dgm:t>
        <a:bodyPr/>
        <a:lstStyle/>
        <a:p>
          <a:endParaRPr lang="sv-SE"/>
        </a:p>
      </dgm:t>
    </dgm:pt>
    <dgm:pt modelId="{90FBC890-4AFD-42B3-B4FC-2FF35BDBBFD0}" type="sibTrans" cxnId="{972F86E6-668F-43A0-A34F-C7096BA6B991}">
      <dgm:prSet/>
      <dgm:spPr/>
      <dgm:t>
        <a:bodyPr/>
        <a:lstStyle/>
        <a:p>
          <a:endParaRPr lang="sv-SE"/>
        </a:p>
      </dgm:t>
    </dgm:pt>
    <dgm:pt modelId="{AA09DA3E-3719-4EFA-897A-977AC715C1FD}">
      <dgm:prSet phldrT="[Text]"/>
      <dgm:spPr/>
      <dgm:t>
        <a:bodyPr/>
        <a:lstStyle/>
        <a:p>
          <a:r>
            <a:rPr lang="sv-SE"/>
            <a:t>Sätta upp mål för att minska utsläppen</a:t>
          </a:r>
        </a:p>
      </dgm:t>
    </dgm:pt>
    <dgm:pt modelId="{691D5C3D-BC87-47A8-927D-939FF05EDE31}" type="parTrans" cxnId="{77C8D398-2BDA-4EFC-AAC2-5AAB56F5FC16}">
      <dgm:prSet/>
      <dgm:spPr/>
      <dgm:t>
        <a:bodyPr/>
        <a:lstStyle/>
        <a:p>
          <a:endParaRPr lang="sv-SE"/>
        </a:p>
      </dgm:t>
    </dgm:pt>
    <dgm:pt modelId="{2E9AD36D-68C8-4938-83D1-122201290E21}" type="sibTrans" cxnId="{77C8D398-2BDA-4EFC-AAC2-5AAB56F5FC16}">
      <dgm:prSet/>
      <dgm:spPr/>
      <dgm:t>
        <a:bodyPr/>
        <a:lstStyle/>
        <a:p>
          <a:endParaRPr lang="sv-SE"/>
        </a:p>
      </dgm:t>
    </dgm:pt>
    <dgm:pt modelId="{4EB701F2-7C08-4927-8FF4-917816E63983}">
      <dgm:prSet phldrT="[Text]"/>
      <dgm:spPr/>
      <dgm:t>
        <a:bodyPr/>
        <a:lstStyle/>
        <a:p>
          <a:r>
            <a:rPr lang="sv-SE"/>
            <a:t>Nya realistiska minskningsmål med utgångspunkt i strategin</a:t>
          </a:r>
        </a:p>
      </dgm:t>
    </dgm:pt>
    <dgm:pt modelId="{B673C2E4-FA47-46EA-9A36-6C56A02E624A}" type="parTrans" cxnId="{E30720A5-77EE-4A8B-8588-118C3F9ED658}">
      <dgm:prSet/>
      <dgm:spPr/>
      <dgm:t>
        <a:bodyPr/>
        <a:lstStyle/>
        <a:p>
          <a:endParaRPr lang="sv-SE"/>
        </a:p>
      </dgm:t>
    </dgm:pt>
    <dgm:pt modelId="{43CE6120-03A3-47E4-BE65-D751D8D02823}" type="sibTrans" cxnId="{E30720A5-77EE-4A8B-8588-118C3F9ED658}">
      <dgm:prSet/>
      <dgm:spPr/>
      <dgm:t>
        <a:bodyPr/>
        <a:lstStyle/>
        <a:p>
          <a:endParaRPr lang="sv-SE"/>
        </a:p>
      </dgm:t>
    </dgm:pt>
    <dgm:pt modelId="{750B2155-ACE0-4638-A2CC-42621405C89C}">
      <dgm:prSet phldrT="[Text]"/>
      <dgm:spPr/>
      <dgm:t>
        <a:bodyPr/>
        <a:lstStyle/>
        <a:p>
          <a:r>
            <a:rPr lang="sv-SE"/>
            <a:t>Klimatkompensera för de utsläpp som inte går att undvika</a:t>
          </a:r>
        </a:p>
      </dgm:t>
    </dgm:pt>
    <dgm:pt modelId="{CEEE1131-6E1E-4392-8A13-C7DFB2DF8311}" type="parTrans" cxnId="{AE80D18B-258F-41F5-BED8-E0429589D189}">
      <dgm:prSet/>
      <dgm:spPr/>
      <dgm:t>
        <a:bodyPr/>
        <a:lstStyle/>
        <a:p>
          <a:endParaRPr lang="sv-SE"/>
        </a:p>
      </dgm:t>
    </dgm:pt>
    <dgm:pt modelId="{D6DA97B9-CBFC-4002-AA78-BDC6ADADBA4C}" type="sibTrans" cxnId="{AE80D18B-258F-41F5-BED8-E0429589D189}">
      <dgm:prSet/>
      <dgm:spPr/>
      <dgm:t>
        <a:bodyPr/>
        <a:lstStyle/>
        <a:p>
          <a:endParaRPr lang="sv-SE"/>
        </a:p>
      </dgm:t>
    </dgm:pt>
    <dgm:pt modelId="{38764494-AD49-4453-BE84-A010300C8FFC}">
      <dgm:prSet phldrT="[Text]"/>
      <dgm:spPr/>
      <dgm:t>
        <a:bodyPr/>
        <a:lstStyle/>
        <a:p>
          <a:r>
            <a:rPr lang="sv-SE"/>
            <a:t>Utreda möjligheten att kompensera för våra utsläpp internt inom rörelsen</a:t>
          </a:r>
        </a:p>
      </dgm:t>
    </dgm:pt>
    <dgm:pt modelId="{707262A2-DC1D-4C05-A917-921692FBB818}" type="parTrans" cxnId="{27858C47-3131-438C-8532-70E76D779F00}">
      <dgm:prSet/>
      <dgm:spPr/>
      <dgm:t>
        <a:bodyPr/>
        <a:lstStyle/>
        <a:p>
          <a:endParaRPr lang="sv-SE"/>
        </a:p>
      </dgm:t>
    </dgm:pt>
    <dgm:pt modelId="{EF5F4FF4-245D-40DA-89CD-06203D7A8584}" type="sibTrans" cxnId="{27858C47-3131-438C-8532-70E76D779F00}">
      <dgm:prSet/>
      <dgm:spPr/>
      <dgm:t>
        <a:bodyPr/>
        <a:lstStyle/>
        <a:p>
          <a:endParaRPr lang="sv-SE"/>
        </a:p>
      </dgm:t>
    </dgm:pt>
    <dgm:pt modelId="{D4D07D23-0BBC-4366-9D9D-60C59B05532A}" type="pres">
      <dgm:prSet presAssocID="{A2DF11CA-A209-4419-9FBA-04CD39B79781}" presName="linearFlow" presStyleCnt="0">
        <dgm:presLayoutVars>
          <dgm:dir/>
          <dgm:animLvl val="lvl"/>
          <dgm:resizeHandles val="exact"/>
        </dgm:presLayoutVars>
      </dgm:prSet>
      <dgm:spPr/>
    </dgm:pt>
    <dgm:pt modelId="{AEF0935B-325A-471E-95FD-4752EE4A410C}" type="pres">
      <dgm:prSet presAssocID="{75BF9F5B-4DBA-4E71-A3CA-B957B380AB6F}" presName="composite" presStyleCnt="0"/>
      <dgm:spPr/>
    </dgm:pt>
    <dgm:pt modelId="{785B55B2-8029-49C2-ADEE-C7B88F4FE4CB}" type="pres">
      <dgm:prSet presAssocID="{75BF9F5B-4DBA-4E71-A3CA-B957B380AB6F}" presName="parTx" presStyleLbl="node1" presStyleIdx="0" presStyleCnt="3">
        <dgm:presLayoutVars>
          <dgm:chMax val="0"/>
          <dgm:chPref val="0"/>
          <dgm:bulletEnabled val="1"/>
        </dgm:presLayoutVars>
      </dgm:prSet>
      <dgm:spPr/>
    </dgm:pt>
    <dgm:pt modelId="{3B88BB22-B938-407F-A393-390AA651596C}" type="pres">
      <dgm:prSet presAssocID="{75BF9F5B-4DBA-4E71-A3CA-B957B380AB6F}" presName="parSh" presStyleLbl="node1" presStyleIdx="0" presStyleCnt="3"/>
      <dgm:spPr/>
    </dgm:pt>
    <dgm:pt modelId="{6D85862D-EAF3-4364-814E-90D0E1CFDF17}" type="pres">
      <dgm:prSet presAssocID="{75BF9F5B-4DBA-4E71-A3CA-B957B380AB6F}" presName="desTx" presStyleLbl="fgAcc1" presStyleIdx="0" presStyleCnt="3">
        <dgm:presLayoutVars>
          <dgm:bulletEnabled val="1"/>
        </dgm:presLayoutVars>
      </dgm:prSet>
      <dgm:spPr/>
    </dgm:pt>
    <dgm:pt modelId="{D22B521F-0012-4E96-9D03-C8C1A8D4367F}" type="pres">
      <dgm:prSet presAssocID="{8E7FFF1B-9D04-41A0-BDFC-60A1AE628083}" presName="sibTrans" presStyleLbl="sibTrans2D1" presStyleIdx="0" presStyleCnt="2"/>
      <dgm:spPr/>
    </dgm:pt>
    <dgm:pt modelId="{35B59635-5DCF-45F1-BD81-322C21A8B53D}" type="pres">
      <dgm:prSet presAssocID="{8E7FFF1B-9D04-41A0-BDFC-60A1AE628083}" presName="connTx" presStyleLbl="sibTrans2D1" presStyleIdx="0" presStyleCnt="2"/>
      <dgm:spPr/>
    </dgm:pt>
    <dgm:pt modelId="{206C7046-151C-4CC4-A958-C015A233533F}" type="pres">
      <dgm:prSet presAssocID="{AA09DA3E-3719-4EFA-897A-977AC715C1FD}" presName="composite" presStyleCnt="0"/>
      <dgm:spPr/>
    </dgm:pt>
    <dgm:pt modelId="{6743C332-DA5D-4475-A242-977D7A725DE2}" type="pres">
      <dgm:prSet presAssocID="{AA09DA3E-3719-4EFA-897A-977AC715C1FD}" presName="parTx" presStyleLbl="node1" presStyleIdx="0" presStyleCnt="3">
        <dgm:presLayoutVars>
          <dgm:chMax val="0"/>
          <dgm:chPref val="0"/>
          <dgm:bulletEnabled val="1"/>
        </dgm:presLayoutVars>
      </dgm:prSet>
      <dgm:spPr/>
    </dgm:pt>
    <dgm:pt modelId="{FF3C5DF4-5772-4F15-A1B8-CFCD17AC57AD}" type="pres">
      <dgm:prSet presAssocID="{AA09DA3E-3719-4EFA-897A-977AC715C1FD}" presName="parSh" presStyleLbl="node1" presStyleIdx="1" presStyleCnt="3"/>
      <dgm:spPr/>
    </dgm:pt>
    <dgm:pt modelId="{CFB9D2AB-741E-4AF9-8F72-C1A253204ED4}" type="pres">
      <dgm:prSet presAssocID="{AA09DA3E-3719-4EFA-897A-977AC715C1FD}" presName="desTx" presStyleLbl="fgAcc1" presStyleIdx="1" presStyleCnt="3">
        <dgm:presLayoutVars>
          <dgm:bulletEnabled val="1"/>
        </dgm:presLayoutVars>
      </dgm:prSet>
      <dgm:spPr/>
    </dgm:pt>
    <dgm:pt modelId="{2BF83C20-A0F9-420F-941D-3C4B6BD0AB8A}" type="pres">
      <dgm:prSet presAssocID="{2E9AD36D-68C8-4938-83D1-122201290E21}" presName="sibTrans" presStyleLbl="sibTrans2D1" presStyleIdx="1" presStyleCnt="2"/>
      <dgm:spPr/>
    </dgm:pt>
    <dgm:pt modelId="{4F16DE5A-5ED2-4351-8184-E1776311512D}" type="pres">
      <dgm:prSet presAssocID="{2E9AD36D-68C8-4938-83D1-122201290E21}" presName="connTx" presStyleLbl="sibTrans2D1" presStyleIdx="1" presStyleCnt="2"/>
      <dgm:spPr/>
    </dgm:pt>
    <dgm:pt modelId="{AFA7CDE1-2E25-4BCD-96E9-860728E4BD5D}" type="pres">
      <dgm:prSet presAssocID="{750B2155-ACE0-4638-A2CC-42621405C89C}" presName="composite" presStyleCnt="0"/>
      <dgm:spPr/>
    </dgm:pt>
    <dgm:pt modelId="{99315098-3D35-46D8-BF02-AAE5A8FAA96C}" type="pres">
      <dgm:prSet presAssocID="{750B2155-ACE0-4638-A2CC-42621405C89C}" presName="parTx" presStyleLbl="node1" presStyleIdx="1" presStyleCnt="3">
        <dgm:presLayoutVars>
          <dgm:chMax val="0"/>
          <dgm:chPref val="0"/>
          <dgm:bulletEnabled val="1"/>
        </dgm:presLayoutVars>
      </dgm:prSet>
      <dgm:spPr/>
    </dgm:pt>
    <dgm:pt modelId="{891F452E-68B5-436D-AE79-C67EB6F73C59}" type="pres">
      <dgm:prSet presAssocID="{750B2155-ACE0-4638-A2CC-42621405C89C}" presName="parSh" presStyleLbl="node1" presStyleIdx="2" presStyleCnt="3"/>
      <dgm:spPr/>
    </dgm:pt>
    <dgm:pt modelId="{B17572AE-0A33-4913-9707-BC8D9DA2BA56}" type="pres">
      <dgm:prSet presAssocID="{750B2155-ACE0-4638-A2CC-42621405C89C}" presName="desTx" presStyleLbl="fgAcc1" presStyleIdx="2" presStyleCnt="3">
        <dgm:presLayoutVars>
          <dgm:bulletEnabled val="1"/>
        </dgm:presLayoutVars>
      </dgm:prSet>
      <dgm:spPr/>
    </dgm:pt>
  </dgm:ptLst>
  <dgm:cxnLst>
    <dgm:cxn modelId="{84ED1A00-5DBF-4E14-82EF-64D4F1BE6332}" type="presOf" srcId="{AA09DA3E-3719-4EFA-897A-977AC715C1FD}" destId="{FF3C5DF4-5772-4F15-A1B8-CFCD17AC57AD}" srcOrd="1" destOrd="0" presId="urn:microsoft.com/office/officeart/2005/8/layout/process3"/>
    <dgm:cxn modelId="{D26E6507-3BC5-4E76-B502-D7CB64DCBCDF}" type="presOf" srcId="{750B2155-ACE0-4638-A2CC-42621405C89C}" destId="{99315098-3D35-46D8-BF02-AAE5A8FAA96C}" srcOrd="0" destOrd="0" presId="urn:microsoft.com/office/officeart/2005/8/layout/process3"/>
    <dgm:cxn modelId="{F4D2DB16-A1BC-4C20-BDCE-E7954D03ED04}" type="presOf" srcId="{8EF2FD4E-1602-49E0-9817-D2CBACEBCCD2}" destId="{6D85862D-EAF3-4364-814E-90D0E1CFDF17}" srcOrd="0" destOrd="0" presId="urn:microsoft.com/office/officeart/2005/8/layout/process3"/>
    <dgm:cxn modelId="{13169C23-411C-455A-8E5F-6F3E7B018557}" type="presOf" srcId="{8E7FFF1B-9D04-41A0-BDFC-60A1AE628083}" destId="{D22B521F-0012-4E96-9D03-C8C1A8D4367F}" srcOrd="0" destOrd="0" presId="urn:microsoft.com/office/officeart/2005/8/layout/process3"/>
    <dgm:cxn modelId="{00793B2F-F891-4ECB-BA0F-561ACFCD7EB9}" type="presOf" srcId="{A2DF11CA-A209-4419-9FBA-04CD39B79781}" destId="{D4D07D23-0BBC-4366-9D9D-60C59B05532A}" srcOrd="0" destOrd="0" presId="urn:microsoft.com/office/officeart/2005/8/layout/process3"/>
    <dgm:cxn modelId="{4B243A30-480C-45A3-8ACF-F728FDB7FD72}" type="presOf" srcId="{AA09DA3E-3719-4EFA-897A-977AC715C1FD}" destId="{6743C332-DA5D-4475-A242-977D7A725DE2}" srcOrd="0" destOrd="0" presId="urn:microsoft.com/office/officeart/2005/8/layout/process3"/>
    <dgm:cxn modelId="{9C8B1F60-AE6F-46B7-BCFC-8140604A9C85}" type="presOf" srcId="{75BF9F5B-4DBA-4E71-A3CA-B957B380AB6F}" destId="{3B88BB22-B938-407F-A393-390AA651596C}" srcOrd="1" destOrd="0" presId="urn:microsoft.com/office/officeart/2005/8/layout/process3"/>
    <dgm:cxn modelId="{87D10861-C17F-471E-8CC4-0E44EE93B552}" type="presOf" srcId="{2E9AD36D-68C8-4938-83D1-122201290E21}" destId="{2BF83C20-A0F9-420F-941D-3C4B6BD0AB8A}" srcOrd="0" destOrd="0" presId="urn:microsoft.com/office/officeart/2005/8/layout/process3"/>
    <dgm:cxn modelId="{27858C47-3131-438C-8532-70E76D779F00}" srcId="{750B2155-ACE0-4638-A2CC-42621405C89C}" destId="{38764494-AD49-4453-BE84-A010300C8FFC}" srcOrd="0" destOrd="0" parTransId="{707262A2-DC1D-4C05-A917-921692FBB818}" sibTransId="{EF5F4FF4-245D-40DA-89CD-06203D7A8584}"/>
    <dgm:cxn modelId="{4B7A336B-C79B-4B2F-A902-2268471A520F}" type="presOf" srcId="{8E7FFF1B-9D04-41A0-BDFC-60A1AE628083}" destId="{35B59635-5DCF-45F1-BD81-322C21A8B53D}" srcOrd="1" destOrd="0" presId="urn:microsoft.com/office/officeart/2005/8/layout/process3"/>
    <dgm:cxn modelId="{9549C76E-75C8-40ED-8FB8-A01F942ED1E4}" type="presOf" srcId="{38764494-AD49-4453-BE84-A010300C8FFC}" destId="{B17572AE-0A33-4913-9707-BC8D9DA2BA56}" srcOrd="0" destOrd="0" presId="urn:microsoft.com/office/officeart/2005/8/layout/process3"/>
    <dgm:cxn modelId="{6A99DF77-3F6C-44A3-B4B8-0FC1A4B2500B}" type="presOf" srcId="{4EB701F2-7C08-4927-8FF4-917816E63983}" destId="{CFB9D2AB-741E-4AF9-8F72-C1A253204ED4}" srcOrd="0" destOrd="0" presId="urn:microsoft.com/office/officeart/2005/8/layout/process3"/>
    <dgm:cxn modelId="{AE80D18B-258F-41F5-BED8-E0429589D189}" srcId="{A2DF11CA-A209-4419-9FBA-04CD39B79781}" destId="{750B2155-ACE0-4638-A2CC-42621405C89C}" srcOrd="2" destOrd="0" parTransId="{CEEE1131-6E1E-4392-8A13-C7DFB2DF8311}" sibTransId="{D6DA97B9-CBFC-4002-AA78-BDC6ADADBA4C}"/>
    <dgm:cxn modelId="{E2BBAC92-1064-422F-B94D-67F756504267}" type="presOf" srcId="{2E9AD36D-68C8-4938-83D1-122201290E21}" destId="{4F16DE5A-5ED2-4351-8184-E1776311512D}" srcOrd="1" destOrd="0" presId="urn:microsoft.com/office/officeart/2005/8/layout/process3"/>
    <dgm:cxn modelId="{77C8D398-2BDA-4EFC-AAC2-5AAB56F5FC16}" srcId="{A2DF11CA-A209-4419-9FBA-04CD39B79781}" destId="{AA09DA3E-3719-4EFA-897A-977AC715C1FD}" srcOrd="1" destOrd="0" parTransId="{691D5C3D-BC87-47A8-927D-939FF05EDE31}" sibTransId="{2E9AD36D-68C8-4938-83D1-122201290E21}"/>
    <dgm:cxn modelId="{E30720A5-77EE-4A8B-8588-118C3F9ED658}" srcId="{AA09DA3E-3719-4EFA-897A-977AC715C1FD}" destId="{4EB701F2-7C08-4927-8FF4-917816E63983}" srcOrd="0" destOrd="0" parTransId="{B673C2E4-FA47-46EA-9A36-6C56A02E624A}" sibTransId="{43CE6120-03A3-47E4-BE65-D751D8D02823}"/>
    <dgm:cxn modelId="{33E6B9C4-299A-4B39-9C9E-697C64DAECCF}" type="presOf" srcId="{75BF9F5B-4DBA-4E71-A3CA-B957B380AB6F}" destId="{785B55B2-8029-49C2-ADEE-C7B88F4FE4CB}" srcOrd="0" destOrd="0" presId="urn:microsoft.com/office/officeart/2005/8/layout/process3"/>
    <dgm:cxn modelId="{50AD6CC5-E8C6-4D82-9046-750C565AE5A8}" srcId="{A2DF11CA-A209-4419-9FBA-04CD39B79781}" destId="{75BF9F5B-4DBA-4E71-A3CA-B957B380AB6F}" srcOrd="0" destOrd="0" parTransId="{04BB01DB-AF06-448D-9683-E6DB9FD36685}" sibTransId="{8E7FFF1B-9D04-41A0-BDFC-60A1AE628083}"/>
    <dgm:cxn modelId="{972F86E6-668F-43A0-A34F-C7096BA6B991}" srcId="{75BF9F5B-4DBA-4E71-A3CA-B957B380AB6F}" destId="{8EF2FD4E-1602-49E0-9817-D2CBACEBCCD2}" srcOrd="0" destOrd="0" parTransId="{13F8CD11-3420-4220-B2C3-F3C8A64AFA2B}" sibTransId="{90FBC890-4AFD-42B3-B4FC-2FF35BDBBFD0}"/>
    <dgm:cxn modelId="{D1B309FA-AB8A-465D-B7C2-13ED116222A1}" type="presOf" srcId="{750B2155-ACE0-4638-A2CC-42621405C89C}" destId="{891F452E-68B5-436D-AE79-C67EB6F73C59}" srcOrd="1" destOrd="0" presId="urn:microsoft.com/office/officeart/2005/8/layout/process3"/>
    <dgm:cxn modelId="{7F3E54B0-13E7-4506-94AE-B74B473E5D33}" type="presParOf" srcId="{D4D07D23-0BBC-4366-9D9D-60C59B05532A}" destId="{AEF0935B-325A-471E-95FD-4752EE4A410C}" srcOrd="0" destOrd="0" presId="urn:microsoft.com/office/officeart/2005/8/layout/process3"/>
    <dgm:cxn modelId="{726A2207-BCD0-4222-BAA4-080151E75301}" type="presParOf" srcId="{AEF0935B-325A-471E-95FD-4752EE4A410C}" destId="{785B55B2-8029-49C2-ADEE-C7B88F4FE4CB}" srcOrd="0" destOrd="0" presId="urn:microsoft.com/office/officeart/2005/8/layout/process3"/>
    <dgm:cxn modelId="{D4E0EAF5-28ED-4A06-8A3F-96F553152117}" type="presParOf" srcId="{AEF0935B-325A-471E-95FD-4752EE4A410C}" destId="{3B88BB22-B938-407F-A393-390AA651596C}" srcOrd="1" destOrd="0" presId="urn:microsoft.com/office/officeart/2005/8/layout/process3"/>
    <dgm:cxn modelId="{6A15BEBC-450D-42F6-A1DD-4054AABFEF8A}" type="presParOf" srcId="{AEF0935B-325A-471E-95FD-4752EE4A410C}" destId="{6D85862D-EAF3-4364-814E-90D0E1CFDF17}" srcOrd="2" destOrd="0" presId="urn:microsoft.com/office/officeart/2005/8/layout/process3"/>
    <dgm:cxn modelId="{E194910F-87ED-44A2-818F-7FE56FCC0DFE}" type="presParOf" srcId="{D4D07D23-0BBC-4366-9D9D-60C59B05532A}" destId="{D22B521F-0012-4E96-9D03-C8C1A8D4367F}" srcOrd="1" destOrd="0" presId="urn:microsoft.com/office/officeart/2005/8/layout/process3"/>
    <dgm:cxn modelId="{EEE97F2B-BC7C-4E2D-8D73-5CF17B53ED19}" type="presParOf" srcId="{D22B521F-0012-4E96-9D03-C8C1A8D4367F}" destId="{35B59635-5DCF-45F1-BD81-322C21A8B53D}" srcOrd="0" destOrd="0" presId="urn:microsoft.com/office/officeart/2005/8/layout/process3"/>
    <dgm:cxn modelId="{0409C85A-8A41-4395-92CC-2858BF558AE5}" type="presParOf" srcId="{D4D07D23-0BBC-4366-9D9D-60C59B05532A}" destId="{206C7046-151C-4CC4-A958-C015A233533F}" srcOrd="2" destOrd="0" presId="urn:microsoft.com/office/officeart/2005/8/layout/process3"/>
    <dgm:cxn modelId="{E16050BF-BE65-4350-93A2-6B5D10A107CA}" type="presParOf" srcId="{206C7046-151C-4CC4-A958-C015A233533F}" destId="{6743C332-DA5D-4475-A242-977D7A725DE2}" srcOrd="0" destOrd="0" presId="urn:microsoft.com/office/officeart/2005/8/layout/process3"/>
    <dgm:cxn modelId="{AEC3CC50-EE60-48DC-AB62-FAA2035A3AD7}" type="presParOf" srcId="{206C7046-151C-4CC4-A958-C015A233533F}" destId="{FF3C5DF4-5772-4F15-A1B8-CFCD17AC57AD}" srcOrd="1" destOrd="0" presId="urn:microsoft.com/office/officeart/2005/8/layout/process3"/>
    <dgm:cxn modelId="{D71D65C8-0C72-48DA-9D05-8962616B901B}" type="presParOf" srcId="{206C7046-151C-4CC4-A958-C015A233533F}" destId="{CFB9D2AB-741E-4AF9-8F72-C1A253204ED4}" srcOrd="2" destOrd="0" presId="urn:microsoft.com/office/officeart/2005/8/layout/process3"/>
    <dgm:cxn modelId="{AC71849C-027C-40D6-B4E8-3787E64283CB}" type="presParOf" srcId="{D4D07D23-0BBC-4366-9D9D-60C59B05532A}" destId="{2BF83C20-A0F9-420F-941D-3C4B6BD0AB8A}" srcOrd="3" destOrd="0" presId="urn:microsoft.com/office/officeart/2005/8/layout/process3"/>
    <dgm:cxn modelId="{61FBEDE3-DA32-48D5-BCF6-D3706E651D62}" type="presParOf" srcId="{2BF83C20-A0F9-420F-941D-3C4B6BD0AB8A}" destId="{4F16DE5A-5ED2-4351-8184-E1776311512D}" srcOrd="0" destOrd="0" presId="urn:microsoft.com/office/officeart/2005/8/layout/process3"/>
    <dgm:cxn modelId="{6208BF37-7FC1-4814-A0B4-EF2CDED0EEA0}" type="presParOf" srcId="{D4D07D23-0BBC-4366-9D9D-60C59B05532A}" destId="{AFA7CDE1-2E25-4BCD-96E9-860728E4BD5D}" srcOrd="4" destOrd="0" presId="urn:microsoft.com/office/officeart/2005/8/layout/process3"/>
    <dgm:cxn modelId="{67CBDDA3-41B7-4D51-85D3-E66E695D11D4}" type="presParOf" srcId="{AFA7CDE1-2E25-4BCD-96E9-860728E4BD5D}" destId="{99315098-3D35-46D8-BF02-AAE5A8FAA96C}" srcOrd="0" destOrd="0" presId="urn:microsoft.com/office/officeart/2005/8/layout/process3"/>
    <dgm:cxn modelId="{7E9C29F3-5526-43D9-8458-A95AFAD88FD7}" type="presParOf" srcId="{AFA7CDE1-2E25-4BCD-96E9-860728E4BD5D}" destId="{891F452E-68B5-436D-AE79-C67EB6F73C59}" srcOrd="1" destOrd="0" presId="urn:microsoft.com/office/officeart/2005/8/layout/process3"/>
    <dgm:cxn modelId="{AD38EB3D-51FB-4696-9F02-CC5E0B505A01}" type="presParOf" srcId="{AFA7CDE1-2E25-4BCD-96E9-860728E4BD5D}" destId="{B17572AE-0A33-4913-9707-BC8D9DA2BA56}"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DF11CA-A209-4419-9FBA-04CD39B7978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sv-SE"/>
        </a:p>
      </dgm:t>
    </dgm:pt>
    <dgm:pt modelId="{75BF9F5B-4DBA-4E71-A3CA-B957B380AB6F}">
      <dgm:prSet phldrT="[Text]"/>
      <dgm:spPr/>
      <dgm:t>
        <a:bodyPr/>
        <a:lstStyle/>
        <a:p>
          <a:r>
            <a:rPr lang="sv-SE"/>
            <a:t>Mäta och rapportera utsläpp</a:t>
          </a:r>
        </a:p>
      </dgm:t>
    </dgm:pt>
    <dgm:pt modelId="{04BB01DB-AF06-448D-9683-E6DB9FD36685}" type="parTrans" cxnId="{50AD6CC5-E8C6-4D82-9046-750C565AE5A8}">
      <dgm:prSet/>
      <dgm:spPr/>
      <dgm:t>
        <a:bodyPr/>
        <a:lstStyle/>
        <a:p>
          <a:endParaRPr lang="sv-SE"/>
        </a:p>
      </dgm:t>
    </dgm:pt>
    <dgm:pt modelId="{8E7FFF1B-9D04-41A0-BDFC-60A1AE628083}" type="sibTrans" cxnId="{50AD6CC5-E8C6-4D82-9046-750C565AE5A8}">
      <dgm:prSet/>
      <dgm:spPr/>
      <dgm:t>
        <a:bodyPr/>
        <a:lstStyle/>
        <a:p>
          <a:endParaRPr lang="sv-SE"/>
        </a:p>
      </dgm:t>
    </dgm:pt>
    <dgm:pt modelId="{8EF2FD4E-1602-49E0-9817-D2CBACEBCCD2}">
      <dgm:prSet phldrT="[Text]" custT="1"/>
      <dgm:spPr/>
      <dgm:t>
        <a:bodyPr/>
        <a:lstStyle/>
        <a:p>
          <a:r>
            <a:rPr lang="sv-SE" sz="1600"/>
            <a:t>Årliga beräkningar med hjälp av kalkylatorn</a:t>
          </a:r>
        </a:p>
      </dgm:t>
    </dgm:pt>
    <dgm:pt modelId="{13F8CD11-3420-4220-B2C3-F3C8A64AFA2B}" type="parTrans" cxnId="{972F86E6-668F-43A0-A34F-C7096BA6B991}">
      <dgm:prSet/>
      <dgm:spPr/>
      <dgm:t>
        <a:bodyPr/>
        <a:lstStyle/>
        <a:p>
          <a:endParaRPr lang="sv-SE"/>
        </a:p>
      </dgm:t>
    </dgm:pt>
    <dgm:pt modelId="{90FBC890-4AFD-42B3-B4FC-2FF35BDBBFD0}" type="sibTrans" cxnId="{972F86E6-668F-43A0-A34F-C7096BA6B991}">
      <dgm:prSet/>
      <dgm:spPr/>
      <dgm:t>
        <a:bodyPr/>
        <a:lstStyle/>
        <a:p>
          <a:endParaRPr lang="sv-SE"/>
        </a:p>
      </dgm:t>
    </dgm:pt>
    <dgm:pt modelId="{AA09DA3E-3719-4EFA-897A-977AC715C1FD}">
      <dgm:prSet phldrT="[Text]"/>
      <dgm:spPr/>
      <dgm:t>
        <a:bodyPr/>
        <a:lstStyle/>
        <a:p>
          <a:r>
            <a:rPr lang="sv-SE"/>
            <a:t>Sätta upp mål för att minska utsläppen</a:t>
          </a:r>
        </a:p>
      </dgm:t>
    </dgm:pt>
    <dgm:pt modelId="{691D5C3D-BC87-47A8-927D-939FF05EDE31}" type="parTrans" cxnId="{77C8D398-2BDA-4EFC-AAC2-5AAB56F5FC16}">
      <dgm:prSet/>
      <dgm:spPr/>
      <dgm:t>
        <a:bodyPr/>
        <a:lstStyle/>
        <a:p>
          <a:endParaRPr lang="sv-SE"/>
        </a:p>
      </dgm:t>
    </dgm:pt>
    <dgm:pt modelId="{2E9AD36D-68C8-4938-83D1-122201290E21}" type="sibTrans" cxnId="{77C8D398-2BDA-4EFC-AAC2-5AAB56F5FC16}">
      <dgm:prSet/>
      <dgm:spPr/>
      <dgm:t>
        <a:bodyPr/>
        <a:lstStyle/>
        <a:p>
          <a:endParaRPr lang="sv-SE"/>
        </a:p>
      </dgm:t>
    </dgm:pt>
    <dgm:pt modelId="{4EB701F2-7C08-4927-8FF4-917816E63983}">
      <dgm:prSet phldrT="[Text]"/>
      <dgm:spPr/>
      <dgm:t>
        <a:bodyPr/>
        <a:lstStyle/>
        <a:p>
          <a:r>
            <a:rPr lang="sv-SE"/>
            <a:t>Vidtar åtgärder för att minska kostnaderna</a:t>
          </a:r>
        </a:p>
      </dgm:t>
    </dgm:pt>
    <dgm:pt modelId="{B673C2E4-FA47-46EA-9A36-6C56A02E624A}" type="parTrans" cxnId="{E30720A5-77EE-4A8B-8588-118C3F9ED658}">
      <dgm:prSet/>
      <dgm:spPr/>
      <dgm:t>
        <a:bodyPr/>
        <a:lstStyle/>
        <a:p>
          <a:endParaRPr lang="sv-SE"/>
        </a:p>
      </dgm:t>
    </dgm:pt>
    <dgm:pt modelId="{43CE6120-03A3-47E4-BE65-D751D8D02823}" type="sibTrans" cxnId="{E30720A5-77EE-4A8B-8588-118C3F9ED658}">
      <dgm:prSet/>
      <dgm:spPr/>
      <dgm:t>
        <a:bodyPr/>
        <a:lstStyle/>
        <a:p>
          <a:endParaRPr lang="sv-SE"/>
        </a:p>
      </dgm:t>
    </dgm:pt>
    <dgm:pt modelId="{750B2155-ACE0-4638-A2CC-42621405C89C}">
      <dgm:prSet phldrT="[Text]"/>
      <dgm:spPr/>
      <dgm:t>
        <a:bodyPr/>
        <a:lstStyle/>
        <a:p>
          <a:r>
            <a:rPr lang="sv-SE"/>
            <a:t>Klimatkompensera för de utsläpp som inte går att undvika</a:t>
          </a:r>
        </a:p>
      </dgm:t>
    </dgm:pt>
    <dgm:pt modelId="{CEEE1131-6E1E-4392-8A13-C7DFB2DF8311}" type="parTrans" cxnId="{AE80D18B-258F-41F5-BED8-E0429589D189}">
      <dgm:prSet/>
      <dgm:spPr/>
      <dgm:t>
        <a:bodyPr/>
        <a:lstStyle/>
        <a:p>
          <a:endParaRPr lang="sv-SE"/>
        </a:p>
      </dgm:t>
    </dgm:pt>
    <dgm:pt modelId="{D6DA97B9-CBFC-4002-AA78-BDC6ADADBA4C}" type="sibTrans" cxnId="{AE80D18B-258F-41F5-BED8-E0429589D189}">
      <dgm:prSet/>
      <dgm:spPr/>
      <dgm:t>
        <a:bodyPr/>
        <a:lstStyle/>
        <a:p>
          <a:endParaRPr lang="sv-SE"/>
        </a:p>
      </dgm:t>
    </dgm:pt>
    <dgm:pt modelId="{38764494-AD49-4453-BE84-A010300C8FFC}">
      <dgm:prSet phldrT="[Text]"/>
      <dgm:spPr/>
      <dgm:t>
        <a:bodyPr/>
        <a:lstStyle/>
        <a:p>
          <a:r>
            <a:rPr lang="sv-SE"/>
            <a:t>För varje ton Co2 betalas ett visst belopp till en nationell fond</a:t>
          </a:r>
        </a:p>
      </dgm:t>
    </dgm:pt>
    <dgm:pt modelId="{707262A2-DC1D-4C05-A917-921692FBB818}" type="parTrans" cxnId="{27858C47-3131-438C-8532-70E76D779F00}">
      <dgm:prSet/>
      <dgm:spPr/>
      <dgm:t>
        <a:bodyPr/>
        <a:lstStyle/>
        <a:p>
          <a:endParaRPr lang="sv-SE"/>
        </a:p>
      </dgm:t>
    </dgm:pt>
    <dgm:pt modelId="{EF5F4FF4-245D-40DA-89CD-06203D7A8584}" type="sibTrans" cxnId="{27858C47-3131-438C-8532-70E76D779F00}">
      <dgm:prSet/>
      <dgm:spPr/>
      <dgm:t>
        <a:bodyPr/>
        <a:lstStyle/>
        <a:p>
          <a:endParaRPr lang="sv-SE"/>
        </a:p>
      </dgm:t>
    </dgm:pt>
    <dgm:pt modelId="{DBE68E33-66E6-4D53-A979-66B412323167}">
      <dgm:prSet phldrT="[Text]" custT="1"/>
      <dgm:spPr/>
      <dgm:t>
        <a:bodyPr/>
        <a:lstStyle/>
        <a:p>
          <a:r>
            <a:rPr lang="sv-SE" sz="1600"/>
            <a:t>Rapportera till Spanska RK:s huvudkontor </a:t>
          </a:r>
        </a:p>
      </dgm:t>
    </dgm:pt>
    <dgm:pt modelId="{74D6B85B-E56A-44E9-B2F2-83604A6E588A}" type="parTrans" cxnId="{C8AC79F0-99FA-4DC8-9731-CA6B779CE2EC}">
      <dgm:prSet/>
      <dgm:spPr/>
      <dgm:t>
        <a:bodyPr/>
        <a:lstStyle/>
        <a:p>
          <a:endParaRPr lang="sv-SE"/>
        </a:p>
      </dgm:t>
    </dgm:pt>
    <dgm:pt modelId="{7FE6AEDE-11A9-4A74-80C7-77B86A4202E1}" type="sibTrans" cxnId="{C8AC79F0-99FA-4DC8-9731-CA6B779CE2EC}">
      <dgm:prSet/>
      <dgm:spPr/>
      <dgm:t>
        <a:bodyPr/>
        <a:lstStyle/>
        <a:p>
          <a:endParaRPr lang="sv-SE"/>
        </a:p>
      </dgm:t>
    </dgm:pt>
    <dgm:pt modelId="{D4D07D23-0BBC-4366-9D9D-60C59B05532A}" type="pres">
      <dgm:prSet presAssocID="{A2DF11CA-A209-4419-9FBA-04CD39B79781}" presName="linearFlow" presStyleCnt="0">
        <dgm:presLayoutVars>
          <dgm:dir/>
          <dgm:animLvl val="lvl"/>
          <dgm:resizeHandles val="exact"/>
        </dgm:presLayoutVars>
      </dgm:prSet>
      <dgm:spPr/>
    </dgm:pt>
    <dgm:pt modelId="{AEF0935B-325A-471E-95FD-4752EE4A410C}" type="pres">
      <dgm:prSet presAssocID="{75BF9F5B-4DBA-4E71-A3CA-B957B380AB6F}" presName="composite" presStyleCnt="0"/>
      <dgm:spPr/>
    </dgm:pt>
    <dgm:pt modelId="{785B55B2-8029-49C2-ADEE-C7B88F4FE4CB}" type="pres">
      <dgm:prSet presAssocID="{75BF9F5B-4DBA-4E71-A3CA-B957B380AB6F}" presName="parTx" presStyleLbl="node1" presStyleIdx="0" presStyleCnt="3">
        <dgm:presLayoutVars>
          <dgm:chMax val="0"/>
          <dgm:chPref val="0"/>
          <dgm:bulletEnabled val="1"/>
        </dgm:presLayoutVars>
      </dgm:prSet>
      <dgm:spPr/>
    </dgm:pt>
    <dgm:pt modelId="{3B88BB22-B938-407F-A393-390AA651596C}" type="pres">
      <dgm:prSet presAssocID="{75BF9F5B-4DBA-4E71-A3CA-B957B380AB6F}" presName="parSh" presStyleLbl="node1" presStyleIdx="0" presStyleCnt="3"/>
      <dgm:spPr/>
    </dgm:pt>
    <dgm:pt modelId="{6D85862D-EAF3-4364-814E-90D0E1CFDF17}" type="pres">
      <dgm:prSet presAssocID="{75BF9F5B-4DBA-4E71-A3CA-B957B380AB6F}" presName="desTx" presStyleLbl="fgAcc1" presStyleIdx="0" presStyleCnt="3">
        <dgm:presLayoutVars>
          <dgm:bulletEnabled val="1"/>
        </dgm:presLayoutVars>
      </dgm:prSet>
      <dgm:spPr/>
    </dgm:pt>
    <dgm:pt modelId="{D22B521F-0012-4E96-9D03-C8C1A8D4367F}" type="pres">
      <dgm:prSet presAssocID="{8E7FFF1B-9D04-41A0-BDFC-60A1AE628083}" presName="sibTrans" presStyleLbl="sibTrans2D1" presStyleIdx="0" presStyleCnt="2"/>
      <dgm:spPr/>
    </dgm:pt>
    <dgm:pt modelId="{35B59635-5DCF-45F1-BD81-322C21A8B53D}" type="pres">
      <dgm:prSet presAssocID="{8E7FFF1B-9D04-41A0-BDFC-60A1AE628083}" presName="connTx" presStyleLbl="sibTrans2D1" presStyleIdx="0" presStyleCnt="2"/>
      <dgm:spPr/>
    </dgm:pt>
    <dgm:pt modelId="{206C7046-151C-4CC4-A958-C015A233533F}" type="pres">
      <dgm:prSet presAssocID="{AA09DA3E-3719-4EFA-897A-977AC715C1FD}" presName="composite" presStyleCnt="0"/>
      <dgm:spPr/>
    </dgm:pt>
    <dgm:pt modelId="{6743C332-DA5D-4475-A242-977D7A725DE2}" type="pres">
      <dgm:prSet presAssocID="{AA09DA3E-3719-4EFA-897A-977AC715C1FD}" presName="parTx" presStyleLbl="node1" presStyleIdx="0" presStyleCnt="3">
        <dgm:presLayoutVars>
          <dgm:chMax val="0"/>
          <dgm:chPref val="0"/>
          <dgm:bulletEnabled val="1"/>
        </dgm:presLayoutVars>
      </dgm:prSet>
      <dgm:spPr/>
    </dgm:pt>
    <dgm:pt modelId="{FF3C5DF4-5772-4F15-A1B8-CFCD17AC57AD}" type="pres">
      <dgm:prSet presAssocID="{AA09DA3E-3719-4EFA-897A-977AC715C1FD}" presName="parSh" presStyleLbl="node1" presStyleIdx="1" presStyleCnt="3"/>
      <dgm:spPr/>
    </dgm:pt>
    <dgm:pt modelId="{CFB9D2AB-741E-4AF9-8F72-C1A253204ED4}" type="pres">
      <dgm:prSet presAssocID="{AA09DA3E-3719-4EFA-897A-977AC715C1FD}" presName="desTx" presStyleLbl="fgAcc1" presStyleIdx="1" presStyleCnt="3">
        <dgm:presLayoutVars>
          <dgm:bulletEnabled val="1"/>
        </dgm:presLayoutVars>
      </dgm:prSet>
      <dgm:spPr/>
    </dgm:pt>
    <dgm:pt modelId="{2BF83C20-A0F9-420F-941D-3C4B6BD0AB8A}" type="pres">
      <dgm:prSet presAssocID="{2E9AD36D-68C8-4938-83D1-122201290E21}" presName="sibTrans" presStyleLbl="sibTrans2D1" presStyleIdx="1" presStyleCnt="2"/>
      <dgm:spPr/>
    </dgm:pt>
    <dgm:pt modelId="{4F16DE5A-5ED2-4351-8184-E1776311512D}" type="pres">
      <dgm:prSet presAssocID="{2E9AD36D-68C8-4938-83D1-122201290E21}" presName="connTx" presStyleLbl="sibTrans2D1" presStyleIdx="1" presStyleCnt="2"/>
      <dgm:spPr/>
    </dgm:pt>
    <dgm:pt modelId="{AFA7CDE1-2E25-4BCD-96E9-860728E4BD5D}" type="pres">
      <dgm:prSet presAssocID="{750B2155-ACE0-4638-A2CC-42621405C89C}" presName="composite" presStyleCnt="0"/>
      <dgm:spPr/>
    </dgm:pt>
    <dgm:pt modelId="{99315098-3D35-46D8-BF02-AAE5A8FAA96C}" type="pres">
      <dgm:prSet presAssocID="{750B2155-ACE0-4638-A2CC-42621405C89C}" presName="parTx" presStyleLbl="node1" presStyleIdx="1" presStyleCnt="3">
        <dgm:presLayoutVars>
          <dgm:chMax val="0"/>
          <dgm:chPref val="0"/>
          <dgm:bulletEnabled val="1"/>
        </dgm:presLayoutVars>
      </dgm:prSet>
      <dgm:spPr/>
    </dgm:pt>
    <dgm:pt modelId="{891F452E-68B5-436D-AE79-C67EB6F73C59}" type="pres">
      <dgm:prSet presAssocID="{750B2155-ACE0-4638-A2CC-42621405C89C}" presName="parSh" presStyleLbl="node1" presStyleIdx="2" presStyleCnt="3"/>
      <dgm:spPr/>
    </dgm:pt>
    <dgm:pt modelId="{B17572AE-0A33-4913-9707-BC8D9DA2BA56}" type="pres">
      <dgm:prSet presAssocID="{750B2155-ACE0-4638-A2CC-42621405C89C}" presName="desTx" presStyleLbl="fgAcc1" presStyleIdx="2" presStyleCnt="3">
        <dgm:presLayoutVars>
          <dgm:bulletEnabled val="1"/>
        </dgm:presLayoutVars>
      </dgm:prSet>
      <dgm:spPr/>
    </dgm:pt>
  </dgm:ptLst>
  <dgm:cxnLst>
    <dgm:cxn modelId="{84ED1A00-5DBF-4E14-82EF-64D4F1BE6332}" type="presOf" srcId="{AA09DA3E-3719-4EFA-897A-977AC715C1FD}" destId="{FF3C5DF4-5772-4F15-A1B8-CFCD17AC57AD}" srcOrd="1" destOrd="0" presId="urn:microsoft.com/office/officeart/2005/8/layout/process3"/>
    <dgm:cxn modelId="{D26E6507-3BC5-4E76-B502-D7CB64DCBCDF}" type="presOf" srcId="{750B2155-ACE0-4638-A2CC-42621405C89C}" destId="{99315098-3D35-46D8-BF02-AAE5A8FAA96C}" srcOrd="0" destOrd="0" presId="urn:microsoft.com/office/officeart/2005/8/layout/process3"/>
    <dgm:cxn modelId="{F4D2DB16-A1BC-4C20-BDCE-E7954D03ED04}" type="presOf" srcId="{8EF2FD4E-1602-49E0-9817-D2CBACEBCCD2}" destId="{6D85862D-EAF3-4364-814E-90D0E1CFDF17}" srcOrd="0" destOrd="0" presId="urn:microsoft.com/office/officeart/2005/8/layout/process3"/>
    <dgm:cxn modelId="{13169C23-411C-455A-8E5F-6F3E7B018557}" type="presOf" srcId="{8E7FFF1B-9D04-41A0-BDFC-60A1AE628083}" destId="{D22B521F-0012-4E96-9D03-C8C1A8D4367F}" srcOrd="0" destOrd="0" presId="urn:microsoft.com/office/officeart/2005/8/layout/process3"/>
    <dgm:cxn modelId="{00793B2F-F891-4ECB-BA0F-561ACFCD7EB9}" type="presOf" srcId="{A2DF11CA-A209-4419-9FBA-04CD39B79781}" destId="{D4D07D23-0BBC-4366-9D9D-60C59B05532A}" srcOrd="0" destOrd="0" presId="urn:microsoft.com/office/officeart/2005/8/layout/process3"/>
    <dgm:cxn modelId="{4B243A30-480C-45A3-8ACF-F728FDB7FD72}" type="presOf" srcId="{AA09DA3E-3719-4EFA-897A-977AC715C1FD}" destId="{6743C332-DA5D-4475-A242-977D7A725DE2}" srcOrd="0" destOrd="0" presId="urn:microsoft.com/office/officeart/2005/8/layout/process3"/>
    <dgm:cxn modelId="{9C8B1F60-AE6F-46B7-BCFC-8140604A9C85}" type="presOf" srcId="{75BF9F5B-4DBA-4E71-A3CA-B957B380AB6F}" destId="{3B88BB22-B938-407F-A393-390AA651596C}" srcOrd="1" destOrd="0" presId="urn:microsoft.com/office/officeart/2005/8/layout/process3"/>
    <dgm:cxn modelId="{87D10861-C17F-471E-8CC4-0E44EE93B552}" type="presOf" srcId="{2E9AD36D-68C8-4938-83D1-122201290E21}" destId="{2BF83C20-A0F9-420F-941D-3C4B6BD0AB8A}" srcOrd="0" destOrd="0" presId="urn:microsoft.com/office/officeart/2005/8/layout/process3"/>
    <dgm:cxn modelId="{27858C47-3131-438C-8532-70E76D779F00}" srcId="{750B2155-ACE0-4638-A2CC-42621405C89C}" destId="{38764494-AD49-4453-BE84-A010300C8FFC}" srcOrd="0" destOrd="0" parTransId="{707262A2-DC1D-4C05-A917-921692FBB818}" sibTransId="{EF5F4FF4-245D-40DA-89CD-06203D7A8584}"/>
    <dgm:cxn modelId="{4B7A336B-C79B-4B2F-A902-2268471A520F}" type="presOf" srcId="{8E7FFF1B-9D04-41A0-BDFC-60A1AE628083}" destId="{35B59635-5DCF-45F1-BD81-322C21A8B53D}" srcOrd="1" destOrd="0" presId="urn:microsoft.com/office/officeart/2005/8/layout/process3"/>
    <dgm:cxn modelId="{9549C76E-75C8-40ED-8FB8-A01F942ED1E4}" type="presOf" srcId="{38764494-AD49-4453-BE84-A010300C8FFC}" destId="{B17572AE-0A33-4913-9707-BC8D9DA2BA56}" srcOrd="0" destOrd="0" presId="urn:microsoft.com/office/officeart/2005/8/layout/process3"/>
    <dgm:cxn modelId="{6A99DF77-3F6C-44A3-B4B8-0FC1A4B2500B}" type="presOf" srcId="{4EB701F2-7C08-4927-8FF4-917816E63983}" destId="{CFB9D2AB-741E-4AF9-8F72-C1A253204ED4}" srcOrd="0" destOrd="0" presId="urn:microsoft.com/office/officeart/2005/8/layout/process3"/>
    <dgm:cxn modelId="{AE80D18B-258F-41F5-BED8-E0429589D189}" srcId="{A2DF11CA-A209-4419-9FBA-04CD39B79781}" destId="{750B2155-ACE0-4638-A2CC-42621405C89C}" srcOrd="2" destOrd="0" parTransId="{CEEE1131-6E1E-4392-8A13-C7DFB2DF8311}" sibTransId="{D6DA97B9-CBFC-4002-AA78-BDC6ADADBA4C}"/>
    <dgm:cxn modelId="{E2BBAC92-1064-422F-B94D-67F756504267}" type="presOf" srcId="{2E9AD36D-68C8-4938-83D1-122201290E21}" destId="{4F16DE5A-5ED2-4351-8184-E1776311512D}" srcOrd="1" destOrd="0" presId="urn:microsoft.com/office/officeart/2005/8/layout/process3"/>
    <dgm:cxn modelId="{77C8D398-2BDA-4EFC-AAC2-5AAB56F5FC16}" srcId="{A2DF11CA-A209-4419-9FBA-04CD39B79781}" destId="{AA09DA3E-3719-4EFA-897A-977AC715C1FD}" srcOrd="1" destOrd="0" parTransId="{691D5C3D-BC87-47A8-927D-939FF05EDE31}" sibTransId="{2E9AD36D-68C8-4938-83D1-122201290E21}"/>
    <dgm:cxn modelId="{E30720A5-77EE-4A8B-8588-118C3F9ED658}" srcId="{AA09DA3E-3719-4EFA-897A-977AC715C1FD}" destId="{4EB701F2-7C08-4927-8FF4-917816E63983}" srcOrd="0" destOrd="0" parTransId="{B673C2E4-FA47-46EA-9A36-6C56A02E624A}" sibTransId="{43CE6120-03A3-47E4-BE65-D751D8D02823}"/>
    <dgm:cxn modelId="{FEB0CAA5-2C41-4354-ADFD-F6BF343F8F1F}" type="presOf" srcId="{DBE68E33-66E6-4D53-A979-66B412323167}" destId="{6D85862D-EAF3-4364-814E-90D0E1CFDF17}" srcOrd="0" destOrd="1" presId="urn:microsoft.com/office/officeart/2005/8/layout/process3"/>
    <dgm:cxn modelId="{33E6B9C4-299A-4B39-9C9E-697C64DAECCF}" type="presOf" srcId="{75BF9F5B-4DBA-4E71-A3CA-B957B380AB6F}" destId="{785B55B2-8029-49C2-ADEE-C7B88F4FE4CB}" srcOrd="0" destOrd="0" presId="urn:microsoft.com/office/officeart/2005/8/layout/process3"/>
    <dgm:cxn modelId="{50AD6CC5-E8C6-4D82-9046-750C565AE5A8}" srcId="{A2DF11CA-A209-4419-9FBA-04CD39B79781}" destId="{75BF9F5B-4DBA-4E71-A3CA-B957B380AB6F}" srcOrd="0" destOrd="0" parTransId="{04BB01DB-AF06-448D-9683-E6DB9FD36685}" sibTransId="{8E7FFF1B-9D04-41A0-BDFC-60A1AE628083}"/>
    <dgm:cxn modelId="{972F86E6-668F-43A0-A34F-C7096BA6B991}" srcId="{75BF9F5B-4DBA-4E71-A3CA-B957B380AB6F}" destId="{8EF2FD4E-1602-49E0-9817-D2CBACEBCCD2}" srcOrd="0" destOrd="0" parTransId="{13F8CD11-3420-4220-B2C3-F3C8A64AFA2B}" sibTransId="{90FBC890-4AFD-42B3-B4FC-2FF35BDBBFD0}"/>
    <dgm:cxn modelId="{C8AC79F0-99FA-4DC8-9731-CA6B779CE2EC}" srcId="{75BF9F5B-4DBA-4E71-A3CA-B957B380AB6F}" destId="{DBE68E33-66E6-4D53-A979-66B412323167}" srcOrd="1" destOrd="0" parTransId="{74D6B85B-E56A-44E9-B2F2-83604A6E588A}" sibTransId="{7FE6AEDE-11A9-4A74-80C7-77B86A4202E1}"/>
    <dgm:cxn modelId="{D1B309FA-AB8A-465D-B7C2-13ED116222A1}" type="presOf" srcId="{750B2155-ACE0-4638-A2CC-42621405C89C}" destId="{891F452E-68B5-436D-AE79-C67EB6F73C59}" srcOrd="1" destOrd="0" presId="urn:microsoft.com/office/officeart/2005/8/layout/process3"/>
    <dgm:cxn modelId="{7F3E54B0-13E7-4506-94AE-B74B473E5D33}" type="presParOf" srcId="{D4D07D23-0BBC-4366-9D9D-60C59B05532A}" destId="{AEF0935B-325A-471E-95FD-4752EE4A410C}" srcOrd="0" destOrd="0" presId="urn:microsoft.com/office/officeart/2005/8/layout/process3"/>
    <dgm:cxn modelId="{726A2207-BCD0-4222-BAA4-080151E75301}" type="presParOf" srcId="{AEF0935B-325A-471E-95FD-4752EE4A410C}" destId="{785B55B2-8029-49C2-ADEE-C7B88F4FE4CB}" srcOrd="0" destOrd="0" presId="urn:microsoft.com/office/officeart/2005/8/layout/process3"/>
    <dgm:cxn modelId="{D4E0EAF5-28ED-4A06-8A3F-96F553152117}" type="presParOf" srcId="{AEF0935B-325A-471E-95FD-4752EE4A410C}" destId="{3B88BB22-B938-407F-A393-390AA651596C}" srcOrd="1" destOrd="0" presId="urn:microsoft.com/office/officeart/2005/8/layout/process3"/>
    <dgm:cxn modelId="{6A15BEBC-450D-42F6-A1DD-4054AABFEF8A}" type="presParOf" srcId="{AEF0935B-325A-471E-95FD-4752EE4A410C}" destId="{6D85862D-EAF3-4364-814E-90D0E1CFDF17}" srcOrd="2" destOrd="0" presId="urn:microsoft.com/office/officeart/2005/8/layout/process3"/>
    <dgm:cxn modelId="{E194910F-87ED-44A2-818F-7FE56FCC0DFE}" type="presParOf" srcId="{D4D07D23-0BBC-4366-9D9D-60C59B05532A}" destId="{D22B521F-0012-4E96-9D03-C8C1A8D4367F}" srcOrd="1" destOrd="0" presId="urn:microsoft.com/office/officeart/2005/8/layout/process3"/>
    <dgm:cxn modelId="{EEE97F2B-BC7C-4E2D-8D73-5CF17B53ED19}" type="presParOf" srcId="{D22B521F-0012-4E96-9D03-C8C1A8D4367F}" destId="{35B59635-5DCF-45F1-BD81-322C21A8B53D}" srcOrd="0" destOrd="0" presId="urn:microsoft.com/office/officeart/2005/8/layout/process3"/>
    <dgm:cxn modelId="{0409C85A-8A41-4395-92CC-2858BF558AE5}" type="presParOf" srcId="{D4D07D23-0BBC-4366-9D9D-60C59B05532A}" destId="{206C7046-151C-4CC4-A958-C015A233533F}" srcOrd="2" destOrd="0" presId="urn:microsoft.com/office/officeart/2005/8/layout/process3"/>
    <dgm:cxn modelId="{E16050BF-BE65-4350-93A2-6B5D10A107CA}" type="presParOf" srcId="{206C7046-151C-4CC4-A958-C015A233533F}" destId="{6743C332-DA5D-4475-A242-977D7A725DE2}" srcOrd="0" destOrd="0" presId="urn:microsoft.com/office/officeart/2005/8/layout/process3"/>
    <dgm:cxn modelId="{AEC3CC50-EE60-48DC-AB62-FAA2035A3AD7}" type="presParOf" srcId="{206C7046-151C-4CC4-A958-C015A233533F}" destId="{FF3C5DF4-5772-4F15-A1B8-CFCD17AC57AD}" srcOrd="1" destOrd="0" presId="urn:microsoft.com/office/officeart/2005/8/layout/process3"/>
    <dgm:cxn modelId="{D71D65C8-0C72-48DA-9D05-8962616B901B}" type="presParOf" srcId="{206C7046-151C-4CC4-A958-C015A233533F}" destId="{CFB9D2AB-741E-4AF9-8F72-C1A253204ED4}" srcOrd="2" destOrd="0" presId="urn:microsoft.com/office/officeart/2005/8/layout/process3"/>
    <dgm:cxn modelId="{AC71849C-027C-40D6-B4E8-3787E64283CB}" type="presParOf" srcId="{D4D07D23-0BBC-4366-9D9D-60C59B05532A}" destId="{2BF83C20-A0F9-420F-941D-3C4B6BD0AB8A}" srcOrd="3" destOrd="0" presId="urn:microsoft.com/office/officeart/2005/8/layout/process3"/>
    <dgm:cxn modelId="{61FBEDE3-DA32-48D5-BCF6-D3706E651D62}" type="presParOf" srcId="{2BF83C20-A0F9-420F-941D-3C4B6BD0AB8A}" destId="{4F16DE5A-5ED2-4351-8184-E1776311512D}" srcOrd="0" destOrd="0" presId="urn:microsoft.com/office/officeart/2005/8/layout/process3"/>
    <dgm:cxn modelId="{6208BF37-7FC1-4814-A0B4-EF2CDED0EEA0}" type="presParOf" srcId="{D4D07D23-0BBC-4366-9D9D-60C59B05532A}" destId="{AFA7CDE1-2E25-4BCD-96E9-860728E4BD5D}" srcOrd="4" destOrd="0" presId="urn:microsoft.com/office/officeart/2005/8/layout/process3"/>
    <dgm:cxn modelId="{67CBDDA3-41B7-4D51-85D3-E66E695D11D4}" type="presParOf" srcId="{AFA7CDE1-2E25-4BCD-96E9-860728E4BD5D}" destId="{99315098-3D35-46D8-BF02-AAE5A8FAA96C}" srcOrd="0" destOrd="0" presId="urn:microsoft.com/office/officeart/2005/8/layout/process3"/>
    <dgm:cxn modelId="{7E9C29F3-5526-43D9-8458-A95AFAD88FD7}" type="presParOf" srcId="{AFA7CDE1-2E25-4BCD-96E9-860728E4BD5D}" destId="{891F452E-68B5-436D-AE79-C67EB6F73C59}" srcOrd="1" destOrd="0" presId="urn:microsoft.com/office/officeart/2005/8/layout/process3"/>
    <dgm:cxn modelId="{AD38EB3D-51FB-4696-9F02-CC5E0B505A01}" type="presParOf" srcId="{AFA7CDE1-2E25-4BCD-96E9-860728E4BD5D}" destId="{B17572AE-0A33-4913-9707-BC8D9DA2BA56}"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9EB94-614C-4C17-8348-047A7694FDDF}">
      <dsp:nvSpPr>
        <dsp:cNvPr id="0" name=""/>
        <dsp:cNvSpPr/>
      </dsp:nvSpPr>
      <dsp:spPr>
        <a:xfrm>
          <a:off x="3220" y="647942"/>
          <a:ext cx="3139726" cy="68223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sv-SE" sz="2000" kern="1200"/>
            <a:t>Ledande röst</a:t>
          </a:r>
        </a:p>
      </dsp:txBody>
      <dsp:txXfrm>
        <a:off x="3220" y="647942"/>
        <a:ext cx="3139726" cy="682232"/>
      </dsp:txXfrm>
    </dsp:sp>
    <dsp:sp modelId="{C0DAF831-1FF8-48E7-98BA-E0176EC332EE}">
      <dsp:nvSpPr>
        <dsp:cNvPr id="0" name=""/>
        <dsp:cNvSpPr/>
      </dsp:nvSpPr>
      <dsp:spPr>
        <a:xfrm>
          <a:off x="3220" y="1330175"/>
          <a:ext cx="3139726" cy="17503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sv-SE" sz="2000" kern="1200" dirty="0"/>
            <a:t>Formulera budskap för vårt påverkansarbete nationellt och lokalt</a:t>
          </a:r>
        </a:p>
        <a:p>
          <a:pPr marL="228600" lvl="1" indent="-228600" algn="l" defTabSz="889000">
            <a:lnSpc>
              <a:spcPct val="90000"/>
            </a:lnSpc>
            <a:spcBef>
              <a:spcPct val="0"/>
            </a:spcBef>
            <a:spcAft>
              <a:spcPct val="15000"/>
            </a:spcAft>
            <a:buChar char="•"/>
          </a:pPr>
          <a:r>
            <a:rPr lang="sv-SE" sz="2000" kern="1200" dirty="0"/>
            <a:t>Röda Korset Forum</a:t>
          </a:r>
        </a:p>
      </dsp:txBody>
      <dsp:txXfrm>
        <a:off x="3220" y="1330175"/>
        <a:ext cx="3139726" cy="1750349"/>
      </dsp:txXfrm>
    </dsp:sp>
    <dsp:sp modelId="{7D26895E-9B42-4FA4-81D3-EA3F4BCEBE01}">
      <dsp:nvSpPr>
        <dsp:cNvPr id="0" name=""/>
        <dsp:cNvSpPr/>
      </dsp:nvSpPr>
      <dsp:spPr>
        <a:xfrm>
          <a:off x="3583167" y="622815"/>
          <a:ext cx="3139726" cy="68223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sv-SE" sz="2000" kern="1200"/>
            <a:t>Klimat- och miljöpåverkan</a:t>
          </a:r>
        </a:p>
      </dsp:txBody>
      <dsp:txXfrm>
        <a:off x="3583167" y="622815"/>
        <a:ext cx="3139726" cy="682232"/>
      </dsp:txXfrm>
    </dsp:sp>
    <dsp:sp modelId="{C326F2C6-85EA-445C-B77C-527229484656}">
      <dsp:nvSpPr>
        <dsp:cNvPr id="0" name=""/>
        <dsp:cNvSpPr/>
      </dsp:nvSpPr>
      <dsp:spPr>
        <a:xfrm>
          <a:off x="3582508" y="1312938"/>
          <a:ext cx="3139726" cy="178705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sv-SE" sz="2000" kern="1200" dirty="0"/>
            <a:t>Klimatberäkning </a:t>
          </a:r>
        </a:p>
        <a:p>
          <a:pPr marL="228600" lvl="1" indent="-228600" algn="l" defTabSz="889000">
            <a:lnSpc>
              <a:spcPct val="90000"/>
            </a:lnSpc>
            <a:spcBef>
              <a:spcPct val="0"/>
            </a:spcBef>
            <a:spcAft>
              <a:spcPct val="15000"/>
            </a:spcAft>
            <a:buChar char="•"/>
          </a:pPr>
          <a:r>
            <a:rPr lang="sv-SE" sz="2000" kern="1200" dirty="0"/>
            <a:t>Hållbarhetsredovisning</a:t>
          </a:r>
        </a:p>
        <a:p>
          <a:pPr marL="228600" lvl="1" indent="-228600" algn="l" defTabSz="889000">
            <a:lnSpc>
              <a:spcPct val="90000"/>
            </a:lnSpc>
            <a:spcBef>
              <a:spcPct val="0"/>
            </a:spcBef>
            <a:spcAft>
              <a:spcPct val="15000"/>
            </a:spcAft>
            <a:buChar char="•"/>
          </a:pPr>
          <a:r>
            <a:rPr lang="sv-SE" sz="2000" kern="1200" dirty="0"/>
            <a:t>Green </a:t>
          </a:r>
          <a:r>
            <a:rPr lang="sv-SE" sz="2000" kern="1200" dirty="0" err="1"/>
            <a:t>Response</a:t>
          </a:r>
          <a:endParaRPr lang="sv-SE" sz="2000" kern="1200" dirty="0"/>
        </a:p>
      </dsp:txBody>
      <dsp:txXfrm>
        <a:off x="3582508" y="1312938"/>
        <a:ext cx="3139726" cy="1787054"/>
      </dsp:txXfrm>
    </dsp:sp>
    <dsp:sp modelId="{B86303BC-BEF2-4119-92AD-F3E615D6A213}">
      <dsp:nvSpPr>
        <dsp:cNvPr id="0" name=""/>
        <dsp:cNvSpPr/>
      </dsp:nvSpPr>
      <dsp:spPr>
        <a:xfrm>
          <a:off x="7161797" y="647942"/>
          <a:ext cx="3139726" cy="68223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sv-SE" sz="2000" kern="1200"/>
            <a:t>Förebygga och hantera</a:t>
          </a:r>
        </a:p>
      </dsp:txBody>
      <dsp:txXfrm>
        <a:off x="7161797" y="647942"/>
        <a:ext cx="3139726" cy="682232"/>
      </dsp:txXfrm>
    </dsp:sp>
    <dsp:sp modelId="{6BA2859A-47B5-47D6-BDD2-A9DC484E37F9}">
      <dsp:nvSpPr>
        <dsp:cNvPr id="0" name=""/>
        <dsp:cNvSpPr/>
      </dsp:nvSpPr>
      <dsp:spPr>
        <a:xfrm>
          <a:off x="7161797" y="1330175"/>
          <a:ext cx="3139726" cy="17503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sv-SE" sz="2000" kern="1200" dirty="0"/>
            <a:t>Lokal krisberedskap</a:t>
          </a:r>
        </a:p>
        <a:p>
          <a:pPr marL="228600" lvl="1" indent="-228600" algn="l" defTabSz="889000">
            <a:lnSpc>
              <a:spcPct val="90000"/>
            </a:lnSpc>
            <a:spcBef>
              <a:spcPct val="0"/>
            </a:spcBef>
            <a:spcAft>
              <a:spcPct val="15000"/>
            </a:spcAft>
            <a:buChar char="•"/>
          </a:pPr>
          <a:r>
            <a:rPr lang="sv-SE" sz="2000" kern="1200" dirty="0"/>
            <a:t>Klimatriskanalys </a:t>
          </a:r>
        </a:p>
        <a:p>
          <a:pPr marL="228600" lvl="1" indent="-228600" algn="l" defTabSz="889000">
            <a:lnSpc>
              <a:spcPct val="90000"/>
            </a:lnSpc>
            <a:spcBef>
              <a:spcPct val="0"/>
            </a:spcBef>
            <a:spcAft>
              <a:spcPct val="15000"/>
            </a:spcAft>
            <a:buChar char="•"/>
          </a:pPr>
          <a:r>
            <a:rPr lang="sv-SE" sz="2000" kern="1200" dirty="0"/>
            <a:t>Screening av verksamheter – vad behöver anpassas?</a:t>
          </a:r>
        </a:p>
      </dsp:txBody>
      <dsp:txXfrm>
        <a:off x="7161797" y="1330175"/>
        <a:ext cx="3139726" cy="17503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88BB22-B938-407F-A393-390AA651596C}">
      <dsp:nvSpPr>
        <dsp:cNvPr id="0" name=""/>
        <dsp:cNvSpPr/>
      </dsp:nvSpPr>
      <dsp:spPr>
        <a:xfrm>
          <a:off x="122081" y="643622"/>
          <a:ext cx="2467318" cy="12625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sv-SE" sz="1700" kern="1200"/>
            <a:t>Mäta och rapportera våra utsläpp</a:t>
          </a:r>
        </a:p>
      </dsp:txBody>
      <dsp:txXfrm>
        <a:off x="122081" y="643622"/>
        <a:ext cx="2467318" cy="841711"/>
      </dsp:txXfrm>
    </dsp:sp>
    <dsp:sp modelId="{6D85862D-EAF3-4364-814E-90D0E1CFDF17}">
      <dsp:nvSpPr>
        <dsp:cNvPr id="0" name=""/>
        <dsp:cNvSpPr/>
      </dsp:nvSpPr>
      <dsp:spPr>
        <a:xfrm>
          <a:off x="610509" y="1537555"/>
          <a:ext cx="2467318" cy="1455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sv-SE" sz="1700" kern="1200"/>
            <a:t>Resor (flyg, tåg, bil)</a:t>
          </a:r>
        </a:p>
        <a:p>
          <a:pPr marL="171450" lvl="1" indent="-171450" algn="l" defTabSz="755650">
            <a:lnSpc>
              <a:spcPct val="90000"/>
            </a:lnSpc>
            <a:spcBef>
              <a:spcPct val="0"/>
            </a:spcBef>
            <a:spcAft>
              <a:spcPct val="15000"/>
            </a:spcAft>
            <a:buChar char="•"/>
          </a:pPr>
          <a:r>
            <a:rPr lang="sv-SE" sz="1700" kern="1200"/>
            <a:t>Energianvändning och pappersförbrukning på våra kontor</a:t>
          </a:r>
        </a:p>
      </dsp:txBody>
      <dsp:txXfrm>
        <a:off x="653136" y="1580182"/>
        <a:ext cx="2382064" cy="1370135"/>
      </dsp:txXfrm>
    </dsp:sp>
    <dsp:sp modelId="{D22B521F-0012-4E96-9D03-C8C1A8D4367F}">
      <dsp:nvSpPr>
        <dsp:cNvPr id="0" name=""/>
        <dsp:cNvSpPr/>
      </dsp:nvSpPr>
      <dsp:spPr>
        <a:xfrm rot="21597015">
          <a:off x="2934272" y="755645"/>
          <a:ext cx="731130" cy="6142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sv-SE" sz="1400" kern="1200"/>
        </a:p>
      </dsp:txBody>
      <dsp:txXfrm>
        <a:off x="2934272" y="878583"/>
        <a:ext cx="546843" cy="368574"/>
      </dsp:txXfrm>
    </dsp:sp>
    <dsp:sp modelId="{FF3C5DF4-5772-4F15-A1B8-CFCD17AC57AD}">
      <dsp:nvSpPr>
        <dsp:cNvPr id="0" name=""/>
        <dsp:cNvSpPr/>
      </dsp:nvSpPr>
      <dsp:spPr>
        <a:xfrm>
          <a:off x="3968890" y="640282"/>
          <a:ext cx="2467318" cy="12625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sv-SE" sz="1700" kern="1200"/>
            <a:t>Sätta upp mål för att minska utsläppen</a:t>
          </a:r>
        </a:p>
      </dsp:txBody>
      <dsp:txXfrm>
        <a:off x="3968890" y="640282"/>
        <a:ext cx="2467318" cy="841711"/>
      </dsp:txXfrm>
    </dsp:sp>
    <dsp:sp modelId="{CFB9D2AB-741E-4AF9-8F72-C1A253204ED4}">
      <dsp:nvSpPr>
        <dsp:cNvPr id="0" name=""/>
        <dsp:cNvSpPr/>
      </dsp:nvSpPr>
      <dsp:spPr>
        <a:xfrm>
          <a:off x="4507504" y="1537559"/>
          <a:ext cx="2467318" cy="14688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sv-SE" sz="2000" kern="1200"/>
            <a:t>Minska 10 % per anställd varje år, med 2016 som basår</a:t>
          </a:r>
        </a:p>
      </dsp:txBody>
      <dsp:txXfrm>
        <a:off x="4550524" y="1580579"/>
        <a:ext cx="2381278" cy="1382760"/>
      </dsp:txXfrm>
    </dsp:sp>
    <dsp:sp modelId="{2BF83C20-A0F9-420F-941D-3C4B6BD0AB8A}">
      <dsp:nvSpPr>
        <dsp:cNvPr id="0" name=""/>
        <dsp:cNvSpPr/>
      </dsp:nvSpPr>
      <dsp:spPr>
        <a:xfrm>
          <a:off x="6810245" y="753993"/>
          <a:ext cx="792957" cy="6142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sv-SE" sz="1400" kern="1200"/>
        </a:p>
      </dsp:txBody>
      <dsp:txXfrm>
        <a:off x="6810245" y="876851"/>
        <a:ext cx="608670" cy="368574"/>
      </dsp:txXfrm>
    </dsp:sp>
    <dsp:sp modelId="{891F452E-68B5-436D-AE79-C67EB6F73C59}">
      <dsp:nvSpPr>
        <dsp:cNvPr id="0" name=""/>
        <dsp:cNvSpPr/>
      </dsp:nvSpPr>
      <dsp:spPr>
        <a:xfrm>
          <a:off x="7932355" y="640282"/>
          <a:ext cx="2467318" cy="12625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marL="0" lvl="0" indent="0" algn="l" defTabSz="755650">
            <a:lnSpc>
              <a:spcPct val="90000"/>
            </a:lnSpc>
            <a:spcBef>
              <a:spcPct val="0"/>
            </a:spcBef>
            <a:spcAft>
              <a:spcPct val="35000"/>
            </a:spcAft>
            <a:buNone/>
          </a:pPr>
          <a:r>
            <a:rPr lang="sv-SE" sz="1700" kern="1200"/>
            <a:t>Klimatkompensera för de utsläpp som inte går att undvika</a:t>
          </a:r>
        </a:p>
      </dsp:txBody>
      <dsp:txXfrm>
        <a:off x="7932355" y="640282"/>
        <a:ext cx="2467318" cy="841711"/>
      </dsp:txXfrm>
    </dsp:sp>
    <dsp:sp modelId="{B17572AE-0A33-4913-9707-BC8D9DA2BA56}">
      <dsp:nvSpPr>
        <dsp:cNvPr id="0" name=""/>
        <dsp:cNvSpPr/>
      </dsp:nvSpPr>
      <dsp:spPr>
        <a:xfrm>
          <a:off x="8437709" y="1537559"/>
          <a:ext cx="2467318" cy="14688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sv-SE" sz="2000" kern="1200"/>
            <a:t>Genom två externa aktörer: Vi Skogen och </a:t>
          </a:r>
          <a:r>
            <a:rPr lang="sv-SE" sz="2000" kern="1200" err="1"/>
            <a:t>Zero</a:t>
          </a:r>
          <a:r>
            <a:rPr lang="sv-SE" sz="2000" kern="1200"/>
            <a:t> Mission </a:t>
          </a:r>
        </a:p>
      </dsp:txBody>
      <dsp:txXfrm>
        <a:off x="8480729" y="1580579"/>
        <a:ext cx="2381278" cy="1382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88BB22-B938-407F-A393-390AA651596C}">
      <dsp:nvSpPr>
        <dsp:cNvPr id="0" name=""/>
        <dsp:cNvSpPr/>
      </dsp:nvSpPr>
      <dsp:spPr>
        <a:xfrm>
          <a:off x="5426" y="980248"/>
          <a:ext cx="2467318" cy="14803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sv-SE" sz="2000" kern="1200"/>
            <a:t>Mäta och rapportera våra utsläpp</a:t>
          </a:r>
        </a:p>
      </dsp:txBody>
      <dsp:txXfrm>
        <a:off x="5426" y="980248"/>
        <a:ext cx="2467318" cy="986927"/>
      </dsp:txXfrm>
    </dsp:sp>
    <dsp:sp modelId="{6D85862D-EAF3-4364-814E-90D0E1CFDF17}">
      <dsp:nvSpPr>
        <dsp:cNvPr id="0" name=""/>
        <dsp:cNvSpPr/>
      </dsp:nvSpPr>
      <dsp:spPr>
        <a:xfrm>
          <a:off x="510780" y="1967175"/>
          <a:ext cx="2467318" cy="1944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sv-SE" sz="2000" kern="1200"/>
            <a:t>Screening av samtliga utsläpp i hela organisationen för en ny </a:t>
          </a:r>
          <a:r>
            <a:rPr lang="sv-SE" sz="2000" kern="1200" err="1"/>
            <a:t>baseline</a:t>
          </a:r>
          <a:endParaRPr lang="sv-SE" sz="2000" kern="1200"/>
        </a:p>
      </dsp:txBody>
      <dsp:txXfrm>
        <a:off x="567718" y="2024113"/>
        <a:ext cx="2353442" cy="1830124"/>
      </dsp:txXfrm>
    </dsp:sp>
    <dsp:sp modelId="{D22B521F-0012-4E96-9D03-C8C1A8D4367F}">
      <dsp:nvSpPr>
        <dsp:cNvPr id="0" name=""/>
        <dsp:cNvSpPr/>
      </dsp:nvSpPr>
      <dsp:spPr>
        <a:xfrm>
          <a:off x="2846781" y="1166566"/>
          <a:ext cx="792957" cy="6142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sv-SE" sz="1600" kern="1200"/>
        </a:p>
      </dsp:txBody>
      <dsp:txXfrm>
        <a:off x="2846781" y="1289424"/>
        <a:ext cx="608670" cy="368574"/>
      </dsp:txXfrm>
    </dsp:sp>
    <dsp:sp modelId="{FF3C5DF4-5772-4F15-A1B8-CFCD17AC57AD}">
      <dsp:nvSpPr>
        <dsp:cNvPr id="0" name=""/>
        <dsp:cNvSpPr/>
      </dsp:nvSpPr>
      <dsp:spPr>
        <a:xfrm>
          <a:off x="3968890" y="980248"/>
          <a:ext cx="2467318" cy="14803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sv-SE" sz="2000" kern="1200"/>
            <a:t>Sätta upp mål för att minska utsläppen</a:t>
          </a:r>
        </a:p>
      </dsp:txBody>
      <dsp:txXfrm>
        <a:off x="3968890" y="980248"/>
        <a:ext cx="2467318" cy="986927"/>
      </dsp:txXfrm>
    </dsp:sp>
    <dsp:sp modelId="{CFB9D2AB-741E-4AF9-8F72-C1A253204ED4}">
      <dsp:nvSpPr>
        <dsp:cNvPr id="0" name=""/>
        <dsp:cNvSpPr/>
      </dsp:nvSpPr>
      <dsp:spPr>
        <a:xfrm>
          <a:off x="4474245" y="1967175"/>
          <a:ext cx="2467318" cy="1944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sv-SE" sz="2000" kern="1200"/>
            <a:t>Nya realistiska minskningsmål med utgångspunkt i strategin</a:t>
          </a:r>
        </a:p>
      </dsp:txBody>
      <dsp:txXfrm>
        <a:off x="4531183" y="2024113"/>
        <a:ext cx="2353442" cy="1830124"/>
      </dsp:txXfrm>
    </dsp:sp>
    <dsp:sp modelId="{2BF83C20-A0F9-420F-941D-3C4B6BD0AB8A}">
      <dsp:nvSpPr>
        <dsp:cNvPr id="0" name=""/>
        <dsp:cNvSpPr/>
      </dsp:nvSpPr>
      <dsp:spPr>
        <a:xfrm>
          <a:off x="6810245" y="1166566"/>
          <a:ext cx="792957" cy="6142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sv-SE" sz="1600" kern="1200"/>
        </a:p>
      </dsp:txBody>
      <dsp:txXfrm>
        <a:off x="6810245" y="1289424"/>
        <a:ext cx="608670" cy="368574"/>
      </dsp:txXfrm>
    </dsp:sp>
    <dsp:sp modelId="{891F452E-68B5-436D-AE79-C67EB6F73C59}">
      <dsp:nvSpPr>
        <dsp:cNvPr id="0" name=""/>
        <dsp:cNvSpPr/>
      </dsp:nvSpPr>
      <dsp:spPr>
        <a:xfrm>
          <a:off x="7932355" y="980248"/>
          <a:ext cx="2467318" cy="14803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sv-SE" sz="2000" kern="1200"/>
            <a:t>Klimatkompensera för de utsläpp som inte går att undvika</a:t>
          </a:r>
        </a:p>
      </dsp:txBody>
      <dsp:txXfrm>
        <a:off x="7932355" y="980248"/>
        <a:ext cx="2467318" cy="986927"/>
      </dsp:txXfrm>
    </dsp:sp>
    <dsp:sp modelId="{B17572AE-0A33-4913-9707-BC8D9DA2BA56}">
      <dsp:nvSpPr>
        <dsp:cNvPr id="0" name=""/>
        <dsp:cNvSpPr/>
      </dsp:nvSpPr>
      <dsp:spPr>
        <a:xfrm>
          <a:off x="8437709" y="1967175"/>
          <a:ext cx="2467318" cy="1944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a:lnSpc>
              <a:spcPct val="90000"/>
            </a:lnSpc>
            <a:spcBef>
              <a:spcPct val="0"/>
            </a:spcBef>
            <a:spcAft>
              <a:spcPct val="15000"/>
            </a:spcAft>
            <a:buChar char="•"/>
          </a:pPr>
          <a:r>
            <a:rPr lang="sv-SE" sz="2000" kern="1200"/>
            <a:t>Utreda möjligheten att kompensera för våra utsläpp internt inom rörelsen</a:t>
          </a:r>
        </a:p>
      </dsp:txBody>
      <dsp:txXfrm>
        <a:off x="8494647" y="2024113"/>
        <a:ext cx="2353442" cy="18301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88BB22-B938-407F-A393-390AA651596C}">
      <dsp:nvSpPr>
        <dsp:cNvPr id="0" name=""/>
        <dsp:cNvSpPr/>
      </dsp:nvSpPr>
      <dsp:spPr>
        <a:xfrm>
          <a:off x="4998" y="764751"/>
          <a:ext cx="2272618" cy="13406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sv-SE" sz="1800" kern="1200"/>
            <a:t>Mäta och rapportera utsläpp</a:t>
          </a:r>
        </a:p>
      </dsp:txBody>
      <dsp:txXfrm>
        <a:off x="4998" y="764751"/>
        <a:ext cx="2272618" cy="893787"/>
      </dsp:txXfrm>
    </dsp:sp>
    <dsp:sp modelId="{6D85862D-EAF3-4364-814E-90D0E1CFDF17}">
      <dsp:nvSpPr>
        <dsp:cNvPr id="0" name=""/>
        <dsp:cNvSpPr/>
      </dsp:nvSpPr>
      <dsp:spPr>
        <a:xfrm>
          <a:off x="470474" y="1658538"/>
          <a:ext cx="2272618" cy="1587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sv-SE" sz="1600" kern="1200"/>
            <a:t>Årliga beräkningar med hjälp av kalkylatorn</a:t>
          </a:r>
        </a:p>
        <a:p>
          <a:pPr marL="171450" lvl="1" indent="-171450" algn="l" defTabSz="711200">
            <a:lnSpc>
              <a:spcPct val="90000"/>
            </a:lnSpc>
            <a:spcBef>
              <a:spcPct val="0"/>
            </a:spcBef>
            <a:spcAft>
              <a:spcPct val="15000"/>
            </a:spcAft>
            <a:buChar char="•"/>
          </a:pPr>
          <a:r>
            <a:rPr lang="sv-SE" sz="1600" kern="1200"/>
            <a:t>Rapportera till Spanska RK:s huvudkontor </a:t>
          </a:r>
        </a:p>
      </dsp:txBody>
      <dsp:txXfrm>
        <a:off x="516973" y="1705037"/>
        <a:ext cx="2179620" cy="1494602"/>
      </dsp:txXfrm>
    </dsp:sp>
    <dsp:sp modelId="{D22B521F-0012-4E96-9D03-C8C1A8D4367F}">
      <dsp:nvSpPr>
        <dsp:cNvPr id="0" name=""/>
        <dsp:cNvSpPr/>
      </dsp:nvSpPr>
      <dsp:spPr>
        <a:xfrm>
          <a:off x="2622137" y="928736"/>
          <a:ext cx="730383" cy="5658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sv-SE" sz="1400" kern="1200"/>
        </a:p>
      </dsp:txBody>
      <dsp:txXfrm>
        <a:off x="2622137" y="1041899"/>
        <a:ext cx="560638" cy="339490"/>
      </dsp:txXfrm>
    </dsp:sp>
    <dsp:sp modelId="{FF3C5DF4-5772-4F15-A1B8-CFCD17AC57AD}">
      <dsp:nvSpPr>
        <dsp:cNvPr id="0" name=""/>
        <dsp:cNvSpPr/>
      </dsp:nvSpPr>
      <dsp:spPr>
        <a:xfrm>
          <a:off x="3655699" y="764751"/>
          <a:ext cx="2272618" cy="13406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sv-SE" sz="1800" kern="1200"/>
            <a:t>Sätta upp mål för att minska utsläppen</a:t>
          </a:r>
        </a:p>
      </dsp:txBody>
      <dsp:txXfrm>
        <a:off x="3655699" y="764751"/>
        <a:ext cx="2272618" cy="893787"/>
      </dsp:txXfrm>
    </dsp:sp>
    <dsp:sp modelId="{CFB9D2AB-741E-4AF9-8F72-C1A253204ED4}">
      <dsp:nvSpPr>
        <dsp:cNvPr id="0" name=""/>
        <dsp:cNvSpPr/>
      </dsp:nvSpPr>
      <dsp:spPr>
        <a:xfrm>
          <a:off x="4121175" y="1658538"/>
          <a:ext cx="2272618" cy="1587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sv-SE" sz="1800" kern="1200"/>
            <a:t>Vidtar åtgärder för att minska kostnaderna</a:t>
          </a:r>
        </a:p>
      </dsp:txBody>
      <dsp:txXfrm>
        <a:off x="4167674" y="1705037"/>
        <a:ext cx="2179620" cy="1494602"/>
      </dsp:txXfrm>
    </dsp:sp>
    <dsp:sp modelId="{2BF83C20-A0F9-420F-941D-3C4B6BD0AB8A}">
      <dsp:nvSpPr>
        <dsp:cNvPr id="0" name=""/>
        <dsp:cNvSpPr/>
      </dsp:nvSpPr>
      <dsp:spPr>
        <a:xfrm>
          <a:off x="6272838" y="928736"/>
          <a:ext cx="730383" cy="5658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sv-SE" sz="1400" kern="1200"/>
        </a:p>
      </dsp:txBody>
      <dsp:txXfrm>
        <a:off x="6272838" y="1041899"/>
        <a:ext cx="560638" cy="339490"/>
      </dsp:txXfrm>
    </dsp:sp>
    <dsp:sp modelId="{891F452E-68B5-436D-AE79-C67EB6F73C59}">
      <dsp:nvSpPr>
        <dsp:cNvPr id="0" name=""/>
        <dsp:cNvSpPr/>
      </dsp:nvSpPr>
      <dsp:spPr>
        <a:xfrm>
          <a:off x="7306400" y="764751"/>
          <a:ext cx="2272618" cy="13406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sv-SE" sz="1800" kern="1200"/>
            <a:t>Klimatkompensera för de utsläpp som inte går att undvika</a:t>
          </a:r>
        </a:p>
      </dsp:txBody>
      <dsp:txXfrm>
        <a:off x="7306400" y="764751"/>
        <a:ext cx="2272618" cy="893787"/>
      </dsp:txXfrm>
    </dsp:sp>
    <dsp:sp modelId="{B17572AE-0A33-4913-9707-BC8D9DA2BA56}">
      <dsp:nvSpPr>
        <dsp:cNvPr id="0" name=""/>
        <dsp:cNvSpPr/>
      </dsp:nvSpPr>
      <dsp:spPr>
        <a:xfrm>
          <a:off x="7771876" y="1658538"/>
          <a:ext cx="2272618" cy="1587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sv-SE" sz="1800" kern="1200"/>
            <a:t>För varje ton Co2 betalas ett visst belopp till en nationell fond</a:t>
          </a:r>
        </a:p>
      </dsp:txBody>
      <dsp:txXfrm>
        <a:off x="7818375" y="1705037"/>
        <a:ext cx="2179620" cy="149460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sv-SE"/>
          </a:p>
        </p:txBody>
      </p:sp>
      <p:sp>
        <p:nvSpPr>
          <p:cNvPr id="3" name="Platshållare för datum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7625643-73D3-4518-A192-29EADE827115}" type="datetimeFigureOut">
              <a:t>2024-10-01</a:t>
            </a:fld>
            <a:endParaRPr lang="sv-SE"/>
          </a:p>
        </p:txBody>
      </p:sp>
      <p:sp>
        <p:nvSpPr>
          <p:cNvPr id="4" name="Platshållare för bildobjekt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sv-SE"/>
          </a:p>
        </p:txBody>
      </p:sp>
      <p:sp>
        <p:nvSpPr>
          <p:cNvPr id="5" name="Platshållare för anteckninga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sv-SE"/>
          </a:p>
        </p:txBody>
      </p:sp>
      <p:sp>
        <p:nvSpPr>
          <p:cNvPr id="7" name="Platshållare för bildnumm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B3D92CD-B126-47C5-90B1-C4AA0E3AC583}" type="slidenum">
              <a:t>‹#›</a:t>
            </a:fld>
            <a:endParaRPr lang="sv-SE"/>
          </a:p>
        </p:txBody>
      </p:sp>
    </p:spTree>
    <p:extLst>
      <p:ext uri="{BB962C8B-B14F-4D97-AF65-F5344CB8AC3E}">
        <p14:creationId xmlns:p14="http://schemas.microsoft.com/office/powerpoint/2010/main" val="1469114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Nx50cNfPL6g&amp;embeds_referring_euri=https%3A%2F%2Feuc-powerpoint.officeapps.live.com%2F&amp;source_ve_path=OTY3MTQ&amp;feature=emb_imp_woy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ruzroja.es/cre_web/formacion/materiales/ccm/calculadora/index.html#/e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Ljudfilen startar automatiskt när bilden klickas fram.</a:t>
            </a:r>
          </a:p>
          <a:p>
            <a:r>
              <a:rPr lang="sv-SE" dirty="0"/>
              <a:t>Ljudfilen stannar automatiskt efter ”Först nu börjar du bli rädd”. </a:t>
            </a:r>
            <a:r>
              <a:rPr lang="sv-SE" sz="1300" dirty="0">
                <a:latin typeface="Calibri" panose="020F0502020204030204" pitchFamily="34" charset="0"/>
                <a:ea typeface="Times New Roman" panose="02020603050405020304" pitchFamily="18" charset="0"/>
                <a:sym typeface="Wingdings" panose="05000000000000000000" pitchFamily="2" charset="2"/>
              </a:rPr>
              <a:t></a:t>
            </a:r>
            <a:r>
              <a:rPr lang="sv-SE" sz="1300" b="1" dirty="0">
                <a:latin typeface="Calibri" panose="020F0502020204030204" pitchFamily="34" charset="0"/>
                <a:ea typeface="Times New Roman" panose="02020603050405020304" pitchFamily="18" charset="0"/>
              </a:rPr>
              <a:t> Byter bild automatiskt</a:t>
            </a:r>
            <a:endParaRPr lang="sv-SE" dirty="0"/>
          </a:p>
        </p:txBody>
      </p:sp>
      <p:sp>
        <p:nvSpPr>
          <p:cNvPr id="4" name="Platshållare för bildnummer 3"/>
          <p:cNvSpPr>
            <a:spLocks noGrp="1"/>
          </p:cNvSpPr>
          <p:nvPr>
            <p:ph type="sldNum" sz="quarter" idx="5"/>
          </p:nvPr>
        </p:nvSpPr>
        <p:spPr/>
        <p:txBody>
          <a:bodyPr/>
          <a:lstStyle/>
          <a:p>
            <a:fld id="{C970D85D-839C-45BC-A576-114CC3A41530}" type="slidenum">
              <a:rPr lang="sv-SE" smtClean="0"/>
              <a:t>2</a:t>
            </a:fld>
            <a:endParaRPr lang="sv-SE"/>
          </a:p>
        </p:txBody>
      </p:sp>
    </p:spTree>
    <p:extLst>
      <p:ext uri="{BB962C8B-B14F-4D97-AF65-F5344CB8AC3E}">
        <p14:creationId xmlns:p14="http://schemas.microsoft.com/office/powerpoint/2010/main" val="1945164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cs typeface="+mn-lt"/>
              </a:rPr>
              <a:t>Översvämningsskydd</a:t>
            </a:r>
            <a:r>
              <a:rPr lang="sv-SE" dirty="0">
                <a:cs typeface="+mn-lt"/>
              </a:rPr>
              <a:t>. Just detta är i Arvika. Vad vill man med ett sånt? ANPASSNING.</a:t>
            </a:r>
            <a:endParaRPr lang="sv-SE" dirty="0"/>
          </a:p>
          <a:p>
            <a:pPr marL="181240" indent="-181240">
              <a:buFont typeface="Arial"/>
              <a:buChar char="•"/>
            </a:pPr>
            <a:r>
              <a:rPr lang="sv-SE" dirty="0"/>
              <a:t>Efter översvämningen i Arvika år 2000 har kommunen och MSB satsat 250 miljoner kronor på översvämningsskydd, för att minska riskerna för att det ska inträffa igen.</a:t>
            </a:r>
            <a:endParaRPr lang="sv-SE" dirty="0">
              <a:cs typeface="Calibri" panose="020F0502020204030204"/>
            </a:endParaRPr>
          </a:p>
        </p:txBody>
      </p:sp>
      <p:sp>
        <p:nvSpPr>
          <p:cNvPr id="4" name="Platshållare för bildnummer 3"/>
          <p:cNvSpPr>
            <a:spLocks noGrp="1"/>
          </p:cNvSpPr>
          <p:nvPr>
            <p:ph type="sldNum" sz="quarter" idx="5"/>
          </p:nvPr>
        </p:nvSpPr>
        <p:spPr/>
        <p:txBody>
          <a:bodyPr/>
          <a:lstStyle/>
          <a:p>
            <a:fld id="{1B3D92CD-B126-47C5-90B1-C4AA0E3AC583}" type="slidenum">
              <a:rPr lang="sv-SE"/>
              <a:t>15</a:t>
            </a:fld>
            <a:endParaRPr lang="sv-SE"/>
          </a:p>
        </p:txBody>
      </p:sp>
    </p:spTree>
    <p:extLst>
      <p:ext uri="{BB962C8B-B14F-4D97-AF65-F5344CB8AC3E}">
        <p14:creationId xmlns:p14="http://schemas.microsoft.com/office/powerpoint/2010/main" val="859930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1"/>
            <a:r>
              <a:rPr lang="sv-SE" b="1" dirty="0">
                <a:cs typeface="+mn-lt"/>
              </a:rPr>
              <a:t>Alternativa transportsätt</a:t>
            </a:r>
            <a:r>
              <a:rPr lang="sv-SE" dirty="0">
                <a:cs typeface="+mn-lt"/>
              </a:rPr>
              <a:t>, som stora cykelparkeringar och </a:t>
            </a:r>
            <a:r>
              <a:rPr lang="sv-SE" dirty="0" err="1">
                <a:cs typeface="+mn-lt"/>
              </a:rPr>
              <a:t>laddstationer</a:t>
            </a:r>
            <a:r>
              <a:rPr lang="sv-SE" dirty="0">
                <a:cs typeface="+mn-lt"/>
              </a:rPr>
              <a:t> för elbilar. MINSKNING. </a:t>
            </a:r>
          </a:p>
          <a:p>
            <a:pPr marL="664546" lvl="1" indent="-181240">
              <a:buFont typeface="Arial"/>
              <a:buChar char="•"/>
            </a:pPr>
            <a:r>
              <a:rPr lang="sv-SE" dirty="0">
                <a:cs typeface="Calibri"/>
              </a:rPr>
              <a:t>Här pratar vi som sagt om minskning. Vi ställer om våra samhällen, bort från beroendet av fossila bränslen till förnybara krafter. Och det här kan ju vår fantastiska Amanda allt om utifrån hennes yrkesroll vid Postnord.</a:t>
            </a:r>
            <a:endParaRPr lang="sv-SE" dirty="0">
              <a:ea typeface="Calibri"/>
              <a:cs typeface="Calibri"/>
            </a:endParaRPr>
          </a:p>
          <a:p>
            <a:endParaRPr lang="en-US" dirty="0">
              <a:cs typeface="Calibri"/>
            </a:endParaRPr>
          </a:p>
        </p:txBody>
      </p:sp>
      <p:sp>
        <p:nvSpPr>
          <p:cNvPr id="4" name="Platshållare för bildnummer 3"/>
          <p:cNvSpPr>
            <a:spLocks noGrp="1"/>
          </p:cNvSpPr>
          <p:nvPr>
            <p:ph type="sldNum" sz="quarter" idx="5"/>
          </p:nvPr>
        </p:nvSpPr>
        <p:spPr/>
        <p:txBody>
          <a:bodyPr/>
          <a:lstStyle/>
          <a:p>
            <a:fld id="{1B3D92CD-B126-47C5-90B1-C4AA0E3AC583}" type="slidenum">
              <a:rPr lang="sv-SE"/>
              <a:t>16</a:t>
            </a:fld>
            <a:endParaRPr lang="sv-SE"/>
          </a:p>
        </p:txBody>
      </p:sp>
    </p:spTree>
    <p:extLst>
      <p:ext uri="{BB962C8B-B14F-4D97-AF65-F5344CB8AC3E}">
        <p14:creationId xmlns:p14="http://schemas.microsoft.com/office/powerpoint/2010/main" val="2304477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cs typeface="Calibri"/>
              </a:rPr>
              <a:t>Solsegel</a:t>
            </a:r>
            <a:r>
              <a:rPr lang="en-US">
                <a:cs typeface="Calibri"/>
              </a:rPr>
              <a:t>, </a:t>
            </a:r>
            <a:r>
              <a:rPr lang="en-US" err="1">
                <a:cs typeface="Calibri"/>
              </a:rPr>
              <a:t>eller</a:t>
            </a:r>
            <a:r>
              <a:rPr lang="en-US">
                <a:cs typeface="Calibri"/>
              </a:rPr>
              <a:t> </a:t>
            </a:r>
            <a:r>
              <a:rPr lang="en-US" err="1">
                <a:cs typeface="Calibri"/>
              </a:rPr>
              <a:t>solskydd</a:t>
            </a:r>
            <a:r>
              <a:rPr lang="en-US">
                <a:cs typeface="Calibri"/>
              </a:rPr>
              <a:t>, </a:t>
            </a:r>
            <a:r>
              <a:rPr lang="en-US" err="1">
                <a:cs typeface="Calibri"/>
              </a:rPr>
              <a:t>över</a:t>
            </a:r>
            <a:r>
              <a:rPr lang="en-US">
                <a:cs typeface="Calibri"/>
              </a:rPr>
              <a:t> </a:t>
            </a:r>
            <a:r>
              <a:rPr lang="en-US" err="1">
                <a:cs typeface="Calibri"/>
              </a:rPr>
              <a:t>lekplatser</a:t>
            </a:r>
            <a:r>
              <a:rPr lang="en-US">
                <a:cs typeface="Calibri"/>
              </a:rPr>
              <a:t> då? ANPASSNING.</a:t>
            </a:r>
          </a:p>
          <a:p>
            <a:pPr marL="181240" indent="-181240">
              <a:buFont typeface="Arial"/>
              <a:buChar char="•"/>
            </a:pPr>
            <a:r>
              <a:rPr lang="en-US">
                <a:cs typeface="Calibri"/>
              </a:rPr>
              <a:t>Precis – </a:t>
            </a:r>
            <a:r>
              <a:rPr lang="en-US" err="1">
                <a:cs typeface="Calibri"/>
              </a:rPr>
              <a:t>som</a:t>
            </a:r>
            <a:r>
              <a:rPr lang="en-US">
                <a:cs typeface="Calibri"/>
              </a:rPr>
              <a:t> </a:t>
            </a:r>
            <a:r>
              <a:rPr lang="en-US" err="1">
                <a:cs typeface="Calibri"/>
              </a:rPr>
              <a:t>sagt</a:t>
            </a:r>
            <a:r>
              <a:rPr lang="en-US">
                <a:cs typeface="Calibri"/>
              </a:rPr>
              <a:t> </a:t>
            </a:r>
            <a:r>
              <a:rPr lang="en-US" err="1">
                <a:cs typeface="Calibri"/>
              </a:rPr>
              <a:t>är</a:t>
            </a:r>
            <a:r>
              <a:rPr lang="en-US">
                <a:cs typeface="Calibri"/>
              </a:rPr>
              <a:t> barn </a:t>
            </a:r>
            <a:r>
              <a:rPr lang="en-US" err="1">
                <a:cs typeface="Calibri"/>
              </a:rPr>
              <a:t>en</a:t>
            </a:r>
            <a:r>
              <a:rPr lang="en-US">
                <a:cs typeface="Calibri"/>
              </a:rPr>
              <a:t> </a:t>
            </a:r>
            <a:r>
              <a:rPr lang="en-US" err="1">
                <a:cs typeface="Calibri"/>
              </a:rPr>
              <a:t>riskgrupp</a:t>
            </a:r>
            <a:r>
              <a:rPr lang="en-US">
                <a:cs typeface="Calibri"/>
              </a:rPr>
              <a:t> för </a:t>
            </a:r>
            <a:r>
              <a:rPr lang="en-US" err="1">
                <a:cs typeface="Calibri"/>
              </a:rPr>
              <a:t>extremvärme</a:t>
            </a:r>
            <a:r>
              <a:rPr lang="en-US">
                <a:cs typeface="Calibri"/>
              </a:rPr>
              <a:t> </a:t>
            </a:r>
            <a:r>
              <a:rPr lang="en-US" err="1">
                <a:cs typeface="Calibri"/>
              </a:rPr>
              <a:t>och</a:t>
            </a:r>
            <a:r>
              <a:rPr lang="en-US">
                <a:cs typeface="Calibri"/>
              </a:rPr>
              <a:t> I </a:t>
            </a:r>
            <a:r>
              <a:rPr lang="en-US" err="1">
                <a:cs typeface="Calibri"/>
              </a:rPr>
              <a:t>ett</a:t>
            </a:r>
            <a:r>
              <a:rPr lang="en-US">
                <a:cs typeface="Calibri"/>
              </a:rPr>
              <a:t> </a:t>
            </a:r>
            <a:r>
              <a:rPr lang="en-US" err="1">
                <a:cs typeface="Calibri"/>
              </a:rPr>
              <a:t>allt</a:t>
            </a:r>
            <a:r>
              <a:rPr lang="en-US">
                <a:cs typeface="Calibri"/>
              </a:rPr>
              <a:t> </a:t>
            </a:r>
            <a:r>
              <a:rPr lang="en-US" err="1">
                <a:cs typeface="Calibri"/>
              </a:rPr>
              <a:t>varmare</a:t>
            </a:r>
            <a:r>
              <a:rPr lang="en-US">
                <a:cs typeface="Calibri"/>
              </a:rPr>
              <a:t> Sverige </a:t>
            </a:r>
            <a:r>
              <a:rPr lang="en-US" err="1">
                <a:cs typeface="Calibri"/>
              </a:rPr>
              <a:t>är</a:t>
            </a:r>
            <a:r>
              <a:rPr lang="en-US">
                <a:cs typeface="Calibri"/>
              </a:rPr>
              <a:t> det </a:t>
            </a:r>
            <a:r>
              <a:rPr lang="en-US" err="1">
                <a:cs typeface="Calibri"/>
              </a:rPr>
              <a:t>viktigt</a:t>
            </a:r>
            <a:r>
              <a:rPr lang="en-US">
                <a:cs typeface="Calibri"/>
              </a:rPr>
              <a:t> </a:t>
            </a:r>
            <a:r>
              <a:rPr lang="en-US" err="1">
                <a:cs typeface="Calibri"/>
              </a:rPr>
              <a:t>att</a:t>
            </a:r>
            <a:r>
              <a:rPr lang="en-US">
                <a:cs typeface="Calibri"/>
              </a:rPr>
              <a:t> </a:t>
            </a:r>
            <a:r>
              <a:rPr lang="en-US" err="1">
                <a:cs typeface="Calibri"/>
              </a:rPr>
              <a:t>skydda</a:t>
            </a:r>
            <a:r>
              <a:rPr lang="en-US">
                <a:cs typeface="Calibri"/>
              </a:rPr>
              <a:t> de </a:t>
            </a:r>
            <a:r>
              <a:rPr lang="en-US" err="1">
                <a:cs typeface="Calibri"/>
              </a:rPr>
              <a:t>små</a:t>
            </a:r>
            <a:r>
              <a:rPr lang="en-US">
                <a:cs typeface="Calibri"/>
              </a:rPr>
              <a:t>. Detta ser man </a:t>
            </a:r>
            <a:r>
              <a:rPr lang="en-US" err="1">
                <a:cs typeface="Calibri"/>
              </a:rPr>
              <a:t>allt</a:t>
            </a:r>
            <a:r>
              <a:rPr lang="en-US">
                <a:cs typeface="Calibri"/>
              </a:rPr>
              <a:t> </a:t>
            </a:r>
            <a:r>
              <a:rPr lang="en-US" err="1">
                <a:cs typeface="Calibri"/>
              </a:rPr>
              <a:t>oftare</a:t>
            </a:r>
            <a:r>
              <a:rPr lang="en-US">
                <a:cs typeface="Calibri"/>
              </a:rPr>
              <a:t> </a:t>
            </a:r>
            <a:r>
              <a:rPr lang="en-US" err="1">
                <a:cs typeface="Calibri"/>
              </a:rPr>
              <a:t>på</a:t>
            </a:r>
            <a:r>
              <a:rPr lang="en-US">
                <a:cs typeface="Calibri"/>
              </a:rPr>
              <a:t> </a:t>
            </a:r>
            <a:r>
              <a:rPr lang="en-US" err="1">
                <a:cs typeface="Calibri"/>
              </a:rPr>
              <a:t>såväl</a:t>
            </a:r>
            <a:r>
              <a:rPr lang="en-US">
                <a:cs typeface="Calibri"/>
              </a:rPr>
              <a:t> </a:t>
            </a:r>
            <a:r>
              <a:rPr lang="en-US" err="1">
                <a:cs typeface="Calibri"/>
              </a:rPr>
              <a:t>lekplatser</a:t>
            </a:r>
            <a:r>
              <a:rPr lang="en-US">
                <a:cs typeface="Calibri"/>
              </a:rPr>
              <a:t> </a:t>
            </a:r>
            <a:r>
              <a:rPr lang="en-US" err="1">
                <a:cs typeface="Calibri"/>
              </a:rPr>
              <a:t>som</a:t>
            </a:r>
            <a:r>
              <a:rPr lang="en-US">
                <a:cs typeface="Calibri"/>
              </a:rPr>
              <a:t> </a:t>
            </a:r>
            <a:r>
              <a:rPr lang="en-US" err="1">
                <a:cs typeface="Calibri"/>
              </a:rPr>
              <a:t>förskolor</a:t>
            </a:r>
            <a:r>
              <a:rPr lang="en-US">
                <a:cs typeface="Calibri"/>
              </a:rPr>
              <a:t> </a:t>
            </a:r>
            <a:r>
              <a:rPr lang="en-US" err="1">
                <a:cs typeface="Calibri"/>
              </a:rPr>
              <a:t>idag</a:t>
            </a:r>
            <a:r>
              <a:rPr lang="en-US">
                <a:cs typeface="Calibri"/>
              </a:rPr>
              <a:t>.</a:t>
            </a:r>
          </a:p>
        </p:txBody>
      </p:sp>
      <p:sp>
        <p:nvSpPr>
          <p:cNvPr id="4" name="Platshållare för bildnummer 3"/>
          <p:cNvSpPr>
            <a:spLocks noGrp="1"/>
          </p:cNvSpPr>
          <p:nvPr>
            <p:ph type="sldNum" sz="quarter" idx="5"/>
          </p:nvPr>
        </p:nvSpPr>
        <p:spPr/>
        <p:txBody>
          <a:bodyPr/>
          <a:lstStyle/>
          <a:p>
            <a:fld id="{1B3D92CD-B126-47C5-90B1-C4AA0E3AC583}" type="slidenum">
              <a:rPr lang="sv-SE"/>
              <a:t>17</a:t>
            </a:fld>
            <a:endParaRPr lang="sv-SE"/>
          </a:p>
        </p:txBody>
      </p:sp>
    </p:spTree>
    <p:extLst>
      <p:ext uri="{BB962C8B-B14F-4D97-AF65-F5344CB8AC3E}">
        <p14:creationId xmlns:p14="http://schemas.microsoft.com/office/powerpoint/2010/main" val="2791515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cs typeface="+mn-lt"/>
              </a:rPr>
              <a:t>Sist </a:t>
            </a:r>
            <a:r>
              <a:rPr lang="en-US" dirty="0" err="1">
                <a:cs typeface="+mn-lt"/>
              </a:rPr>
              <a:t>ut</a:t>
            </a:r>
            <a:r>
              <a:rPr lang="en-US" dirty="0">
                <a:cs typeface="+mn-lt"/>
              </a:rPr>
              <a:t>, </a:t>
            </a:r>
            <a:r>
              <a:rPr lang="en-US" dirty="0" err="1">
                <a:cs typeface="+mn-lt"/>
              </a:rPr>
              <a:t>och</a:t>
            </a:r>
            <a:r>
              <a:rPr lang="en-US" dirty="0">
                <a:cs typeface="+mn-lt"/>
              </a:rPr>
              <a:t> </a:t>
            </a:r>
            <a:r>
              <a:rPr lang="en-US" dirty="0" err="1">
                <a:cs typeface="+mn-lt"/>
              </a:rPr>
              <a:t>kanske</a:t>
            </a:r>
            <a:r>
              <a:rPr lang="en-US" dirty="0">
                <a:cs typeface="+mn-lt"/>
              </a:rPr>
              <a:t> den </a:t>
            </a:r>
            <a:r>
              <a:rPr lang="en-US" dirty="0" err="1">
                <a:cs typeface="+mn-lt"/>
              </a:rPr>
              <a:t>klurigaste</a:t>
            </a:r>
            <a:r>
              <a:rPr lang="en-US" dirty="0">
                <a:cs typeface="+mn-lt"/>
              </a:rPr>
              <a:t>? Vad </a:t>
            </a:r>
            <a:r>
              <a:rPr lang="en-US" dirty="0" err="1">
                <a:cs typeface="+mn-lt"/>
              </a:rPr>
              <a:t>vill</a:t>
            </a:r>
            <a:r>
              <a:rPr lang="en-US" dirty="0">
                <a:cs typeface="+mn-lt"/>
              </a:rPr>
              <a:t> man </a:t>
            </a:r>
            <a:r>
              <a:rPr lang="en-US" dirty="0" err="1">
                <a:cs typeface="+mn-lt"/>
              </a:rPr>
              <a:t>åt</a:t>
            </a:r>
            <a:r>
              <a:rPr lang="en-US" dirty="0">
                <a:cs typeface="+mn-lt"/>
              </a:rPr>
              <a:t> med </a:t>
            </a:r>
            <a:r>
              <a:rPr lang="en-US" dirty="0" err="1">
                <a:cs typeface="+mn-lt"/>
              </a:rPr>
              <a:t>takodlingar</a:t>
            </a:r>
            <a:r>
              <a:rPr lang="en-US" dirty="0">
                <a:cs typeface="+mn-lt"/>
              </a:rPr>
              <a:t>? BÅDE OCH. </a:t>
            </a:r>
            <a:br>
              <a:rPr lang="en-US" dirty="0">
                <a:cs typeface="+mn-lt"/>
              </a:rPr>
            </a:br>
            <a:br>
              <a:rPr lang="en-US" dirty="0">
                <a:cs typeface="+mn-lt"/>
              </a:rPr>
            </a:br>
            <a:r>
              <a:rPr lang="en-US" dirty="0" err="1">
                <a:cs typeface="Calibri"/>
              </a:rPr>
              <a:t>Takodlingar</a:t>
            </a:r>
            <a:r>
              <a:rPr lang="en-US" dirty="0">
                <a:cs typeface="Calibri"/>
              </a:rPr>
              <a:t> </a:t>
            </a:r>
            <a:r>
              <a:rPr lang="en-US" dirty="0" err="1">
                <a:cs typeface="Calibri"/>
              </a:rPr>
              <a:t>kan</a:t>
            </a:r>
            <a:r>
              <a:rPr lang="en-US" dirty="0">
                <a:cs typeface="Calibri"/>
              </a:rPr>
              <a:t> </a:t>
            </a:r>
            <a:r>
              <a:rPr lang="en-US" dirty="0" err="1">
                <a:cs typeface="Calibri"/>
              </a:rPr>
              <a:t>faktiskt</a:t>
            </a:r>
            <a:r>
              <a:rPr lang="en-US" dirty="0">
                <a:cs typeface="Calibri"/>
              </a:rPr>
              <a:t> </a:t>
            </a:r>
            <a:r>
              <a:rPr lang="en-US" dirty="0" err="1">
                <a:cs typeface="Calibri"/>
              </a:rPr>
              <a:t>bidra</a:t>
            </a:r>
            <a:r>
              <a:rPr lang="en-US" dirty="0">
                <a:cs typeface="Calibri"/>
              </a:rPr>
              <a:t> till </a:t>
            </a:r>
            <a:r>
              <a:rPr lang="en-US" b="1" dirty="0" err="1">
                <a:cs typeface="Calibri"/>
              </a:rPr>
              <a:t>både</a:t>
            </a:r>
            <a:r>
              <a:rPr lang="en-US" b="1" dirty="0">
                <a:cs typeface="Calibri"/>
              </a:rPr>
              <a:t> </a:t>
            </a:r>
            <a:r>
              <a:rPr lang="en-US" dirty="0" err="1">
                <a:cs typeface="Calibri"/>
              </a:rPr>
              <a:t>minskning</a:t>
            </a:r>
            <a:r>
              <a:rPr lang="en-US" dirty="0">
                <a:cs typeface="Calibri"/>
              </a:rPr>
              <a:t> </a:t>
            </a:r>
            <a:r>
              <a:rPr lang="en-US" dirty="0" err="1">
                <a:cs typeface="Calibri"/>
              </a:rPr>
              <a:t>och</a:t>
            </a:r>
            <a:r>
              <a:rPr lang="en-US" dirty="0">
                <a:cs typeface="Calibri"/>
              </a:rPr>
              <a:t> </a:t>
            </a:r>
            <a:r>
              <a:rPr lang="en-US" dirty="0" err="1">
                <a:cs typeface="Calibri"/>
              </a:rPr>
              <a:t>anpassning</a:t>
            </a:r>
            <a:r>
              <a:rPr lang="en-US" dirty="0">
                <a:cs typeface="Calibri"/>
              </a:rPr>
              <a:t>, </a:t>
            </a:r>
            <a:r>
              <a:rPr lang="en-US" dirty="0" err="1">
                <a:cs typeface="Calibri"/>
              </a:rPr>
              <a:t>vilket</a:t>
            </a:r>
            <a:r>
              <a:rPr lang="en-US" dirty="0">
                <a:cs typeface="Calibri"/>
              </a:rPr>
              <a:t> </a:t>
            </a:r>
            <a:r>
              <a:rPr lang="en-US" dirty="0" err="1">
                <a:cs typeface="Calibri"/>
              </a:rPr>
              <a:t>ju</a:t>
            </a:r>
            <a:r>
              <a:rPr lang="en-US" dirty="0">
                <a:cs typeface="Calibri"/>
              </a:rPr>
              <a:t> </a:t>
            </a:r>
            <a:r>
              <a:rPr lang="en-US" dirty="0" err="1">
                <a:cs typeface="Calibri"/>
              </a:rPr>
              <a:t>gör</a:t>
            </a:r>
            <a:r>
              <a:rPr lang="en-US" dirty="0">
                <a:cs typeface="Calibri"/>
              </a:rPr>
              <a:t> det till </a:t>
            </a:r>
            <a:r>
              <a:rPr lang="en-US" dirty="0" err="1">
                <a:cs typeface="Calibri"/>
              </a:rPr>
              <a:t>en</a:t>
            </a:r>
            <a:r>
              <a:rPr lang="en-US" dirty="0">
                <a:cs typeface="Calibri"/>
              </a:rPr>
              <a:t> </a:t>
            </a:r>
            <a:r>
              <a:rPr lang="en-US" dirty="0" err="1">
                <a:cs typeface="Calibri"/>
              </a:rPr>
              <a:t>fantastisk</a:t>
            </a:r>
            <a:r>
              <a:rPr lang="en-US" dirty="0">
                <a:cs typeface="Calibri"/>
              </a:rPr>
              <a:t> </a:t>
            </a:r>
            <a:r>
              <a:rPr lang="en-US" dirty="0" err="1">
                <a:cs typeface="Calibri"/>
              </a:rPr>
              <a:t>åtgärd</a:t>
            </a:r>
            <a:r>
              <a:rPr lang="en-US" dirty="0">
                <a:cs typeface="Calibri"/>
              </a:rPr>
              <a:t>.</a:t>
            </a:r>
          </a:p>
          <a:p>
            <a:pPr marL="181240" indent="-181240">
              <a:buFont typeface="Arial"/>
              <a:buChar char="•"/>
            </a:pPr>
            <a:r>
              <a:rPr lang="en-US" dirty="0" err="1">
                <a:cs typeface="Calibri"/>
              </a:rPr>
              <a:t>Minskning</a:t>
            </a:r>
            <a:r>
              <a:rPr lang="en-US" dirty="0">
                <a:cs typeface="Calibri"/>
              </a:rPr>
              <a:t> </a:t>
            </a:r>
            <a:r>
              <a:rPr lang="en-US" dirty="0" err="1"/>
              <a:t>genom</a:t>
            </a:r>
            <a:r>
              <a:rPr lang="en-US" dirty="0"/>
              <a:t> </a:t>
            </a:r>
            <a:r>
              <a:rPr lang="en-US" dirty="0" err="1"/>
              <a:t>att</a:t>
            </a:r>
            <a:r>
              <a:rPr lang="en-US" dirty="0"/>
              <a:t> </a:t>
            </a:r>
            <a:r>
              <a:rPr lang="en-US" b="1" dirty="0" err="1"/>
              <a:t>växtlighet</a:t>
            </a:r>
            <a:r>
              <a:rPr lang="en-US" b="1" dirty="0"/>
              <a:t> </a:t>
            </a:r>
            <a:r>
              <a:rPr lang="en-US" b="1" dirty="0" err="1"/>
              <a:t>absorberar</a:t>
            </a:r>
            <a:r>
              <a:rPr lang="en-US" b="1" dirty="0"/>
              <a:t> </a:t>
            </a:r>
            <a:r>
              <a:rPr lang="en-US" b="1" dirty="0" err="1"/>
              <a:t>koldioxid</a:t>
            </a:r>
            <a:r>
              <a:rPr lang="en-US" b="1" dirty="0"/>
              <a:t> </a:t>
            </a:r>
            <a:r>
              <a:rPr lang="en-US" b="1" dirty="0" err="1"/>
              <a:t>från</a:t>
            </a:r>
            <a:r>
              <a:rPr lang="en-US" b="1" dirty="0"/>
              <a:t> </a:t>
            </a:r>
            <a:r>
              <a:rPr lang="en-US" b="1" dirty="0" err="1"/>
              <a:t>atmosfären</a:t>
            </a:r>
            <a:r>
              <a:rPr lang="en-US" dirty="0"/>
              <a:t>. Men </a:t>
            </a:r>
            <a:r>
              <a:rPr lang="en-US" dirty="0" err="1"/>
              <a:t>också</a:t>
            </a:r>
            <a:r>
              <a:rPr lang="en-US" dirty="0"/>
              <a:t> </a:t>
            </a:r>
            <a:r>
              <a:rPr lang="en-US" dirty="0" err="1"/>
              <a:t>genom</a:t>
            </a:r>
            <a:r>
              <a:rPr lang="en-US" dirty="0"/>
              <a:t> </a:t>
            </a:r>
            <a:r>
              <a:rPr lang="en-US" dirty="0" err="1"/>
              <a:t>att</a:t>
            </a:r>
            <a:r>
              <a:rPr lang="en-US" dirty="0"/>
              <a:t> </a:t>
            </a:r>
            <a:r>
              <a:rPr lang="en-US" b="1" dirty="0" err="1"/>
              <a:t>isolera</a:t>
            </a:r>
            <a:r>
              <a:rPr lang="en-US" b="1" dirty="0"/>
              <a:t> </a:t>
            </a:r>
            <a:r>
              <a:rPr lang="en-US" b="1" dirty="0" err="1"/>
              <a:t>byggnader</a:t>
            </a:r>
            <a:r>
              <a:rPr lang="en-US" b="1" dirty="0"/>
              <a:t>,</a:t>
            </a:r>
            <a:r>
              <a:rPr lang="en-US" dirty="0"/>
              <a:t> </a:t>
            </a:r>
            <a:r>
              <a:rPr lang="en-US" dirty="0" err="1"/>
              <a:t>vilket</a:t>
            </a:r>
            <a:r>
              <a:rPr lang="en-US" dirty="0"/>
              <a:t> </a:t>
            </a:r>
            <a:r>
              <a:rPr lang="en-US" dirty="0" err="1"/>
              <a:t>sänker</a:t>
            </a:r>
            <a:r>
              <a:rPr lang="en-US" dirty="0"/>
              <a:t> </a:t>
            </a:r>
            <a:r>
              <a:rPr lang="en-US" dirty="0" err="1"/>
              <a:t>energiförbrukningen</a:t>
            </a:r>
            <a:r>
              <a:rPr lang="en-US" dirty="0"/>
              <a:t>.</a:t>
            </a:r>
            <a:endParaRPr lang="en-US" dirty="0">
              <a:cs typeface="Calibri"/>
            </a:endParaRPr>
          </a:p>
          <a:p>
            <a:pPr marL="181240" indent="-181240">
              <a:buFont typeface="Arial"/>
              <a:buChar char="•"/>
            </a:pPr>
            <a:r>
              <a:rPr lang="en-US" dirty="0" err="1">
                <a:cs typeface="Calibri"/>
              </a:rPr>
              <a:t>Anpassning</a:t>
            </a:r>
            <a:r>
              <a:rPr lang="en-US" dirty="0">
                <a:cs typeface="Calibri"/>
              </a:rPr>
              <a:t> för </a:t>
            </a:r>
            <a:r>
              <a:rPr lang="en-US" dirty="0" err="1">
                <a:cs typeface="Calibri"/>
              </a:rPr>
              <a:t>att</a:t>
            </a:r>
            <a:r>
              <a:rPr lang="en-US" dirty="0">
                <a:cs typeface="Calibri"/>
              </a:rPr>
              <a:t> det </a:t>
            </a:r>
            <a:r>
              <a:rPr lang="en-US" dirty="0" err="1">
                <a:cs typeface="Calibri"/>
              </a:rPr>
              <a:t>hjälper</a:t>
            </a:r>
            <a:r>
              <a:rPr lang="en-US" dirty="0">
                <a:cs typeface="Calibri"/>
              </a:rPr>
              <a:t> </a:t>
            </a:r>
            <a:r>
              <a:rPr lang="en-US" dirty="0" err="1">
                <a:cs typeface="Calibri"/>
              </a:rPr>
              <a:t>att</a:t>
            </a:r>
            <a:r>
              <a:rPr lang="en-US" dirty="0">
                <a:cs typeface="Calibri"/>
              </a:rPr>
              <a:t> </a:t>
            </a:r>
            <a:r>
              <a:rPr lang="en-US" b="1" dirty="0" err="1">
                <a:cs typeface="Calibri"/>
              </a:rPr>
              <a:t>minska</a:t>
            </a:r>
            <a:r>
              <a:rPr lang="en-US" b="1" dirty="0">
                <a:cs typeface="Calibri"/>
              </a:rPr>
              <a:t> </a:t>
            </a:r>
            <a:r>
              <a:rPr lang="en-US" b="1" dirty="0" err="1">
                <a:cs typeface="Calibri"/>
              </a:rPr>
              <a:t>värmeöeffekter</a:t>
            </a:r>
            <a:r>
              <a:rPr lang="en-US" dirty="0">
                <a:cs typeface="Calibri"/>
              </a:rPr>
              <a:t> I </a:t>
            </a:r>
            <a:r>
              <a:rPr lang="en-US" dirty="0" err="1">
                <a:cs typeface="Calibri"/>
              </a:rPr>
              <a:t>städer</a:t>
            </a:r>
            <a:r>
              <a:rPr lang="en-US" dirty="0">
                <a:cs typeface="Calibri"/>
              </a:rPr>
              <a:t> - </a:t>
            </a:r>
            <a:r>
              <a:rPr lang="en-US" dirty="0" err="1">
                <a:cs typeface="Calibri"/>
              </a:rPr>
              <a:t>alltså</a:t>
            </a:r>
            <a:r>
              <a:rPr lang="en-US" dirty="0">
                <a:cs typeface="Calibri"/>
              </a:rPr>
              <a:t> </a:t>
            </a:r>
            <a:r>
              <a:rPr lang="en-US" dirty="0" err="1">
                <a:cs typeface="Calibri"/>
              </a:rPr>
              <a:t>där</a:t>
            </a:r>
            <a:r>
              <a:rPr lang="en-US" dirty="0">
                <a:cs typeface="Calibri"/>
              </a:rPr>
              <a:t> </a:t>
            </a:r>
            <a:r>
              <a:rPr lang="en-US" dirty="0" err="1">
                <a:cs typeface="Calibri"/>
              </a:rPr>
              <a:t>uppbyggnad</a:t>
            </a:r>
            <a:r>
              <a:rPr lang="en-US" dirty="0">
                <a:cs typeface="Calibri"/>
              </a:rPr>
              <a:t> </a:t>
            </a:r>
            <a:r>
              <a:rPr lang="en-US" dirty="0" err="1">
                <a:cs typeface="Calibri"/>
              </a:rPr>
              <a:t>förstärker</a:t>
            </a:r>
            <a:r>
              <a:rPr lang="en-US" dirty="0">
                <a:cs typeface="Calibri"/>
              </a:rPr>
              <a:t> </a:t>
            </a:r>
            <a:r>
              <a:rPr lang="en-US" dirty="0" err="1">
                <a:cs typeface="Calibri"/>
              </a:rPr>
              <a:t>värmen</a:t>
            </a:r>
            <a:r>
              <a:rPr lang="en-US" dirty="0">
                <a:cs typeface="Calibri"/>
              </a:rPr>
              <a:t> - </a:t>
            </a:r>
            <a:r>
              <a:rPr lang="en-US" dirty="0" err="1">
                <a:cs typeface="Calibri"/>
              </a:rPr>
              <a:t>samt</a:t>
            </a:r>
            <a:r>
              <a:rPr lang="en-US" dirty="0">
                <a:cs typeface="Calibri"/>
              </a:rPr>
              <a:t> </a:t>
            </a:r>
            <a:r>
              <a:rPr lang="en-US" dirty="0" err="1">
                <a:cs typeface="Calibri"/>
              </a:rPr>
              <a:t>att</a:t>
            </a:r>
            <a:r>
              <a:rPr lang="en-US" dirty="0">
                <a:cs typeface="Calibri"/>
              </a:rPr>
              <a:t> </a:t>
            </a:r>
            <a:r>
              <a:rPr lang="en-US" b="1" dirty="0" err="1">
                <a:cs typeface="Calibri"/>
              </a:rPr>
              <a:t>absorbera</a:t>
            </a:r>
            <a:r>
              <a:rPr lang="en-US" b="1" dirty="0">
                <a:cs typeface="Calibri"/>
              </a:rPr>
              <a:t> </a:t>
            </a:r>
            <a:r>
              <a:rPr lang="en-US" b="1" dirty="0" err="1">
                <a:cs typeface="Calibri"/>
              </a:rPr>
              <a:t>regnvatten</a:t>
            </a:r>
            <a:r>
              <a:rPr lang="en-US" dirty="0">
                <a:cs typeface="Calibri"/>
              </a:rPr>
              <a:t>, </a:t>
            </a:r>
            <a:r>
              <a:rPr lang="en-US" dirty="0" err="1">
                <a:cs typeface="Calibri"/>
              </a:rPr>
              <a:t>vilket</a:t>
            </a:r>
            <a:r>
              <a:rPr lang="en-US" dirty="0">
                <a:cs typeface="Calibri"/>
              </a:rPr>
              <a:t> </a:t>
            </a:r>
            <a:r>
              <a:rPr lang="en-US" dirty="0" err="1">
                <a:cs typeface="Calibri"/>
              </a:rPr>
              <a:t>minskar</a:t>
            </a:r>
            <a:r>
              <a:rPr lang="en-US" dirty="0">
                <a:cs typeface="Calibri"/>
              </a:rPr>
              <a:t> </a:t>
            </a:r>
            <a:r>
              <a:rPr lang="en-US" dirty="0" err="1">
                <a:cs typeface="Calibri"/>
              </a:rPr>
              <a:t>risken</a:t>
            </a:r>
            <a:r>
              <a:rPr lang="en-US" dirty="0">
                <a:cs typeface="Calibri"/>
              </a:rPr>
              <a:t> för </a:t>
            </a:r>
            <a:r>
              <a:rPr lang="en-US" dirty="0" err="1">
                <a:cs typeface="Calibri"/>
              </a:rPr>
              <a:t>översvämning</a:t>
            </a:r>
            <a:r>
              <a:rPr lang="en-US" dirty="0">
                <a:cs typeface="Calibri"/>
              </a:rPr>
              <a:t>.</a:t>
            </a:r>
            <a:endParaRPr lang="en-US" dirty="0">
              <a:ea typeface="Calibri"/>
              <a:cs typeface="Calibri"/>
            </a:endParaRPr>
          </a:p>
          <a:p>
            <a:pPr marL="0" indent="0">
              <a:buFont typeface="Arial"/>
              <a:buNone/>
            </a:pPr>
            <a:endParaRPr lang="en-US" dirty="0">
              <a:cs typeface="Calibri"/>
            </a:endParaRPr>
          </a:p>
        </p:txBody>
      </p:sp>
      <p:sp>
        <p:nvSpPr>
          <p:cNvPr id="4" name="Platshållare för bildnummer 3"/>
          <p:cNvSpPr>
            <a:spLocks noGrp="1"/>
          </p:cNvSpPr>
          <p:nvPr>
            <p:ph type="sldNum" sz="quarter" idx="5"/>
          </p:nvPr>
        </p:nvSpPr>
        <p:spPr/>
        <p:txBody>
          <a:bodyPr/>
          <a:lstStyle/>
          <a:p>
            <a:fld id="{1B3D92CD-B126-47C5-90B1-C4AA0E3AC583}" type="slidenum">
              <a:rPr lang="sv-SE"/>
              <a:t>18</a:t>
            </a:fld>
            <a:endParaRPr lang="sv-SE"/>
          </a:p>
        </p:txBody>
      </p:sp>
    </p:spTree>
    <p:extLst>
      <p:ext uri="{BB962C8B-B14F-4D97-AF65-F5344CB8AC3E}">
        <p14:creationId xmlns:p14="http://schemas.microsoft.com/office/powerpoint/2010/main" val="3453185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Kort film om strategisk inriktning 2024-2030.</a:t>
            </a:r>
          </a:p>
          <a:p>
            <a:r>
              <a:rPr lang="sv-SE">
                <a:cs typeface="Calibri"/>
              </a:rPr>
              <a:t>Tryck på play-knappen i mitten av bilden för att spela. </a:t>
            </a:r>
          </a:p>
          <a:p>
            <a:r>
              <a:rPr lang="sv-SE">
                <a:cs typeface="Calibri"/>
              </a:rPr>
              <a:t>Filmklippet ligger på Youtube: </a:t>
            </a:r>
          </a:p>
          <a:p>
            <a:r>
              <a:rPr lang="sv-SE">
                <a:hlinkClick r:id="rId3"/>
              </a:rPr>
              <a:t>https://www.youtube.com/watch?v=Nx50cNfPL6g&amp;embeds_referring_euri=https%3A%2F%2Feuc-powerpoint.officeapps.live.com%2F&amp;source_ve_path=OTY3MTQ&amp;feature=emb_imp_woyt</a:t>
            </a:r>
            <a:r>
              <a:rPr lang="sv-SE"/>
              <a:t> </a:t>
            </a:r>
            <a:endParaRPr lang="sv-SE">
              <a:cs typeface="Calibri"/>
            </a:endParaRPr>
          </a:p>
          <a:p>
            <a:endParaRPr lang="sv-SE">
              <a:cs typeface="Calibri"/>
            </a:endParaRPr>
          </a:p>
        </p:txBody>
      </p:sp>
      <p:sp>
        <p:nvSpPr>
          <p:cNvPr id="4" name="Platshållare för bildnummer 3"/>
          <p:cNvSpPr>
            <a:spLocks noGrp="1"/>
          </p:cNvSpPr>
          <p:nvPr>
            <p:ph type="sldNum" sz="quarter" idx="5"/>
          </p:nvPr>
        </p:nvSpPr>
        <p:spPr/>
        <p:txBody>
          <a:bodyPr/>
          <a:lstStyle/>
          <a:p>
            <a:fld id="{D8C0E9EA-8189-477E-8086-AC5016DA6F25}" type="slidenum">
              <a:rPr lang="sv-SE" smtClean="0"/>
              <a:t>19</a:t>
            </a:fld>
            <a:endParaRPr lang="sv-SE"/>
          </a:p>
        </p:txBody>
      </p:sp>
    </p:spTree>
    <p:extLst>
      <p:ext uri="{BB962C8B-B14F-4D97-AF65-F5344CB8AC3E}">
        <p14:creationId xmlns:p14="http://schemas.microsoft.com/office/powerpoint/2010/main" val="2237170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C03AA6A-A216-495E-98CF-FC0D9EC289FE}" type="slidenum">
              <a:rPr lang="sv-SE" smtClean="0"/>
              <a:t>20</a:t>
            </a:fld>
            <a:endParaRPr lang="sv-SE"/>
          </a:p>
        </p:txBody>
      </p:sp>
    </p:spTree>
    <p:extLst>
      <p:ext uri="{BB962C8B-B14F-4D97-AF65-F5344CB8AC3E}">
        <p14:creationId xmlns:p14="http://schemas.microsoft.com/office/powerpoint/2010/main" val="33863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B3D92CD-B126-47C5-90B1-C4AA0E3AC583}" type="slidenum">
              <a:rPr lang="sv-SE" smtClean="0"/>
              <a:t>22</a:t>
            </a:fld>
            <a:endParaRPr lang="sv-SE"/>
          </a:p>
        </p:txBody>
      </p:sp>
    </p:spTree>
    <p:extLst>
      <p:ext uri="{BB962C8B-B14F-4D97-AF65-F5344CB8AC3E}">
        <p14:creationId xmlns:p14="http://schemas.microsoft.com/office/powerpoint/2010/main" val="972888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B3D92CD-B126-47C5-90B1-C4AA0E3AC583}" type="slidenum">
              <a:rPr lang="sv-SE" smtClean="0"/>
              <a:t>24</a:t>
            </a:fld>
            <a:endParaRPr lang="sv-SE"/>
          </a:p>
        </p:txBody>
      </p:sp>
    </p:spTree>
    <p:extLst>
      <p:ext uri="{BB962C8B-B14F-4D97-AF65-F5344CB8AC3E}">
        <p14:creationId xmlns:p14="http://schemas.microsoft.com/office/powerpoint/2010/main" val="317585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B3D92CD-B126-47C5-90B1-C4AA0E3AC583}" type="slidenum">
              <a:rPr lang="sv-SE" smtClean="0"/>
              <a:t>25</a:t>
            </a:fld>
            <a:endParaRPr lang="sv-SE"/>
          </a:p>
        </p:txBody>
      </p:sp>
    </p:spTree>
    <p:extLst>
      <p:ext uri="{BB962C8B-B14F-4D97-AF65-F5344CB8AC3E}">
        <p14:creationId xmlns:p14="http://schemas.microsoft.com/office/powerpoint/2010/main" val="3174385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endParaRPr lang="sv-SE" dirty="0"/>
          </a:p>
        </p:txBody>
      </p:sp>
      <p:sp>
        <p:nvSpPr>
          <p:cNvPr id="4" name="Platshållare för bildnummer 3"/>
          <p:cNvSpPr>
            <a:spLocks noGrp="1"/>
          </p:cNvSpPr>
          <p:nvPr>
            <p:ph type="sldNum" sz="quarter" idx="5"/>
          </p:nvPr>
        </p:nvSpPr>
        <p:spPr/>
        <p:txBody>
          <a:bodyPr/>
          <a:lstStyle/>
          <a:p>
            <a:fld id="{7299F22F-9BBB-4752-8ACB-5214A000A21A}" type="slidenum">
              <a:rPr lang="sv-SE" smtClean="0"/>
              <a:t>26</a:t>
            </a:fld>
            <a:endParaRPr lang="sv-SE"/>
          </a:p>
        </p:txBody>
      </p:sp>
    </p:spTree>
    <p:extLst>
      <p:ext uri="{BB962C8B-B14F-4D97-AF65-F5344CB8AC3E}">
        <p14:creationId xmlns:p14="http://schemas.microsoft.com/office/powerpoint/2010/main" val="1146926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1240" indent="-181240">
              <a:buFont typeface="Arial"/>
              <a:buChar char="•"/>
            </a:pPr>
            <a:r>
              <a:rPr lang="en-US" dirty="0" err="1">
                <a:cs typeface="Calibri"/>
              </a:rPr>
              <a:t>Klimatkrisen</a:t>
            </a:r>
            <a:r>
              <a:rPr lang="en-US" dirty="0">
                <a:cs typeface="Calibri"/>
              </a:rPr>
              <a:t> </a:t>
            </a:r>
            <a:r>
              <a:rPr lang="en-US" dirty="0" err="1">
                <a:cs typeface="Calibri"/>
              </a:rPr>
              <a:t>är</a:t>
            </a:r>
            <a:r>
              <a:rPr lang="en-US" dirty="0">
                <a:cs typeface="Calibri"/>
              </a:rPr>
              <a:t> </a:t>
            </a:r>
            <a:r>
              <a:rPr lang="en-US" dirty="0" err="1">
                <a:cs typeface="Calibri"/>
              </a:rPr>
              <a:t>här</a:t>
            </a:r>
            <a:r>
              <a:rPr lang="en-US" dirty="0">
                <a:cs typeface="Calibri"/>
              </a:rPr>
              <a:t> </a:t>
            </a:r>
            <a:r>
              <a:rPr lang="en-US" dirty="0" err="1">
                <a:cs typeface="Calibri"/>
              </a:rPr>
              <a:t>och</a:t>
            </a:r>
            <a:r>
              <a:rPr lang="en-US" dirty="0">
                <a:cs typeface="Calibri"/>
              </a:rPr>
              <a:t> nu – det </a:t>
            </a:r>
            <a:r>
              <a:rPr lang="en-US" dirty="0" err="1">
                <a:cs typeface="Calibri"/>
              </a:rPr>
              <a:t>är</a:t>
            </a:r>
            <a:r>
              <a:rPr lang="en-US" dirty="0">
                <a:cs typeface="Calibri"/>
              </a:rPr>
              <a:t> </a:t>
            </a:r>
            <a:r>
              <a:rPr lang="en-US" dirty="0" err="1">
                <a:cs typeface="Calibri"/>
              </a:rPr>
              <a:t>inget</a:t>
            </a:r>
            <a:r>
              <a:rPr lang="en-US" dirty="0">
                <a:cs typeface="Calibri"/>
              </a:rPr>
              <a:t> </a:t>
            </a:r>
            <a:r>
              <a:rPr lang="en-US" b="1" dirty="0" err="1">
                <a:cs typeface="Calibri"/>
              </a:rPr>
              <a:t>framtida</a:t>
            </a:r>
            <a:r>
              <a:rPr lang="en-US" b="1" dirty="0">
                <a:cs typeface="Calibri"/>
              </a:rPr>
              <a:t> </a:t>
            </a:r>
            <a:r>
              <a:rPr lang="en-US" dirty="0">
                <a:cs typeface="Calibri"/>
              </a:rPr>
              <a:t>hot. </a:t>
            </a:r>
            <a:endParaRPr lang="en-US" dirty="0">
              <a:ea typeface="Calibri"/>
              <a:cs typeface="Calibri"/>
            </a:endParaRPr>
          </a:p>
          <a:p>
            <a:pPr marL="181240" indent="-181240">
              <a:buFont typeface="Arial"/>
              <a:buChar char="•"/>
            </a:pPr>
            <a:r>
              <a:rPr lang="en-US" dirty="0">
                <a:cs typeface="Calibri"/>
              </a:rPr>
              <a:t>Det </a:t>
            </a:r>
            <a:r>
              <a:rPr lang="en-US" dirty="0" err="1">
                <a:cs typeface="Calibri"/>
              </a:rPr>
              <a:t>är</a:t>
            </a:r>
            <a:r>
              <a:rPr lang="en-US" dirty="0">
                <a:cs typeface="Calibri"/>
              </a:rPr>
              <a:t> heller </a:t>
            </a:r>
            <a:r>
              <a:rPr lang="en-US" dirty="0" err="1">
                <a:cs typeface="Calibri"/>
              </a:rPr>
              <a:t>inget</a:t>
            </a:r>
            <a:r>
              <a:rPr lang="en-US" dirty="0">
                <a:cs typeface="Calibri"/>
              </a:rPr>
              <a:t> </a:t>
            </a:r>
            <a:r>
              <a:rPr lang="en-US" dirty="0" err="1">
                <a:cs typeface="Calibri"/>
              </a:rPr>
              <a:t>som</a:t>
            </a:r>
            <a:r>
              <a:rPr lang="en-US" dirty="0">
                <a:cs typeface="Calibri"/>
              </a:rPr>
              <a:t> </a:t>
            </a:r>
            <a:r>
              <a:rPr lang="en-US" b="1" dirty="0" err="1">
                <a:cs typeface="Calibri"/>
              </a:rPr>
              <a:t>sker</a:t>
            </a:r>
            <a:r>
              <a:rPr lang="en-US" b="1" dirty="0">
                <a:cs typeface="Calibri"/>
              </a:rPr>
              <a:t> </a:t>
            </a:r>
            <a:r>
              <a:rPr lang="en-US" b="1" dirty="0" err="1">
                <a:cs typeface="Calibri"/>
              </a:rPr>
              <a:t>någon</a:t>
            </a:r>
            <a:r>
              <a:rPr lang="en-US" b="1" dirty="0">
                <a:cs typeface="Calibri"/>
              </a:rPr>
              <a:t> </a:t>
            </a:r>
            <a:r>
              <a:rPr lang="en-US" b="1" dirty="0" err="1">
                <a:cs typeface="Calibri"/>
              </a:rPr>
              <a:t>annanstans</a:t>
            </a:r>
            <a:r>
              <a:rPr lang="en-US" dirty="0">
                <a:cs typeface="Calibri"/>
              </a:rPr>
              <a:t>. Vi ser </a:t>
            </a:r>
            <a:r>
              <a:rPr lang="en-US" dirty="0" err="1">
                <a:cs typeface="Calibri"/>
              </a:rPr>
              <a:t>dess</a:t>
            </a:r>
            <a:r>
              <a:rPr lang="en-US" dirty="0">
                <a:cs typeface="Calibri"/>
              </a:rPr>
              <a:t> </a:t>
            </a:r>
            <a:r>
              <a:rPr lang="en-US" dirty="0" err="1">
                <a:cs typeface="Calibri"/>
              </a:rPr>
              <a:t>effekter</a:t>
            </a:r>
            <a:r>
              <a:rPr lang="en-US" dirty="0">
                <a:cs typeface="Calibri"/>
              </a:rPr>
              <a:t> I </a:t>
            </a:r>
            <a:r>
              <a:rPr lang="en-US" b="1" dirty="0">
                <a:cs typeface="Calibri"/>
              </a:rPr>
              <a:t>Sverige</a:t>
            </a:r>
            <a:r>
              <a:rPr lang="en-US" dirty="0">
                <a:cs typeface="Calibri"/>
              </a:rPr>
              <a:t>, </a:t>
            </a:r>
            <a:r>
              <a:rPr lang="en-US" dirty="0" err="1">
                <a:cs typeface="Calibri"/>
              </a:rPr>
              <a:t>liksom</a:t>
            </a:r>
            <a:r>
              <a:rPr lang="en-US" dirty="0">
                <a:cs typeface="Calibri"/>
              </a:rPr>
              <a:t> I </a:t>
            </a:r>
            <a:r>
              <a:rPr lang="en-US" dirty="0" err="1">
                <a:cs typeface="Calibri"/>
              </a:rPr>
              <a:t>övriga</a:t>
            </a:r>
            <a:r>
              <a:rPr lang="en-US" dirty="0">
                <a:cs typeface="Calibri"/>
              </a:rPr>
              <a:t> </a:t>
            </a:r>
            <a:r>
              <a:rPr lang="en-US" dirty="0" err="1">
                <a:cs typeface="Calibri"/>
              </a:rPr>
              <a:t>delar</a:t>
            </a:r>
            <a:r>
              <a:rPr lang="en-US" dirty="0">
                <a:cs typeface="Calibri"/>
              </a:rPr>
              <a:t> av </a:t>
            </a:r>
            <a:r>
              <a:rPr lang="en-US" dirty="0" err="1">
                <a:cs typeface="Calibri"/>
              </a:rPr>
              <a:t>världen</a:t>
            </a:r>
            <a:r>
              <a:rPr lang="en-US" dirty="0">
                <a:cs typeface="Calibri"/>
              </a:rPr>
              <a:t>.</a:t>
            </a:r>
            <a:endParaRPr lang="en-US" dirty="0">
              <a:ea typeface="Calibri"/>
              <a:cs typeface="Calibri"/>
            </a:endParaRPr>
          </a:p>
          <a:p>
            <a:pPr marL="181240" indent="-181240">
              <a:buFont typeface="Arial"/>
              <a:buChar char="•"/>
            </a:pPr>
            <a:r>
              <a:rPr lang="en-US" b="1" dirty="0">
                <a:cs typeface="Calibri"/>
              </a:rPr>
              <a:t>HUR </a:t>
            </a:r>
            <a:r>
              <a:rPr lang="en-US" dirty="0">
                <a:cs typeface="Calibri"/>
              </a:rPr>
              <a:t>den ser </a:t>
            </a:r>
            <a:r>
              <a:rPr lang="en-US" dirty="0" err="1">
                <a:cs typeface="Calibri"/>
              </a:rPr>
              <a:t>ut</a:t>
            </a:r>
            <a:r>
              <a:rPr lang="en-US" dirty="0">
                <a:cs typeface="Calibri"/>
              </a:rPr>
              <a:t> </a:t>
            </a:r>
            <a:r>
              <a:rPr lang="en-US" dirty="0" err="1">
                <a:cs typeface="Calibri"/>
              </a:rPr>
              <a:t>och</a:t>
            </a:r>
            <a:r>
              <a:rPr lang="en-US" dirty="0">
                <a:cs typeface="Calibri"/>
              </a:rPr>
              <a:t> </a:t>
            </a:r>
            <a:r>
              <a:rPr lang="en-US" b="1" dirty="0" err="1">
                <a:cs typeface="Calibri"/>
              </a:rPr>
              <a:t>drabbar</a:t>
            </a:r>
            <a:r>
              <a:rPr lang="en-US" b="1" dirty="0">
                <a:cs typeface="Calibri"/>
              </a:rPr>
              <a:t> </a:t>
            </a:r>
            <a:r>
              <a:rPr lang="en-US" dirty="0" err="1">
                <a:cs typeface="Calibri"/>
              </a:rPr>
              <a:t>varierar</a:t>
            </a:r>
            <a:r>
              <a:rPr lang="en-US" dirty="0">
                <a:cs typeface="Calibri"/>
              </a:rPr>
              <a:t> </a:t>
            </a:r>
            <a:r>
              <a:rPr lang="en-US" dirty="0" err="1">
                <a:cs typeface="Calibri"/>
              </a:rPr>
              <a:t>såklart</a:t>
            </a:r>
            <a:r>
              <a:rPr lang="en-US" dirty="0">
                <a:cs typeface="Calibri"/>
              </a:rPr>
              <a:t> - </a:t>
            </a:r>
            <a:r>
              <a:rPr lang="en-US" dirty="0" err="1">
                <a:cs typeface="Calibri"/>
              </a:rPr>
              <a:t>och</a:t>
            </a:r>
            <a:r>
              <a:rPr lang="en-US" dirty="0">
                <a:cs typeface="Calibri"/>
              </a:rPr>
              <a:t> </a:t>
            </a:r>
            <a:r>
              <a:rPr lang="en-US" dirty="0" err="1">
                <a:cs typeface="Calibri"/>
              </a:rPr>
              <a:t>beror</a:t>
            </a:r>
            <a:r>
              <a:rPr lang="en-US" dirty="0">
                <a:cs typeface="Calibri"/>
              </a:rPr>
              <a:t> </a:t>
            </a:r>
            <a:r>
              <a:rPr lang="en-US" dirty="0" err="1">
                <a:cs typeface="Calibri"/>
              </a:rPr>
              <a:t>på</a:t>
            </a:r>
            <a:r>
              <a:rPr lang="en-US" dirty="0">
                <a:cs typeface="Calibri"/>
              </a:rPr>
              <a:t> </a:t>
            </a:r>
            <a:r>
              <a:rPr lang="en-US" dirty="0" err="1">
                <a:cs typeface="Calibri"/>
              </a:rPr>
              <a:t>fler</a:t>
            </a:r>
            <a:r>
              <a:rPr lang="en-US" dirty="0">
                <a:cs typeface="Calibri"/>
              </a:rPr>
              <a:t> </a:t>
            </a:r>
            <a:r>
              <a:rPr lang="en-US" dirty="0" err="1">
                <a:cs typeface="Calibri"/>
              </a:rPr>
              <a:t>faktorer</a:t>
            </a:r>
            <a:r>
              <a:rPr lang="en-US" dirty="0">
                <a:cs typeface="Calibri"/>
              </a:rPr>
              <a:t> </a:t>
            </a:r>
            <a:r>
              <a:rPr lang="en-US" dirty="0" err="1">
                <a:cs typeface="Calibri"/>
              </a:rPr>
              <a:t>än</a:t>
            </a:r>
            <a:r>
              <a:rPr lang="en-US" dirty="0">
                <a:cs typeface="Calibri"/>
              </a:rPr>
              <a:t> </a:t>
            </a:r>
            <a:r>
              <a:rPr lang="en-US" dirty="0" err="1">
                <a:cs typeface="Calibri"/>
              </a:rPr>
              <a:t>själva</a:t>
            </a:r>
            <a:r>
              <a:rPr lang="en-US" dirty="0">
                <a:cs typeface="Calibri"/>
              </a:rPr>
              <a:t> </a:t>
            </a:r>
            <a:r>
              <a:rPr lang="en-US" dirty="0" err="1">
                <a:cs typeface="Calibri"/>
              </a:rPr>
              <a:t>klimatförändringarna</a:t>
            </a:r>
            <a:r>
              <a:rPr lang="en-US" dirty="0">
                <a:cs typeface="Calibri"/>
              </a:rPr>
              <a:t> I sig</a:t>
            </a:r>
          </a:p>
          <a:p>
            <a:pPr marL="181240" indent="-181240">
              <a:buFont typeface="Arial"/>
              <a:buChar char="•"/>
            </a:pPr>
            <a:r>
              <a:rPr lang="en-US" dirty="0">
                <a:cs typeface="Calibri"/>
              </a:rPr>
              <a:t>Risk </a:t>
            </a:r>
            <a:r>
              <a:rPr lang="en-US" dirty="0" err="1">
                <a:cs typeface="Calibri"/>
              </a:rPr>
              <a:t>och</a:t>
            </a:r>
            <a:r>
              <a:rPr lang="en-US" dirty="0">
                <a:cs typeface="Calibri"/>
              </a:rPr>
              <a:t> kris </a:t>
            </a:r>
            <a:r>
              <a:rPr lang="en-US" dirty="0" err="1">
                <a:cs typeface="Calibri"/>
              </a:rPr>
              <a:t>är</a:t>
            </a:r>
            <a:r>
              <a:rPr lang="en-US" dirty="0">
                <a:cs typeface="Calibri"/>
              </a:rPr>
              <a:t> </a:t>
            </a:r>
            <a:r>
              <a:rPr lang="en-US" dirty="0" err="1">
                <a:cs typeface="Calibri"/>
              </a:rPr>
              <a:t>alltid</a:t>
            </a:r>
            <a:r>
              <a:rPr lang="en-US" dirty="0">
                <a:cs typeface="Calibri"/>
              </a:rPr>
              <a:t> </a:t>
            </a:r>
            <a:r>
              <a:rPr lang="en-US" dirty="0" err="1">
                <a:cs typeface="Calibri"/>
              </a:rPr>
              <a:t>ett</a:t>
            </a:r>
            <a:r>
              <a:rPr lang="en-US" dirty="0">
                <a:cs typeface="Calibri"/>
              </a:rPr>
              <a:t> </a:t>
            </a:r>
            <a:r>
              <a:rPr lang="en-US" b="1" dirty="0" err="1">
                <a:cs typeface="Calibri"/>
              </a:rPr>
              <a:t>resultat</a:t>
            </a:r>
            <a:r>
              <a:rPr lang="en-US" b="1" dirty="0">
                <a:cs typeface="Calibri"/>
              </a:rPr>
              <a:t> - </a:t>
            </a:r>
            <a:r>
              <a:rPr lang="en-US" dirty="0">
                <a:cs typeface="Calibri"/>
              </a:rPr>
              <a:t>av den extrema </a:t>
            </a:r>
            <a:r>
              <a:rPr lang="en-US" dirty="0" err="1">
                <a:cs typeface="Calibri"/>
              </a:rPr>
              <a:t>händelsen</a:t>
            </a:r>
            <a:r>
              <a:rPr lang="en-US" dirty="0">
                <a:cs typeface="Calibri"/>
              </a:rPr>
              <a:t>, </a:t>
            </a:r>
            <a:r>
              <a:rPr lang="en-US" dirty="0" err="1">
                <a:cs typeface="Calibri"/>
              </a:rPr>
              <a:t>såsom</a:t>
            </a:r>
            <a:r>
              <a:rPr lang="en-US" dirty="0">
                <a:cs typeface="Calibri"/>
              </a:rPr>
              <a:t> </a:t>
            </a:r>
            <a:r>
              <a:rPr lang="en-US" dirty="0" err="1">
                <a:cs typeface="Calibri"/>
              </a:rPr>
              <a:t>översvämning</a:t>
            </a:r>
            <a:r>
              <a:rPr lang="en-US" dirty="0">
                <a:cs typeface="Calibri"/>
              </a:rPr>
              <a:t>, men </a:t>
            </a:r>
            <a:r>
              <a:rPr lang="en-US" dirty="0" err="1">
                <a:cs typeface="Calibri"/>
              </a:rPr>
              <a:t>också</a:t>
            </a:r>
            <a:r>
              <a:rPr lang="en-US" dirty="0">
                <a:cs typeface="Calibri"/>
              </a:rPr>
              <a:t> </a:t>
            </a:r>
            <a:r>
              <a:rPr lang="en-US" dirty="0" err="1">
                <a:cs typeface="Calibri"/>
              </a:rPr>
              <a:t>mänskliga</a:t>
            </a:r>
            <a:r>
              <a:rPr lang="en-US" dirty="0">
                <a:cs typeface="Calibri"/>
              </a:rPr>
              <a:t> </a:t>
            </a:r>
            <a:r>
              <a:rPr lang="en-US" dirty="0" err="1">
                <a:cs typeface="Calibri"/>
              </a:rPr>
              <a:t>faktorer</a:t>
            </a:r>
            <a:r>
              <a:rPr lang="en-US" dirty="0">
                <a:cs typeface="Calibri"/>
              </a:rPr>
              <a:t>. Dom </a:t>
            </a:r>
            <a:r>
              <a:rPr lang="en-US" dirty="0" err="1">
                <a:cs typeface="Calibri"/>
              </a:rPr>
              <a:t>är</a:t>
            </a:r>
            <a:r>
              <a:rPr lang="en-US" dirty="0">
                <a:cs typeface="Calibri"/>
              </a:rPr>
              <a:t> bland </a:t>
            </a:r>
            <a:r>
              <a:rPr lang="en-US" dirty="0" err="1">
                <a:cs typeface="Calibri"/>
              </a:rPr>
              <a:t>annat</a:t>
            </a:r>
            <a:r>
              <a:rPr lang="en-US" dirty="0">
                <a:cs typeface="Calibri"/>
              </a:rPr>
              <a:t> </a:t>
            </a:r>
            <a:r>
              <a:rPr lang="en-US" dirty="0" err="1">
                <a:cs typeface="Calibri"/>
              </a:rPr>
              <a:t>h</a:t>
            </a:r>
            <a:r>
              <a:rPr lang="en-US" b="1" dirty="0" err="1">
                <a:cs typeface="Calibri"/>
              </a:rPr>
              <a:t>ur</a:t>
            </a:r>
            <a:r>
              <a:rPr lang="en-US" b="1" dirty="0">
                <a:cs typeface="Calibri"/>
              </a:rPr>
              <a:t> </a:t>
            </a:r>
            <a:r>
              <a:rPr lang="en-US" b="1" dirty="0" err="1">
                <a:cs typeface="Calibri"/>
              </a:rPr>
              <a:t>samhällen</a:t>
            </a:r>
            <a:r>
              <a:rPr lang="en-US" b="1" dirty="0">
                <a:cs typeface="Calibri"/>
              </a:rPr>
              <a:t> </a:t>
            </a:r>
            <a:r>
              <a:rPr lang="en-US" b="1" dirty="0" err="1">
                <a:cs typeface="Calibri"/>
              </a:rPr>
              <a:t>som</a:t>
            </a:r>
            <a:r>
              <a:rPr lang="en-US" b="1" dirty="0">
                <a:cs typeface="Calibri"/>
              </a:rPr>
              <a:t> </a:t>
            </a:r>
            <a:r>
              <a:rPr lang="en-US" b="1" dirty="0" err="1">
                <a:cs typeface="Calibri"/>
              </a:rPr>
              <a:t>drabbas</a:t>
            </a:r>
            <a:r>
              <a:rPr lang="en-US" b="1" dirty="0">
                <a:cs typeface="Calibri"/>
              </a:rPr>
              <a:t> </a:t>
            </a:r>
            <a:r>
              <a:rPr lang="en-US" b="1" dirty="0" err="1">
                <a:cs typeface="Calibri"/>
              </a:rPr>
              <a:t>är</a:t>
            </a:r>
            <a:r>
              <a:rPr lang="en-US" b="1" dirty="0">
                <a:cs typeface="Calibri"/>
              </a:rPr>
              <a:t> </a:t>
            </a:r>
            <a:r>
              <a:rPr lang="en-US" b="1" dirty="0" err="1">
                <a:cs typeface="Calibri"/>
              </a:rPr>
              <a:t>uppbyggda</a:t>
            </a:r>
            <a:r>
              <a:rPr lang="en-US" dirty="0">
                <a:cs typeface="Calibri"/>
              </a:rPr>
              <a:t> </a:t>
            </a:r>
            <a:r>
              <a:rPr lang="en-US" dirty="0" err="1">
                <a:cs typeface="Calibri"/>
              </a:rPr>
              <a:t>och</a:t>
            </a:r>
            <a:r>
              <a:rPr lang="en-US" dirty="0">
                <a:cs typeface="Calibri"/>
              </a:rPr>
              <a:t> </a:t>
            </a:r>
            <a:r>
              <a:rPr lang="en-US" dirty="0" err="1">
                <a:cs typeface="Calibri"/>
              </a:rPr>
              <a:t>vilka</a:t>
            </a:r>
            <a:r>
              <a:rPr lang="en-US" dirty="0">
                <a:cs typeface="Calibri"/>
              </a:rPr>
              <a:t> </a:t>
            </a:r>
            <a:r>
              <a:rPr lang="en-US" dirty="0" err="1">
                <a:cs typeface="Calibri"/>
              </a:rPr>
              <a:t>personer</a:t>
            </a:r>
            <a:r>
              <a:rPr lang="en-US" dirty="0">
                <a:cs typeface="Calibri"/>
              </a:rPr>
              <a:t> </a:t>
            </a:r>
            <a:r>
              <a:rPr lang="en-US" dirty="0" err="1">
                <a:cs typeface="Calibri"/>
              </a:rPr>
              <a:t>som</a:t>
            </a:r>
            <a:r>
              <a:rPr lang="en-US" dirty="0">
                <a:cs typeface="Calibri"/>
              </a:rPr>
              <a:t> av </a:t>
            </a:r>
            <a:r>
              <a:rPr lang="en-US" dirty="0" err="1">
                <a:cs typeface="Calibri"/>
              </a:rPr>
              <a:t>olika</a:t>
            </a:r>
            <a:r>
              <a:rPr lang="en-US" dirty="0">
                <a:cs typeface="Calibri"/>
              </a:rPr>
              <a:t> </a:t>
            </a:r>
            <a:r>
              <a:rPr lang="en-US" dirty="0" err="1">
                <a:cs typeface="Calibri"/>
              </a:rPr>
              <a:t>anledningar</a:t>
            </a:r>
            <a:r>
              <a:rPr lang="en-US" dirty="0">
                <a:cs typeface="Calibri"/>
              </a:rPr>
              <a:t> </a:t>
            </a:r>
            <a:r>
              <a:rPr lang="en-US" dirty="0" err="1">
                <a:cs typeface="Calibri"/>
              </a:rPr>
              <a:t>är</a:t>
            </a:r>
            <a:r>
              <a:rPr lang="en-US" dirty="0">
                <a:cs typeface="Calibri"/>
              </a:rPr>
              <a:t> </a:t>
            </a:r>
            <a:r>
              <a:rPr lang="en-US" b="1" dirty="0" err="1">
                <a:cs typeface="Calibri"/>
              </a:rPr>
              <a:t>sårbara</a:t>
            </a:r>
            <a:r>
              <a:rPr lang="en-US" b="1" dirty="0">
                <a:cs typeface="Calibri"/>
              </a:rPr>
              <a:t> </a:t>
            </a:r>
            <a:r>
              <a:rPr lang="en-US" dirty="0" err="1">
                <a:cs typeface="Calibri"/>
              </a:rPr>
              <a:t>inför</a:t>
            </a:r>
            <a:r>
              <a:rPr lang="en-US" dirty="0">
                <a:cs typeface="Calibri"/>
              </a:rPr>
              <a:t> </a:t>
            </a:r>
            <a:r>
              <a:rPr lang="en-US" dirty="0" err="1">
                <a:cs typeface="Calibri"/>
              </a:rPr>
              <a:t>extremen</a:t>
            </a:r>
            <a:r>
              <a:rPr lang="en-US" dirty="0">
                <a:cs typeface="Calibri"/>
              </a:rPr>
              <a:t>. Vi </a:t>
            </a:r>
            <a:r>
              <a:rPr lang="en-US" dirty="0" err="1">
                <a:cs typeface="Calibri"/>
              </a:rPr>
              <a:t>pratar</a:t>
            </a:r>
            <a:r>
              <a:rPr lang="en-US" dirty="0">
                <a:cs typeface="Calibri"/>
              </a:rPr>
              <a:t> </a:t>
            </a:r>
            <a:r>
              <a:rPr lang="en-US" dirty="0" err="1">
                <a:cs typeface="Calibri"/>
              </a:rPr>
              <a:t>alltså</a:t>
            </a:r>
            <a:r>
              <a:rPr lang="en-US" dirty="0">
                <a:cs typeface="Calibri"/>
              </a:rPr>
              <a:t>: </a:t>
            </a:r>
            <a:r>
              <a:rPr lang="en-US" dirty="0" err="1">
                <a:cs typeface="Calibri"/>
              </a:rPr>
              <a:t>extremväder</a:t>
            </a:r>
            <a:r>
              <a:rPr lang="en-US" dirty="0">
                <a:cs typeface="Calibri"/>
              </a:rPr>
              <a:t>, </a:t>
            </a:r>
            <a:r>
              <a:rPr lang="en-US" dirty="0" err="1">
                <a:cs typeface="Calibri"/>
              </a:rPr>
              <a:t>hur</a:t>
            </a:r>
            <a:r>
              <a:rPr lang="en-US" dirty="0">
                <a:cs typeface="Calibri"/>
              </a:rPr>
              <a:t> </a:t>
            </a:r>
            <a:r>
              <a:rPr lang="en-US" dirty="0" err="1">
                <a:cs typeface="Calibri"/>
              </a:rPr>
              <a:t>exponerad</a:t>
            </a:r>
            <a:r>
              <a:rPr lang="en-US" dirty="0">
                <a:cs typeface="Calibri"/>
              </a:rPr>
              <a:t> </a:t>
            </a:r>
            <a:r>
              <a:rPr lang="en-US" dirty="0" err="1">
                <a:cs typeface="Calibri"/>
              </a:rPr>
              <a:t>och</a:t>
            </a:r>
            <a:r>
              <a:rPr lang="en-US" dirty="0">
                <a:cs typeface="Calibri"/>
              </a:rPr>
              <a:t> </a:t>
            </a:r>
            <a:r>
              <a:rPr lang="en-US" dirty="0" err="1">
                <a:cs typeface="Calibri"/>
              </a:rPr>
              <a:t>sårbar</a:t>
            </a:r>
            <a:r>
              <a:rPr lang="en-US" dirty="0">
                <a:cs typeface="Calibri"/>
              </a:rPr>
              <a:t> man </a:t>
            </a:r>
            <a:r>
              <a:rPr lang="en-US" dirty="0" err="1">
                <a:cs typeface="Calibri"/>
              </a:rPr>
              <a:t>är</a:t>
            </a:r>
            <a:r>
              <a:rPr lang="en-US" dirty="0">
                <a:cs typeface="Calibri"/>
              </a:rPr>
              <a:t>, </a:t>
            </a:r>
            <a:r>
              <a:rPr lang="en-US" dirty="0" err="1">
                <a:cs typeface="Calibri"/>
              </a:rPr>
              <a:t>och</a:t>
            </a:r>
            <a:r>
              <a:rPr lang="en-US" dirty="0">
                <a:cs typeface="Calibri"/>
              </a:rPr>
              <a:t> </a:t>
            </a:r>
            <a:r>
              <a:rPr lang="en-US" dirty="0" err="1">
                <a:cs typeface="Calibri"/>
              </a:rPr>
              <a:t>hur</a:t>
            </a:r>
            <a:r>
              <a:rPr lang="en-US" dirty="0">
                <a:cs typeface="Calibri"/>
              </a:rPr>
              <a:t> </a:t>
            </a:r>
            <a:r>
              <a:rPr lang="en-US" dirty="0" err="1">
                <a:cs typeface="Calibri"/>
              </a:rPr>
              <a:t>motståndskraftiga</a:t>
            </a:r>
            <a:r>
              <a:rPr lang="en-US" dirty="0">
                <a:cs typeface="Calibri"/>
              </a:rPr>
              <a:t> vi </a:t>
            </a:r>
            <a:r>
              <a:rPr lang="en-US" dirty="0" err="1">
                <a:cs typeface="Calibri"/>
              </a:rPr>
              <a:t>är</a:t>
            </a:r>
            <a:endParaRPr lang="en-US" dirty="0">
              <a:ea typeface="Calibri"/>
              <a:cs typeface="Calibri"/>
            </a:endParaRPr>
          </a:p>
          <a:p>
            <a:pPr marL="181240" indent="-181240">
              <a:buFont typeface="Arial"/>
              <a:buChar char="•"/>
            </a:pPr>
            <a:r>
              <a:rPr lang="en-US" dirty="0">
                <a:ea typeface="Calibri"/>
                <a:cs typeface="Calibri"/>
              </a:rPr>
              <a:t>Det </a:t>
            </a:r>
            <a:r>
              <a:rPr lang="en-US" dirty="0" err="1">
                <a:ea typeface="Calibri"/>
                <a:cs typeface="Calibri"/>
              </a:rPr>
              <a:t>måste</a:t>
            </a:r>
            <a:r>
              <a:rPr lang="en-US" dirty="0">
                <a:ea typeface="Calibri"/>
                <a:cs typeface="Calibri"/>
              </a:rPr>
              <a:t> vi </a:t>
            </a:r>
            <a:r>
              <a:rPr lang="en-US" b="1" dirty="0" err="1">
                <a:ea typeface="Calibri"/>
                <a:cs typeface="Calibri"/>
              </a:rPr>
              <a:t>alltid</a:t>
            </a:r>
            <a:r>
              <a:rPr lang="en-US" b="1" dirty="0">
                <a:ea typeface="Calibri"/>
                <a:cs typeface="Calibri"/>
              </a:rPr>
              <a:t> </a:t>
            </a:r>
            <a:r>
              <a:rPr lang="en-US" dirty="0" err="1">
                <a:ea typeface="Calibri"/>
                <a:cs typeface="Calibri"/>
              </a:rPr>
              <a:t>minnas</a:t>
            </a:r>
            <a:r>
              <a:rPr lang="en-US" dirty="0">
                <a:ea typeface="Calibri"/>
                <a:cs typeface="Calibri"/>
              </a:rPr>
              <a:t>: </a:t>
            </a:r>
            <a:r>
              <a:rPr lang="en-US" dirty="0" err="1">
                <a:ea typeface="Calibri"/>
                <a:cs typeface="Calibri"/>
              </a:rPr>
              <a:t>hur</a:t>
            </a:r>
            <a:r>
              <a:rPr lang="en-US" dirty="0">
                <a:ea typeface="Calibri"/>
                <a:cs typeface="Calibri"/>
              </a:rPr>
              <a:t> </a:t>
            </a:r>
            <a:r>
              <a:rPr lang="en-US" dirty="0" err="1">
                <a:ea typeface="Calibri"/>
                <a:cs typeface="Calibri"/>
              </a:rPr>
              <a:t>mörkt</a:t>
            </a:r>
            <a:r>
              <a:rPr lang="en-US" dirty="0">
                <a:ea typeface="Calibri"/>
                <a:cs typeface="Calibri"/>
              </a:rPr>
              <a:t> det </a:t>
            </a:r>
            <a:r>
              <a:rPr lang="en-US" dirty="0" err="1">
                <a:ea typeface="Calibri"/>
                <a:cs typeface="Calibri"/>
              </a:rPr>
              <a:t>än</a:t>
            </a:r>
            <a:r>
              <a:rPr lang="en-US" dirty="0">
                <a:ea typeface="Calibri"/>
                <a:cs typeface="Calibri"/>
              </a:rPr>
              <a:t> </a:t>
            </a:r>
            <a:r>
              <a:rPr lang="en-US" dirty="0" err="1">
                <a:ea typeface="Calibri"/>
                <a:cs typeface="Calibri"/>
              </a:rPr>
              <a:t>kanske</a:t>
            </a:r>
            <a:r>
              <a:rPr lang="en-US" dirty="0">
                <a:ea typeface="Calibri"/>
                <a:cs typeface="Calibri"/>
              </a:rPr>
              <a:t> ser </a:t>
            </a:r>
            <a:r>
              <a:rPr lang="en-US" dirty="0" err="1">
                <a:ea typeface="Calibri"/>
                <a:cs typeface="Calibri"/>
              </a:rPr>
              <a:t>ut</a:t>
            </a:r>
            <a:r>
              <a:rPr lang="en-US" dirty="0">
                <a:ea typeface="Calibri"/>
                <a:cs typeface="Calibri"/>
              </a:rPr>
              <a:t> med </a:t>
            </a:r>
            <a:r>
              <a:rPr lang="en-US" dirty="0" err="1">
                <a:ea typeface="Calibri"/>
                <a:cs typeface="Calibri"/>
              </a:rPr>
              <a:t>klimatet</a:t>
            </a:r>
            <a:r>
              <a:rPr lang="en-US" dirty="0">
                <a:ea typeface="Calibri"/>
                <a:cs typeface="Calibri"/>
              </a:rPr>
              <a:t>, nu </a:t>
            </a:r>
            <a:r>
              <a:rPr lang="en-US" dirty="0" err="1">
                <a:ea typeface="Calibri"/>
                <a:cs typeface="Calibri"/>
              </a:rPr>
              <a:t>eller</a:t>
            </a:r>
            <a:r>
              <a:rPr lang="en-US" dirty="0">
                <a:ea typeface="Calibri"/>
                <a:cs typeface="Calibri"/>
              </a:rPr>
              <a:t> </a:t>
            </a:r>
            <a:r>
              <a:rPr lang="en-US" dirty="0" err="1">
                <a:ea typeface="Calibri"/>
                <a:cs typeface="Calibri"/>
              </a:rPr>
              <a:t>sen</a:t>
            </a:r>
            <a:r>
              <a:rPr lang="en-US" dirty="0">
                <a:ea typeface="Calibri"/>
                <a:cs typeface="Calibri"/>
              </a:rPr>
              <a:t>, </a:t>
            </a:r>
            <a:r>
              <a:rPr lang="en-US" dirty="0" err="1">
                <a:ea typeface="Calibri"/>
                <a:cs typeface="Calibri"/>
              </a:rPr>
              <a:t>så</a:t>
            </a:r>
            <a:r>
              <a:rPr lang="en-US" dirty="0">
                <a:ea typeface="Calibri"/>
                <a:cs typeface="Calibri"/>
              </a:rPr>
              <a:t> </a:t>
            </a:r>
            <a:r>
              <a:rPr lang="en-US" b="1" dirty="0">
                <a:ea typeface="Calibri"/>
                <a:cs typeface="Calibri"/>
              </a:rPr>
              <a:t>KAN </a:t>
            </a:r>
            <a:r>
              <a:rPr lang="en-US" dirty="0">
                <a:ea typeface="Calibri"/>
                <a:cs typeface="Calibri"/>
              </a:rPr>
              <a:t>vi </a:t>
            </a:r>
            <a:r>
              <a:rPr lang="en-US" dirty="0" err="1">
                <a:ea typeface="Calibri"/>
                <a:cs typeface="Calibri"/>
              </a:rPr>
              <a:t>fortfarande</a:t>
            </a:r>
            <a:r>
              <a:rPr lang="en-US" dirty="0">
                <a:ea typeface="Calibri"/>
                <a:cs typeface="Calibri"/>
              </a:rPr>
              <a:t> </a:t>
            </a:r>
            <a:r>
              <a:rPr lang="en-US" dirty="0" err="1">
                <a:ea typeface="Calibri"/>
                <a:cs typeface="Calibri"/>
              </a:rPr>
              <a:t>förhindra</a:t>
            </a:r>
            <a:r>
              <a:rPr lang="en-US" dirty="0">
                <a:ea typeface="Calibri"/>
                <a:cs typeface="Calibri"/>
              </a:rPr>
              <a:t> </a:t>
            </a:r>
            <a:r>
              <a:rPr lang="en-US" dirty="0" err="1">
                <a:ea typeface="Calibri"/>
                <a:cs typeface="Calibri"/>
              </a:rPr>
              <a:t>och</a:t>
            </a:r>
            <a:r>
              <a:rPr lang="en-US" dirty="0">
                <a:ea typeface="Calibri"/>
                <a:cs typeface="Calibri"/>
              </a:rPr>
              <a:t> </a:t>
            </a:r>
            <a:r>
              <a:rPr lang="en-US" dirty="0" err="1">
                <a:ea typeface="Calibri"/>
                <a:cs typeface="Calibri"/>
              </a:rPr>
              <a:t>lindra</a:t>
            </a:r>
            <a:r>
              <a:rPr lang="en-US" dirty="0">
                <a:ea typeface="Calibri"/>
                <a:cs typeface="Calibri"/>
              </a:rPr>
              <a:t> </a:t>
            </a:r>
            <a:r>
              <a:rPr lang="en-US" dirty="0" err="1">
                <a:ea typeface="Calibri"/>
                <a:cs typeface="Calibri"/>
              </a:rPr>
              <a:t>mänskligt</a:t>
            </a:r>
            <a:r>
              <a:rPr lang="en-US" dirty="0">
                <a:ea typeface="Calibri"/>
                <a:cs typeface="Calibri"/>
              </a:rPr>
              <a:t> </a:t>
            </a:r>
            <a:r>
              <a:rPr lang="en-US" dirty="0" err="1">
                <a:ea typeface="Calibri"/>
                <a:cs typeface="Calibri"/>
              </a:rPr>
              <a:t>lidande</a:t>
            </a:r>
            <a:r>
              <a:rPr lang="en-US" dirty="0">
                <a:ea typeface="Calibri"/>
                <a:cs typeface="Calibri"/>
              </a:rPr>
              <a:t>! </a:t>
            </a:r>
            <a:r>
              <a:rPr lang="en-US" b="1" dirty="0" err="1">
                <a:ea typeface="Calibri"/>
                <a:cs typeface="Calibri"/>
              </a:rPr>
              <a:t>Alla</a:t>
            </a:r>
            <a:r>
              <a:rPr lang="en-US" b="1" dirty="0">
                <a:ea typeface="Calibri"/>
                <a:cs typeface="Calibri"/>
              </a:rPr>
              <a:t> </a:t>
            </a:r>
            <a:r>
              <a:rPr lang="en-US" dirty="0" err="1">
                <a:ea typeface="Calibri"/>
                <a:cs typeface="Calibri"/>
              </a:rPr>
              <a:t>utsläppsminskningar</a:t>
            </a:r>
            <a:r>
              <a:rPr lang="en-US" dirty="0">
                <a:ea typeface="Calibri"/>
                <a:cs typeface="Calibri"/>
              </a:rPr>
              <a:t> </a:t>
            </a:r>
            <a:r>
              <a:rPr lang="en-US" dirty="0" err="1">
                <a:ea typeface="Calibri"/>
                <a:cs typeface="Calibri"/>
              </a:rPr>
              <a:t>och</a:t>
            </a:r>
            <a:r>
              <a:rPr lang="en-US" dirty="0">
                <a:ea typeface="Calibri"/>
                <a:cs typeface="Calibri"/>
              </a:rPr>
              <a:t> </a:t>
            </a:r>
            <a:r>
              <a:rPr lang="en-US" b="1" dirty="0" err="1">
                <a:ea typeface="Calibri"/>
                <a:cs typeface="Calibri"/>
              </a:rPr>
              <a:t>alla</a:t>
            </a:r>
            <a:r>
              <a:rPr lang="en-US" b="1" dirty="0">
                <a:ea typeface="Calibri"/>
                <a:cs typeface="Calibri"/>
              </a:rPr>
              <a:t> </a:t>
            </a:r>
            <a:r>
              <a:rPr lang="en-US" dirty="0" err="1">
                <a:ea typeface="Calibri"/>
                <a:cs typeface="Calibri"/>
              </a:rPr>
              <a:t>anpassningsåtgärder</a:t>
            </a:r>
            <a:r>
              <a:rPr lang="en-US" dirty="0">
                <a:ea typeface="Calibri"/>
                <a:cs typeface="Calibri"/>
              </a:rPr>
              <a:t> </a:t>
            </a:r>
            <a:r>
              <a:rPr lang="en-US" dirty="0" err="1">
                <a:ea typeface="Calibri"/>
                <a:cs typeface="Calibri"/>
              </a:rPr>
              <a:t>räknas</a:t>
            </a:r>
            <a:r>
              <a:rPr lang="en-US" dirty="0">
                <a:ea typeface="Calibri"/>
                <a:cs typeface="Calibri"/>
              </a:rPr>
              <a:t>.</a:t>
            </a:r>
          </a:p>
          <a:p>
            <a:endParaRPr lang="en-US" dirty="0">
              <a:ea typeface="Calibri"/>
              <a:cs typeface="Calibri"/>
            </a:endParaRPr>
          </a:p>
        </p:txBody>
      </p:sp>
      <p:sp>
        <p:nvSpPr>
          <p:cNvPr id="4" name="Platshållare för bildnummer 3"/>
          <p:cNvSpPr>
            <a:spLocks noGrp="1"/>
          </p:cNvSpPr>
          <p:nvPr>
            <p:ph type="sldNum" sz="quarter" idx="5"/>
          </p:nvPr>
        </p:nvSpPr>
        <p:spPr/>
        <p:txBody>
          <a:bodyPr/>
          <a:lstStyle/>
          <a:p>
            <a:fld id="{1B3D92CD-B126-47C5-90B1-C4AA0E3AC583}" type="slidenum">
              <a:rPr lang="sv-SE"/>
              <a:t>7</a:t>
            </a:fld>
            <a:endParaRPr lang="sv-SE"/>
          </a:p>
        </p:txBody>
      </p:sp>
    </p:spTree>
    <p:extLst>
      <p:ext uri="{BB962C8B-B14F-4D97-AF65-F5344CB8AC3E}">
        <p14:creationId xmlns:p14="http://schemas.microsoft.com/office/powerpoint/2010/main" val="339648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66612">
              <a:defRPr/>
            </a:pPr>
            <a:r>
              <a:rPr lang="sv-SE" sz="1900">
                <a:latin typeface="Calibri" panose="020F0502020204030204" pitchFamily="34" charset="0"/>
                <a:ea typeface="Calibri" panose="020F0502020204030204" pitchFamily="34" charset="0"/>
              </a:rPr>
              <a:t>I totala utsläpp ingår utsläpp från: Energiförbrukning, flyg (utrikes och inrikes), tåg, bil, pappersförbrukning. </a:t>
            </a:r>
          </a:p>
          <a:p>
            <a:pPr defTabSz="966612">
              <a:defRPr/>
            </a:pPr>
            <a:endParaRPr lang="sv-SE" sz="1900">
              <a:latin typeface="Calibri" panose="020F0502020204030204" pitchFamily="34" charset="0"/>
              <a:ea typeface="Calibri" panose="020F0502020204030204" pitchFamily="34" charset="0"/>
            </a:endParaRPr>
          </a:p>
          <a:p>
            <a:pPr defTabSz="966612">
              <a:defRPr/>
            </a:pPr>
            <a:r>
              <a:rPr lang="sv-SE" sz="1900">
                <a:latin typeface="Calibri" panose="020F0502020204030204" pitchFamily="34" charset="0"/>
                <a:ea typeface="Calibri" panose="020F0502020204030204" pitchFamily="34" charset="0"/>
              </a:rPr>
              <a:t>År 2023 var de totala utsläppen </a:t>
            </a:r>
            <a:r>
              <a:rPr lang="sv-SE" sz="1900" u="sng">
                <a:latin typeface="Calibri" panose="020F0502020204030204" pitchFamily="34" charset="0"/>
                <a:ea typeface="Calibri" panose="020F0502020204030204" pitchFamily="34" charset="0"/>
              </a:rPr>
              <a:t>1141 ton CO2e</a:t>
            </a:r>
            <a:r>
              <a:rPr lang="sv-SE" sz="1900">
                <a:latin typeface="Calibri" panose="020F0502020204030204" pitchFamily="34" charset="0"/>
                <a:ea typeface="Calibri" panose="020F0502020204030204" pitchFamily="34" charset="0"/>
              </a:rPr>
              <a:t>, jämfört med 973 ton CO2e 2022 (ökning med 11%). </a:t>
            </a:r>
          </a:p>
          <a:p>
            <a:pPr defTabSz="966612">
              <a:defRPr/>
            </a:pPr>
            <a:endParaRPr lang="sv-SE" sz="1900">
              <a:latin typeface="Calibri" panose="020F0502020204030204" pitchFamily="34" charset="0"/>
            </a:endParaRPr>
          </a:p>
          <a:p>
            <a:pPr defTabSz="966612">
              <a:defRPr/>
            </a:pPr>
            <a:r>
              <a:rPr lang="sv-SE" sz="1900">
                <a:latin typeface="Calibri" panose="020F0502020204030204" pitchFamily="34" charset="0"/>
              </a:rPr>
              <a:t>Jämfört med 2019 (sista pandemi-fria året) så har vi 7 % lägre totala utsläpp. Utrikesflygen ligger på något lägre nivåer än  2019 och inrikesflygen har minskat kraftigt. </a:t>
            </a:r>
            <a:endParaRPr lang="sv-SE"/>
          </a:p>
          <a:p>
            <a:endParaRPr lang="sv-SE"/>
          </a:p>
        </p:txBody>
      </p:sp>
      <p:sp>
        <p:nvSpPr>
          <p:cNvPr id="4" name="Platshållare för bildnummer 3"/>
          <p:cNvSpPr>
            <a:spLocks noGrp="1"/>
          </p:cNvSpPr>
          <p:nvPr>
            <p:ph type="sldNum" sz="quarter" idx="5"/>
          </p:nvPr>
        </p:nvSpPr>
        <p:spPr/>
        <p:txBody>
          <a:bodyPr/>
          <a:lstStyle/>
          <a:p>
            <a:fld id="{4255EBE3-32EE-4BA7-A47F-A4D37E32DDB4}" type="slidenum">
              <a:rPr lang="sv-SE" smtClean="0"/>
              <a:t>27</a:t>
            </a:fld>
            <a:endParaRPr lang="sv-SE"/>
          </a:p>
        </p:txBody>
      </p:sp>
    </p:spTree>
    <p:extLst>
      <p:ext uri="{BB962C8B-B14F-4D97-AF65-F5344CB8AC3E}">
        <p14:creationId xmlns:p14="http://schemas.microsoft.com/office/powerpoint/2010/main" val="1098987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Klimatberäkningar är svårt och kräver en expertis som vi inte har på SRK idag. Vi får därför extern hjälp att göra en screening av samtliga utsläpp, samt hjälp med att sätta nya, realistiska reduktionsmål för att leva upp till åtagandena i strategin.</a:t>
            </a:r>
          </a:p>
          <a:p>
            <a:endParaRPr lang="sv-SE" dirty="0"/>
          </a:p>
          <a:p>
            <a:r>
              <a:rPr lang="sv-SE" dirty="0"/>
              <a:t>Exempel på sådant vi inte räknat på hittills: </a:t>
            </a:r>
          </a:p>
          <a:p>
            <a:r>
              <a:rPr lang="sv-SE" dirty="0"/>
              <a:t>Hotellövernattningar, mat, konferensanläggningar, inköp av varor och tjänster däribland IT-utrustning, inredning på kontoren, varor till profilbutiken, material till fältinsatser, bilar och lokaler som används utomlands. Nu gör vi en komplett kartläggning av HELA verksamheten. </a:t>
            </a:r>
          </a:p>
          <a:p>
            <a:endParaRPr lang="sv-SE" dirty="0"/>
          </a:p>
        </p:txBody>
      </p:sp>
      <p:sp>
        <p:nvSpPr>
          <p:cNvPr id="4" name="Platshållare för bildnummer 3"/>
          <p:cNvSpPr>
            <a:spLocks noGrp="1"/>
          </p:cNvSpPr>
          <p:nvPr>
            <p:ph type="sldNum" sz="quarter" idx="5"/>
          </p:nvPr>
        </p:nvSpPr>
        <p:spPr/>
        <p:txBody>
          <a:bodyPr/>
          <a:lstStyle/>
          <a:p>
            <a:fld id="{7299F22F-9BBB-4752-8ACB-5214A000A21A}" type="slidenum">
              <a:rPr lang="sv-SE" smtClean="0"/>
              <a:t>28</a:t>
            </a:fld>
            <a:endParaRPr lang="sv-SE"/>
          </a:p>
        </p:txBody>
      </p:sp>
    </p:spTree>
    <p:extLst>
      <p:ext uri="{BB962C8B-B14F-4D97-AF65-F5344CB8AC3E}">
        <p14:creationId xmlns:p14="http://schemas.microsoft.com/office/powerpoint/2010/main" val="1192463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B3D92CD-B126-47C5-90B1-C4AA0E3AC583}" type="slidenum">
              <a:rPr lang="sv-SE" smtClean="0"/>
              <a:t>30</a:t>
            </a:fld>
            <a:endParaRPr lang="sv-SE"/>
          </a:p>
        </p:txBody>
      </p:sp>
    </p:spTree>
    <p:extLst>
      <p:ext uri="{BB962C8B-B14F-4D97-AF65-F5344CB8AC3E}">
        <p14:creationId xmlns:p14="http://schemas.microsoft.com/office/powerpoint/2010/main" val="1595692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 guide riktar sig till privatpersoner – men man skulle kunna tänka sig en liknande guide till kretsar. Ringa in några nyckelområden som vi vet gäller för kretsar, exempelvis: </a:t>
            </a:r>
          </a:p>
          <a:p>
            <a:pPr marL="181240" indent="-181240">
              <a:buFontTx/>
              <a:buChar char="-"/>
            </a:pPr>
            <a:r>
              <a:rPr lang="sv-SE" dirty="0"/>
              <a:t>Resor</a:t>
            </a:r>
          </a:p>
          <a:p>
            <a:pPr marL="181240" indent="-181240">
              <a:buFontTx/>
              <a:buChar char="-"/>
            </a:pPr>
            <a:r>
              <a:rPr lang="sv-SE" dirty="0"/>
              <a:t>Mat</a:t>
            </a:r>
          </a:p>
          <a:p>
            <a:pPr marL="181240" indent="-181240">
              <a:buFontTx/>
              <a:buChar char="-"/>
            </a:pPr>
            <a:r>
              <a:rPr lang="sv-SE" dirty="0"/>
              <a:t>Lokal</a:t>
            </a:r>
          </a:p>
          <a:p>
            <a:pPr marL="181240" indent="-181240">
              <a:buFontTx/>
              <a:buChar char="-"/>
            </a:pPr>
            <a:r>
              <a:rPr lang="sv-SE" dirty="0"/>
              <a:t>Textilanvändning</a:t>
            </a:r>
          </a:p>
          <a:p>
            <a:pPr marL="181240" indent="-181240">
              <a:buFontTx/>
              <a:buChar char="-"/>
            </a:pPr>
            <a:r>
              <a:rPr lang="sv-SE" dirty="0"/>
              <a:t>Inköp av varor och tjänster</a:t>
            </a:r>
          </a:p>
          <a:p>
            <a:pPr marL="181240" indent="-181240">
              <a:buFontTx/>
              <a:buChar char="-"/>
            </a:pPr>
            <a:r>
              <a:rPr lang="sv-SE" dirty="0"/>
              <a:t>Kapital </a:t>
            </a:r>
          </a:p>
        </p:txBody>
      </p:sp>
      <p:sp>
        <p:nvSpPr>
          <p:cNvPr id="4" name="Platshållare för bildnummer 3"/>
          <p:cNvSpPr>
            <a:spLocks noGrp="1"/>
          </p:cNvSpPr>
          <p:nvPr>
            <p:ph type="sldNum" sz="quarter" idx="5"/>
          </p:nvPr>
        </p:nvSpPr>
        <p:spPr/>
        <p:txBody>
          <a:bodyPr/>
          <a:lstStyle/>
          <a:p>
            <a:fld id="{7299F22F-9BBB-4752-8ACB-5214A000A21A}" type="slidenum">
              <a:rPr lang="sv-SE" smtClean="0"/>
              <a:t>32</a:t>
            </a:fld>
            <a:endParaRPr lang="sv-SE"/>
          </a:p>
        </p:txBody>
      </p:sp>
    </p:spTree>
    <p:extLst>
      <p:ext uri="{BB962C8B-B14F-4D97-AF65-F5344CB8AC3E}">
        <p14:creationId xmlns:p14="http://schemas.microsoft.com/office/powerpoint/2010/main" val="1817007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En diplomering eller ett certifikat. </a:t>
            </a:r>
          </a:p>
          <a:p>
            <a:endParaRPr lang="sv-SE"/>
          </a:p>
          <a:p>
            <a:r>
              <a:rPr lang="sv-SE"/>
              <a:t>Ett sätt att synliggöra det arbete som pågår och uppmuntra fler att följa efter. Att få vara stolt över sitt klimatarbete och visa det utåt. </a:t>
            </a:r>
          </a:p>
        </p:txBody>
      </p:sp>
      <p:sp>
        <p:nvSpPr>
          <p:cNvPr id="4" name="Platshållare för bildnummer 3"/>
          <p:cNvSpPr>
            <a:spLocks noGrp="1"/>
          </p:cNvSpPr>
          <p:nvPr>
            <p:ph type="sldNum" sz="quarter" idx="5"/>
          </p:nvPr>
        </p:nvSpPr>
        <p:spPr/>
        <p:txBody>
          <a:bodyPr/>
          <a:lstStyle/>
          <a:p>
            <a:fld id="{7299F22F-9BBB-4752-8ACB-5214A000A21A}" type="slidenum">
              <a:rPr lang="sv-SE" smtClean="0"/>
              <a:t>33</a:t>
            </a:fld>
            <a:endParaRPr lang="sv-SE"/>
          </a:p>
        </p:txBody>
      </p:sp>
    </p:spTree>
    <p:extLst>
      <p:ext uri="{BB962C8B-B14F-4D97-AF65-F5344CB8AC3E}">
        <p14:creationId xmlns:p14="http://schemas.microsoft.com/office/powerpoint/2010/main" val="3586746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Synliggöra det egna arbetet. Kan göras frivilligt eller för att rapportera vidare. Kalkylatorn finns, är öppen och gratis. Vore detta något vi vill använda kan man se över möjligheten att göra en svensk version…?</a:t>
            </a:r>
          </a:p>
          <a:p>
            <a:endParaRPr lang="sv-SE"/>
          </a:p>
          <a:p>
            <a:r>
              <a:rPr lang="sv-SE" err="1">
                <a:hlinkClick r:id="rId3"/>
              </a:rPr>
              <a:t>cruz-roja</a:t>
            </a:r>
            <a:r>
              <a:rPr lang="sv-SE">
                <a:hlinkClick r:id="rId3"/>
              </a:rPr>
              <a:t> (cruzroja.es)</a:t>
            </a:r>
            <a:endParaRPr lang="sv-SE"/>
          </a:p>
        </p:txBody>
      </p:sp>
      <p:sp>
        <p:nvSpPr>
          <p:cNvPr id="4" name="Platshållare för bildnummer 3"/>
          <p:cNvSpPr>
            <a:spLocks noGrp="1"/>
          </p:cNvSpPr>
          <p:nvPr>
            <p:ph type="sldNum" sz="quarter" idx="5"/>
          </p:nvPr>
        </p:nvSpPr>
        <p:spPr/>
        <p:txBody>
          <a:bodyPr/>
          <a:lstStyle/>
          <a:p>
            <a:fld id="{7299F22F-9BBB-4752-8ACB-5214A000A21A}" type="slidenum">
              <a:rPr lang="sv-SE" smtClean="0"/>
              <a:t>34</a:t>
            </a:fld>
            <a:endParaRPr lang="sv-SE"/>
          </a:p>
        </p:txBody>
      </p:sp>
    </p:spTree>
    <p:extLst>
      <p:ext uri="{BB962C8B-B14F-4D97-AF65-F5344CB8AC3E}">
        <p14:creationId xmlns:p14="http://schemas.microsoft.com/office/powerpoint/2010/main" val="812051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B3D92CD-B126-47C5-90B1-C4AA0E3AC583}" type="slidenum">
              <a:rPr lang="sv-SE" smtClean="0"/>
              <a:t>36</a:t>
            </a:fld>
            <a:endParaRPr lang="sv-SE"/>
          </a:p>
        </p:txBody>
      </p:sp>
    </p:spTree>
    <p:extLst>
      <p:ext uri="{BB962C8B-B14F-4D97-AF65-F5344CB8AC3E}">
        <p14:creationId xmlns:p14="http://schemas.microsoft.com/office/powerpoint/2010/main" val="3687220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B3D92CD-B126-47C5-90B1-C4AA0E3AC583}" type="slidenum">
              <a:rPr lang="sv-SE" smtClean="0"/>
              <a:t>37</a:t>
            </a:fld>
            <a:endParaRPr lang="sv-SE"/>
          </a:p>
        </p:txBody>
      </p:sp>
    </p:spTree>
    <p:extLst>
      <p:ext uri="{BB962C8B-B14F-4D97-AF65-F5344CB8AC3E}">
        <p14:creationId xmlns:p14="http://schemas.microsoft.com/office/powerpoint/2010/main" val="2868953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dirty="0">
                <a:latin typeface="Arial" panose="020B0604020202020204" pitchFamily="34" charset="0"/>
                <a:cs typeface="Arial" panose="020B0604020202020204" pitchFamily="34" charset="0"/>
              </a:rPr>
              <a:t>Svenska Röda Korset har en viktig roll i dessa sammanhang både utifrån att vi bedriver operativ verksamhet, i Sverige och internationellt. Utifrån våra erfarenheter och vår empiri bidrar vi i policyprocesser och har en rådgivande roll i ett flertal centrala organ.</a:t>
            </a:r>
          </a:p>
          <a:p>
            <a:endParaRPr lang="sv-SE" sz="1100" dirty="0">
              <a:latin typeface="Arial" panose="020B0604020202020204" pitchFamily="34" charset="0"/>
              <a:cs typeface="Arial" panose="020B0604020202020204" pitchFamily="34" charset="0"/>
            </a:endParaRPr>
          </a:p>
          <a:p>
            <a:r>
              <a:rPr lang="sv-SE" sz="1100" dirty="0">
                <a:latin typeface="Arial" panose="020B0604020202020204" pitchFamily="34" charset="0"/>
                <a:cs typeface="Arial" panose="020B0604020202020204" pitchFamily="34" charset="0"/>
              </a:rPr>
              <a:t>Detta gör vi utifrån vår koppling och rödakorsrörelsens mandat utifrån den internationella humanitära rätten.</a:t>
            </a:r>
          </a:p>
        </p:txBody>
      </p:sp>
      <p:sp>
        <p:nvSpPr>
          <p:cNvPr id="4" name="Platshållare för bildnummer 3"/>
          <p:cNvSpPr>
            <a:spLocks noGrp="1"/>
          </p:cNvSpPr>
          <p:nvPr>
            <p:ph type="sldNum" sz="quarter" idx="5"/>
          </p:nvPr>
        </p:nvSpPr>
        <p:spPr/>
        <p:txBody>
          <a:bodyPr/>
          <a:lstStyle/>
          <a:p>
            <a:fld id="{77117CC6-4C9C-43D4-A0FF-34027313AD15}" type="slidenum">
              <a:rPr lang="sv-SE" smtClean="0"/>
              <a:t>43</a:t>
            </a:fld>
            <a:endParaRPr lang="sv-SE"/>
          </a:p>
        </p:txBody>
      </p:sp>
    </p:spTree>
    <p:extLst>
      <p:ext uri="{BB962C8B-B14F-4D97-AF65-F5344CB8AC3E}">
        <p14:creationId xmlns:p14="http://schemas.microsoft.com/office/powerpoint/2010/main" val="4268548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1240" indent="-181240">
              <a:buFont typeface="Arial" panose="020B0604020202020204" pitchFamily="34" charset="0"/>
              <a:buChar char="•"/>
            </a:pPr>
            <a:r>
              <a:rPr lang="sv-SE" dirty="0"/>
              <a:t>Krisskalan – Sverige har, enkelt uttryckt, tre områden för lagstiftning, som såklart hänger ihop: SRK agerar inom hela denna skala.</a:t>
            </a:r>
          </a:p>
          <a:p>
            <a:pPr marL="181240" indent="-181240">
              <a:buFont typeface="Arial" panose="020B0604020202020204" pitchFamily="34" charset="0"/>
              <a:buChar char="•"/>
            </a:pPr>
            <a:r>
              <a:rPr lang="sv-SE" dirty="0"/>
              <a:t>Exempel på central lagstiftning: Lag (2003:778) om skydd mot olyckor (LSO), Lag (2006:544) om kommuners och regioners åtgärder inför och vid extraordinära händelser i fredstid och höjd beredskap, Lag (1992:1403) om totalförsvar och höjd beredskap (OBS: finns flera andra centrala lagar och förordningar!)</a:t>
            </a:r>
          </a:p>
          <a:p>
            <a:pPr marL="181240" indent="-181240">
              <a:buFont typeface="Arial" panose="020B0604020202020204" pitchFamily="34" charset="0"/>
              <a:buChar char="•"/>
            </a:pPr>
            <a:r>
              <a:rPr lang="sv-SE" dirty="0"/>
              <a:t>Gråzonsproblematik – just nu mycket fokus på hur samhället ska möta denna typ av hot.</a:t>
            </a:r>
          </a:p>
        </p:txBody>
      </p:sp>
      <p:sp>
        <p:nvSpPr>
          <p:cNvPr id="4" name="Platshållare för bildnummer 3"/>
          <p:cNvSpPr>
            <a:spLocks noGrp="1"/>
          </p:cNvSpPr>
          <p:nvPr>
            <p:ph type="sldNum" sz="quarter" idx="10"/>
          </p:nvPr>
        </p:nvSpPr>
        <p:spPr/>
        <p:txBody>
          <a:bodyPr/>
          <a:lstStyle/>
          <a:p>
            <a:fld id="{2F33A04D-0E7E-46EE-986D-3938E01FBB6D}" type="slidenum">
              <a:rPr lang="sv-SE" smtClean="0"/>
              <a:t>44</a:t>
            </a:fld>
            <a:endParaRPr lang="sv-SE"/>
          </a:p>
        </p:txBody>
      </p:sp>
    </p:spTree>
    <p:extLst>
      <p:ext uri="{BB962C8B-B14F-4D97-AF65-F5344CB8AC3E}">
        <p14:creationId xmlns:p14="http://schemas.microsoft.com/office/powerpoint/2010/main" val="2531343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cs typeface="Calibri"/>
              </a:rPr>
              <a:t>Varför</a:t>
            </a:r>
            <a:r>
              <a:rPr lang="en-US">
                <a:cs typeface="Calibri"/>
              </a:rPr>
              <a:t> vi </a:t>
            </a:r>
            <a:r>
              <a:rPr lang="en-US" err="1">
                <a:cs typeface="Calibri"/>
              </a:rPr>
              <a:t>som</a:t>
            </a:r>
            <a:r>
              <a:rPr lang="en-US">
                <a:cs typeface="Calibri"/>
              </a:rPr>
              <a:t> </a:t>
            </a:r>
            <a:r>
              <a:rPr lang="en-US" err="1">
                <a:cs typeface="Calibri"/>
              </a:rPr>
              <a:t>krisorganisation</a:t>
            </a:r>
            <a:r>
              <a:rPr lang="en-US">
                <a:cs typeface="Calibri"/>
              </a:rPr>
              <a:t> </a:t>
            </a:r>
            <a:r>
              <a:rPr lang="en-US" err="1">
                <a:cs typeface="Calibri"/>
              </a:rPr>
              <a:t>bryr</a:t>
            </a:r>
            <a:r>
              <a:rPr lang="en-US">
                <a:cs typeface="Calibri"/>
              </a:rPr>
              <a:t> </a:t>
            </a:r>
            <a:r>
              <a:rPr lang="en-US" err="1">
                <a:cs typeface="Calibri"/>
              </a:rPr>
              <a:t>oss</a:t>
            </a:r>
            <a:r>
              <a:rPr lang="en-US">
                <a:cs typeface="Calibri"/>
              </a:rPr>
              <a:t> om den </a:t>
            </a:r>
            <a:r>
              <a:rPr lang="en-US" err="1">
                <a:cs typeface="Calibri"/>
              </a:rPr>
              <a:t>här</a:t>
            </a:r>
            <a:r>
              <a:rPr lang="en-US">
                <a:cs typeface="Calibri"/>
              </a:rPr>
              <a:t> </a:t>
            </a:r>
            <a:r>
              <a:rPr lang="en-US" err="1">
                <a:cs typeface="Calibri"/>
              </a:rPr>
              <a:t>frågan</a:t>
            </a:r>
            <a:r>
              <a:rPr lang="en-US">
                <a:cs typeface="Calibri"/>
              </a:rPr>
              <a:t> </a:t>
            </a:r>
            <a:r>
              <a:rPr lang="en-US" err="1">
                <a:cs typeface="Calibri"/>
              </a:rPr>
              <a:t>är</a:t>
            </a:r>
            <a:r>
              <a:rPr lang="en-US">
                <a:cs typeface="Calibri"/>
              </a:rPr>
              <a:t> för </a:t>
            </a:r>
            <a:r>
              <a:rPr lang="en-US" err="1">
                <a:cs typeface="Calibri"/>
              </a:rPr>
              <a:t>att</a:t>
            </a:r>
            <a:r>
              <a:rPr lang="en-US">
                <a:cs typeface="Calibri"/>
              </a:rPr>
              <a:t> </a:t>
            </a:r>
            <a:r>
              <a:rPr lang="en-US" err="1">
                <a:cs typeface="Calibri"/>
              </a:rPr>
              <a:t>klimatkrisen</a:t>
            </a:r>
            <a:r>
              <a:rPr lang="en-US">
                <a:cs typeface="Calibri"/>
              </a:rPr>
              <a:t> </a:t>
            </a:r>
            <a:r>
              <a:rPr lang="en-US" b="1">
                <a:cs typeface="Calibri"/>
              </a:rPr>
              <a:t>ÄR </a:t>
            </a:r>
            <a:r>
              <a:rPr lang="en-US" err="1">
                <a:cs typeface="Calibri"/>
              </a:rPr>
              <a:t>en</a:t>
            </a:r>
            <a:r>
              <a:rPr lang="en-US">
                <a:cs typeface="Calibri"/>
              </a:rPr>
              <a:t> </a:t>
            </a:r>
            <a:r>
              <a:rPr lang="en-US" err="1">
                <a:cs typeface="Calibri"/>
              </a:rPr>
              <a:t>humanitär</a:t>
            </a:r>
            <a:r>
              <a:rPr lang="en-US">
                <a:cs typeface="Calibri"/>
              </a:rPr>
              <a:t> kris – det </a:t>
            </a:r>
            <a:r>
              <a:rPr lang="en-US" err="1">
                <a:cs typeface="Calibri"/>
              </a:rPr>
              <a:t>är</a:t>
            </a:r>
            <a:r>
              <a:rPr lang="en-US">
                <a:cs typeface="Calibri"/>
              </a:rPr>
              <a:t> </a:t>
            </a:r>
            <a:r>
              <a:rPr lang="en-US" err="1">
                <a:cs typeface="Calibri"/>
              </a:rPr>
              <a:t>ingen</a:t>
            </a:r>
            <a:r>
              <a:rPr lang="en-US">
                <a:cs typeface="Calibri"/>
              </a:rPr>
              <a:t> </a:t>
            </a:r>
            <a:r>
              <a:rPr lang="en-US" err="1">
                <a:cs typeface="Calibri"/>
              </a:rPr>
              <a:t>miljöfråga</a:t>
            </a:r>
            <a:endParaRPr lang="en-US">
              <a:ea typeface="Calibri"/>
              <a:cs typeface="Calibri"/>
            </a:endParaRPr>
          </a:p>
          <a:p>
            <a:pPr marL="181240" indent="-181240">
              <a:buFont typeface="Arial"/>
              <a:buChar char="•"/>
            </a:pPr>
            <a:r>
              <a:rPr lang="en-US" err="1">
                <a:cs typeface="Calibri"/>
              </a:rPr>
              <a:t>Klimatet</a:t>
            </a:r>
            <a:r>
              <a:rPr lang="en-US">
                <a:cs typeface="Calibri"/>
              </a:rPr>
              <a:t> </a:t>
            </a:r>
            <a:r>
              <a:rPr lang="en-US" err="1">
                <a:cs typeface="Calibri"/>
              </a:rPr>
              <a:t>påverkar</a:t>
            </a:r>
            <a:r>
              <a:rPr lang="en-US">
                <a:cs typeface="Calibri"/>
              </a:rPr>
              <a:t> I </a:t>
            </a:r>
            <a:r>
              <a:rPr lang="en-US" err="1">
                <a:cs typeface="Calibri"/>
              </a:rPr>
              <a:t>stor</a:t>
            </a:r>
            <a:r>
              <a:rPr lang="en-US">
                <a:cs typeface="Calibri"/>
              </a:rPr>
              <a:t> </a:t>
            </a:r>
            <a:r>
              <a:rPr lang="en-US" err="1">
                <a:cs typeface="Calibri"/>
              </a:rPr>
              <a:t>utsträckning</a:t>
            </a:r>
            <a:r>
              <a:rPr lang="en-US">
                <a:cs typeface="Calibri"/>
              </a:rPr>
              <a:t> </a:t>
            </a:r>
            <a:r>
              <a:rPr lang="en-US" err="1">
                <a:cs typeface="Calibri"/>
              </a:rPr>
              <a:t>vår</a:t>
            </a:r>
            <a:r>
              <a:rPr lang="en-US">
                <a:cs typeface="Calibri"/>
              </a:rPr>
              <a:t> </a:t>
            </a:r>
            <a:r>
              <a:rPr lang="en-US" err="1">
                <a:cs typeface="Calibri"/>
              </a:rPr>
              <a:t>förmåga</a:t>
            </a:r>
            <a:r>
              <a:rPr lang="en-US">
                <a:cs typeface="Calibri"/>
              </a:rPr>
              <a:t> </a:t>
            </a:r>
            <a:r>
              <a:rPr lang="en-US" err="1">
                <a:cs typeface="Calibri"/>
              </a:rPr>
              <a:t>att</a:t>
            </a:r>
            <a:r>
              <a:rPr lang="en-US">
                <a:cs typeface="Calibri"/>
              </a:rPr>
              <a:t> </a:t>
            </a:r>
            <a:r>
              <a:rPr lang="en-US" err="1">
                <a:cs typeface="Calibri"/>
              </a:rPr>
              <a:t>tillgodose</a:t>
            </a:r>
            <a:r>
              <a:rPr lang="en-US">
                <a:cs typeface="Calibri"/>
              </a:rPr>
              <a:t> </a:t>
            </a:r>
            <a:r>
              <a:rPr lang="en-US" err="1">
                <a:cs typeface="Calibri"/>
              </a:rPr>
              <a:t>oss</a:t>
            </a:r>
            <a:r>
              <a:rPr lang="en-US">
                <a:cs typeface="Calibri"/>
              </a:rPr>
              <a:t> </a:t>
            </a:r>
            <a:r>
              <a:rPr lang="en-US" err="1">
                <a:cs typeface="Calibri"/>
              </a:rPr>
              <a:t>våra</a:t>
            </a:r>
            <a:r>
              <a:rPr lang="en-US">
                <a:cs typeface="Calibri"/>
              </a:rPr>
              <a:t> </a:t>
            </a:r>
            <a:r>
              <a:rPr lang="en-US" b="1" err="1">
                <a:cs typeface="Calibri"/>
              </a:rPr>
              <a:t>grundläggande</a:t>
            </a:r>
            <a:r>
              <a:rPr lang="en-US" b="1">
                <a:cs typeface="Calibri"/>
              </a:rPr>
              <a:t> </a:t>
            </a:r>
            <a:r>
              <a:rPr lang="en-US" b="1" err="1">
                <a:cs typeface="Calibri"/>
              </a:rPr>
              <a:t>mänskliga</a:t>
            </a:r>
            <a:r>
              <a:rPr lang="en-US" b="1">
                <a:cs typeface="Calibri"/>
              </a:rPr>
              <a:t> </a:t>
            </a:r>
            <a:r>
              <a:rPr lang="en-US" b="1" err="1">
                <a:cs typeface="Calibri"/>
              </a:rPr>
              <a:t>behov</a:t>
            </a:r>
            <a:r>
              <a:rPr lang="en-US">
                <a:cs typeface="Calibri"/>
              </a:rPr>
              <a:t> – mat, </a:t>
            </a:r>
            <a:r>
              <a:rPr lang="en-US" err="1">
                <a:cs typeface="Calibri"/>
              </a:rPr>
              <a:t>vatten</a:t>
            </a:r>
            <a:r>
              <a:rPr lang="en-US">
                <a:cs typeface="Calibri"/>
              </a:rPr>
              <a:t>, </a:t>
            </a:r>
            <a:r>
              <a:rPr lang="en-US" err="1">
                <a:cs typeface="Calibri"/>
              </a:rPr>
              <a:t>skydd</a:t>
            </a:r>
            <a:r>
              <a:rPr lang="en-US">
                <a:cs typeface="Calibri"/>
              </a:rPr>
              <a:t>, </a:t>
            </a:r>
            <a:r>
              <a:rPr lang="en-US" err="1">
                <a:cs typeface="Calibri"/>
              </a:rPr>
              <a:t>försörjning</a:t>
            </a:r>
            <a:endParaRPr lang="en-US">
              <a:cs typeface="Calibri"/>
            </a:endParaRPr>
          </a:p>
          <a:p>
            <a:pPr marL="181240" indent="-181240">
              <a:buFont typeface="Arial"/>
              <a:buChar char="•"/>
            </a:pPr>
            <a:r>
              <a:rPr lang="en-US" err="1">
                <a:cs typeface="Calibri"/>
              </a:rPr>
              <a:t>Klimatkrisen</a:t>
            </a:r>
            <a:r>
              <a:rPr lang="en-US">
                <a:cs typeface="Calibri"/>
              </a:rPr>
              <a:t> </a:t>
            </a:r>
            <a:r>
              <a:rPr lang="en-US" err="1">
                <a:cs typeface="Calibri"/>
              </a:rPr>
              <a:t>slår</a:t>
            </a:r>
            <a:r>
              <a:rPr lang="en-US">
                <a:cs typeface="Calibri"/>
              </a:rPr>
              <a:t> </a:t>
            </a:r>
            <a:r>
              <a:rPr lang="en-US" err="1">
                <a:cs typeface="Calibri"/>
              </a:rPr>
              <a:t>också</a:t>
            </a:r>
            <a:r>
              <a:rPr lang="en-US">
                <a:cs typeface="Calibri"/>
              </a:rPr>
              <a:t> </a:t>
            </a:r>
            <a:r>
              <a:rPr lang="en-US" b="1" err="1">
                <a:cs typeface="Calibri"/>
              </a:rPr>
              <a:t>hårdast</a:t>
            </a:r>
            <a:r>
              <a:rPr lang="en-US" b="1">
                <a:cs typeface="Calibri"/>
              </a:rPr>
              <a:t> för</a:t>
            </a:r>
            <a:r>
              <a:rPr lang="en-US">
                <a:cs typeface="Calibri"/>
              </a:rPr>
              <a:t> de </a:t>
            </a:r>
            <a:r>
              <a:rPr lang="en-US" err="1">
                <a:cs typeface="Calibri"/>
              </a:rPr>
              <a:t>som</a:t>
            </a:r>
            <a:r>
              <a:rPr lang="en-US">
                <a:cs typeface="Calibri"/>
              </a:rPr>
              <a:t> redan </a:t>
            </a:r>
            <a:r>
              <a:rPr lang="en-US" err="1">
                <a:cs typeface="Calibri"/>
              </a:rPr>
              <a:t>har</a:t>
            </a:r>
            <a:r>
              <a:rPr lang="en-US">
                <a:cs typeface="Calibri"/>
              </a:rPr>
              <a:t> det </a:t>
            </a:r>
            <a:r>
              <a:rPr lang="en-US" err="1">
                <a:cs typeface="Calibri"/>
              </a:rPr>
              <a:t>värst</a:t>
            </a:r>
            <a:endParaRPr lang="en-US">
              <a:cs typeface="Calibri"/>
            </a:endParaRPr>
          </a:p>
        </p:txBody>
      </p:sp>
      <p:sp>
        <p:nvSpPr>
          <p:cNvPr id="4" name="Platshållare för bildnummer 3"/>
          <p:cNvSpPr>
            <a:spLocks noGrp="1"/>
          </p:cNvSpPr>
          <p:nvPr>
            <p:ph type="sldNum" sz="quarter" idx="5"/>
          </p:nvPr>
        </p:nvSpPr>
        <p:spPr/>
        <p:txBody>
          <a:bodyPr/>
          <a:lstStyle/>
          <a:p>
            <a:fld id="{1B3D92CD-B126-47C5-90B1-C4AA0E3AC583}" type="slidenum">
              <a:rPr lang="sv-SE"/>
              <a:t>8</a:t>
            </a:fld>
            <a:endParaRPr lang="sv-SE"/>
          </a:p>
        </p:txBody>
      </p:sp>
    </p:spTree>
    <p:extLst>
      <p:ext uri="{BB962C8B-B14F-4D97-AF65-F5344CB8AC3E}">
        <p14:creationId xmlns:p14="http://schemas.microsoft.com/office/powerpoint/2010/main" val="2392787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02066" indent="-302066">
              <a:buFont typeface="Arial" panose="020B0604020202020204" pitchFamily="34" charset="0"/>
              <a:buChar char="•"/>
            </a:pPr>
            <a:r>
              <a:rPr lang="sv-SE"/>
              <a:t>Kretsar bedriver insatser löpande – under 2023 har ett femtiotal lokala insatser genomförts, varav den stora majoriteten vid händelser av våld.</a:t>
            </a:r>
          </a:p>
          <a:p>
            <a:pPr marL="302066" indent="-302066">
              <a:buFont typeface="Arial" panose="020B0604020202020204" pitchFamily="34" charset="0"/>
              <a:buChar char="•"/>
            </a:pPr>
            <a:r>
              <a:rPr lang="sv-SE"/>
              <a:t>Nätverksträff om social oro 20 september, 35 deltagare</a:t>
            </a:r>
          </a:p>
          <a:p>
            <a:pPr marL="302066" indent="-302066">
              <a:buFont typeface="Arial" panose="020B0604020202020204" pitchFamily="34" charset="0"/>
              <a:buChar char="•"/>
            </a:pPr>
            <a:r>
              <a:rPr lang="sv-SE"/>
              <a:t>Bedömningsläge – fokuserat stöd under ledning av TIB, 2-13 okt</a:t>
            </a:r>
            <a:endParaRPr lang="sv-SE">
              <a:cs typeface="Arial"/>
            </a:endParaRPr>
          </a:p>
          <a:p>
            <a:endParaRPr lang="sv-SE"/>
          </a:p>
          <a:p>
            <a:pPr marL="181240" indent="-181240">
              <a:spcAft>
                <a:spcPts val="634"/>
              </a:spcAft>
              <a:buFont typeface="Arial" panose="020B0604020202020204" pitchFamily="34" charset="0"/>
              <a:buChar char="•"/>
            </a:pPr>
            <a:r>
              <a:rPr lang="sv-SE" sz="1900">
                <a:latin typeface="+mj-lt"/>
                <a:ea typeface="Calibri" panose="020F0502020204030204" pitchFamily="34" charset="0"/>
                <a:cs typeface="Times New Roman" panose="02020603050405020304" pitchFamily="18" charset="0"/>
              </a:rPr>
              <a:t>Detta är en del av vårt pågående arbete, som har bedrivits under flera år. Vi arbetar med vår egen krisberedskap, och tillsammans med exempelvis myndigheter. </a:t>
            </a:r>
          </a:p>
          <a:p>
            <a:pPr marL="424796" lvl="1" indent="-181240">
              <a:spcAft>
                <a:spcPts val="634"/>
              </a:spcAft>
              <a:buFont typeface="Arial" panose="020B0604020202020204" pitchFamily="34" charset="0"/>
              <a:buChar char="•"/>
            </a:pPr>
            <a:r>
              <a:rPr lang="sv-SE" sz="1900">
                <a:latin typeface="+mj-lt"/>
                <a:ea typeface="Calibri" panose="020F0502020204030204" pitchFamily="34" charset="0"/>
                <a:cs typeface="Times New Roman" panose="02020603050405020304" pitchFamily="18" charset="0"/>
              </a:rPr>
              <a:t>Vi har en TIB som löpande bedömer händelser och hur vi kan stödja.</a:t>
            </a:r>
          </a:p>
          <a:p>
            <a:pPr marL="424796" lvl="1" indent="-181240">
              <a:spcAft>
                <a:spcPts val="634"/>
              </a:spcAft>
              <a:buFont typeface="Arial" panose="020B0604020202020204" pitchFamily="34" charset="0"/>
              <a:buChar char="•"/>
            </a:pPr>
            <a:r>
              <a:rPr lang="sv-SE" sz="1900">
                <a:latin typeface="+mj-lt"/>
                <a:ea typeface="Calibri" panose="020F0502020204030204" pitchFamily="34" charset="0"/>
                <a:cs typeface="Times New Roman" panose="02020603050405020304" pitchFamily="18" charset="0"/>
              </a:rPr>
              <a:t>Deltar varje vecka vid MSB:s nationella samverkanskonferenser, där vi tar del av andra aktörers bedömningar av läget.</a:t>
            </a:r>
          </a:p>
          <a:p>
            <a:pPr marL="424796" lvl="1" indent="-181240">
              <a:spcAft>
                <a:spcPts val="634"/>
              </a:spcAft>
              <a:buFont typeface="Arial" panose="020B0604020202020204" pitchFamily="34" charset="0"/>
              <a:buChar char="•"/>
            </a:pPr>
            <a:r>
              <a:rPr lang="sv-SE" sz="1900">
                <a:latin typeface="+mj-lt"/>
                <a:ea typeface="Calibri" panose="020F0502020204030204" pitchFamily="34" charset="0"/>
                <a:cs typeface="Times New Roman" panose="02020603050405020304" pitchFamily="18" charset="0"/>
              </a:rPr>
              <a:t>INT bevakar säkerhetsläget för internationell verksamhet och personal. </a:t>
            </a:r>
          </a:p>
          <a:p>
            <a:pPr marL="181240" indent="-181240">
              <a:spcAft>
                <a:spcPts val="634"/>
              </a:spcAft>
              <a:buFont typeface="Arial" panose="020B0604020202020204" pitchFamily="34" charset="0"/>
              <a:buChar char="•"/>
            </a:pPr>
            <a:r>
              <a:rPr lang="sv-SE" sz="1900" b="1">
                <a:latin typeface="+mj-lt"/>
                <a:ea typeface="Calibri" panose="020F0502020204030204" pitchFamily="34" charset="0"/>
                <a:cs typeface="Times New Roman" panose="02020603050405020304" pitchFamily="18" charset="0"/>
              </a:rPr>
              <a:t>Det ligger i vårt vardagsuppdrag att vara förberedda på att saker kan förändras.</a:t>
            </a:r>
            <a:endParaRPr lang="sv-SE" sz="1900" b="1">
              <a:latin typeface="+mj-lt"/>
              <a:ea typeface="Calibri" panose="020F0502020204030204" pitchFamily="34" charset="0"/>
            </a:endParaRPr>
          </a:p>
          <a:p>
            <a:endParaRPr lang="sv-SE"/>
          </a:p>
        </p:txBody>
      </p:sp>
      <p:sp>
        <p:nvSpPr>
          <p:cNvPr id="4" name="Platshållare för bildnummer 3"/>
          <p:cNvSpPr>
            <a:spLocks noGrp="1"/>
          </p:cNvSpPr>
          <p:nvPr>
            <p:ph type="sldNum" sz="quarter" idx="5"/>
          </p:nvPr>
        </p:nvSpPr>
        <p:spPr/>
        <p:txBody>
          <a:bodyPr/>
          <a:lstStyle/>
          <a:p>
            <a:fld id="{0C780682-B6F3-4730-BAC6-43DEFA905BDE}" type="slidenum">
              <a:rPr lang="sv-SE" smtClean="0"/>
              <a:t>45</a:t>
            </a:fld>
            <a:endParaRPr lang="sv-SE"/>
          </a:p>
        </p:txBody>
      </p:sp>
    </p:spTree>
    <p:extLst>
      <p:ext uri="{BB962C8B-B14F-4D97-AF65-F5344CB8AC3E}">
        <p14:creationId xmlns:p14="http://schemas.microsoft.com/office/powerpoint/2010/main" val="290872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1240" indent="-181240">
              <a:buFont typeface="Arial" panose="020B0604020202020204" pitchFamily="34" charset="0"/>
              <a:buChar char="•"/>
            </a:pPr>
            <a:endParaRPr lang="sv-SE" dirty="0"/>
          </a:p>
          <a:p>
            <a:pPr marL="181240" indent="-181240">
              <a:buFont typeface="Arial" panose="020B0604020202020204" pitchFamily="34" charset="0"/>
              <a:buChar char="•"/>
            </a:pPr>
            <a:endParaRPr lang="sv-SE" dirty="0"/>
          </a:p>
          <a:p>
            <a:pPr marL="181240" indent="-18124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B996C5C8-584A-4455-A5D7-D13C3BBA18F0}" type="slidenum">
              <a:rPr lang="sv-SE" smtClean="0"/>
              <a:t>46</a:t>
            </a:fld>
            <a:endParaRPr lang="sv-SE"/>
          </a:p>
        </p:txBody>
      </p:sp>
    </p:spTree>
    <p:extLst>
      <p:ext uri="{BB962C8B-B14F-4D97-AF65-F5344CB8AC3E}">
        <p14:creationId xmlns:p14="http://schemas.microsoft.com/office/powerpoint/2010/main" val="2017129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cs typeface="+mn-lt"/>
              </a:rPr>
              <a:t>Vad </a:t>
            </a:r>
            <a:r>
              <a:rPr lang="en-US" dirty="0" err="1">
                <a:cs typeface="+mn-lt"/>
              </a:rPr>
              <a:t>menar</a:t>
            </a:r>
            <a:r>
              <a:rPr lang="en-US" dirty="0">
                <a:cs typeface="+mn-lt"/>
              </a:rPr>
              <a:t> vi </a:t>
            </a:r>
            <a:r>
              <a:rPr lang="en-US" dirty="0" err="1">
                <a:cs typeface="+mn-lt"/>
              </a:rPr>
              <a:t>när</a:t>
            </a:r>
            <a:r>
              <a:rPr lang="en-US" dirty="0">
                <a:cs typeface="+mn-lt"/>
              </a:rPr>
              <a:t> vi </a:t>
            </a:r>
            <a:r>
              <a:rPr lang="en-US" dirty="0" err="1">
                <a:cs typeface="+mn-lt"/>
              </a:rPr>
              <a:t>pratar</a:t>
            </a:r>
            <a:r>
              <a:rPr lang="en-US" dirty="0">
                <a:cs typeface="+mn-lt"/>
              </a:rPr>
              <a:t> </a:t>
            </a:r>
            <a:r>
              <a:rPr lang="en-US" dirty="0" err="1">
                <a:cs typeface="+mn-lt"/>
              </a:rPr>
              <a:t>klimatrisker</a:t>
            </a:r>
            <a:r>
              <a:rPr lang="en-US" dirty="0">
                <a:cs typeface="+mn-lt"/>
              </a:rPr>
              <a:t>? Detta </a:t>
            </a:r>
            <a:r>
              <a:rPr lang="en-US" dirty="0" err="1">
                <a:cs typeface="+mn-lt"/>
              </a:rPr>
              <a:t>är</a:t>
            </a:r>
            <a:r>
              <a:rPr lang="en-US" dirty="0">
                <a:cs typeface="+mn-lt"/>
              </a:rPr>
              <a:t> redan </a:t>
            </a:r>
            <a:r>
              <a:rPr lang="en-US" dirty="0" err="1">
                <a:cs typeface="+mn-lt"/>
              </a:rPr>
              <a:t>en</a:t>
            </a:r>
            <a:r>
              <a:rPr lang="en-US" dirty="0">
                <a:cs typeface="+mn-lt"/>
              </a:rPr>
              <a:t> </a:t>
            </a:r>
            <a:r>
              <a:rPr lang="en-US" dirty="0" err="1">
                <a:cs typeface="+mn-lt"/>
              </a:rPr>
              <a:t>verklighet</a:t>
            </a:r>
            <a:r>
              <a:rPr lang="en-US" dirty="0">
                <a:cs typeface="+mn-lt"/>
              </a:rPr>
              <a:t> – </a:t>
            </a:r>
            <a:r>
              <a:rPr lang="en-US" dirty="0" err="1">
                <a:cs typeface="+mn-lt"/>
              </a:rPr>
              <a:t>som</a:t>
            </a:r>
            <a:r>
              <a:rPr lang="en-US" dirty="0">
                <a:cs typeface="+mn-lt"/>
              </a:rPr>
              <a:t> </a:t>
            </a:r>
            <a:r>
              <a:rPr lang="en-US" dirty="0" err="1">
                <a:cs typeface="+mn-lt"/>
              </a:rPr>
              <a:t>dessutom</a:t>
            </a:r>
            <a:r>
              <a:rPr lang="en-US" dirty="0">
                <a:cs typeface="+mn-lt"/>
              </a:rPr>
              <a:t> </a:t>
            </a:r>
            <a:r>
              <a:rPr lang="en-US" dirty="0" err="1">
                <a:cs typeface="+mn-lt"/>
              </a:rPr>
              <a:t>kommer</a:t>
            </a:r>
            <a:r>
              <a:rPr lang="en-US" dirty="0">
                <a:cs typeface="+mn-lt"/>
              </a:rPr>
              <a:t> </a:t>
            </a:r>
            <a:r>
              <a:rPr lang="en-US" dirty="0" err="1">
                <a:cs typeface="+mn-lt"/>
              </a:rPr>
              <a:t>att</a:t>
            </a:r>
            <a:r>
              <a:rPr lang="en-US" dirty="0">
                <a:cs typeface="+mn-lt"/>
              </a:rPr>
              <a:t> </a:t>
            </a:r>
            <a:r>
              <a:rPr lang="en-US" dirty="0" err="1">
                <a:cs typeface="+mn-lt"/>
              </a:rPr>
              <a:t>fortsätta</a:t>
            </a:r>
            <a:r>
              <a:rPr lang="en-US" dirty="0">
                <a:cs typeface="+mn-lt"/>
              </a:rPr>
              <a:t> </a:t>
            </a:r>
            <a:r>
              <a:rPr lang="en-US" dirty="0" err="1">
                <a:cs typeface="+mn-lt"/>
              </a:rPr>
              <a:t>förvärras</a:t>
            </a:r>
            <a:r>
              <a:rPr lang="en-US" dirty="0">
                <a:cs typeface="+mn-lt"/>
              </a:rPr>
              <a:t> I takt med </a:t>
            </a:r>
            <a:r>
              <a:rPr lang="en-US" dirty="0" err="1">
                <a:cs typeface="+mn-lt"/>
              </a:rPr>
              <a:t>klimatförändringarna</a:t>
            </a:r>
            <a:r>
              <a:rPr lang="en-US" dirty="0">
                <a:cs typeface="+mn-lt"/>
              </a:rPr>
              <a:t> OM VI INTE AGERAR.</a:t>
            </a:r>
          </a:p>
          <a:p>
            <a:pPr marL="181240" indent="-181240">
              <a:buFont typeface="Arial"/>
              <a:buChar char="•"/>
            </a:pPr>
            <a:r>
              <a:rPr lang="en-US" dirty="0" err="1">
                <a:cs typeface="+mn-lt"/>
              </a:rPr>
              <a:t>Många</a:t>
            </a:r>
            <a:r>
              <a:rPr lang="en-US" dirty="0">
                <a:cs typeface="+mn-lt"/>
              </a:rPr>
              <a:t> </a:t>
            </a:r>
            <a:r>
              <a:rPr lang="en-US" dirty="0" err="1">
                <a:cs typeface="+mn-lt"/>
              </a:rPr>
              <a:t>kartläggningar</a:t>
            </a:r>
            <a:r>
              <a:rPr lang="en-US" dirty="0">
                <a:cs typeface="+mn-lt"/>
              </a:rPr>
              <a:t> </a:t>
            </a:r>
            <a:r>
              <a:rPr lang="en-US" dirty="0" err="1">
                <a:cs typeface="+mn-lt"/>
              </a:rPr>
              <a:t>görs</a:t>
            </a:r>
            <a:r>
              <a:rPr lang="en-US" dirty="0">
                <a:cs typeface="+mn-lt"/>
              </a:rPr>
              <a:t> </a:t>
            </a:r>
            <a:r>
              <a:rPr lang="en-US" dirty="0" err="1">
                <a:cs typeface="+mn-lt"/>
              </a:rPr>
              <a:t>på</a:t>
            </a:r>
            <a:r>
              <a:rPr lang="en-US" dirty="0">
                <a:cs typeface="+mn-lt"/>
              </a:rPr>
              <a:t> </a:t>
            </a:r>
            <a:r>
              <a:rPr lang="en-US" dirty="0" err="1">
                <a:cs typeface="+mn-lt"/>
              </a:rPr>
              <a:t>olika</a:t>
            </a:r>
            <a:r>
              <a:rPr lang="en-US" dirty="0">
                <a:cs typeface="+mn-lt"/>
              </a:rPr>
              <a:t> </a:t>
            </a:r>
            <a:r>
              <a:rPr lang="en-US" dirty="0" err="1">
                <a:cs typeface="+mn-lt"/>
              </a:rPr>
              <a:t>skalor</a:t>
            </a:r>
            <a:r>
              <a:rPr lang="en-US" dirty="0">
                <a:cs typeface="+mn-lt"/>
              </a:rPr>
              <a:t> </a:t>
            </a:r>
            <a:r>
              <a:rPr lang="en-US" dirty="0" err="1">
                <a:cs typeface="+mn-lt"/>
              </a:rPr>
              <a:t>och</a:t>
            </a:r>
            <a:r>
              <a:rPr lang="en-US" dirty="0">
                <a:cs typeface="+mn-lt"/>
              </a:rPr>
              <a:t> med </a:t>
            </a:r>
            <a:r>
              <a:rPr lang="en-US" dirty="0" err="1">
                <a:cs typeface="+mn-lt"/>
              </a:rPr>
              <a:t>fokus</a:t>
            </a:r>
            <a:r>
              <a:rPr lang="en-US" dirty="0">
                <a:cs typeface="+mn-lt"/>
              </a:rPr>
              <a:t> </a:t>
            </a:r>
            <a:r>
              <a:rPr lang="en-US" dirty="0" err="1">
                <a:cs typeface="+mn-lt"/>
              </a:rPr>
              <a:t>på</a:t>
            </a:r>
            <a:r>
              <a:rPr lang="en-US" dirty="0">
                <a:cs typeface="+mn-lt"/>
              </a:rPr>
              <a:t> </a:t>
            </a:r>
            <a:r>
              <a:rPr lang="en-US" dirty="0" err="1">
                <a:cs typeface="+mn-lt"/>
              </a:rPr>
              <a:t>olika</a:t>
            </a:r>
            <a:r>
              <a:rPr lang="en-US" dirty="0">
                <a:cs typeface="+mn-lt"/>
              </a:rPr>
              <a:t> risker</a:t>
            </a:r>
          </a:p>
          <a:p>
            <a:pPr marL="181240" indent="-181240">
              <a:buFont typeface="Arial"/>
              <a:buChar char="•"/>
            </a:pPr>
            <a:r>
              <a:rPr lang="en-US" dirty="0" err="1">
                <a:cs typeface="+mn-lt"/>
              </a:rPr>
              <a:t>Exemplet</a:t>
            </a:r>
            <a:r>
              <a:rPr lang="en-US" dirty="0">
                <a:cs typeface="+mn-lt"/>
              </a:rPr>
              <a:t> </a:t>
            </a:r>
            <a:r>
              <a:rPr lang="en-US" dirty="0" err="1">
                <a:cs typeface="+mn-lt"/>
              </a:rPr>
              <a:t>på</a:t>
            </a:r>
            <a:r>
              <a:rPr lang="en-US" dirty="0">
                <a:cs typeface="+mn-lt"/>
              </a:rPr>
              <a:t> </a:t>
            </a:r>
            <a:r>
              <a:rPr lang="en-US" dirty="0" err="1">
                <a:cs typeface="+mn-lt"/>
              </a:rPr>
              <a:t>skärmen</a:t>
            </a:r>
            <a:r>
              <a:rPr lang="en-US" dirty="0">
                <a:cs typeface="+mn-lt"/>
              </a:rPr>
              <a:t> </a:t>
            </a:r>
            <a:r>
              <a:rPr lang="en-US" dirty="0" err="1">
                <a:cs typeface="+mn-lt"/>
              </a:rPr>
              <a:t>är</a:t>
            </a:r>
            <a:r>
              <a:rPr lang="en-US" dirty="0">
                <a:cs typeface="+mn-lt"/>
              </a:rPr>
              <a:t> MSBs </a:t>
            </a:r>
            <a:r>
              <a:rPr lang="en-US" dirty="0" err="1">
                <a:cs typeface="+mn-lt"/>
              </a:rPr>
              <a:t>kartläggning</a:t>
            </a:r>
            <a:r>
              <a:rPr lang="en-US" dirty="0">
                <a:cs typeface="+mn-lt"/>
              </a:rPr>
              <a:t> </a:t>
            </a:r>
            <a:r>
              <a:rPr lang="en-US" dirty="0" err="1">
                <a:cs typeface="+mn-lt"/>
              </a:rPr>
              <a:t>från</a:t>
            </a:r>
            <a:r>
              <a:rPr lang="en-US" dirty="0">
                <a:cs typeface="+mn-lt"/>
              </a:rPr>
              <a:t> </a:t>
            </a:r>
            <a:r>
              <a:rPr lang="en-US" dirty="0" err="1">
                <a:cs typeface="+mn-lt"/>
              </a:rPr>
              <a:t>ett</a:t>
            </a:r>
            <a:r>
              <a:rPr lang="en-US" dirty="0">
                <a:cs typeface="+mn-lt"/>
              </a:rPr>
              <a:t> par </a:t>
            </a:r>
            <a:r>
              <a:rPr lang="en-US" dirty="0" err="1">
                <a:cs typeface="+mn-lt"/>
              </a:rPr>
              <a:t>år</a:t>
            </a:r>
            <a:r>
              <a:rPr lang="en-US" dirty="0">
                <a:cs typeface="+mn-lt"/>
              </a:rPr>
              <a:t> sedan om </a:t>
            </a:r>
            <a:r>
              <a:rPr lang="en-US" dirty="0" err="1">
                <a:cs typeface="+mn-lt"/>
              </a:rPr>
              <a:t>riskområden</a:t>
            </a:r>
            <a:r>
              <a:rPr lang="en-US" dirty="0">
                <a:cs typeface="+mn-lt"/>
              </a:rPr>
              <a:t> för </a:t>
            </a:r>
            <a:r>
              <a:rPr lang="en-US" dirty="0" err="1">
                <a:cs typeface="+mn-lt"/>
              </a:rPr>
              <a:t>ras</a:t>
            </a:r>
            <a:r>
              <a:rPr lang="en-US" dirty="0">
                <a:cs typeface="+mn-lt"/>
              </a:rPr>
              <a:t>, </a:t>
            </a:r>
            <a:r>
              <a:rPr lang="en-US" dirty="0" err="1">
                <a:cs typeface="+mn-lt"/>
              </a:rPr>
              <a:t>skred</a:t>
            </a:r>
            <a:r>
              <a:rPr lang="en-US" dirty="0">
                <a:cs typeface="+mn-lt"/>
              </a:rPr>
              <a:t>, </a:t>
            </a:r>
            <a:r>
              <a:rPr lang="en-US" dirty="0" err="1">
                <a:cs typeface="+mn-lt"/>
              </a:rPr>
              <a:t>översvämning</a:t>
            </a:r>
            <a:r>
              <a:rPr lang="en-US" dirty="0">
                <a:cs typeface="+mn-lt"/>
              </a:rPr>
              <a:t> </a:t>
            </a:r>
            <a:r>
              <a:rPr lang="en-US" dirty="0" err="1">
                <a:cs typeface="+mn-lt"/>
              </a:rPr>
              <a:t>och</a:t>
            </a:r>
            <a:r>
              <a:rPr lang="en-US" dirty="0">
                <a:cs typeface="+mn-lt"/>
              </a:rPr>
              <a:t> erosion. </a:t>
            </a:r>
            <a:endParaRPr lang="en-US" dirty="0"/>
          </a:p>
          <a:p>
            <a:pPr marL="181240" indent="-181240">
              <a:buFont typeface="Arial"/>
              <a:buChar char="•"/>
            </a:pPr>
            <a:r>
              <a:rPr lang="en-US" dirty="0" err="1"/>
              <a:t>Riskområdena</a:t>
            </a:r>
            <a:r>
              <a:rPr lang="en-US" dirty="0"/>
              <a:t> </a:t>
            </a:r>
            <a:r>
              <a:rPr lang="en-US" dirty="0" err="1"/>
              <a:t>har</a:t>
            </a:r>
            <a:r>
              <a:rPr lang="en-US" dirty="0"/>
              <a:t> </a:t>
            </a:r>
            <a:r>
              <a:rPr lang="en-US" dirty="0" err="1"/>
              <a:t>grupperats</a:t>
            </a:r>
            <a:r>
              <a:rPr lang="en-US" dirty="0"/>
              <a:t> </a:t>
            </a:r>
            <a:r>
              <a:rPr lang="en-US" dirty="0" err="1"/>
              <a:t>i</a:t>
            </a:r>
            <a:r>
              <a:rPr lang="en-US" dirty="0"/>
              <a:t> </a:t>
            </a:r>
            <a:r>
              <a:rPr lang="en-US" dirty="0" err="1"/>
              <a:t>fyra</a:t>
            </a:r>
            <a:r>
              <a:rPr lang="en-US" dirty="0"/>
              <a:t> </a:t>
            </a:r>
            <a:r>
              <a:rPr lang="en-US" dirty="0" err="1"/>
              <a:t>riskklasser</a:t>
            </a:r>
            <a:r>
              <a:rPr lang="en-US" dirty="0"/>
              <a:t>. </a:t>
            </a:r>
            <a:r>
              <a:rPr lang="en-US" dirty="0" err="1"/>
              <a:t>Området</a:t>
            </a:r>
            <a:r>
              <a:rPr lang="en-US" dirty="0"/>
              <a:t> </a:t>
            </a:r>
            <a:r>
              <a:rPr lang="en-US" dirty="0" err="1"/>
              <a:t>Västkusten</a:t>
            </a:r>
            <a:r>
              <a:rPr lang="en-US" dirty="0"/>
              <a:t> – </a:t>
            </a:r>
            <a:r>
              <a:rPr lang="en-US" dirty="0" err="1"/>
              <a:t>Göta</a:t>
            </a:r>
            <a:r>
              <a:rPr lang="en-US" dirty="0"/>
              <a:t> </a:t>
            </a:r>
            <a:r>
              <a:rPr lang="en-US" dirty="0" err="1"/>
              <a:t>älvdalen</a:t>
            </a:r>
            <a:r>
              <a:rPr lang="en-US" dirty="0"/>
              <a:t> </a:t>
            </a:r>
            <a:r>
              <a:rPr lang="en-US" dirty="0" err="1"/>
              <a:t>bedöms</a:t>
            </a:r>
            <a:r>
              <a:rPr lang="en-US" dirty="0"/>
              <a:t> ha den </a:t>
            </a:r>
            <a:r>
              <a:rPr lang="en-US" dirty="0" err="1"/>
              <a:t>mest</a:t>
            </a:r>
            <a:r>
              <a:rPr lang="en-US" dirty="0"/>
              <a:t> </a:t>
            </a:r>
            <a:r>
              <a:rPr lang="en-US" dirty="0" err="1"/>
              <a:t>allvarliga</a:t>
            </a:r>
            <a:r>
              <a:rPr lang="en-US" dirty="0"/>
              <a:t> </a:t>
            </a:r>
            <a:r>
              <a:rPr lang="en-US" dirty="0" err="1"/>
              <a:t>riskbilden</a:t>
            </a:r>
            <a:r>
              <a:rPr lang="en-US" dirty="0"/>
              <a:t> med </a:t>
            </a:r>
            <a:r>
              <a:rPr lang="en-US" dirty="0" err="1"/>
              <a:t>komplexa</a:t>
            </a:r>
            <a:r>
              <a:rPr lang="en-US" dirty="0"/>
              <a:t> </a:t>
            </a:r>
            <a:r>
              <a:rPr lang="en-US" dirty="0" err="1"/>
              <a:t>utmaningar</a:t>
            </a:r>
            <a:r>
              <a:rPr lang="en-US" dirty="0"/>
              <a:t> </a:t>
            </a:r>
            <a:r>
              <a:rPr lang="en-US" dirty="0" err="1"/>
              <a:t>avseende</a:t>
            </a:r>
            <a:r>
              <a:rPr lang="en-US" dirty="0"/>
              <a:t> </a:t>
            </a:r>
            <a:r>
              <a:rPr lang="en-US" dirty="0" err="1"/>
              <a:t>både</a:t>
            </a:r>
            <a:r>
              <a:rPr lang="en-US" dirty="0"/>
              <a:t> </a:t>
            </a:r>
            <a:r>
              <a:rPr lang="en-US" dirty="0" err="1"/>
              <a:t>kust</a:t>
            </a:r>
            <a:r>
              <a:rPr lang="en-US" dirty="0"/>
              <a:t>- </a:t>
            </a:r>
            <a:r>
              <a:rPr lang="en-US" dirty="0" err="1"/>
              <a:t>och</a:t>
            </a:r>
            <a:r>
              <a:rPr lang="en-US" dirty="0"/>
              <a:t> </a:t>
            </a:r>
            <a:r>
              <a:rPr lang="en-US" dirty="0" err="1"/>
              <a:t>vattendragsöversvämning</a:t>
            </a:r>
            <a:r>
              <a:rPr lang="en-US" dirty="0"/>
              <a:t> </a:t>
            </a:r>
            <a:r>
              <a:rPr lang="en-US" dirty="0" err="1"/>
              <a:t>samt</a:t>
            </a:r>
            <a:r>
              <a:rPr lang="en-US" dirty="0"/>
              <a:t> </a:t>
            </a:r>
            <a:r>
              <a:rPr lang="en-US" dirty="0" err="1"/>
              <a:t>förutsättningar</a:t>
            </a:r>
            <a:r>
              <a:rPr lang="en-US" dirty="0"/>
              <a:t> för </a:t>
            </a:r>
            <a:r>
              <a:rPr lang="en-US" dirty="0" err="1"/>
              <a:t>skred</a:t>
            </a:r>
            <a:r>
              <a:rPr lang="en-US" dirty="0"/>
              <a:t>. </a:t>
            </a:r>
          </a:p>
          <a:p>
            <a:pPr marL="181240" indent="-181240">
              <a:buFont typeface="Arial"/>
              <a:buChar char="•"/>
            </a:pPr>
            <a:r>
              <a:rPr lang="en-US" dirty="0"/>
              <a:t>I </a:t>
            </a:r>
            <a:r>
              <a:rPr lang="en-US" dirty="0" err="1"/>
              <a:t>samtliga</a:t>
            </a:r>
            <a:r>
              <a:rPr lang="en-US" dirty="0"/>
              <a:t> </a:t>
            </a:r>
            <a:r>
              <a:rPr lang="en-US" dirty="0" err="1"/>
              <a:t>identifierade</a:t>
            </a:r>
            <a:r>
              <a:rPr lang="en-US" dirty="0"/>
              <a:t> </a:t>
            </a:r>
            <a:r>
              <a:rPr lang="en-US" dirty="0" err="1"/>
              <a:t>riskområden</a:t>
            </a:r>
            <a:r>
              <a:rPr lang="en-US" dirty="0"/>
              <a:t> </a:t>
            </a:r>
            <a:r>
              <a:rPr lang="en-US" dirty="0" err="1"/>
              <a:t>finns</a:t>
            </a:r>
            <a:r>
              <a:rPr lang="en-US" dirty="0"/>
              <a:t> dock </a:t>
            </a:r>
            <a:r>
              <a:rPr lang="en-US" dirty="0" err="1"/>
              <a:t>komplexa</a:t>
            </a:r>
            <a:r>
              <a:rPr lang="en-US" dirty="0"/>
              <a:t> </a:t>
            </a:r>
            <a:r>
              <a:rPr lang="en-US" dirty="0" err="1"/>
              <a:t>klimatrelaterade</a:t>
            </a:r>
            <a:r>
              <a:rPr lang="en-US" dirty="0"/>
              <a:t> risker </a:t>
            </a:r>
            <a:r>
              <a:rPr lang="en-US" dirty="0" err="1"/>
              <a:t>som</a:t>
            </a:r>
            <a:r>
              <a:rPr lang="en-US" dirty="0"/>
              <a:t> </a:t>
            </a:r>
            <a:r>
              <a:rPr lang="en-US" dirty="0" err="1"/>
              <a:t>behöver</a:t>
            </a:r>
            <a:r>
              <a:rPr lang="en-US" dirty="0"/>
              <a:t> </a:t>
            </a:r>
            <a:r>
              <a:rPr lang="en-US" dirty="0" err="1"/>
              <a:t>förebyggas</a:t>
            </a:r>
            <a:r>
              <a:rPr lang="en-US" dirty="0"/>
              <a:t> </a:t>
            </a:r>
            <a:r>
              <a:rPr lang="en-US" dirty="0" err="1"/>
              <a:t>i</a:t>
            </a:r>
            <a:r>
              <a:rPr lang="en-US" dirty="0"/>
              <a:t> </a:t>
            </a:r>
            <a:r>
              <a:rPr lang="en-US" dirty="0" err="1"/>
              <a:t>närtid</a:t>
            </a:r>
            <a:r>
              <a:rPr lang="en-US" dirty="0"/>
              <a:t>. </a:t>
            </a:r>
            <a:endParaRPr lang="en-US" dirty="0">
              <a:cs typeface="Calibri"/>
            </a:endParaRPr>
          </a:p>
          <a:p>
            <a:pPr marL="181240" indent="-181240">
              <a:buFont typeface="Arial"/>
              <a:buChar char="•"/>
            </a:pPr>
            <a:r>
              <a:rPr lang="en-US" dirty="0" err="1"/>
              <a:t>Kommer</a:t>
            </a:r>
            <a:r>
              <a:rPr lang="en-US" dirty="0"/>
              <a:t> </a:t>
            </a:r>
            <a:r>
              <a:rPr lang="en-US" dirty="0" err="1"/>
              <a:t>inte</a:t>
            </a:r>
            <a:r>
              <a:rPr lang="en-US" dirty="0"/>
              <a:t> </a:t>
            </a:r>
            <a:r>
              <a:rPr lang="en-US" dirty="0" err="1"/>
              <a:t>läsa</a:t>
            </a:r>
            <a:r>
              <a:rPr lang="en-US" dirty="0"/>
              <a:t> </a:t>
            </a:r>
            <a:r>
              <a:rPr lang="en-US" dirty="0" err="1"/>
              <a:t>innantill</a:t>
            </a:r>
            <a:r>
              <a:rPr lang="en-US" dirty="0"/>
              <a:t> men </a:t>
            </a:r>
            <a:r>
              <a:rPr lang="en-US" dirty="0" err="1"/>
              <a:t>på</a:t>
            </a:r>
            <a:r>
              <a:rPr lang="en-US" dirty="0"/>
              <a:t> </a:t>
            </a:r>
            <a:r>
              <a:rPr lang="en-US" dirty="0" err="1"/>
              <a:t>skärmen</a:t>
            </a:r>
            <a:r>
              <a:rPr lang="en-US" dirty="0"/>
              <a:t> ser </a:t>
            </a:r>
            <a:r>
              <a:rPr lang="en-US" dirty="0" err="1"/>
              <a:t>ni</a:t>
            </a:r>
            <a:r>
              <a:rPr lang="en-US" dirty="0"/>
              <a:t> </a:t>
            </a:r>
            <a:r>
              <a:rPr lang="en-US" dirty="0" err="1"/>
              <a:t>ett</a:t>
            </a:r>
            <a:r>
              <a:rPr lang="en-US" dirty="0"/>
              <a:t> par </a:t>
            </a:r>
            <a:r>
              <a:rPr lang="en-US" dirty="0" err="1"/>
              <a:t>nedstamp</a:t>
            </a:r>
            <a:r>
              <a:rPr lang="en-US" dirty="0"/>
              <a:t> </a:t>
            </a:r>
            <a:r>
              <a:rPr lang="en-US" dirty="0" err="1"/>
              <a:t>där</a:t>
            </a:r>
            <a:r>
              <a:rPr lang="en-US" dirty="0"/>
              <a:t> </a:t>
            </a:r>
            <a:r>
              <a:rPr lang="en-US" dirty="0" err="1"/>
              <a:t>olika</a:t>
            </a:r>
            <a:r>
              <a:rPr lang="en-US" dirty="0"/>
              <a:t> risker </a:t>
            </a:r>
            <a:r>
              <a:rPr lang="en-US" dirty="0" err="1"/>
              <a:t>är</a:t>
            </a:r>
            <a:r>
              <a:rPr lang="en-US" dirty="0"/>
              <a:t> </a:t>
            </a:r>
            <a:r>
              <a:rPr lang="en-US" dirty="0" err="1"/>
              <a:t>stora</a:t>
            </a:r>
            <a:r>
              <a:rPr lang="en-US" dirty="0"/>
              <a:t>  </a:t>
            </a:r>
          </a:p>
          <a:p>
            <a:pPr marL="181240" indent="-181240">
              <a:buFont typeface="Arial"/>
              <a:buChar char="•"/>
            </a:pPr>
            <a:r>
              <a:rPr lang="en-US" dirty="0" err="1">
                <a:cs typeface="Calibri"/>
              </a:rPr>
              <a:t>Viktigt</a:t>
            </a:r>
            <a:r>
              <a:rPr lang="en-US" dirty="0">
                <a:cs typeface="Calibri"/>
              </a:rPr>
              <a:t> </a:t>
            </a:r>
            <a:r>
              <a:rPr lang="en-US" dirty="0" err="1">
                <a:cs typeface="Calibri"/>
              </a:rPr>
              <a:t>är</a:t>
            </a:r>
            <a:r>
              <a:rPr lang="en-US" dirty="0">
                <a:cs typeface="Calibri"/>
              </a:rPr>
              <a:t> </a:t>
            </a:r>
            <a:r>
              <a:rPr lang="en-US" dirty="0" err="1">
                <a:cs typeface="Calibri"/>
              </a:rPr>
              <a:t>också</a:t>
            </a:r>
            <a:r>
              <a:rPr lang="en-US" dirty="0">
                <a:cs typeface="Calibri"/>
              </a:rPr>
              <a:t> </a:t>
            </a:r>
            <a:r>
              <a:rPr lang="en-US" dirty="0" err="1">
                <a:cs typeface="Calibri"/>
              </a:rPr>
              <a:t>att</a:t>
            </a:r>
            <a:r>
              <a:rPr lang="en-US" dirty="0">
                <a:cs typeface="Calibri"/>
              </a:rPr>
              <a:t> </a:t>
            </a:r>
            <a:r>
              <a:rPr lang="en-US" dirty="0" err="1">
                <a:cs typeface="Calibri"/>
              </a:rPr>
              <a:t>minnas</a:t>
            </a:r>
            <a:r>
              <a:rPr lang="en-US" dirty="0">
                <a:cs typeface="Calibri"/>
              </a:rPr>
              <a:t> </a:t>
            </a:r>
            <a:r>
              <a:rPr lang="en-US" dirty="0" err="1">
                <a:cs typeface="Calibri"/>
              </a:rPr>
              <a:t>att</a:t>
            </a:r>
            <a:r>
              <a:rPr lang="en-US" dirty="0">
                <a:cs typeface="Calibri"/>
              </a:rPr>
              <a:t> </a:t>
            </a:r>
            <a:r>
              <a:rPr lang="en-US" dirty="0" err="1">
                <a:cs typeface="Calibri"/>
              </a:rPr>
              <a:t>fler</a:t>
            </a:r>
            <a:r>
              <a:rPr lang="en-US" dirty="0">
                <a:cs typeface="Calibri"/>
              </a:rPr>
              <a:t> risker </a:t>
            </a:r>
            <a:r>
              <a:rPr lang="en-US" dirty="0" err="1">
                <a:cs typeface="Calibri"/>
              </a:rPr>
              <a:t>finns</a:t>
            </a:r>
            <a:r>
              <a:rPr lang="en-US" dirty="0">
                <a:cs typeface="Calibri"/>
              </a:rPr>
              <a:t>, </a:t>
            </a:r>
            <a:r>
              <a:rPr lang="en-US" dirty="0" err="1">
                <a:cs typeface="Calibri"/>
              </a:rPr>
              <a:t>såsom</a:t>
            </a:r>
            <a:r>
              <a:rPr lang="en-US" dirty="0">
                <a:cs typeface="Calibri"/>
              </a:rPr>
              <a:t> </a:t>
            </a:r>
            <a:r>
              <a:rPr lang="en-US" dirty="0" err="1">
                <a:cs typeface="Calibri"/>
              </a:rPr>
              <a:t>extremvärme</a:t>
            </a:r>
            <a:r>
              <a:rPr lang="en-US" dirty="0">
                <a:cs typeface="Calibri"/>
              </a:rPr>
              <a:t>. Men </a:t>
            </a:r>
            <a:r>
              <a:rPr lang="en-US" dirty="0" err="1">
                <a:cs typeface="Calibri"/>
              </a:rPr>
              <a:t>också</a:t>
            </a:r>
            <a:r>
              <a:rPr lang="en-US" dirty="0">
                <a:cs typeface="Calibri"/>
              </a:rPr>
              <a:t> </a:t>
            </a:r>
            <a:r>
              <a:rPr lang="en-US" dirty="0" err="1">
                <a:cs typeface="Calibri"/>
              </a:rPr>
              <a:t>att</a:t>
            </a:r>
            <a:r>
              <a:rPr lang="en-US" dirty="0">
                <a:cs typeface="Calibri"/>
              </a:rPr>
              <a:t> dessa risker </a:t>
            </a:r>
            <a:r>
              <a:rPr lang="en-US" dirty="0" err="1">
                <a:cs typeface="Calibri"/>
              </a:rPr>
              <a:t>varierar</a:t>
            </a:r>
            <a:r>
              <a:rPr lang="en-US" dirty="0">
                <a:cs typeface="Calibri"/>
              </a:rPr>
              <a:t> </a:t>
            </a:r>
            <a:r>
              <a:rPr lang="en-US" dirty="0" err="1">
                <a:cs typeface="Calibri"/>
              </a:rPr>
              <a:t>beroende</a:t>
            </a:r>
            <a:r>
              <a:rPr lang="en-US" dirty="0">
                <a:cs typeface="Calibri"/>
              </a:rPr>
              <a:t> </a:t>
            </a:r>
            <a:r>
              <a:rPr lang="en-US" dirty="0" err="1">
                <a:cs typeface="Calibri"/>
              </a:rPr>
              <a:t>på</a:t>
            </a:r>
            <a:r>
              <a:rPr lang="en-US" dirty="0">
                <a:cs typeface="Calibri"/>
              </a:rPr>
              <a:t> </a:t>
            </a:r>
            <a:r>
              <a:rPr lang="en-US" dirty="0" err="1">
                <a:cs typeface="Calibri"/>
              </a:rPr>
              <a:t>vilka</a:t>
            </a:r>
            <a:r>
              <a:rPr lang="en-US" dirty="0">
                <a:cs typeface="Calibri"/>
              </a:rPr>
              <a:t> </a:t>
            </a:r>
            <a:r>
              <a:rPr lang="en-US" dirty="0" err="1">
                <a:cs typeface="Calibri"/>
              </a:rPr>
              <a:t>faktorer</a:t>
            </a:r>
            <a:r>
              <a:rPr lang="en-US" dirty="0">
                <a:cs typeface="Calibri"/>
              </a:rPr>
              <a:t> man </a:t>
            </a:r>
            <a:r>
              <a:rPr lang="en-US" dirty="0" err="1">
                <a:cs typeface="Calibri"/>
              </a:rPr>
              <a:t>tittar</a:t>
            </a:r>
            <a:r>
              <a:rPr lang="en-US" dirty="0">
                <a:cs typeface="Calibri"/>
              </a:rPr>
              <a:t> </a:t>
            </a:r>
            <a:r>
              <a:rPr lang="en-US" dirty="0" err="1">
                <a:cs typeface="Calibri"/>
              </a:rPr>
              <a:t>på</a:t>
            </a:r>
            <a:r>
              <a:rPr lang="en-US" dirty="0">
                <a:cs typeface="Calibri"/>
              </a:rPr>
              <a:t>.</a:t>
            </a:r>
          </a:p>
          <a:p>
            <a:pPr marL="181240" indent="-181240">
              <a:buFont typeface="Arial"/>
              <a:buChar char="•"/>
            </a:pPr>
            <a:r>
              <a:rPr lang="en-US" dirty="0">
                <a:cs typeface="Calibri"/>
              </a:rPr>
              <a:t>I </a:t>
            </a:r>
            <a:r>
              <a:rPr lang="en-US" dirty="0" err="1">
                <a:cs typeface="Calibri"/>
              </a:rPr>
              <a:t>ett</a:t>
            </a:r>
            <a:r>
              <a:rPr lang="en-US" dirty="0">
                <a:cs typeface="Calibri"/>
              </a:rPr>
              <a:t> </a:t>
            </a:r>
            <a:r>
              <a:rPr lang="en-US" dirty="0" err="1">
                <a:cs typeface="Calibri"/>
              </a:rPr>
              <a:t>socioekonomiskt</a:t>
            </a:r>
            <a:r>
              <a:rPr lang="en-US" dirty="0">
                <a:cs typeface="Calibri"/>
              </a:rPr>
              <a:t> </a:t>
            </a:r>
            <a:r>
              <a:rPr lang="en-US" dirty="0" err="1">
                <a:cs typeface="Calibri"/>
              </a:rPr>
              <a:t>eftersatt</a:t>
            </a:r>
            <a:r>
              <a:rPr lang="en-US" dirty="0">
                <a:cs typeface="Calibri"/>
              </a:rPr>
              <a:t> </a:t>
            </a:r>
            <a:r>
              <a:rPr lang="en-US" dirty="0" err="1">
                <a:cs typeface="Calibri"/>
              </a:rPr>
              <a:t>område</a:t>
            </a:r>
            <a:r>
              <a:rPr lang="en-US" dirty="0">
                <a:cs typeface="Calibri"/>
              </a:rPr>
              <a:t> med </a:t>
            </a:r>
            <a:r>
              <a:rPr lang="en-US" dirty="0" err="1">
                <a:cs typeface="Calibri"/>
              </a:rPr>
              <a:t>stora</a:t>
            </a:r>
            <a:r>
              <a:rPr lang="en-US" dirty="0">
                <a:cs typeface="Calibri"/>
              </a:rPr>
              <a:t> </a:t>
            </a:r>
            <a:r>
              <a:rPr lang="en-US" dirty="0" err="1">
                <a:cs typeface="Calibri"/>
              </a:rPr>
              <a:t>familjer</a:t>
            </a:r>
            <a:r>
              <a:rPr lang="en-US" dirty="0">
                <a:cs typeface="Calibri"/>
              </a:rPr>
              <a:t> </a:t>
            </a:r>
            <a:r>
              <a:rPr lang="en-US" dirty="0" err="1">
                <a:cs typeface="Calibri"/>
              </a:rPr>
              <a:t>som</a:t>
            </a:r>
            <a:r>
              <a:rPr lang="en-US" dirty="0">
                <a:cs typeface="Calibri"/>
              </a:rPr>
              <a:t> </a:t>
            </a:r>
            <a:r>
              <a:rPr lang="en-US" dirty="0" err="1">
                <a:cs typeface="Calibri"/>
              </a:rPr>
              <a:t>bor</a:t>
            </a:r>
            <a:r>
              <a:rPr lang="en-US" dirty="0">
                <a:cs typeface="Calibri"/>
              </a:rPr>
              <a:t> </a:t>
            </a:r>
            <a:r>
              <a:rPr lang="en-US" dirty="0" err="1">
                <a:cs typeface="Calibri"/>
              </a:rPr>
              <a:t>trångt</a:t>
            </a:r>
            <a:r>
              <a:rPr lang="en-US" dirty="0">
                <a:cs typeface="Calibri"/>
              </a:rPr>
              <a:t> </a:t>
            </a:r>
            <a:r>
              <a:rPr lang="en-US" dirty="0" err="1">
                <a:cs typeface="Calibri"/>
              </a:rPr>
              <a:t>eller</a:t>
            </a:r>
            <a:r>
              <a:rPr lang="en-US" dirty="0">
                <a:cs typeface="Calibri"/>
              </a:rPr>
              <a:t> </a:t>
            </a:r>
            <a:r>
              <a:rPr lang="en-US" dirty="0" err="1">
                <a:cs typeface="Calibri"/>
              </a:rPr>
              <a:t>stora</a:t>
            </a:r>
            <a:r>
              <a:rPr lang="en-US" dirty="0">
                <a:cs typeface="Calibri"/>
              </a:rPr>
              <a:t> </a:t>
            </a:r>
            <a:r>
              <a:rPr lang="en-US" dirty="0" err="1">
                <a:cs typeface="Calibri"/>
              </a:rPr>
              <a:t>grupper</a:t>
            </a:r>
            <a:r>
              <a:rPr lang="en-US" dirty="0">
                <a:cs typeface="Calibri"/>
              </a:rPr>
              <a:t> I </a:t>
            </a:r>
            <a:r>
              <a:rPr lang="en-US" dirty="0" err="1">
                <a:cs typeface="Calibri"/>
              </a:rPr>
              <a:t>hemlöshet</a:t>
            </a:r>
            <a:r>
              <a:rPr lang="en-US" dirty="0">
                <a:cs typeface="Calibri"/>
              </a:rPr>
              <a:t> </a:t>
            </a:r>
            <a:r>
              <a:rPr lang="en-US" dirty="0" err="1">
                <a:cs typeface="Calibri"/>
              </a:rPr>
              <a:t>kan</a:t>
            </a:r>
            <a:r>
              <a:rPr lang="en-US" dirty="0">
                <a:cs typeface="Calibri"/>
              </a:rPr>
              <a:t> </a:t>
            </a:r>
            <a:r>
              <a:rPr lang="en-US" dirty="0" err="1">
                <a:cs typeface="Calibri"/>
              </a:rPr>
              <a:t>t.ex</a:t>
            </a:r>
            <a:r>
              <a:rPr lang="en-US" dirty="0">
                <a:cs typeface="Calibri"/>
              </a:rPr>
              <a:t>. </a:t>
            </a:r>
            <a:r>
              <a:rPr lang="en-US" dirty="0" err="1">
                <a:cs typeface="Calibri"/>
              </a:rPr>
              <a:t>en</a:t>
            </a:r>
            <a:r>
              <a:rPr lang="en-US" dirty="0">
                <a:cs typeface="Calibri"/>
              </a:rPr>
              <a:t> </a:t>
            </a:r>
            <a:r>
              <a:rPr lang="en-US" dirty="0" err="1">
                <a:cs typeface="Calibri"/>
              </a:rPr>
              <a:t>värmebölja</a:t>
            </a:r>
            <a:r>
              <a:rPr lang="en-US" dirty="0">
                <a:cs typeface="Calibri"/>
              </a:rPr>
              <a:t> </a:t>
            </a:r>
            <a:r>
              <a:rPr lang="en-US" dirty="0" err="1">
                <a:cs typeface="Calibri"/>
              </a:rPr>
              <a:t>slå</a:t>
            </a:r>
            <a:r>
              <a:rPr lang="en-US" dirty="0">
                <a:cs typeface="Calibri"/>
              </a:rPr>
              <a:t> </a:t>
            </a:r>
            <a:r>
              <a:rPr lang="en-US" dirty="0" err="1">
                <a:cs typeface="Calibri"/>
              </a:rPr>
              <a:t>väldigt</a:t>
            </a:r>
            <a:r>
              <a:rPr lang="en-US" dirty="0">
                <a:cs typeface="Calibri"/>
              </a:rPr>
              <a:t> </a:t>
            </a:r>
            <a:r>
              <a:rPr lang="en-US" dirty="0" err="1">
                <a:cs typeface="Calibri"/>
              </a:rPr>
              <a:t>hårt</a:t>
            </a:r>
            <a:r>
              <a:rPr lang="en-US" dirty="0">
                <a:cs typeface="Calibri"/>
              </a:rPr>
              <a:t> </a:t>
            </a:r>
            <a:r>
              <a:rPr lang="en-US" dirty="0" err="1">
                <a:cs typeface="Calibri"/>
              </a:rPr>
              <a:t>jämfört</a:t>
            </a:r>
            <a:r>
              <a:rPr lang="en-US" dirty="0">
                <a:cs typeface="Calibri"/>
              </a:rPr>
              <a:t> med </a:t>
            </a:r>
            <a:r>
              <a:rPr lang="en-US" dirty="0" err="1">
                <a:cs typeface="Calibri"/>
              </a:rPr>
              <a:t>platser</a:t>
            </a:r>
            <a:r>
              <a:rPr lang="en-US" dirty="0">
                <a:cs typeface="Calibri"/>
              </a:rPr>
              <a:t> </a:t>
            </a:r>
            <a:r>
              <a:rPr lang="en-US" dirty="0" err="1">
                <a:cs typeface="Calibri"/>
              </a:rPr>
              <a:t>där</a:t>
            </a:r>
            <a:r>
              <a:rPr lang="en-US" dirty="0">
                <a:cs typeface="Calibri"/>
              </a:rPr>
              <a:t> man </a:t>
            </a:r>
            <a:r>
              <a:rPr lang="en-US" dirty="0" err="1">
                <a:cs typeface="Calibri"/>
              </a:rPr>
              <a:t>t.ex</a:t>
            </a:r>
            <a:r>
              <a:rPr lang="en-US" dirty="0">
                <a:cs typeface="Calibri"/>
              </a:rPr>
              <a:t>. </a:t>
            </a:r>
            <a:r>
              <a:rPr lang="en-US" dirty="0" err="1">
                <a:cs typeface="Calibri"/>
              </a:rPr>
              <a:t>har</a:t>
            </a:r>
            <a:r>
              <a:rPr lang="en-US" dirty="0">
                <a:cs typeface="Calibri"/>
              </a:rPr>
              <a:t> AC </a:t>
            </a:r>
            <a:r>
              <a:rPr lang="en-US" dirty="0" err="1">
                <a:cs typeface="Calibri"/>
              </a:rPr>
              <a:t>och</a:t>
            </a:r>
            <a:r>
              <a:rPr lang="en-US" dirty="0">
                <a:cs typeface="Calibri"/>
              </a:rPr>
              <a:t> </a:t>
            </a:r>
            <a:r>
              <a:rPr lang="en-US" dirty="0" err="1">
                <a:cs typeface="Calibri"/>
              </a:rPr>
              <a:t>kan</a:t>
            </a:r>
            <a:r>
              <a:rPr lang="en-US" dirty="0">
                <a:cs typeface="Calibri"/>
              </a:rPr>
              <a:t> </a:t>
            </a:r>
            <a:r>
              <a:rPr lang="en-US" dirty="0" err="1">
                <a:cs typeface="Calibri"/>
              </a:rPr>
              <a:t>skydda</a:t>
            </a:r>
            <a:r>
              <a:rPr lang="en-US" dirty="0">
                <a:cs typeface="Calibri"/>
              </a:rPr>
              <a:t> sig </a:t>
            </a:r>
            <a:r>
              <a:rPr lang="en-US" dirty="0" err="1">
                <a:cs typeface="Calibri"/>
              </a:rPr>
              <a:t>från</a:t>
            </a:r>
            <a:r>
              <a:rPr lang="en-US" dirty="0">
                <a:cs typeface="Calibri"/>
              </a:rPr>
              <a:t> solen.</a:t>
            </a:r>
          </a:p>
        </p:txBody>
      </p:sp>
      <p:sp>
        <p:nvSpPr>
          <p:cNvPr id="4" name="Platshållare för bildnummer 3"/>
          <p:cNvSpPr>
            <a:spLocks noGrp="1"/>
          </p:cNvSpPr>
          <p:nvPr>
            <p:ph type="sldNum" sz="quarter" idx="5"/>
          </p:nvPr>
        </p:nvSpPr>
        <p:spPr/>
        <p:txBody>
          <a:bodyPr/>
          <a:lstStyle/>
          <a:p>
            <a:fld id="{1B3D92CD-B126-47C5-90B1-C4AA0E3AC583}" type="slidenum">
              <a:rPr lang="sv-SE"/>
              <a:t>47</a:t>
            </a:fld>
            <a:endParaRPr lang="sv-SE"/>
          </a:p>
        </p:txBody>
      </p:sp>
    </p:spTree>
    <p:extLst>
      <p:ext uri="{BB962C8B-B14F-4D97-AF65-F5344CB8AC3E}">
        <p14:creationId xmlns:p14="http://schemas.microsoft.com/office/powerpoint/2010/main" val="89040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B3D92CD-B126-47C5-90B1-C4AA0E3AC583}" type="slidenum">
              <a:rPr lang="sv-SE" smtClean="0"/>
              <a:t>48</a:t>
            </a:fld>
            <a:endParaRPr lang="sv-SE"/>
          </a:p>
        </p:txBody>
      </p:sp>
    </p:spTree>
    <p:extLst>
      <p:ext uri="{BB962C8B-B14F-4D97-AF65-F5344CB8AC3E}">
        <p14:creationId xmlns:p14="http://schemas.microsoft.com/office/powerpoint/2010/main" val="2642641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Redovisning 20 min</a:t>
            </a:r>
          </a:p>
        </p:txBody>
      </p:sp>
      <p:sp>
        <p:nvSpPr>
          <p:cNvPr id="4" name="Platshållare för bildnummer 3"/>
          <p:cNvSpPr>
            <a:spLocks noGrp="1"/>
          </p:cNvSpPr>
          <p:nvPr>
            <p:ph type="sldNum" sz="quarter" idx="5"/>
          </p:nvPr>
        </p:nvSpPr>
        <p:spPr/>
        <p:txBody>
          <a:bodyPr/>
          <a:lstStyle/>
          <a:p>
            <a:fld id="{1B3D92CD-B126-47C5-90B1-C4AA0E3AC583}" type="slidenum">
              <a:rPr lang="sv-SE" smtClean="0"/>
              <a:t>49</a:t>
            </a:fld>
            <a:endParaRPr lang="sv-SE"/>
          </a:p>
        </p:txBody>
      </p:sp>
    </p:spTree>
    <p:extLst>
      <p:ext uri="{BB962C8B-B14F-4D97-AF65-F5344CB8AC3E}">
        <p14:creationId xmlns:p14="http://schemas.microsoft.com/office/powerpoint/2010/main" val="272382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1240" indent="-181240">
              <a:buFont typeface="Arial"/>
              <a:buChar char="•"/>
            </a:pPr>
            <a:r>
              <a:rPr lang="en-US">
                <a:cs typeface="Calibri"/>
              </a:rPr>
              <a:t>Nu </a:t>
            </a:r>
            <a:r>
              <a:rPr lang="en-US" err="1">
                <a:cs typeface="Calibri"/>
              </a:rPr>
              <a:t>har</a:t>
            </a:r>
            <a:r>
              <a:rPr lang="en-US">
                <a:cs typeface="Calibri"/>
              </a:rPr>
              <a:t> vi </a:t>
            </a:r>
            <a:r>
              <a:rPr lang="en-US" err="1">
                <a:cs typeface="Calibri"/>
              </a:rPr>
              <a:t>pratat</a:t>
            </a:r>
            <a:r>
              <a:rPr lang="en-US">
                <a:cs typeface="Calibri"/>
              </a:rPr>
              <a:t> risker </a:t>
            </a:r>
            <a:r>
              <a:rPr lang="en-US" err="1">
                <a:cs typeface="Calibri"/>
              </a:rPr>
              <a:t>och</a:t>
            </a:r>
            <a:r>
              <a:rPr lang="en-US">
                <a:cs typeface="Calibri"/>
              </a:rPr>
              <a:t> </a:t>
            </a:r>
            <a:r>
              <a:rPr lang="en-US" err="1">
                <a:cs typeface="Calibri"/>
              </a:rPr>
              <a:t>konsekvenser</a:t>
            </a:r>
            <a:r>
              <a:rPr lang="en-US">
                <a:cs typeface="Calibri"/>
              </a:rPr>
              <a:t>, men jag </a:t>
            </a:r>
            <a:r>
              <a:rPr lang="en-US" err="1">
                <a:cs typeface="Calibri"/>
              </a:rPr>
              <a:t>vill</a:t>
            </a:r>
            <a:r>
              <a:rPr lang="en-US">
                <a:cs typeface="Calibri"/>
              </a:rPr>
              <a:t> </a:t>
            </a:r>
            <a:r>
              <a:rPr lang="en-US" err="1">
                <a:cs typeface="Calibri"/>
              </a:rPr>
              <a:t>komma</a:t>
            </a:r>
            <a:r>
              <a:rPr lang="en-US">
                <a:cs typeface="Calibri"/>
              </a:rPr>
              <a:t> </a:t>
            </a:r>
            <a:r>
              <a:rPr lang="en-US" err="1">
                <a:cs typeface="Calibri"/>
              </a:rPr>
              <a:t>tillbaka</a:t>
            </a:r>
            <a:r>
              <a:rPr lang="en-US">
                <a:cs typeface="Calibri"/>
              </a:rPr>
              <a:t> till </a:t>
            </a:r>
            <a:r>
              <a:rPr lang="en-US" err="1">
                <a:cs typeface="Calibri"/>
              </a:rPr>
              <a:t>vår</a:t>
            </a:r>
            <a:r>
              <a:rPr lang="en-US">
                <a:cs typeface="Calibri"/>
              </a:rPr>
              <a:t> </a:t>
            </a:r>
            <a:r>
              <a:rPr lang="en-US" err="1">
                <a:cs typeface="Calibri"/>
              </a:rPr>
              <a:t>agens</a:t>
            </a:r>
            <a:r>
              <a:rPr lang="en-US">
                <a:cs typeface="Calibri"/>
              </a:rPr>
              <a:t> – vi vet </a:t>
            </a:r>
            <a:r>
              <a:rPr lang="en-US" err="1">
                <a:cs typeface="Calibri"/>
              </a:rPr>
              <a:t>att</a:t>
            </a:r>
            <a:r>
              <a:rPr lang="en-US" b="1">
                <a:cs typeface="Calibri"/>
              </a:rPr>
              <a:t> vi </a:t>
            </a:r>
            <a:r>
              <a:rPr lang="en-US" b="1" err="1">
                <a:cs typeface="Calibri"/>
              </a:rPr>
              <a:t>är</a:t>
            </a:r>
            <a:r>
              <a:rPr lang="en-US" b="1">
                <a:cs typeface="Calibri"/>
              </a:rPr>
              <a:t> </a:t>
            </a:r>
            <a:r>
              <a:rPr lang="en-US" b="1" err="1">
                <a:cs typeface="Calibri"/>
              </a:rPr>
              <a:t>starka</a:t>
            </a:r>
            <a:r>
              <a:rPr lang="en-US" b="1">
                <a:cs typeface="Calibri"/>
              </a:rPr>
              <a:t> – </a:t>
            </a:r>
            <a:r>
              <a:rPr lang="en-US">
                <a:cs typeface="Calibri"/>
              </a:rPr>
              <a:t>vi </a:t>
            </a:r>
            <a:r>
              <a:rPr lang="en-US" err="1">
                <a:cs typeface="Calibri"/>
              </a:rPr>
              <a:t>agerar</a:t>
            </a:r>
            <a:r>
              <a:rPr lang="en-US">
                <a:cs typeface="Calibri"/>
              </a:rPr>
              <a:t> </a:t>
            </a:r>
            <a:r>
              <a:rPr lang="en-US" err="1">
                <a:cs typeface="Calibri"/>
              </a:rPr>
              <a:t>där</a:t>
            </a:r>
            <a:r>
              <a:rPr lang="en-US">
                <a:cs typeface="Calibri"/>
              </a:rPr>
              <a:t> vi </a:t>
            </a:r>
            <a:r>
              <a:rPr lang="en-US" err="1">
                <a:cs typeface="Calibri"/>
              </a:rPr>
              <a:t>är</a:t>
            </a:r>
            <a:r>
              <a:rPr lang="en-US">
                <a:cs typeface="Calibri"/>
              </a:rPr>
              <a:t> </a:t>
            </a:r>
            <a:r>
              <a:rPr lang="en-US" err="1">
                <a:cs typeface="Calibri"/>
              </a:rPr>
              <a:t>och</a:t>
            </a:r>
            <a:r>
              <a:rPr lang="en-US">
                <a:cs typeface="Calibri"/>
              </a:rPr>
              <a:t> </a:t>
            </a:r>
            <a:r>
              <a:rPr lang="en-US" err="1">
                <a:cs typeface="Calibri"/>
              </a:rPr>
              <a:t>när</a:t>
            </a:r>
            <a:r>
              <a:rPr lang="en-US">
                <a:cs typeface="Calibri"/>
              </a:rPr>
              <a:t> det </a:t>
            </a:r>
            <a:r>
              <a:rPr lang="en-US" err="1">
                <a:cs typeface="Calibri"/>
              </a:rPr>
              <a:t>behövs</a:t>
            </a:r>
            <a:r>
              <a:rPr lang="en-US">
                <a:cs typeface="Calibri"/>
              </a:rPr>
              <a:t>. </a:t>
            </a:r>
            <a:endParaRPr lang="sv-SE"/>
          </a:p>
          <a:p>
            <a:pPr marL="181240" indent="-181240">
              <a:buFont typeface="Arial"/>
              <a:buChar char="•"/>
            </a:pPr>
            <a:r>
              <a:rPr lang="en-US">
                <a:cs typeface="Calibri"/>
              </a:rPr>
              <a:t>Men </a:t>
            </a:r>
            <a:r>
              <a:rPr lang="en-US" err="1">
                <a:cs typeface="Calibri"/>
              </a:rPr>
              <a:t>en</a:t>
            </a:r>
            <a:r>
              <a:rPr lang="en-US">
                <a:cs typeface="Calibri"/>
              </a:rPr>
              <a:t> </a:t>
            </a:r>
            <a:r>
              <a:rPr lang="en-US" err="1">
                <a:cs typeface="Calibri"/>
              </a:rPr>
              <a:t>reflektion</a:t>
            </a:r>
            <a:r>
              <a:rPr lang="en-US">
                <a:cs typeface="Calibri"/>
              </a:rPr>
              <a:t> jag </a:t>
            </a:r>
            <a:r>
              <a:rPr lang="en-US" err="1">
                <a:cs typeface="Calibri"/>
              </a:rPr>
              <a:t>har</a:t>
            </a:r>
            <a:r>
              <a:rPr lang="en-US">
                <a:cs typeface="Calibri"/>
              </a:rPr>
              <a:t> </a:t>
            </a:r>
            <a:r>
              <a:rPr lang="en-US" err="1">
                <a:cs typeface="Calibri"/>
              </a:rPr>
              <a:t>är</a:t>
            </a:r>
            <a:r>
              <a:rPr lang="en-US">
                <a:cs typeface="Calibri"/>
              </a:rPr>
              <a:t> </a:t>
            </a:r>
            <a:r>
              <a:rPr lang="en-US" err="1">
                <a:cs typeface="Calibri"/>
              </a:rPr>
              <a:t>också</a:t>
            </a:r>
            <a:r>
              <a:rPr lang="en-US">
                <a:cs typeface="Calibri"/>
              </a:rPr>
              <a:t> </a:t>
            </a:r>
            <a:r>
              <a:rPr lang="en-US" err="1">
                <a:cs typeface="Calibri"/>
              </a:rPr>
              <a:t>att</a:t>
            </a:r>
            <a:r>
              <a:rPr lang="en-US">
                <a:cs typeface="Calibri"/>
              </a:rPr>
              <a:t> vi, I </a:t>
            </a:r>
            <a:r>
              <a:rPr lang="en-US" err="1">
                <a:cs typeface="Calibri"/>
              </a:rPr>
              <a:t>vår</a:t>
            </a:r>
            <a:r>
              <a:rPr lang="en-US">
                <a:cs typeface="Calibri"/>
              </a:rPr>
              <a:t> </a:t>
            </a:r>
            <a:r>
              <a:rPr lang="en-US" err="1">
                <a:cs typeface="Calibri"/>
              </a:rPr>
              <a:t>natur</a:t>
            </a:r>
            <a:r>
              <a:rPr lang="en-US">
                <a:cs typeface="Calibri"/>
              </a:rPr>
              <a:t>, </a:t>
            </a:r>
            <a:r>
              <a:rPr lang="en-US" err="1">
                <a:cs typeface="Calibri"/>
              </a:rPr>
              <a:t>är</a:t>
            </a:r>
            <a:r>
              <a:rPr lang="en-US">
                <a:cs typeface="Calibri"/>
              </a:rPr>
              <a:t> </a:t>
            </a:r>
            <a:r>
              <a:rPr lang="en-US" b="1" err="1">
                <a:cs typeface="Calibri"/>
              </a:rPr>
              <a:t>reaktiva</a:t>
            </a:r>
            <a:r>
              <a:rPr lang="en-US" b="1">
                <a:cs typeface="Calibri"/>
              </a:rPr>
              <a:t> I </a:t>
            </a:r>
            <a:r>
              <a:rPr lang="en-US" b="1" err="1">
                <a:cs typeface="Calibri"/>
              </a:rPr>
              <a:t>vår</a:t>
            </a:r>
            <a:r>
              <a:rPr lang="en-US" b="1">
                <a:cs typeface="Calibri"/>
              </a:rPr>
              <a:t> handling </a:t>
            </a:r>
            <a:r>
              <a:rPr lang="en-US">
                <a:cs typeface="Calibri"/>
              </a:rPr>
              <a:t>– vi </a:t>
            </a:r>
            <a:r>
              <a:rPr lang="en-US" err="1">
                <a:cs typeface="Calibri"/>
              </a:rPr>
              <a:t>svarar</a:t>
            </a:r>
            <a:r>
              <a:rPr lang="en-US">
                <a:cs typeface="Calibri"/>
              </a:rPr>
              <a:t> </a:t>
            </a:r>
            <a:r>
              <a:rPr lang="en-US" err="1">
                <a:cs typeface="Calibri"/>
              </a:rPr>
              <a:t>framförallt</a:t>
            </a:r>
            <a:r>
              <a:rPr lang="en-US">
                <a:cs typeface="Calibri"/>
              </a:rPr>
              <a:t> </a:t>
            </a:r>
            <a:r>
              <a:rPr lang="en-US" err="1">
                <a:cs typeface="Calibri"/>
              </a:rPr>
              <a:t>på</a:t>
            </a:r>
            <a:r>
              <a:rPr lang="en-US">
                <a:cs typeface="Calibri"/>
              </a:rPr>
              <a:t> </a:t>
            </a:r>
            <a:r>
              <a:rPr lang="en-US" err="1">
                <a:cs typeface="Calibri"/>
              </a:rPr>
              <a:t>kriser</a:t>
            </a:r>
            <a:r>
              <a:rPr lang="en-US">
                <a:cs typeface="Calibri"/>
              </a:rPr>
              <a:t> </a:t>
            </a:r>
            <a:r>
              <a:rPr lang="en-US" err="1">
                <a:cs typeface="Calibri"/>
              </a:rPr>
              <a:t>som</a:t>
            </a:r>
            <a:r>
              <a:rPr lang="en-US">
                <a:cs typeface="Calibri"/>
              </a:rPr>
              <a:t> </a:t>
            </a:r>
            <a:r>
              <a:rPr lang="en-US" b="1">
                <a:cs typeface="Calibri"/>
              </a:rPr>
              <a:t>redan </a:t>
            </a:r>
            <a:r>
              <a:rPr lang="en-US" b="1" err="1">
                <a:cs typeface="Calibri"/>
              </a:rPr>
              <a:t>har</a:t>
            </a:r>
            <a:r>
              <a:rPr lang="en-US" b="1">
                <a:cs typeface="Calibri"/>
              </a:rPr>
              <a:t> </a:t>
            </a:r>
            <a:r>
              <a:rPr lang="en-US" b="1" err="1">
                <a:cs typeface="Calibri"/>
              </a:rPr>
              <a:t>materialiserats</a:t>
            </a:r>
            <a:r>
              <a:rPr lang="en-US">
                <a:cs typeface="Calibri"/>
              </a:rPr>
              <a:t>.</a:t>
            </a:r>
            <a:endParaRPr lang="en-US"/>
          </a:p>
          <a:p>
            <a:pPr marL="181240" indent="-181240">
              <a:buFont typeface="Arial"/>
              <a:buChar char="•"/>
            </a:pPr>
            <a:r>
              <a:rPr lang="en-US" err="1">
                <a:cs typeface="Calibri"/>
              </a:rPr>
              <a:t>Faktum</a:t>
            </a:r>
            <a:r>
              <a:rPr lang="en-US">
                <a:cs typeface="Calibri"/>
              </a:rPr>
              <a:t> </a:t>
            </a:r>
            <a:r>
              <a:rPr lang="en-US" err="1">
                <a:cs typeface="Calibri"/>
              </a:rPr>
              <a:t>är</a:t>
            </a:r>
            <a:r>
              <a:rPr lang="en-US">
                <a:cs typeface="Calibri"/>
              </a:rPr>
              <a:t> </a:t>
            </a:r>
            <a:r>
              <a:rPr lang="en-US" err="1">
                <a:cs typeface="Calibri"/>
              </a:rPr>
              <a:t>att</a:t>
            </a:r>
            <a:r>
              <a:rPr lang="en-US">
                <a:cs typeface="Calibri"/>
              </a:rPr>
              <a:t> vi </a:t>
            </a:r>
            <a:r>
              <a:rPr lang="en-US" err="1">
                <a:cs typeface="Calibri"/>
              </a:rPr>
              <a:t>idag</a:t>
            </a:r>
            <a:r>
              <a:rPr lang="en-US">
                <a:cs typeface="Calibri"/>
              </a:rPr>
              <a:t> I </a:t>
            </a:r>
            <a:r>
              <a:rPr lang="en-US" err="1">
                <a:cs typeface="Calibri"/>
              </a:rPr>
              <a:t>stor</a:t>
            </a:r>
            <a:r>
              <a:rPr lang="en-US">
                <a:cs typeface="Calibri"/>
              </a:rPr>
              <a:t> </a:t>
            </a:r>
            <a:r>
              <a:rPr lang="en-US" err="1">
                <a:cs typeface="Calibri"/>
              </a:rPr>
              <a:t>utsträckning</a:t>
            </a:r>
            <a:r>
              <a:rPr lang="en-US">
                <a:cs typeface="Calibri"/>
              </a:rPr>
              <a:t> </a:t>
            </a:r>
            <a:r>
              <a:rPr lang="en-US" err="1">
                <a:cs typeface="Calibri"/>
              </a:rPr>
              <a:t>kan</a:t>
            </a:r>
            <a:r>
              <a:rPr lang="en-US">
                <a:cs typeface="Calibri"/>
              </a:rPr>
              <a:t> </a:t>
            </a:r>
            <a:r>
              <a:rPr lang="en-US" b="1" err="1">
                <a:cs typeface="Calibri"/>
              </a:rPr>
              <a:t>förutspå</a:t>
            </a:r>
            <a:r>
              <a:rPr lang="en-US" b="1">
                <a:cs typeface="Calibri"/>
              </a:rPr>
              <a:t> </a:t>
            </a:r>
            <a:r>
              <a:rPr lang="en-US" b="1" err="1">
                <a:cs typeface="Calibri"/>
              </a:rPr>
              <a:t>kriser</a:t>
            </a:r>
            <a:r>
              <a:rPr lang="en-US" b="1">
                <a:cs typeface="Calibri"/>
              </a:rPr>
              <a:t>,</a:t>
            </a:r>
            <a:r>
              <a:rPr lang="en-US">
                <a:cs typeface="Calibri"/>
              </a:rPr>
              <a:t> med </a:t>
            </a:r>
            <a:r>
              <a:rPr lang="en-US" err="1">
                <a:cs typeface="Calibri"/>
              </a:rPr>
              <a:t>hjälp</a:t>
            </a:r>
            <a:r>
              <a:rPr lang="en-US">
                <a:cs typeface="Calibri"/>
              </a:rPr>
              <a:t> av </a:t>
            </a:r>
            <a:r>
              <a:rPr lang="en-US" b="1" err="1">
                <a:cs typeface="Calibri"/>
              </a:rPr>
              <a:t>väderprognoser</a:t>
            </a:r>
            <a:r>
              <a:rPr lang="en-US">
                <a:cs typeface="Calibri"/>
              </a:rPr>
              <a:t>, </a:t>
            </a:r>
            <a:r>
              <a:rPr lang="en-US" b="1" err="1">
                <a:cs typeface="Calibri"/>
              </a:rPr>
              <a:t>varningssystem</a:t>
            </a:r>
            <a:r>
              <a:rPr lang="en-US">
                <a:cs typeface="Calibri"/>
              </a:rPr>
              <a:t>, </a:t>
            </a:r>
            <a:r>
              <a:rPr lang="en-US" err="1">
                <a:cs typeface="Calibri"/>
              </a:rPr>
              <a:t>insikter</a:t>
            </a:r>
            <a:r>
              <a:rPr lang="en-US">
                <a:cs typeface="Calibri"/>
              </a:rPr>
              <a:t> </a:t>
            </a:r>
            <a:r>
              <a:rPr lang="en-US" err="1">
                <a:cs typeface="Calibri"/>
              </a:rPr>
              <a:t>kring</a:t>
            </a:r>
            <a:r>
              <a:rPr lang="en-US">
                <a:cs typeface="Calibri"/>
              </a:rPr>
              <a:t> </a:t>
            </a:r>
            <a:r>
              <a:rPr lang="en-US" err="1">
                <a:cs typeface="Calibri"/>
              </a:rPr>
              <a:t>vilka</a:t>
            </a:r>
            <a:r>
              <a:rPr lang="en-US">
                <a:cs typeface="Calibri"/>
              </a:rPr>
              <a:t> </a:t>
            </a:r>
            <a:r>
              <a:rPr lang="en-US" b="1" err="1">
                <a:cs typeface="Calibri"/>
              </a:rPr>
              <a:t>riskgrupperna</a:t>
            </a:r>
            <a:r>
              <a:rPr lang="en-US" b="1">
                <a:cs typeface="Calibri"/>
              </a:rPr>
              <a:t> </a:t>
            </a:r>
            <a:r>
              <a:rPr lang="en-US" err="1">
                <a:cs typeface="Calibri"/>
              </a:rPr>
              <a:t>är</a:t>
            </a:r>
            <a:r>
              <a:rPr lang="en-US">
                <a:cs typeface="Calibri"/>
              </a:rPr>
              <a:t> </a:t>
            </a:r>
            <a:r>
              <a:rPr lang="en-US" err="1">
                <a:cs typeface="Calibri"/>
              </a:rPr>
              <a:t>och</a:t>
            </a:r>
            <a:r>
              <a:rPr lang="en-US">
                <a:cs typeface="Calibri"/>
              </a:rPr>
              <a:t> </a:t>
            </a:r>
            <a:r>
              <a:rPr lang="en-US" err="1">
                <a:cs typeface="Calibri"/>
              </a:rPr>
              <a:t>generell</a:t>
            </a:r>
            <a:r>
              <a:rPr lang="en-US">
                <a:cs typeface="Calibri"/>
              </a:rPr>
              <a:t> </a:t>
            </a:r>
            <a:r>
              <a:rPr lang="en-US" b="1" err="1">
                <a:cs typeface="Calibri"/>
              </a:rPr>
              <a:t>beredskap</a:t>
            </a:r>
            <a:endParaRPr lang="en-US" b="1">
              <a:cs typeface="Calibri"/>
            </a:endParaRPr>
          </a:p>
          <a:p>
            <a:pPr marL="181240" indent="-181240">
              <a:buFont typeface="Arial"/>
              <a:buChar char="•"/>
            </a:pPr>
            <a:r>
              <a:rPr lang="en-US">
                <a:cs typeface="Calibri"/>
              </a:rPr>
              <a:t>Med </a:t>
            </a:r>
            <a:r>
              <a:rPr lang="en-US" err="1">
                <a:cs typeface="Calibri"/>
              </a:rPr>
              <a:t>vetskapen</a:t>
            </a:r>
            <a:r>
              <a:rPr lang="en-US">
                <a:cs typeface="Calibri"/>
              </a:rPr>
              <a:t> </a:t>
            </a:r>
            <a:r>
              <a:rPr lang="en-US" err="1">
                <a:cs typeface="Calibri"/>
              </a:rPr>
              <a:t>att</a:t>
            </a:r>
            <a:r>
              <a:rPr lang="en-US">
                <a:cs typeface="Calibri"/>
              </a:rPr>
              <a:t> </a:t>
            </a:r>
            <a:r>
              <a:rPr lang="en-US" err="1">
                <a:cs typeface="Calibri"/>
              </a:rPr>
              <a:t>en</a:t>
            </a:r>
            <a:r>
              <a:rPr lang="en-US">
                <a:cs typeface="Calibri"/>
              </a:rPr>
              <a:t> kris </a:t>
            </a:r>
            <a:r>
              <a:rPr lang="en-US" err="1">
                <a:cs typeface="Calibri"/>
              </a:rPr>
              <a:t>är</a:t>
            </a:r>
            <a:r>
              <a:rPr lang="en-US">
                <a:cs typeface="Calibri"/>
              </a:rPr>
              <a:t> </a:t>
            </a:r>
            <a:r>
              <a:rPr lang="en-US" b="1" i="1" err="1">
                <a:cs typeface="Calibri"/>
              </a:rPr>
              <a:t>förväntad</a:t>
            </a:r>
            <a:r>
              <a:rPr lang="en-US" b="1" i="1">
                <a:cs typeface="Calibri"/>
              </a:rPr>
              <a:t> </a:t>
            </a:r>
            <a:r>
              <a:rPr lang="en-US" i="1">
                <a:cs typeface="Calibri"/>
              </a:rPr>
              <a:t>- </a:t>
            </a:r>
            <a:r>
              <a:rPr lang="en-US" err="1">
                <a:cs typeface="Calibri"/>
              </a:rPr>
              <a:t>vilket</a:t>
            </a:r>
            <a:r>
              <a:rPr lang="en-US">
                <a:cs typeface="Calibri"/>
              </a:rPr>
              <a:t> </a:t>
            </a:r>
            <a:r>
              <a:rPr lang="en-US" err="1">
                <a:cs typeface="Calibri"/>
              </a:rPr>
              <a:t>en</a:t>
            </a:r>
            <a:r>
              <a:rPr lang="en-US">
                <a:cs typeface="Calibri"/>
              </a:rPr>
              <a:t> </a:t>
            </a:r>
            <a:r>
              <a:rPr lang="en-US" b="1" err="1">
                <a:cs typeface="Calibri"/>
              </a:rPr>
              <a:t>vädervarning</a:t>
            </a:r>
            <a:r>
              <a:rPr lang="en-US" b="1">
                <a:cs typeface="Calibri"/>
              </a:rPr>
              <a:t> </a:t>
            </a:r>
            <a:r>
              <a:rPr lang="en-US" err="1">
                <a:cs typeface="Calibri"/>
              </a:rPr>
              <a:t>kan</a:t>
            </a:r>
            <a:r>
              <a:rPr lang="en-US">
                <a:cs typeface="Calibri"/>
              </a:rPr>
              <a:t> </a:t>
            </a:r>
            <a:r>
              <a:rPr lang="en-US" err="1">
                <a:cs typeface="Calibri"/>
              </a:rPr>
              <a:t>anses</a:t>
            </a:r>
            <a:r>
              <a:rPr lang="en-US">
                <a:cs typeface="Calibri"/>
              </a:rPr>
              <a:t> </a:t>
            </a:r>
            <a:r>
              <a:rPr lang="en-US" err="1">
                <a:cs typeface="Calibri"/>
              </a:rPr>
              <a:t>signalera</a:t>
            </a:r>
            <a:r>
              <a:rPr lang="en-US">
                <a:cs typeface="Calibri"/>
              </a:rPr>
              <a:t> - </a:t>
            </a:r>
            <a:r>
              <a:rPr lang="en-US" err="1">
                <a:cs typeface="Calibri"/>
              </a:rPr>
              <a:t>betyder</a:t>
            </a:r>
            <a:r>
              <a:rPr lang="en-US">
                <a:cs typeface="Calibri"/>
              </a:rPr>
              <a:t> det </a:t>
            </a:r>
            <a:r>
              <a:rPr lang="en-US" err="1">
                <a:cs typeface="Calibri"/>
              </a:rPr>
              <a:t>också</a:t>
            </a:r>
            <a:r>
              <a:rPr lang="en-US">
                <a:cs typeface="Calibri"/>
              </a:rPr>
              <a:t> </a:t>
            </a:r>
            <a:r>
              <a:rPr lang="en-US" err="1">
                <a:cs typeface="Calibri"/>
              </a:rPr>
              <a:t>att</a:t>
            </a:r>
            <a:r>
              <a:rPr lang="en-US">
                <a:cs typeface="Calibri"/>
              </a:rPr>
              <a:t> vi </a:t>
            </a:r>
            <a:r>
              <a:rPr lang="en-US" err="1">
                <a:cs typeface="Calibri"/>
              </a:rPr>
              <a:t>har</a:t>
            </a:r>
            <a:r>
              <a:rPr lang="en-US">
                <a:cs typeface="Calibri"/>
              </a:rPr>
              <a:t> </a:t>
            </a:r>
            <a:r>
              <a:rPr lang="en-US" b="1" err="1">
                <a:cs typeface="Calibri"/>
              </a:rPr>
              <a:t>möjligheter</a:t>
            </a:r>
            <a:r>
              <a:rPr lang="en-US" b="1">
                <a:cs typeface="Calibri"/>
              </a:rPr>
              <a:t> </a:t>
            </a:r>
            <a:r>
              <a:rPr lang="en-US" err="1">
                <a:cs typeface="Calibri"/>
              </a:rPr>
              <a:t>att</a:t>
            </a:r>
            <a:r>
              <a:rPr lang="en-US">
                <a:cs typeface="Calibri"/>
              </a:rPr>
              <a:t> </a:t>
            </a:r>
            <a:r>
              <a:rPr lang="en-US" b="1" err="1">
                <a:cs typeface="Calibri"/>
              </a:rPr>
              <a:t>förhindra</a:t>
            </a:r>
            <a:r>
              <a:rPr lang="en-US" b="1">
                <a:cs typeface="Calibri"/>
              </a:rPr>
              <a:t> </a:t>
            </a:r>
            <a:r>
              <a:rPr lang="en-US" b="1" err="1">
                <a:cs typeface="Calibri"/>
              </a:rPr>
              <a:t>eller</a:t>
            </a:r>
            <a:r>
              <a:rPr lang="en-US" b="1">
                <a:cs typeface="Calibri"/>
              </a:rPr>
              <a:t> </a:t>
            </a:r>
            <a:r>
              <a:rPr lang="en-US" b="1" err="1">
                <a:cs typeface="Calibri"/>
              </a:rPr>
              <a:t>lindra</a:t>
            </a:r>
            <a:r>
              <a:rPr lang="en-US" b="1">
                <a:cs typeface="Calibri"/>
              </a:rPr>
              <a:t> den</a:t>
            </a:r>
            <a:r>
              <a:rPr lang="en-US">
                <a:cs typeface="Calibri"/>
              </a:rPr>
              <a:t>!</a:t>
            </a:r>
            <a:endParaRPr lang="en-US">
              <a:ea typeface="Calibri"/>
              <a:cs typeface="Calibri"/>
            </a:endParaRPr>
          </a:p>
          <a:p>
            <a:pPr marL="181240" indent="-181240">
              <a:buFont typeface="Arial"/>
              <a:buChar char="•"/>
            </a:pPr>
            <a:r>
              <a:rPr lang="en-US" err="1">
                <a:cs typeface="Calibri"/>
              </a:rPr>
              <a:t>När</a:t>
            </a:r>
            <a:r>
              <a:rPr lang="en-US">
                <a:cs typeface="Calibri"/>
              </a:rPr>
              <a:t> vi </a:t>
            </a:r>
            <a:r>
              <a:rPr lang="en-US" err="1">
                <a:cs typeface="Calibri"/>
              </a:rPr>
              <a:t>pratar</a:t>
            </a:r>
            <a:r>
              <a:rPr lang="en-US">
                <a:cs typeface="Calibri"/>
              </a:rPr>
              <a:t> om </a:t>
            </a:r>
            <a:r>
              <a:rPr lang="en-US" b="1" err="1">
                <a:cs typeface="Calibri"/>
              </a:rPr>
              <a:t>förebyggande</a:t>
            </a:r>
            <a:r>
              <a:rPr lang="en-US" b="1">
                <a:cs typeface="Calibri"/>
              </a:rPr>
              <a:t> </a:t>
            </a:r>
            <a:r>
              <a:rPr lang="en-US" err="1">
                <a:cs typeface="Calibri"/>
              </a:rPr>
              <a:t>arbete</a:t>
            </a:r>
            <a:r>
              <a:rPr lang="en-US">
                <a:cs typeface="Calibri"/>
              </a:rPr>
              <a:t> </a:t>
            </a:r>
            <a:r>
              <a:rPr lang="en-US" err="1">
                <a:cs typeface="Calibri"/>
              </a:rPr>
              <a:t>så</a:t>
            </a:r>
            <a:r>
              <a:rPr lang="en-US">
                <a:cs typeface="Calibri"/>
              </a:rPr>
              <a:t> </a:t>
            </a:r>
            <a:r>
              <a:rPr lang="en-US" err="1">
                <a:cs typeface="Calibri"/>
              </a:rPr>
              <a:t>pratar</a:t>
            </a:r>
            <a:r>
              <a:rPr lang="en-US">
                <a:cs typeface="Calibri"/>
              </a:rPr>
              <a:t> man </a:t>
            </a:r>
            <a:r>
              <a:rPr lang="en-US" err="1">
                <a:cs typeface="Calibri"/>
              </a:rPr>
              <a:t>ofta</a:t>
            </a:r>
            <a:r>
              <a:rPr lang="en-US">
                <a:cs typeface="Calibri"/>
              </a:rPr>
              <a:t> om </a:t>
            </a:r>
            <a:r>
              <a:rPr lang="en-US" err="1">
                <a:cs typeface="Calibri"/>
              </a:rPr>
              <a:t>två</a:t>
            </a:r>
            <a:r>
              <a:rPr lang="en-US">
                <a:cs typeface="Calibri"/>
              </a:rPr>
              <a:t> </a:t>
            </a:r>
            <a:r>
              <a:rPr lang="en-US" err="1">
                <a:cs typeface="Calibri"/>
              </a:rPr>
              <a:t>spår</a:t>
            </a:r>
            <a:r>
              <a:rPr lang="en-US">
                <a:cs typeface="Calibri"/>
              </a:rPr>
              <a:t>: </a:t>
            </a:r>
            <a:r>
              <a:rPr lang="en-US" err="1">
                <a:cs typeface="Calibri"/>
              </a:rPr>
              <a:t>dels</a:t>
            </a:r>
            <a:r>
              <a:rPr lang="en-US">
                <a:cs typeface="Calibri"/>
              </a:rPr>
              <a:t> det </a:t>
            </a:r>
            <a:r>
              <a:rPr lang="en-US" b="1" err="1">
                <a:cs typeface="Calibri"/>
              </a:rPr>
              <a:t>långsiktiga</a:t>
            </a:r>
            <a:r>
              <a:rPr lang="en-US" b="1">
                <a:cs typeface="Calibri"/>
              </a:rPr>
              <a:t> </a:t>
            </a:r>
            <a:r>
              <a:rPr lang="en-US" err="1">
                <a:cs typeface="Calibri"/>
              </a:rPr>
              <a:t>riskreducerande</a:t>
            </a:r>
            <a:r>
              <a:rPr lang="en-US">
                <a:cs typeface="Calibri"/>
              </a:rPr>
              <a:t> </a:t>
            </a:r>
            <a:r>
              <a:rPr lang="en-US" err="1">
                <a:cs typeface="Calibri"/>
              </a:rPr>
              <a:t>arbetet</a:t>
            </a:r>
            <a:r>
              <a:rPr lang="en-US">
                <a:cs typeface="Calibri"/>
              </a:rPr>
              <a:t>, </a:t>
            </a:r>
            <a:r>
              <a:rPr lang="en-US" err="1">
                <a:cs typeface="Calibri"/>
              </a:rPr>
              <a:t>som</a:t>
            </a:r>
            <a:r>
              <a:rPr lang="en-US">
                <a:cs typeface="Calibri"/>
              </a:rPr>
              <a:t> </a:t>
            </a:r>
            <a:r>
              <a:rPr lang="en-US" err="1">
                <a:cs typeface="Calibri"/>
              </a:rPr>
              <a:t>är</a:t>
            </a:r>
            <a:r>
              <a:rPr lang="en-US">
                <a:cs typeface="Calibri"/>
              </a:rPr>
              <a:t> det man </a:t>
            </a:r>
            <a:r>
              <a:rPr lang="en-US" err="1">
                <a:cs typeface="Calibri"/>
              </a:rPr>
              <a:t>vanligtvis</a:t>
            </a:r>
            <a:r>
              <a:rPr lang="en-US">
                <a:cs typeface="Calibri"/>
              </a:rPr>
              <a:t> </a:t>
            </a:r>
            <a:r>
              <a:rPr lang="en-US" err="1">
                <a:cs typeface="Calibri"/>
              </a:rPr>
              <a:t>pratar</a:t>
            </a:r>
            <a:r>
              <a:rPr lang="en-US">
                <a:cs typeface="Calibri"/>
              </a:rPr>
              <a:t> om</a:t>
            </a:r>
            <a:endParaRPr lang="en-US">
              <a:ea typeface="Calibri"/>
              <a:cs typeface="Calibri"/>
            </a:endParaRPr>
          </a:p>
          <a:p>
            <a:pPr marL="181240" indent="-181240">
              <a:buFont typeface="Arial"/>
              <a:buChar char="•"/>
            </a:pPr>
            <a:r>
              <a:rPr lang="en-US">
                <a:cs typeface="Calibri"/>
              </a:rPr>
              <a:t>… Men det vi ska </a:t>
            </a:r>
            <a:r>
              <a:rPr lang="en-US" err="1">
                <a:cs typeface="Calibri"/>
              </a:rPr>
              <a:t>fokusera</a:t>
            </a:r>
            <a:r>
              <a:rPr lang="en-US">
                <a:cs typeface="Calibri"/>
              </a:rPr>
              <a:t> </a:t>
            </a:r>
            <a:r>
              <a:rPr lang="en-US" err="1">
                <a:cs typeface="Calibri"/>
              </a:rPr>
              <a:t>på</a:t>
            </a:r>
            <a:r>
              <a:rPr lang="en-US">
                <a:cs typeface="Calibri"/>
              </a:rPr>
              <a:t> nu </a:t>
            </a:r>
            <a:r>
              <a:rPr lang="en-US" err="1">
                <a:cs typeface="Calibri"/>
              </a:rPr>
              <a:t>är</a:t>
            </a:r>
            <a:r>
              <a:rPr lang="en-US">
                <a:cs typeface="Calibri"/>
              </a:rPr>
              <a:t> </a:t>
            </a:r>
            <a:r>
              <a:rPr lang="en-US" err="1">
                <a:cs typeface="Calibri"/>
              </a:rPr>
              <a:t>något</a:t>
            </a:r>
            <a:r>
              <a:rPr lang="en-US">
                <a:cs typeface="Calibri"/>
              </a:rPr>
              <a:t> </a:t>
            </a:r>
            <a:r>
              <a:rPr lang="en-US" err="1">
                <a:cs typeface="Calibri"/>
              </a:rPr>
              <a:t>som</a:t>
            </a:r>
            <a:r>
              <a:rPr lang="en-US">
                <a:cs typeface="Calibri"/>
              </a:rPr>
              <a:t> </a:t>
            </a:r>
            <a:r>
              <a:rPr lang="en-US" err="1">
                <a:cs typeface="Calibri"/>
              </a:rPr>
              <a:t>kallas</a:t>
            </a:r>
            <a:r>
              <a:rPr lang="en-US">
                <a:cs typeface="Calibri"/>
              </a:rPr>
              <a:t> </a:t>
            </a:r>
            <a:r>
              <a:rPr lang="en-US" b="1" err="1">
                <a:cs typeface="Calibri"/>
              </a:rPr>
              <a:t>tidiga</a:t>
            </a:r>
            <a:r>
              <a:rPr lang="en-US" b="1">
                <a:cs typeface="Calibri"/>
              </a:rPr>
              <a:t> </a:t>
            </a:r>
            <a:r>
              <a:rPr lang="en-US" b="1" err="1">
                <a:cs typeface="Calibri"/>
              </a:rPr>
              <a:t>åtgärder</a:t>
            </a:r>
            <a:r>
              <a:rPr lang="en-US">
                <a:cs typeface="Calibri"/>
              </a:rPr>
              <a:t>, </a:t>
            </a:r>
            <a:r>
              <a:rPr lang="en-US" err="1">
                <a:cs typeface="Calibri"/>
              </a:rPr>
              <a:t>eller</a:t>
            </a:r>
            <a:r>
              <a:rPr lang="en-US">
                <a:cs typeface="Calibri"/>
              </a:rPr>
              <a:t> om </a:t>
            </a:r>
            <a:r>
              <a:rPr lang="en-US" err="1">
                <a:cs typeface="Calibri"/>
              </a:rPr>
              <a:t>ni</a:t>
            </a:r>
            <a:r>
              <a:rPr lang="en-US">
                <a:cs typeface="Calibri"/>
              </a:rPr>
              <a:t> </a:t>
            </a:r>
            <a:r>
              <a:rPr lang="en-US" err="1">
                <a:cs typeface="Calibri"/>
              </a:rPr>
              <a:t>möjligtvis</a:t>
            </a:r>
            <a:r>
              <a:rPr lang="en-US">
                <a:cs typeface="Calibri"/>
              </a:rPr>
              <a:t> </a:t>
            </a:r>
            <a:r>
              <a:rPr lang="en-US" err="1">
                <a:cs typeface="Calibri"/>
              </a:rPr>
              <a:t>hört</a:t>
            </a:r>
            <a:r>
              <a:rPr lang="en-US">
                <a:cs typeface="Calibri"/>
              </a:rPr>
              <a:t> talas om </a:t>
            </a:r>
            <a:r>
              <a:rPr lang="en-US" err="1">
                <a:cs typeface="Calibri"/>
              </a:rPr>
              <a:t>begreppet</a:t>
            </a:r>
            <a:r>
              <a:rPr lang="en-US">
                <a:cs typeface="Calibri"/>
              </a:rPr>
              <a:t> </a:t>
            </a:r>
            <a:r>
              <a:rPr lang="en-US" err="1">
                <a:cs typeface="Calibri"/>
              </a:rPr>
              <a:t>på</a:t>
            </a:r>
            <a:r>
              <a:rPr lang="en-US">
                <a:cs typeface="Calibri"/>
              </a:rPr>
              <a:t> </a:t>
            </a:r>
            <a:r>
              <a:rPr lang="en-US" err="1">
                <a:cs typeface="Calibri"/>
              </a:rPr>
              <a:t>engelska</a:t>
            </a:r>
            <a:r>
              <a:rPr lang="en-US">
                <a:cs typeface="Calibri"/>
              </a:rPr>
              <a:t>: </a:t>
            </a:r>
            <a:r>
              <a:rPr lang="en-US" b="1">
                <a:cs typeface="Calibri"/>
              </a:rPr>
              <a:t>anticipatory action</a:t>
            </a:r>
            <a:r>
              <a:rPr lang="en-US">
                <a:cs typeface="Calibri"/>
              </a:rPr>
              <a:t> </a:t>
            </a:r>
            <a:endParaRPr lang="en-US">
              <a:ea typeface="Calibri"/>
              <a:cs typeface="Calibri"/>
            </a:endParaRPr>
          </a:p>
        </p:txBody>
      </p:sp>
      <p:sp>
        <p:nvSpPr>
          <p:cNvPr id="4" name="Platshållare för bildnummer 3"/>
          <p:cNvSpPr>
            <a:spLocks noGrp="1"/>
          </p:cNvSpPr>
          <p:nvPr>
            <p:ph type="sldNum" sz="quarter" idx="5"/>
          </p:nvPr>
        </p:nvSpPr>
        <p:spPr/>
        <p:txBody>
          <a:bodyPr/>
          <a:lstStyle/>
          <a:p>
            <a:fld id="{1B3D92CD-B126-47C5-90B1-C4AA0E3AC583}" type="slidenum">
              <a:rPr lang="sv-SE"/>
              <a:t>50</a:t>
            </a:fld>
            <a:endParaRPr lang="sv-SE"/>
          </a:p>
        </p:txBody>
      </p:sp>
    </p:spTree>
    <p:extLst>
      <p:ext uri="{BB962C8B-B14F-4D97-AF65-F5344CB8AC3E}">
        <p14:creationId xmlns:p14="http://schemas.microsoft.com/office/powerpoint/2010/main" val="474162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cs typeface="Calibri"/>
              </a:rPr>
              <a:t>Tidiga</a:t>
            </a:r>
            <a:r>
              <a:rPr lang="en-US">
                <a:cs typeface="Calibri"/>
              </a:rPr>
              <a:t> </a:t>
            </a:r>
            <a:r>
              <a:rPr lang="en-US" err="1">
                <a:cs typeface="Calibri"/>
              </a:rPr>
              <a:t>åtgärder</a:t>
            </a:r>
            <a:r>
              <a:rPr lang="en-US">
                <a:cs typeface="Calibri"/>
              </a:rPr>
              <a:t> </a:t>
            </a:r>
            <a:r>
              <a:rPr lang="en-US" err="1">
                <a:cs typeface="Calibri"/>
              </a:rPr>
              <a:t>är</a:t>
            </a:r>
            <a:r>
              <a:rPr lang="en-US">
                <a:cs typeface="Calibri"/>
              </a:rPr>
              <a:t> </a:t>
            </a:r>
            <a:r>
              <a:rPr lang="en-US" err="1">
                <a:cs typeface="Calibri"/>
              </a:rPr>
              <a:t>en</a:t>
            </a:r>
            <a:r>
              <a:rPr lang="en-US">
                <a:cs typeface="Calibri"/>
              </a:rPr>
              <a:t> </a:t>
            </a:r>
            <a:r>
              <a:rPr lang="en-US" b="1" err="1">
                <a:cs typeface="Calibri"/>
              </a:rPr>
              <a:t>metod</a:t>
            </a:r>
            <a:r>
              <a:rPr lang="en-US" b="1">
                <a:cs typeface="Calibri"/>
              </a:rPr>
              <a:t> </a:t>
            </a:r>
            <a:r>
              <a:rPr lang="en-US" err="1">
                <a:cs typeface="Calibri"/>
              </a:rPr>
              <a:t>inom</a:t>
            </a:r>
            <a:r>
              <a:rPr lang="en-US">
                <a:cs typeface="Calibri"/>
              </a:rPr>
              <a:t> </a:t>
            </a:r>
            <a:r>
              <a:rPr lang="en-US" err="1">
                <a:cs typeface="Calibri"/>
              </a:rPr>
              <a:t>humanitärt</a:t>
            </a:r>
            <a:r>
              <a:rPr lang="en-US">
                <a:cs typeface="Calibri"/>
              </a:rPr>
              <a:t>- </a:t>
            </a:r>
            <a:r>
              <a:rPr lang="en-US" err="1">
                <a:cs typeface="Calibri"/>
              </a:rPr>
              <a:t>och</a:t>
            </a:r>
            <a:r>
              <a:rPr lang="en-US">
                <a:cs typeface="Calibri"/>
              </a:rPr>
              <a:t> </a:t>
            </a:r>
            <a:r>
              <a:rPr lang="en-US" err="1">
                <a:cs typeface="Calibri"/>
              </a:rPr>
              <a:t>krishanteringsarbete</a:t>
            </a:r>
            <a:r>
              <a:rPr lang="en-US">
                <a:cs typeface="Calibri"/>
              </a:rPr>
              <a:t> </a:t>
            </a:r>
            <a:r>
              <a:rPr lang="en-US" err="1">
                <a:cs typeface="Calibri"/>
              </a:rPr>
              <a:t>som</a:t>
            </a:r>
            <a:r>
              <a:rPr lang="en-US">
                <a:cs typeface="Calibri"/>
              </a:rPr>
              <a:t> vi </a:t>
            </a:r>
            <a:r>
              <a:rPr lang="en-US" err="1">
                <a:cs typeface="Calibri"/>
              </a:rPr>
              <a:t>inom</a:t>
            </a:r>
            <a:r>
              <a:rPr lang="en-US">
                <a:cs typeface="Calibri"/>
              </a:rPr>
              <a:t> </a:t>
            </a:r>
            <a:r>
              <a:rPr lang="en-US" err="1">
                <a:cs typeface="Calibri"/>
              </a:rPr>
              <a:t>rörelsen</a:t>
            </a:r>
            <a:r>
              <a:rPr lang="en-US">
                <a:cs typeface="Calibri"/>
              </a:rPr>
              <a:t> till </a:t>
            </a:r>
            <a:r>
              <a:rPr lang="en-US" err="1">
                <a:cs typeface="Calibri"/>
              </a:rPr>
              <a:t>stor</a:t>
            </a:r>
            <a:r>
              <a:rPr lang="en-US">
                <a:cs typeface="Calibri"/>
              </a:rPr>
              <a:t> del </a:t>
            </a:r>
            <a:r>
              <a:rPr lang="en-US" err="1">
                <a:cs typeface="Calibri"/>
              </a:rPr>
              <a:t>utvecklade</a:t>
            </a:r>
            <a:r>
              <a:rPr lang="en-US">
                <a:cs typeface="Calibri"/>
              </a:rPr>
              <a:t> - </a:t>
            </a:r>
            <a:r>
              <a:rPr lang="en-US" err="1">
                <a:cs typeface="Calibri"/>
              </a:rPr>
              <a:t>ungefär</a:t>
            </a:r>
            <a:r>
              <a:rPr lang="en-US">
                <a:cs typeface="Calibri"/>
              </a:rPr>
              <a:t> </a:t>
            </a:r>
            <a:r>
              <a:rPr lang="en-US" err="1">
                <a:cs typeface="Calibri"/>
              </a:rPr>
              <a:t>kring</a:t>
            </a:r>
            <a:r>
              <a:rPr lang="en-US">
                <a:cs typeface="Calibri"/>
              </a:rPr>
              <a:t> </a:t>
            </a:r>
            <a:r>
              <a:rPr lang="en-US" err="1">
                <a:cs typeface="Calibri"/>
              </a:rPr>
              <a:t>tidiga</a:t>
            </a:r>
            <a:r>
              <a:rPr lang="en-US">
                <a:cs typeface="Calibri"/>
              </a:rPr>
              <a:t> 2010, 2011. </a:t>
            </a:r>
            <a:r>
              <a:rPr lang="en-US" err="1">
                <a:cs typeface="Calibri"/>
              </a:rPr>
              <a:t>Idag</a:t>
            </a:r>
            <a:r>
              <a:rPr lang="en-US">
                <a:cs typeface="Calibri"/>
              </a:rPr>
              <a:t> </a:t>
            </a:r>
            <a:r>
              <a:rPr lang="en-US" err="1">
                <a:cs typeface="Calibri"/>
              </a:rPr>
              <a:t>är</a:t>
            </a:r>
            <a:r>
              <a:rPr lang="en-US">
                <a:cs typeface="Calibri"/>
              </a:rPr>
              <a:t> det </a:t>
            </a:r>
            <a:r>
              <a:rPr lang="en-US" err="1">
                <a:cs typeface="Calibri"/>
              </a:rPr>
              <a:t>ett</a:t>
            </a:r>
            <a:r>
              <a:rPr lang="en-US">
                <a:cs typeface="Calibri"/>
              </a:rPr>
              <a:t> </a:t>
            </a:r>
            <a:r>
              <a:rPr lang="en-US" err="1">
                <a:cs typeface="Calibri"/>
              </a:rPr>
              <a:t>arbetssätt</a:t>
            </a:r>
            <a:r>
              <a:rPr lang="en-US">
                <a:cs typeface="Calibri"/>
              </a:rPr>
              <a:t> </a:t>
            </a:r>
            <a:r>
              <a:rPr lang="en-US" err="1">
                <a:cs typeface="Calibri"/>
              </a:rPr>
              <a:t>som</a:t>
            </a:r>
            <a:r>
              <a:rPr lang="en-US">
                <a:cs typeface="Calibri"/>
              </a:rPr>
              <a:t> de </a:t>
            </a:r>
            <a:r>
              <a:rPr lang="en-US" err="1">
                <a:cs typeface="Calibri"/>
              </a:rPr>
              <a:t>flesta</a:t>
            </a:r>
            <a:r>
              <a:rPr lang="en-US">
                <a:cs typeface="Calibri"/>
              </a:rPr>
              <a:t> </a:t>
            </a:r>
            <a:r>
              <a:rPr lang="en-US" err="1">
                <a:cs typeface="Calibri"/>
              </a:rPr>
              <a:t>globala</a:t>
            </a:r>
            <a:r>
              <a:rPr lang="en-US">
                <a:cs typeface="Calibri"/>
              </a:rPr>
              <a:t> </a:t>
            </a:r>
            <a:r>
              <a:rPr lang="en-US" err="1">
                <a:cs typeface="Calibri"/>
              </a:rPr>
              <a:t>humanitära</a:t>
            </a:r>
            <a:r>
              <a:rPr lang="en-US">
                <a:cs typeface="Calibri"/>
              </a:rPr>
              <a:t> </a:t>
            </a:r>
            <a:r>
              <a:rPr lang="en-US" err="1">
                <a:cs typeface="Calibri"/>
              </a:rPr>
              <a:t>aktörer</a:t>
            </a:r>
            <a:r>
              <a:rPr lang="en-US">
                <a:cs typeface="Calibri"/>
              </a:rPr>
              <a:t> </a:t>
            </a:r>
            <a:r>
              <a:rPr lang="en-US" err="1">
                <a:cs typeface="Calibri"/>
              </a:rPr>
              <a:t>arbetar</a:t>
            </a:r>
            <a:r>
              <a:rPr lang="en-US">
                <a:cs typeface="Calibri"/>
              </a:rPr>
              <a:t> med – just för </a:t>
            </a:r>
            <a:r>
              <a:rPr lang="en-US" err="1">
                <a:cs typeface="Calibri"/>
              </a:rPr>
              <a:t>att</a:t>
            </a:r>
            <a:r>
              <a:rPr lang="en-US">
                <a:cs typeface="Calibri"/>
              </a:rPr>
              <a:t> det </a:t>
            </a:r>
            <a:r>
              <a:rPr lang="en-US" err="1">
                <a:cs typeface="Calibri"/>
              </a:rPr>
              <a:t>är</a:t>
            </a:r>
            <a:r>
              <a:rPr lang="en-US">
                <a:cs typeface="Calibri"/>
              </a:rPr>
              <a:t> </a:t>
            </a:r>
            <a:r>
              <a:rPr lang="en-US" err="1">
                <a:cs typeface="Calibri"/>
              </a:rPr>
              <a:t>ett</a:t>
            </a:r>
            <a:r>
              <a:rPr lang="en-US">
                <a:cs typeface="Calibri"/>
              </a:rPr>
              <a:t> </a:t>
            </a:r>
            <a:r>
              <a:rPr lang="en-US" err="1">
                <a:cs typeface="Calibri"/>
              </a:rPr>
              <a:t>framgångsrikt</a:t>
            </a:r>
            <a:r>
              <a:rPr lang="en-US">
                <a:cs typeface="Calibri"/>
              </a:rPr>
              <a:t> </a:t>
            </a:r>
            <a:r>
              <a:rPr lang="en-US" err="1">
                <a:cs typeface="Calibri"/>
              </a:rPr>
              <a:t>sätt</a:t>
            </a:r>
            <a:r>
              <a:rPr lang="en-US">
                <a:cs typeface="Calibri"/>
              </a:rPr>
              <a:t> </a:t>
            </a:r>
            <a:r>
              <a:rPr lang="en-US" err="1">
                <a:cs typeface="Calibri"/>
              </a:rPr>
              <a:t>att</a:t>
            </a:r>
            <a:r>
              <a:rPr lang="en-US">
                <a:cs typeface="Calibri"/>
              </a:rPr>
              <a:t> </a:t>
            </a:r>
            <a:r>
              <a:rPr lang="en-US" err="1">
                <a:cs typeface="Calibri"/>
              </a:rPr>
              <a:t>förhindra</a:t>
            </a:r>
            <a:r>
              <a:rPr lang="en-US">
                <a:cs typeface="Calibri"/>
              </a:rPr>
              <a:t> </a:t>
            </a:r>
            <a:r>
              <a:rPr lang="en-US" err="1">
                <a:cs typeface="Calibri"/>
              </a:rPr>
              <a:t>kriser</a:t>
            </a:r>
            <a:r>
              <a:rPr lang="en-US">
                <a:cs typeface="Calibri"/>
              </a:rPr>
              <a:t> - </a:t>
            </a:r>
            <a:r>
              <a:rPr lang="en-US" err="1">
                <a:cs typeface="Calibri"/>
              </a:rPr>
              <a:t>dödsfall</a:t>
            </a:r>
            <a:r>
              <a:rPr lang="en-US">
                <a:cs typeface="Calibri"/>
              </a:rPr>
              <a:t>, </a:t>
            </a:r>
            <a:r>
              <a:rPr lang="en-US" err="1">
                <a:cs typeface="Calibri"/>
              </a:rPr>
              <a:t>förluster</a:t>
            </a:r>
            <a:r>
              <a:rPr lang="en-US">
                <a:cs typeface="Calibri"/>
              </a:rPr>
              <a:t>, </a:t>
            </a:r>
            <a:r>
              <a:rPr lang="en-US" err="1">
                <a:cs typeface="Calibri"/>
              </a:rPr>
              <a:t>skador</a:t>
            </a:r>
            <a:r>
              <a:rPr lang="en-US">
                <a:cs typeface="Calibri"/>
              </a:rPr>
              <a:t>.</a:t>
            </a:r>
          </a:p>
          <a:p>
            <a:pPr marL="181240" indent="-181240">
              <a:buFont typeface="Arial"/>
              <a:buChar char="•"/>
            </a:pPr>
            <a:r>
              <a:rPr lang="en-US">
                <a:cs typeface="Calibri"/>
              </a:rPr>
              <a:t>Men </a:t>
            </a:r>
            <a:r>
              <a:rPr lang="en-US" err="1">
                <a:cs typeface="Calibri"/>
              </a:rPr>
              <a:t>vad</a:t>
            </a:r>
            <a:r>
              <a:rPr lang="en-US">
                <a:cs typeface="Calibri"/>
              </a:rPr>
              <a:t> </a:t>
            </a:r>
            <a:r>
              <a:rPr lang="en-US" b="1">
                <a:cs typeface="Calibri"/>
              </a:rPr>
              <a:t>ÄR </a:t>
            </a:r>
            <a:r>
              <a:rPr lang="en-US" err="1">
                <a:cs typeface="Calibri"/>
              </a:rPr>
              <a:t>då</a:t>
            </a:r>
            <a:r>
              <a:rPr lang="en-US">
                <a:cs typeface="Calibri"/>
              </a:rPr>
              <a:t> </a:t>
            </a:r>
            <a:r>
              <a:rPr lang="en-US" err="1">
                <a:cs typeface="Calibri"/>
              </a:rPr>
              <a:t>tidiga</a:t>
            </a:r>
            <a:r>
              <a:rPr lang="en-US">
                <a:cs typeface="Calibri"/>
              </a:rPr>
              <a:t> </a:t>
            </a:r>
            <a:r>
              <a:rPr lang="en-US" err="1">
                <a:cs typeface="Calibri"/>
              </a:rPr>
              <a:t>åtgärder</a:t>
            </a:r>
            <a:r>
              <a:rPr lang="en-US">
                <a:cs typeface="Calibri"/>
              </a:rPr>
              <a:t>?</a:t>
            </a:r>
          </a:p>
          <a:p>
            <a:pPr marL="181240" indent="-181240">
              <a:buFont typeface="Arial"/>
              <a:buChar char="•"/>
            </a:pPr>
            <a:r>
              <a:rPr lang="en-US" b="1">
                <a:cs typeface="Calibri"/>
              </a:rPr>
              <a:t>Risk- </a:t>
            </a:r>
            <a:r>
              <a:rPr lang="en-US" b="1" err="1">
                <a:cs typeface="Calibri"/>
              </a:rPr>
              <a:t>och</a:t>
            </a:r>
            <a:r>
              <a:rPr lang="en-US" b="1">
                <a:cs typeface="Calibri"/>
              </a:rPr>
              <a:t> </a:t>
            </a:r>
            <a:r>
              <a:rPr lang="en-US" b="1" err="1">
                <a:cs typeface="Calibri"/>
              </a:rPr>
              <a:t>krishanteringscykeln</a:t>
            </a:r>
            <a:r>
              <a:rPr lang="en-US">
                <a:cs typeface="Calibri"/>
              </a:rPr>
              <a:t> delas </a:t>
            </a:r>
            <a:r>
              <a:rPr lang="en-US" err="1">
                <a:cs typeface="Calibri"/>
              </a:rPr>
              <a:t>ofta</a:t>
            </a:r>
            <a:r>
              <a:rPr lang="en-US">
                <a:cs typeface="Calibri"/>
              </a:rPr>
              <a:t> in </a:t>
            </a:r>
            <a:r>
              <a:rPr lang="en-US" err="1">
                <a:cs typeface="Calibri"/>
              </a:rPr>
              <a:t>i</a:t>
            </a:r>
            <a:r>
              <a:rPr lang="en-US">
                <a:cs typeface="Calibri"/>
              </a:rPr>
              <a:t> </a:t>
            </a:r>
            <a:r>
              <a:rPr lang="en-US" err="1">
                <a:cs typeface="Calibri"/>
              </a:rPr>
              <a:t>tre</a:t>
            </a:r>
            <a:r>
              <a:rPr lang="en-US">
                <a:cs typeface="Calibri"/>
              </a:rPr>
              <a:t> </a:t>
            </a:r>
            <a:r>
              <a:rPr lang="en-US" err="1">
                <a:cs typeface="Calibri"/>
              </a:rPr>
              <a:t>delar</a:t>
            </a:r>
            <a:r>
              <a:rPr lang="en-US">
                <a:cs typeface="Calibri"/>
              </a:rPr>
              <a:t>: (1) </a:t>
            </a:r>
            <a:r>
              <a:rPr lang="en-US" err="1">
                <a:cs typeface="Calibri"/>
              </a:rPr>
              <a:t>långsiktigt</a:t>
            </a:r>
            <a:r>
              <a:rPr lang="en-US">
                <a:cs typeface="Calibri"/>
              </a:rPr>
              <a:t> </a:t>
            </a:r>
            <a:r>
              <a:rPr lang="en-US" err="1">
                <a:cs typeface="Calibri"/>
              </a:rPr>
              <a:t>riskreducerande</a:t>
            </a:r>
            <a:r>
              <a:rPr lang="en-US">
                <a:cs typeface="Calibri"/>
              </a:rPr>
              <a:t> </a:t>
            </a:r>
            <a:r>
              <a:rPr lang="en-US" err="1">
                <a:cs typeface="Calibri"/>
              </a:rPr>
              <a:t>arbete</a:t>
            </a:r>
            <a:r>
              <a:rPr lang="en-US">
                <a:cs typeface="Calibri"/>
              </a:rPr>
              <a:t> </a:t>
            </a:r>
            <a:r>
              <a:rPr lang="en-US" err="1">
                <a:cs typeface="Calibri"/>
              </a:rPr>
              <a:t>och</a:t>
            </a:r>
            <a:r>
              <a:rPr lang="en-US">
                <a:cs typeface="Calibri"/>
              </a:rPr>
              <a:t> </a:t>
            </a:r>
            <a:r>
              <a:rPr lang="en-US" err="1">
                <a:cs typeface="Calibri"/>
              </a:rPr>
              <a:t>beredskap</a:t>
            </a:r>
            <a:r>
              <a:rPr lang="en-US">
                <a:cs typeface="Calibri"/>
              </a:rPr>
              <a:t>, (2) </a:t>
            </a:r>
            <a:r>
              <a:rPr lang="en-US" err="1">
                <a:cs typeface="Calibri"/>
              </a:rPr>
              <a:t>krisinsats</a:t>
            </a:r>
            <a:r>
              <a:rPr lang="en-US">
                <a:cs typeface="Calibri"/>
              </a:rPr>
              <a:t>, and (3) </a:t>
            </a:r>
            <a:r>
              <a:rPr lang="en-US" err="1">
                <a:cs typeface="Calibri"/>
              </a:rPr>
              <a:t>återhämtning</a:t>
            </a:r>
            <a:r>
              <a:rPr lang="en-US">
                <a:cs typeface="Calibri"/>
              </a:rPr>
              <a:t> </a:t>
            </a:r>
            <a:r>
              <a:rPr lang="en-US" err="1">
                <a:cs typeface="Calibri"/>
              </a:rPr>
              <a:t>och</a:t>
            </a:r>
            <a:r>
              <a:rPr lang="en-US">
                <a:cs typeface="Calibri"/>
              </a:rPr>
              <a:t> </a:t>
            </a:r>
            <a:r>
              <a:rPr lang="en-US" err="1">
                <a:cs typeface="Calibri"/>
              </a:rPr>
              <a:t>återuppbyggande</a:t>
            </a:r>
            <a:r>
              <a:rPr lang="en-US">
                <a:cs typeface="Calibri"/>
              </a:rPr>
              <a:t> </a:t>
            </a:r>
            <a:r>
              <a:rPr lang="en-US" err="1">
                <a:cs typeface="Calibri"/>
              </a:rPr>
              <a:t>efteråt</a:t>
            </a:r>
            <a:r>
              <a:rPr lang="en-US">
                <a:cs typeface="Calibri"/>
              </a:rPr>
              <a:t>. </a:t>
            </a:r>
            <a:r>
              <a:rPr lang="en-US" b="1">
                <a:cs typeface="Calibri"/>
              </a:rPr>
              <a:t>Det </a:t>
            </a:r>
            <a:r>
              <a:rPr lang="en-US" b="1" err="1">
                <a:cs typeface="Calibri"/>
              </a:rPr>
              <a:t>här</a:t>
            </a:r>
            <a:r>
              <a:rPr lang="en-US" b="1">
                <a:cs typeface="Calibri"/>
              </a:rPr>
              <a:t> </a:t>
            </a:r>
            <a:r>
              <a:rPr lang="en-US" b="1" err="1">
                <a:cs typeface="Calibri"/>
              </a:rPr>
              <a:t>pratar</a:t>
            </a:r>
            <a:r>
              <a:rPr lang="en-US" b="1">
                <a:cs typeface="Calibri"/>
              </a:rPr>
              <a:t> vi </a:t>
            </a:r>
            <a:r>
              <a:rPr lang="en-US" b="1" err="1">
                <a:cs typeface="Calibri"/>
              </a:rPr>
              <a:t>ju</a:t>
            </a:r>
            <a:r>
              <a:rPr lang="en-US" b="1">
                <a:cs typeface="Calibri"/>
              </a:rPr>
              <a:t> </a:t>
            </a:r>
            <a:r>
              <a:rPr lang="en-US" b="1" err="1">
                <a:cs typeface="Calibri"/>
              </a:rPr>
              <a:t>ofta</a:t>
            </a:r>
            <a:r>
              <a:rPr lang="en-US" b="1">
                <a:cs typeface="Calibri"/>
              </a:rPr>
              <a:t> om </a:t>
            </a:r>
            <a:r>
              <a:rPr lang="en-US" b="1" err="1">
                <a:cs typeface="Calibri"/>
              </a:rPr>
              <a:t>när</a:t>
            </a:r>
            <a:r>
              <a:rPr lang="en-US" b="1">
                <a:cs typeface="Calibri"/>
              </a:rPr>
              <a:t> vi </a:t>
            </a:r>
            <a:r>
              <a:rPr lang="en-US" b="1" err="1">
                <a:cs typeface="Calibri"/>
              </a:rPr>
              <a:t>pratar</a:t>
            </a:r>
            <a:r>
              <a:rPr lang="en-US" b="1">
                <a:cs typeface="Calibri"/>
              </a:rPr>
              <a:t> om </a:t>
            </a:r>
            <a:r>
              <a:rPr lang="en-US" b="1" err="1">
                <a:cs typeface="Calibri"/>
              </a:rPr>
              <a:t>Röda</a:t>
            </a:r>
            <a:r>
              <a:rPr lang="en-US" b="1">
                <a:cs typeface="Calibri"/>
              </a:rPr>
              <a:t> </a:t>
            </a:r>
            <a:r>
              <a:rPr lang="en-US" b="1" err="1">
                <a:cs typeface="Calibri"/>
              </a:rPr>
              <a:t>Korset</a:t>
            </a:r>
            <a:r>
              <a:rPr lang="en-US" b="1">
                <a:cs typeface="Calibri"/>
              </a:rPr>
              <a:t>: vi </a:t>
            </a:r>
            <a:r>
              <a:rPr lang="en-US" b="1" err="1">
                <a:cs typeface="Calibri"/>
              </a:rPr>
              <a:t>finns</a:t>
            </a:r>
            <a:r>
              <a:rPr lang="en-US" b="1">
                <a:cs typeface="Calibri"/>
              </a:rPr>
              <a:t> </a:t>
            </a:r>
            <a:r>
              <a:rPr lang="en-US" b="1" err="1">
                <a:cs typeface="Calibri"/>
              </a:rPr>
              <a:t>innan</a:t>
            </a:r>
            <a:r>
              <a:rPr lang="en-US" b="1">
                <a:cs typeface="Calibri"/>
              </a:rPr>
              <a:t>, under, </a:t>
            </a:r>
            <a:r>
              <a:rPr lang="en-US" b="1" err="1">
                <a:cs typeface="Calibri"/>
              </a:rPr>
              <a:t>efter</a:t>
            </a:r>
            <a:endParaRPr lang="en-US" b="1">
              <a:cs typeface="Calibri"/>
            </a:endParaRPr>
          </a:p>
          <a:p>
            <a:pPr marL="181240" indent="-181240">
              <a:buFont typeface="Arial"/>
              <a:buChar char="•"/>
            </a:pPr>
            <a:r>
              <a:rPr lang="en-US">
                <a:cs typeface="Calibri"/>
              </a:rPr>
              <a:t>Vad man under </a:t>
            </a:r>
            <a:r>
              <a:rPr lang="en-US" err="1">
                <a:cs typeface="Calibri"/>
              </a:rPr>
              <a:t>senaste</a:t>
            </a:r>
            <a:r>
              <a:rPr lang="en-US">
                <a:cs typeface="Calibri"/>
              </a:rPr>
              <a:t> </a:t>
            </a:r>
            <a:r>
              <a:rPr lang="en-US" err="1">
                <a:cs typeface="Calibri"/>
              </a:rPr>
              <a:t>decenniet</a:t>
            </a:r>
            <a:r>
              <a:rPr lang="en-US">
                <a:cs typeface="Calibri"/>
              </a:rPr>
              <a:t> </a:t>
            </a:r>
            <a:r>
              <a:rPr lang="en-US" err="1">
                <a:cs typeface="Calibri"/>
              </a:rPr>
              <a:t>har</a:t>
            </a:r>
            <a:r>
              <a:rPr lang="en-US">
                <a:cs typeface="Calibri"/>
              </a:rPr>
              <a:t> </a:t>
            </a:r>
            <a:r>
              <a:rPr lang="en-US" err="1">
                <a:cs typeface="Calibri"/>
              </a:rPr>
              <a:t>insett</a:t>
            </a:r>
            <a:r>
              <a:rPr lang="en-US">
                <a:cs typeface="Calibri"/>
              </a:rPr>
              <a:t> </a:t>
            </a:r>
            <a:r>
              <a:rPr lang="en-US" err="1">
                <a:cs typeface="Calibri"/>
              </a:rPr>
              <a:t>är</a:t>
            </a:r>
            <a:r>
              <a:rPr lang="en-US">
                <a:cs typeface="Calibri"/>
              </a:rPr>
              <a:t> </a:t>
            </a:r>
            <a:r>
              <a:rPr lang="en-US" err="1">
                <a:cs typeface="Calibri"/>
              </a:rPr>
              <a:t>att</a:t>
            </a:r>
            <a:r>
              <a:rPr lang="en-US">
                <a:cs typeface="Calibri"/>
              </a:rPr>
              <a:t> det </a:t>
            </a:r>
            <a:r>
              <a:rPr lang="en-US" err="1">
                <a:cs typeface="Calibri"/>
              </a:rPr>
              <a:t>finns</a:t>
            </a:r>
            <a:r>
              <a:rPr lang="en-US">
                <a:cs typeface="Calibri"/>
              </a:rPr>
              <a:t> </a:t>
            </a:r>
            <a:r>
              <a:rPr lang="en-US" err="1">
                <a:cs typeface="Calibri"/>
              </a:rPr>
              <a:t>ett</a:t>
            </a:r>
            <a:r>
              <a:rPr lang="en-US">
                <a:cs typeface="Calibri"/>
              </a:rPr>
              <a:t> I </a:t>
            </a:r>
            <a:r>
              <a:rPr lang="en-US" err="1">
                <a:cs typeface="Calibri"/>
              </a:rPr>
              <a:t>stort</a:t>
            </a:r>
            <a:r>
              <a:rPr lang="en-US">
                <a:cs typeface="Calibri"/>
              </a:rPr>
              <a:t> </a:t>
            </a:r>
            <a:r>
              <a:rPr lang="en-US" b="1" err="1">
                <a:cs typeface="Calibri"/>
              </a:rPr>
              <a:t>ooutnyttjat</a:t>
            </a:r>
            <a:r>
              <a:rPr lang="en-US" b="1">
                <a:cs typeface="Calibri"/>
              </a:rPr>
              <a:t> </a:t>
            </a:r>
            <a:r>
              <a:rPr lang="en-US" b="1" err="1">
                <a:cs typeface="Calibri"/>
              </a:rPr>
              <a:t>tidsfönster</a:t>
            </a:r>
            <a:r>
              <a:rPr lang="en-US">
                <a:cs typeface="Calibri"/>
              </a:rPr>
              <a:t> </a:t>
            </a:r>
            <a:r>
              <a:rPr lang="en-US" u="sng" err="1">
                <a:cs typeface="Calibri"/>
              </a:rPr>
              <a:t>inför</a:t>
            </a:r>
            <a:r>
              <a:rPr lang="en-US" u="sng">
                <a:cs typeface="Calibri"/>
              </a:rPr>
              <a:t> </a:t>
            </a:r>
            <a:r>
              <a:rPr lang="en-US" err="1">
                <a:cs typeface="Calibri"/>
              </a:rPr>
              <a:t>en</a:t>
            </a:r>
            <a:r>
              <a:rPr lang="en-US">
                <a:cs typeface="Calibri"/>
              </a:rPr>
              <a:t> </a:t>
            </a:r>
            <a:r>
              <a:rPr lang="en-US" i="1" err="1">
                <a:cs typeface="Calibri"/>
              </a:rPr>
              <a:t>förväntad</a:t>
            </a:r>
            <a:r>
              <a:rPr lang="en-US" i="1">
                <a:cs typeface="Calibri"/>
              </a:rPr>
              <a:t> </a:t>
            </a:r>
            <a:r>
              <a:rPr lang="en-US">
                <a:cs typeface="Calibri"/>
              </a:rPr>
              <a:t>kris </a:t>
            </a:r>
            <a:r>
              <a:rPr lang="en-US" err="1">
                <a:cs typeface="Calibri"/>
              </a:rPr>
              <a:t>där</a:t>
            </a:r>
            <a:r>
              <a:rPr lang="en-US">
                <a:cs typeface="Calibri"/>
              </a:rPr>
              <a:t> man </a:t>
            </a:r>
            <a:r>
              <a:rPr lang="en-US" err="1">
                <a:cs typeface="Calibri"/>
              </a:rPr>
              <a:t>kan</a:t>
            </a:r>
            <a:r>
              <a:rPr lang="en-US">
                <a:cs typeface="Calibri"/>
              </a:rPr>
              <a:t> </a:t>
            </a:r>
            <a:r>
              <a:rPr lang="en-US" b="1" err="1">
                <a:cs typeface="Calibri"/>
              </a:rPr>
              <a:t>förhindra</a:t>
            </a:r>
            <a:r>
              <a:rPr lang="en-US" b="1">
                <a:cs typeface="Calibri"/>
              </a:rPr>
              <a:t> </a:t>
            </a:r>
            <a:r>
              <a:rPr lang="en-US" b="1" err="1">
                <a:cs typeface="Calibri"/>
              </a:rPr>
              <a:t>lidande</a:t>
            </a:r>
            <a:endParaRPr lang="en-US" b="1">
              <a:cs typeface="Calibri"/>
            </a:endParaRPr>
          </a:p>
          <a:p>
            <a:pPr marL="181240" indent="-181240">
              <a:buFont typeface="Arial"/>
              <a:buChar char="•"/>
            </a:pPr>
            <a:r>
              <a:rPr lang="en-US">
                <a:cs typeface="Calibri"/>
              </a:rPr>
              <a:t>Detta </a:t>
            </a:r>
            <a:r>
              <a:rPr lang="en-US" err="1">
                <a:cs typeface="Calibri"/>
              </a:rPr>
              <a:t>tidsfönster</a:t>
            </a:r>
            <a:r>
              <a:rPr lang="en-US">
                <a:cs typeface="Calibri"/>
              </a:rPr>
              <a:t> </a:t>
            </a:r>
            <a:r>
              <a:rPr lang="en-US" b="1" err="1">
                <a:cs typeface="Calibri"/>
              </a:rPr>
              <a:t>skapas</a:t>
            </a:r>
            <a:r>
              <a:rPr lang="en-US" b="1">
                <a:cs typeface="Calibri"/>
              </a:rPr>
              <a:t> </a:t>
            </a:r>
            <a:r>
              <a:rPr lang="en-US" err="1">
                <a:cs typeface="Calibri"/>
              </a:rPr>
              <a:t>när</a:t>
            </a:r>
            <a:r>
              <a:rPr lang="en-US">
                <a:cs typeface="Calibri"/>
              </a:rPr>
              <a:t> SMHI, </a:t>
            </a:r>
            <a:r>
              <a:rPr lang="en-US" err="1">
                <a:cs typeface="Calibri"/>
              </a:rPr>
              <a:t>eller</a:t>
            </a:r>
            <a:r>
              <a:rPr lang="en-US">
                <a:cs typeface="Calibri"/>
              </a:rPr>
              <a:t> </a:t>
            </a:r>
            <a:r>
              <a:rPr lang="en-US" err="1">
                <a:cs typeface="Calibri"/>
              </a:rPr>
              <a:t>motsvarande</a:t>
            </a:r>
            <a:r>
              <a:rPr lang="en-US">
                <a:cs typeface="Calibri"/>
              </a:rPr>
              <a:t>, </a:t>
            </a:r>
            <a:r>
              <a:rPr lang="en-US" err="1">
                <a:cs typeface="Calibri"/>
              </a:rPr>
              <a:t>skickar</a:t>
            </a:r>
            <a:r>
              <a:rPr lang="en-US">
                <a:cs typeface="Calibri"/>
              </a:rPr>
              <a:t> </a:t>
            </a:r>
            <a:r>
              <a:rPr lang="en-US" err="1">
                <a:cs typeface="Calibri"/>
              </a:rPr>
              <a:t>ut</a:t>
            </a:r>
            <a:r>
              <a:rPr lang="en-US">
                <a:cs typeface="Calibri"/>
              </a:rPr>
              <a:t> </a:t>
            </a:r>
            <a:r>
              <a:rPr lang="en-US" err="1">
                <a:cs typeface="Calibri"/>
              </a:rPr>
              <a:t>en</a:t>
            </a:r>
            <a:r>
              <a:rPr lang="en-US">
                <a:cs typeface="Calibri"/>
              </a:rPr>
              <a:t> </a:t>
            </a:r>
            <a:r>
              <a:rPr lang="en-US" b="1" err="1">
                <a:cs typeface="Calibri"/>
              </a:rPr>
              <a:t>vädervarning</a:t>
            </a:r>
            <a:r>
              <a:rPr lang="en-US" b="1">
                <a:cs typeface="Calibri"/>
              </a:rPr>
              <a:t> </a:t>
            </a:r>
            <a:r>
              <a:rPr lang="en-US">
                <a:cs typeface="Calibri"/>
              </a:rPr>
              <a:t>om </a:t>
            </a:r>
            <a:r>
              <a:rPr lang="en-US" err="1">
                <a:cs typeface="Calibri"/>
              </a:rPr>
              <a:t>ett</a:t>
            </a:r>
            <a:r>
              <a:rPr lang="en-US">
                <a:cs typeface="Calibri"/>
              </a:rPr>
              <a:t> </a:t>
            </a:r>
            <a:r>
              <a:rPr lang="en-US" err="1">
                <a:cs typeface="Calibri"/>
              </a:rPr>
              <a:t>kommande</a:t>
            </a:r>
            <a:r>
              <a:rPr lang="en-US">
                <a:cs typeface="Calibri"/>
              </a:rPr>
              <a:t> </a:t>
            </a:r>
            <a:r>
              <a:rPr lang="en-US" err="1">
                <a:cs typeface="Calibri"/>
              </a:rPr>
              <a:t>extremväder</a:t>
            </a:r>
            <a:r>
              <a:rPr lang="en-US">
                <a:cs typeface="Calibri"/>
              </a:rPr>
              <a:t>, </a:t>
            </a:r>
            <a:r>
              <a:rPr lang="en-US" err="1">
                <a:cs typeface="Calibri"/>
              </a:rPr>
              <a:t>vilket</a:t>
            </a:r>
            <a:r>
              <a:rPr lang="en-US">
                <a:cs typeface="Calibri"/>
              </a:rPr>
              <a:t> </a:t>
            </a:r>
            <a:r>
              <a:rPr lang="en-US" err="1">
                <a:cs typeface="Calibri"/>
              </a:rPr>
              <a:t>ofta</a:t>
            </a:r>
            <a:r>
              <a:rPr lang="en-US">
                <a:cs typeface="Calibri"/>
              </a:rPr>
              <a:t> ger </a:t>
            </a:r>
            <a:r>
              <a:rPr lang="en-US" err="1">
                <a:cs typeface="Calibri"/>
              </a:rPr>
              <a:t>oss</a:t>
            </a:r>
            <a:r>
              <a:rPr lang="en-US">
                <a:cs typeface="Calibri"/>
              </a:rPr>
              <a:t> </a:t>
            </a:r>
            <a:r>
              <a:rPr lang="en-US" err="1">
                <a:cs typeface="Calibri"/>
              </a:rPr>
              <a:t>ett</a:t>
            </a:r>
            <a:r>
              <a:rPr lang="en-US">
                <a:cs typeface="Calibri"/>
              </a:rPr>
              <a:t> </a:t>
            </a:r>
            <a:r>
              <a:rPr lang="en-US" b="1">
                <a:cs typeface="Calibri"/>
              </a:rPr>
              <a:t>par </a:t>
            </a:r>
            <a:r>
              <a:rPr lang="en-US" b="1" err="1">
                <a:cs typeface="Calibri"/>
              </a:rPr>
              <a:t>tre</a:t>
            </a:r>
            <a:r>
              <a:rPr lang="en-US" b="1">
                <a:cs typeface="Calibri"/>
              </a:rPr>
              <a:t> </a:t>
            </a:r>
            <a:r>
              <a:rPr lang="en-US" b="1" err="1">
                <a:cs typeface="Calibri"/>
              </a:rPr>
              <a:t>dagar</a:t>
            </a:r>
            <a:r>
              <a:rPr lang="en-US" b="1">
                <a:cs typeface="Calibri"/>
              </a:rPr>
              <a:t> </a:t>
            </a:r>
            <a:r>
              <a:rPr lang="en-US" b="1" err="1">
                <a:cs typeface="Calibri"/>
              </a:rPr>
              <a:t>att</a:t>
            </a:r>
            <a:r>
              <a:rPr lang="en-US" b="1">
                <a:cs typeface="Calibri"/>
              </a:rPr>
              <a:t> </a:t>
            </a:r>
            <a:r>
              <a:rPr lang="en-US" b="1" err="1">
                <a:cs typeface="Calibri"/>
              </a:rPr>
              <a:t>agera</a:t>
            </a:r>
            <a:r>
              <a:rPr lang="en-US" b="1">
                <a:cs typeface="Calibri"/>
              </a:rPr>
              <a:t> </a:t>
            </a:r>
            <a:r>
              <a:rPr lang="en-US" err="1">
                <a:cs typeface="Calibri"/>
              </a:rPr>
              <a:t>innan</a:t>
            </a:r>
            <a:r>
              <a:rPr lang="en-US">
                <a:cs typeface="Calibri"/>
              </a:rPr>
              <a:t> </a:t>
            </a:r>
            <a:r>
              <a:rPr lang="en-US" err="1">
                <a:cs typeface="Calibri"/>
              </a:rPr>
              <a:t>extremvädret</a:t>
            </a:r>
            <a:r>
              <a:rPr lang="en-US">
                <a:cs typeface="Calibri"/>
              </a:rPr>
              <a:t> </a:t>
            </a:r>
            <a:r>
              <a:rPr lang="en-US" err="1">
                <a:cs typeface="Calibri"/>
              </a:rPr>
              <a:t>väl</a:t>
            </a:r>
            <a:r>
              <a:rPr lang="en-US">
                <a:cs typeface="Calibri"/>
              </a:rPr>
              <a:t> </a:t>
            </a:r>
            <a:r>
              <a:rPr lang="en-US" err="1">
                <a:cs typeface="Calibri"/>
              </a:rPr>
              <a:t>slår</a:t>
            </a:r>
            <a:r>
              <a:rPr lang="en-US">
                <a:cs typeface="Calibri"/>
              </a:rPr>
              <a:t> till – </a:t>
            </a:r>
            <a:r>
              <a:rPr lang="en-US" err="1">
                <a:cs typeface="Calibri"/>
              </a:rPr>
              <a:t>alltså</a:t>
            </a:r>
            <a:r>
              <a:rPr lang="en-US">
                <a:cs typeface="Calibri"/>
              </a:rPr>
              <a:t> </a:t>
            </a:r>
            <a:r>
              <a:rPr lang="en-US" b="1" err="1">
                <a:cs typeface="Calibri"/>
              </a:rPr>
              <a:t>innan</a:t>
            </a:r>
            <a:r>
              <a:rPr lang="en-US" b="1">
                <a:cs typeface="Calibri"/>
              </a:rPr>
              <a:t> risk </a:t>
            </a:r>
            <a:r>
              <a:rPr lang="en-US" b="1" err="1">
                <a:cs typeface="Calibri"/>
              </a:rPr>
              <a:t>har</a:t>
            </a:r>
            <a:r>
              <a:rPr lang="en-US" b="1">
                <a:cs typeface="Calibri"/>
              </a:rPr>
              <a:t> blivit kris</a:t>
            </a:r>
          </a:p>
        </p:txBody>
      </p:sp>
      <p:sp>
        <p:nvSpPr>
          <p:cNvPr id="4" name="Platshållare för bildnummer 3"/>
          <p:cNvSpPr>
            <a:spLocks noGrp="1"/>
          </p:cNvSpPr>
          <p:nvPr>
            <p:ph type="sldNum" sz="quarter" idx="5"/>
          </p:nvPr>
        </p:nvSpPr>
        <p:spPr/>
        <p:txBody>
          <a:bodyPr/>
          <a:lstStyle/>
          <a:p>
            <a:fld id="{1B3D92CD-B126-47C5-90B1-C4AA0E3AC583}" type="slidenum">
              <a:rPr lang="sv-SE"/>
              <a:t>51</a:t>
            </a:fld>
            <a:endParaRPr lang="sv-SE"/>
          </a:p>
        </p:txBody>
      </p:sp>
    </p:spTree>
    <p:extLst>
      <p:ext uri="{BB962C8B-B14F-4D97-AF65-F5344CB8AC3E}">
        <p14:creationId xmlns:p14="http://schemas.microsoft.com/office/powerpoint/2010/main" val="1154700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1240" indent="-181240">
              <a:buFont typeface="Arial"/>
              <a:buChar char="•"/>
            </a:pPr>
            <a:r>
              <a:rPr lang="en-US">
                <a:ea typeface="Calibri"/>
                <a:cs typeface="+mn-lt"/>
              </a:rPr>
              <a:t>Jag </a:t>
            </a:r>
            <a:r>
              <a:rPr lang="en-US" err="1">
                <a:ea typeface="Calibri"/>
                <a:cs typeface="+mn-lt"/>
              </a:rPr>
              <a:t>skulle</a:t>
            </a:r>
            <a:r>
              <a:rPr lang="en-US">
                <a:ea typeface="Calibri"/>
                <a:cs typeface="+mn-lt"/>
              </a:rPr>
              <a:t> </a:t>
            </a:r>
            <a:r>
              <a:rPr lang="en-US" err="1">
                <a:ea typeface="Calibri"/>
                <a:cs typeface="+mn-lt"/>
              </a:rPr>
              <a:t>vilja</a:t>
            </a:r>
            <a:r>
              <a:rPr lang="en-US">
                <a:ea typeface="Calibri"/>
                <a:cs typeface="+mn-lt"/>
              </a:rPr>
              <a:t> </a:t>
            </a:r>
            <a:r>
              <a:rPr lang="en-US" b="1" err="1">
                <a:ea typeface="Calibri"/>
                <a:cs typeface="+mn-lt"/>
              </a:rPr>
              <a:t>konkretisera</a:t>
            </a:r>
            <a:r>
              <a:rPr lang="en-US">
                <a:ea typeface="Calibri"/>
                <a:cs typeface="+mn-lt"/>
              </a:rPr>
              <a:t> </a:t>
            </a:r>
            <a:r>
              <a:rPr lang="en-US" err="1">
                <a:ea typeface="Calibri"/>
                <a:cs typeface="+mn-lt"/>
              </a:rPr>
              <a:t>detta</a:t>
            </a:r>
            <a:r>
              <a:rPr lang="en-US">
                <a:ea typeface="Calibri"/>
                <a:cs typeface="+mn-lt"/>
              </a:rPr>
              <a:t> med </a:t>
            </a:r>
            <a:r>
              <a:rPr lang="en-US" err="1">
                <a:ea typeface="Calibri"/>
                <a:cs typeface="+mn-lt"/>
              </a:rPr>
              <a:t>hjälp</a:t>
            </a:r>
            <a:r>
              <a:rPr lang="en-US">
                <a:ea typeface="Calibri"/>
                <a:cs typeface="+mn-lt"/>
              </a:rPr>
              <a:t> av </a:t>
            </a:r>
            <a:r>
              <a:rPr lang="en-US" err="1">
                <a:ea typeface="Calibri"/>
                <a:cs typeface="+mn-lt"/>
              </a:rPr>
              <a:t>ett</a:t>
            </a:r>
            <a:r>
              <a:rPr lang="en-US">
                <a:ea typeface="Calibri"/>
                <a:cs typeface="+mn-lt"/>
              </a:rPr>
              <a:t> </a:t>
            </a:r>
            <a:r>
              <a:rPr lang="en-US" err="1">
                <a:ea typeface="Calibri"/>
                <a:cs typeface="+mn-lt"/>
              </a:rPr>
              <a:t>exempel</a:t>
            </a:r>
            <a:r>
              <a:rPr lang="en-US">
                <a:ea typeface="Calibri"/>
                <a:cs typeface="+mn-lt"/>
              </a:rPr>
              <a:t>. Vi </a:t>
            </a:r>
            <a:r>
              <a:rPr lang="en-US" err="1">
                <a:ea typeface="Calibri"/>
                <a:cs typeface="+mn-lt"/>
              </a:rPr>
              <a:t>minns</a:t>
            </a:r>
            <a:r>
              <a:rPr lang="en-US">
                <a:ea typeface="Calibri"/>
                <a:cs typeface="+mn-lt"/>
              </a:rPr>
              <a:t> </a:t>
            </a:r>
            <a:r>
              <a:rPr lang="en-US" err="1">
                <a:ea typeface="Calibri"/>
                <a:cs typeface="+mn-lt"/>
              </a:rPr>
              <a:t>nog</a:t>
            </a:r>
            <a:r>
              <a:rPr lang="en-US">
                <a:ea typeface="Calibri"/>
                <a:cs typeface="+mn-lt"/>
              </a:rPr>
              <a:t> </a:t>
            </a:r>
            <a:r>
              <a:rPr lang="en-US" err="1">
                <a:ea typeface="Calibri"/>
                <a:cs typeface="+mn-lt"/>
              </a:rPr>
              <a:t>alla</a:t>
            </a:r>
            <a:r>
              <a:rPr lang="en-US">
                <a:ea typeface="Calibri"/>
                <a:cs typeface="+mn-lt"/>
              </a:rPr>
              <a:t> </a:t>
            </a:r>
            <a:r>
              <a:rPr lang="en-US" b="1" err="1">
                <a:ea typeface="Calibri"/>
                <a:cs typeface="+mn-lt"/>
              </a:rPr>
              <a:t>sommaren</a:t>
            </a:r>
            <a:r>
              <a:rPr lang="en-US" b="1">
                <a:ea typeface="Calibri"/>
                <a:cs typeface="+mn-lt"/>
              </a:rPr>
              <a:t> 2018</a:t>
            </a:r>
            <a:r>
              <a:rPr lang="en-US">
                <a:ea typeface="Calibri"/>
                <a:cs typeface="+mn-lt"/>
              </a:rPr>
              <a:t>. Det var </a:t>
            </a:r>
            <a:r>
              <a:rPr lang="en-US" err="1">
                <a:ea typeface="Calibri"/>
                <a:cs typeface="+mn-lt"/>
              </a:rPr>
              <a:t>en</a:t>
            </a:r>
            <a:r>
              <a:rPr lang="en-US">
                <a:ea typeface="Calibri"/>
                <a:cs typeface="+mn-lt"/>
              </a:rPr>
              <a:t> </a:t>
            </a:r>
            <a:r>
              <a:rPr lang="en-US" err="1">
                <a:ea typeface="Calibri"/>
                <a:cs typeface="+mn-lt"/>
              </a:rPr>
              <a:t>väldigt</a:t>
            </a:r>
            <a:r>
              <a:rPr lang="en-US">
                <a:ea typeface="Calibri"/>
                <a:cs typeface="+mn-lt"/>
              </a:rPr>
              <a:t> </a:t>
            </a:r>
            <a:r>
              <a:rPr lang="en-US" err="1">
                <a:ea typeface="Calibri"/>
                <a:cs typeface="+mn-lt"/>
              </a:rPr>
              <a:t>varm</a:t>
            </a:r>
            <a:r>
              <a:rPr lang="en-US">
                <a:ea typeface="Calibri"/>
                <a:cs typeface="+mn-lt"/>
              </a:rPr>
              <a:t> </a:t>
            </a:r>
            <a:r>
              <a:rPr lang="en-US" err="1">
                <a:ea typeface="Calibri"/>
                <a:cs typeface="+mn-lt"/>
              </a:rPr>
              <a:t>sommar</a:t>
            </a:r>
            <a:r>
              <a:rPr lang="en-US">
                <a:ea typeface="Calibri"/>
                <a:cs typeface="+mn-lt"/>
              </a:rPr>
              <a:t> </a:t>
            </a:r>
            <a:r>
              <a:rPr lang="en-US" err="1">
                <a:ea typeface="Calibri"/>
                <a:cs typeface="+mn-lt"/>
              </a:rPr>
              <a:t>där</a:t>
            </a:r>
            <a:r>
              <a:rPr lang="en-US">
                <a:ea typeface="Calibri"/>
                <a:cs typeface="+mn-lt"/>
              </a:rPr>
              <a:t> vi </a:t>
            </a:r>
            <a:r>
              <a:rPr lang="en-US" err="1">
                <a:ea typeface="Calibri"/>
                <a:cs typeface="+mn-lt"/>
              </a:rPr>
              <a:t>framförallt</a:t>
            </a:r>
            <a:r>
              <a:rPr lang="en-US">
                <a:ea typeface="Calibri"/>
                <a:cs typeface="+mn-lt"/>
              </a:rPr>
              <a:t> </a:t>
            </a:r>
            <a:r>
              <a:rPr lang="en-US" err="1">
                <a:ea typeface="Calibri"/>
                <a:cs typeface="+mn-lt"/>
              </a:rPr>
              <a:t>kämpade</a:t>
            </a:r>
            <a:r>
              <a:rPr lang="en-US">
                <a:ea typeface="Calibri"/>
                <a:cs typeface="+mn-lt"/>
              </a:rPr>
              <a:t> med </a:t>
            </a:r>
            <a:r>
              <a:rPr lang="en-US" err="1">
                <a:ea typeface="Calibri"/>
                <a:cs typeface="+mn-lt"/>
              </a:rPr>
              <a:t>skogsbränder</a:t>
            </a:r>
            <a:r>
              <a:rPr lang="en-US">
                <a:ea typeface="Calibri"/>
                <a:cs typeface="+mn-lt"/>
              </a:rPr>
              <a:t>.</a:t>
            </a:r>
            <a:endParaRPr lang="sv-SE">
              <a:cs typeface="Calibri" panose="020F0502020204030204"/>
            </a:endParaRPr>
          </a:p>
          <a:p>
            <a:pPr marL="181240" indent="-181240">
              <a:buFont typeface="Arial"/>
              <a:buChar char="•"/>
            </a:pPr>
            <a:r>
              <a:rPr lang="en-US">
                <a:ea typeface="Calibri"/>
                <a:cs typeface="+mn-lt"/>
              </a:rPr>
              <a:t>Men det var </a:t>
            </a:r>
            <a:r>
              <a:rPr lang="en-US" err="1">
                <a:ea typeface="Calibri"/>
                <a:cs typeface="+mn-lt"/>
              </a:rPr>
              <a:t>också</a:t>
            </a:r>
            <a:r>
              <a:rPr lang="en-US">
                <a:ea typeface="Calibri"/>
                <a:cs typeface="+mn-lt"/>
              </a:rPr>
              <a:t> </a:t>
            </a:r>
            <a:r>
              <a:rPr lang="en-US" b="1" err="1">
                <a:ea typeface="Calibri"/>
                <a:cs typeface="+mn-lt"/>
              </a:rPr>
              <a:t>tre</a:t>
            </a:r>
            <a:r>
              <a:rPr lang="en-US" b="1">
                <a:ea typeface="Calibri"/>
                <a:cs typeface="+mn-lt"/>
              </a:rPr>
              <a:t> </a:t>
            </a:r>
            <a:r>
              <a:rPr lang="en-US" b="1" err="1">
                <a:ea typeface="Calibri"/>
                <a:cs typeface="+mn-lt"/>
              </a:rPr>
              <a:t>veckor</a:t>
            </a:r>
            <a:r>
              <a:rPr lang="en-US">
                <a:ea typeface="Calibri"/>
                <a:cs typeface="+mn-lt"/>
              </a:rPr>
              <a:t> </a:t>
            </a:r>
            <a:r>
              <a:rPr lang="en-US" err="1">
                <a:ea typeface="Calibri"/>
                <a:cs typeface="+mn-lt"/>
              </a:rPr>
              <a:t>där</a:t>
            </a:r>
            <a:r>
              <a:rPr lang="en-US">
                <a:ea typeface="Calibri"/>
                <a:cs typeface="+mn-lt"/>
              </a:rPr>
              <a:t> </a:t>
            </a:r>
            <a:r>
              <a:rPr lang="en-US" err="1">
                <a:ea typeface="Calibri"/>
                <a:cs typeface="+mn-lt"/>
              </a:rPr>
              <a:t>mellan</a:t>
            </a:r>
            <a:r>
              <a:rPr lang="en-US">
                <a:ea typeface="Calibri"/>
                <a:cs typeface="+mn-lt"/>
              </a:rPr>
              <a:t> mitten av </a:t>
            </a:r>
            <a:r>
              <a:rPr lang="en-US" err="1">
                <a:ea typeface="Calibri"/>
                <a:cs typeface="+mn-lt"/>
              </a:rPr>
              <a:t>juli</a:t>
            </a:r>
            <a:r>
              <a:rPr lang="en-US">
                <a:ea typeface="Calibri"/>
                <a:cs typeface="+mn-lt"/>
              </a:rPr>
              <a:t> till </a:t>
            </a:r>
            <a:r>
              <a:rPr lang="en-US" err="1">
                <a:ea typeface="Calibri"/>
                <a:cs typeface="+mn-lt"/>
              </a:rPr>
              <a:t>början</a:t>
            </a:r>
            <a:r>
              <a:rPr lang="en-US">
                <a:ea typeface="Calibri"/>
                <a:cs typeface="+mn-lt"/>
              </a:rPr>
              <a:t> </a:t>
            </a:r>
            <a:r>
              <a:rPr lang="en-US" err="1">
                <a:ea typeface="Calibri"/>
                <a:cs typeface="+mn-lt"/>
              </a:rPr>
              <a:t>på</a:t>
            </a:r>
            <a:r>
              <a:rPr lang="en-US">
                <a:ea typeface="Calibri"/>
                <a:cs typeface="+mn-lt"/>
              </a:rPr>
              <a:t> </a:t>
            </a:r>
            <a:r>
              <a:rPr lang="en-US" err="1">
                <a:ea typeface="Calibri"/>
                <a:cs typeface="+mn-lt"/>
              </a:rPr>
              <a:t>augusti</a:t>
            </a:r>
            <a:r>
              <a:rPr lang="en-US">
                <a:ea typeface="Calibri"/>
                <a:cs typeface="+mn-lt"/>
              </a:rPr>
              <a:t> </a:t>
            </a:r>
            <a:r>
              <a:rPr lang="en-US" err="1">
                <a:ea typeface="Calibri"/>
                <a:cs typeface="+mn-lt"/>
              </a:rPr>
              <a:t>som</a:t>
            </a:r>
            <a:r>
              <a:rPr lang="en-US">
                <a:ea typeface="Calibri"/>
                <a:cs typeface="+mn-lt"/>
              </a:rPr>
              <a:t> var </a:t>
            </a:r>
            <a:r>
              <a:rPr lang="en-US" b="1" err="1">
                <a:ea typeface="Calibri"/>
                <a:cs typeface="+mn-lt"/>
              </a:rPr>
              <a:t>exceptionellt</a:t>
            </a:r>
            <a:r>
              <a:rPr lang="en-US" b="1">
                <a:ea typeface="Calibri"/>
                <a:cs typeface="+mn-lt"/>
              </a:rPr>
              <a:t> </a:t>
            </a:r>
            <a:r>
              <a:rPr lang="en-US" b="1" err="1">
                <a:ea typeface="Calibri"/>
                <a:cs typeface="+mn-lt"/>
              </a:rPr>
              <a:t>varma</a:t>
            </a:r>
            <a:r>
              <a:rPr lang="en-US">
                <a:ea typeface="Calibri"/>
                <a:cs typeface="+mn-lt"/>
              </a:rPr>
              <a:t>, </a:t>
            </a:r>
            <a:r>
              <a:rPr lang="en-US" err="1">
                <a:ea typeface="Calibri"/>
                <a:cs typeface="+mn-lt"/>
              </a:rPr>
              <a:t>uppemot</a:t>
            </a:r>
            <a:r>
              <a:rPr lang="en-US">
                <a:ea typeface="Calibri"/>
                <a:cs typeface="+mn-lt"/>
              </a:rPr>
              <a:t> </a:t>
            </a:r>
            <a:r>
              <a:rPr lang="en-US" b="1">
                <a:ea typeface="Calibri"/>
                <a:cs typeface="+mn-lt"/>
              </a:rPr>
              <a:t>34C </a:t>
            </a:r>
            <a:r>
              <a:rPr lang="en-US">
                <a:ea typeface="Calibri"/>
                <a:cs typeface="+mn-lt"/>
              </a:rPr>
              <a:t>med </a:t>
            </a:r>
            <a:r>
              <a:rPr lang="en-US" b="1" err="1">
                <a:ea typeface="Calibri"/>
                <a:cs typeface="+mn-lt"/>
              </a:rPr>
              <a:t>tropiska</a:t>
            </a:r>
            <a:r>
              <a:rPr lang="en-US" b="1">
                <a:ea typeface="Calibri"/>
                <a:cs typeface="+mn-lt"/>
              </a:rPr>
              <a:t> </a:t>
            </a:r>
            <a:r>
              <a:rPr lang="en-US" b="1" err="1">
                <a:ea typeface="Calibri"/>
                <a:cs typeface="+mn-lt"/>
              </a:rPr>
              <a:t>nätter</a:t>
            </a:r>
            <a:r>
              <a:rPr lang="en-US">
                <a:ea typeface="Calibri"/>
                <a:cs typeface="+mn-lt"/>
              </a:rPr>
              <a:t> I </a:t>
            </a:r>
            <a:r>
              <a:rPr lang="en-US" err="1">
                <a:ea typeface="Calibri"/>
                <a:cs typeface="+mn-lt"/>
              </a:rPr>
              <a:t>stora</a:t>
            </a:r>
            <a:r>
              <a:rPr lang="en-US">
                <a:ea typeface="Calibri"/>
                <a:cs typeface="+mn-lt"/>
              </a:rPr>
              <a:t> </a:t>
            </a:r>
            <a:r>
              <a:rPr lang="en-US" err="1">
                <a:ea typeface="Calibri"/>
                <a:cs typeface="+mn-lt"/>
              </a:rPr>
              <a:t>delar</a:t>
            </a:r>
            <a:r>
              <a:rPr lang="en-US">
                <a:ea typeface="Calibri"/>
                <a:cs typeface="+mn-lt"/>
              </a:rPr>
              <a:t> av </a:t>
            </a:r>
            <a:r>
              <a:rPr lang="en-US" err="1">
                <a:ea typeface="Calibri"/>
                <a:cs typeface="+mn-lt"/>
              </a:rPr>
              <a:t>landet</a:t>
            </a:r>
            <a:r>
              <a:rPr lang="en-US">
                <a:ea typeface="Calibri"/>
                <a:cs typeface="+mn-lt"/>
              </a:rPr>
              <a:t> - </a:t>
            </a:r>
            <a:r>
              <a:rPr lang="en-US" err="1">
                <a:ea typeface="Calibri"/>
                <a:cs typeface="+mn-lt"/>
              </a:rPr>
              <a:t>då</a:t>
            </a:r>
            <a:r>
              <a:rPr lang="en-US">
                <a:ea typeface="Calibri"/>
                <a:cs typeface="+mn-lt"/>
              </a:rPr>
              <a:t> </a:t>
            </a:r>
            <a:r>
              <a:rPr lang="en-US" err="1"/>
              <a:t>nattliga</a:t>
            </a:r>
            <a:r>
              <a:rPr lang="en-US"/>
              <a:t> </a:t>
            </a:r>
            <a:r>
              <a:rPr lang="en-US" err="1"/>
              <a:t>temperaturer</a:t>
            </a:r>
            <a:r>
              <a:rPr lang="en-US"/>
              <a:t> </a:t>
            </a:r>
            <a:r>
              <a:rPr lang="en-US" err="1"/>
              <a:t>inte</a:t>
            </a:r>
            <a:r>
              <a:rPr lang="en-US"/>
              <a:t> </a:t>
            </a:r>
            <a:r>
              <a:rPr lang="en-US" err="1"/>
              <a:t>understiger</a:t>
            </a:r>
            <a:r>
              <a:rPr lang="en-US"/>
              <a:t> 20C.</a:t>
            </a:r>
            <a:endParaRPr lang="en-US">
              <a:cs typeface="Calibri"/>
            </a:endParaRPr>
          </a:p>
          <a:p>
            <a:pPr marL="181240" indent="-181240">
              <a:buFont typeface="Arial"/>
              <a:buChar char="•"/>
            </a:pPr>
            <a:r>
              <a:rPr lang="en-US" err="1">
                <a:ea typeface="Calibri"/>
                <a:cs typeface="Calibri"/>
              </a:rPr>
              <a:t>Visst</a:t>
            </a:r>
            <a:r>
              <a:rPr lang="en-US">
                <a:ea typeface="Calibri"/>
                <a:cs typeface="Calibri"/>
              </a:rPr>
              <a:t> var </a:t>
            </a:r>
            <a:r>
              <a:rPr lang="en-US" err="1">
                <a:ea typeface="Calibri"/>
                <a:cs typeface="Calibri"/>
              </a:rPr>
              <a:t>värmen</a:t>
            </a:r>
            <a:r>
              <a:rPr lang="en-US">
                <a:ea typeface="Calibri"/>
                <a:cs typeface="Calibri"/>
              </a:rPr>
              <a:t> </a:t>
            </a:r>
            <a:r>
              <a:rPr lang="en-US" b="1" err="1">
                <a:ea typeface="Calibri"/>
                <a:cs typeface="Calibri"/>
              </a:rPr>
              <a:t>påfrestande</a:t>
            </a:r>
            <a:r>
              <a:rPr lang="en-US">
                <a:ea typeface="Calibri"/>
                <a:cs typeface="Calibri"/>
              </a:rPr>
              <a:t>, men </a:t>
            </a:r>
            <a:r>
              <a:rPr lang="en-US" err="1">
                <a:ea typeface="Calibri"/>
                <a:cs typeface="Calibri"/>
              </a:rPr>
              <a:t>kanske</a:t>
            </a:r>
            <a:r>
              <a:rPr lang="en-US">
                <a:ea typeface="Calibri"/>
                <a:cs typeface="Calibri"/>
              </a:rPr>
              <a:t> </a:t>
            </a:r>
            <a:r>
              <a:rPr lang="en-US" err="1">
                <a:ea typeface="Calibri"/>
                <a:cs typeface="Calibri"/>
              </a:rPr>
              <a:t>fokuserade</a:t>
            </a:r>
            <a:r>
              <a:rPr lang="en-US">
                <a:ea typeface="Calibri"/>
                <a:cs typeface="Calibri"/>
              </a:rPr>
              <a:t> vi </a:t>
            </a:r>
            <a:r>
              <a:rPr lang="en-US" err="1">
                <a:ea typeface="Calibri"/>
                <a:cs typeface="Calibri"/>
              </a:rPr>
              <a:t>ändå</a:t>
            </a:r>
            <a:r>
              <a:rPr lang="en-US">
                <a:ea typeface="Calibri"/>
                <a:cs typeface="Calibri"/>
              </a:rPr>
              <a:t> </a:t>
            </a:r>
            <a:r>
              <a:rPr lang="en-US" err="1">
                <a:ea typeface="Calibri"/>
                <a:cs typeface="Calibri"/>
              </a:rPr>
              <a:t>mest</a:t>
            </a:r>
            <a:r>
              <a:rPr lang="en-US">
                <a:ea typeface="Calibri"/>
                <a:cs typeface="Calibri"/>
              </a:rPr>
              <a:t> </a:t>
            </a:r>
            <a:r>
              <a:rPr lang="en-US" err="1">
                <a:ea typeface="Calibri"/>
                <a:cs typeface="Calibri"/>
              </a:rPr>
              <a:t>på</a:t>
            </a:r>
            <a:r>
              <a:rPr lang="en-US">
                <a:ea typeface="Calibri"/>
                <a:cs typeface="Calibri"/>
              </a:rPr>
              <a:t> </a:t>
            </a:r>
            <a:r>
              <a:rPr lang="en-US" b="1" err="1">
                <a:ea typeface="Calibri"/>
                <a:cs typeface="Calibri"/>
              </a:rPr>
              <a:t>bränderna</a:t>
            </a:r>
            <a:r>
              <a:rPr lang="en-US" b="1">
                <a:ea typeface="Calibri"/>
                <a:cs typeface="Calibri"/>
              </a:rPr>
              <a:t> - </a:t>
            </a:r>
            <a:r>
              <a:rPr lang="en-US" err="1">
                <a:ea typeface="Calibri"/>
                <a:cs typeface="Calibri"/>
              </a:rPr>
              <a:t>dom</a:t>
            </a:r>
            <a:r>
              <a:rPr lang="en-US">
                <a:ea typeface="Calibri"/>
                <a:cs typeface="Calibri"/>
              </a:rPr>
              <a:t> </a:t>
            </a:r>
            <a:r>
              <a:rPr lang="en-US" err="1">
                <a:ea typeface="Calibri"/>
                <a:cs typeface="Calibri"/>
              </a:rPr>
              <a:t>väldigt</a:t>
            </a:r>
            <a:r>
              <a:rPr lang="en-US">
                <a:ea typeface="Calibri"/>
                <a:cs typeface="Calibri"/>
              </a:rPr>
              <a:t> </a:t>
            </a:r>
            <a:r>
              <a:rPr lang="en-US" b="1" err="1">
                <a:ea typeface="Calibri"/>
                <a:cs typeface="Calibri"/>
              </a:rPr>
              <a:t>konkreta</a:t>
            </a:r>
            <a:r>
              <a:rPr lang="en-US" b="1">
                <a:ea typeface="Calibri"/>
                <a:cs typeface="Calibri"/>
              </a:rPr>
              <a:t> </a:t>
            </a:r>
            <a:r>
              <a:rPr lang="en-US" err="1">
                <a:ea typeface="Calibri"/>
                <a:cs typeface="Calibri"/>
              </a:rPr>
              <a:t>våldsamma</a:t>
            </a:r>
            <a:r>
              <a:rPr lang="en-US">
                <a:ea typeface="Calibri"/>
                <a:cs typeface="Calibri"/>
              </a:rPr>
              <a:t> </a:t>
            </a:r>
            <a:r>
              <a:rPr lang="en-US" err="1">
                <a:ea typeface="Calibri"/>
                <a:cs typeface="Calibri"/>
              </a:rPr>
              <a:t>flammorna</a:t>
            </a:r>
            <a:r>
              <a:rPr lang="en-US">
                <a:ea typeface="Calibri"/>
                <a:cs typeface="Calibri"/>
              </a:rPr>
              <a:t>?</a:t>
            </a:r>
          </a:p>
          <a:p>
            <a:pPr marL="181240" indent="-181240">
              <a:buFont typeface="Arial"/>
              <a:buChar char="•"/>
            </a:pPr>
            <a:r>
              <a:rPr lang="en-US" err="1">
                <a:ea typeface="Calibri"/>
                <a:cs typeface="Calibri"/>
              </a:rPr>
              <a:t>Forskning</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i</a:t>
            </a:r>
            <a:r>
              <a:rPr lang="en-US">
                <a:ea typeface="Calibri"/>
                <a:cs typeface="Calibri"/>
              </a:rPr>
              <a:t> </a:t>
            </a:r>
            <a:r>
              <a:rPr lang="en-US" b="1" err="1">
                <a:ea typeface="Calibri"/>
                <a:cs typeface="Calibri"/>
              </a:rPr>
              <a:t>efterhand</a:t>
            </a:r>
            <a:r>
              <a:rPr lang="en-US" b="1">
                <a:ea typeface="Calibri"/>
                <a:cs typeface="Calibri"/>
              </a:rPr>
              <a:t> </a:t>
            </a:r>
            <a:r>
              <a:rPr lang="en-US" err="1">
                <a:ea typeface="Calibri"/>
                <a:cs typeface="Calibri"/>
              </a:rPr>
              <a:t>visat</a:t>
            </a:r>
            <a:r>
              <a:rPr lang="en-US">
                <a:ea typeface="Calibri"/>
                <a:cs typeface="Calibri"/>
              </a:rPr>
              <a:t> </a:t>
            </a:r>
            <a:r>
              <a:rPr lang="en-US" err="1">
                <a:ea typeface="Calibri"/>
                <a:cs typeface="Calibri"/>
              </a:rPr>
              <a:t>att</a:t>
            </a:r>
            <a:r>
              <a:rPr lang="en-US">
                <a:ea typeface="Calibri"/>
                <a:cs typeface="Calibri"/>
              </a:rPr>
              <a:t>, under </a:t>
            </a:r>
            <a:r>
              <a:rPr lang="en-US" b="1">
                <a:ea typeface="Calibri"/>
                <a:cs typeface="Calibri"/>
              </a:rPr>
              <a:t>dessa </a:t>
            </a:r>
            <a:r>
              <a:rPr lang="en-US" b="1" err="1">
                <a:ea typeface="Calibri"/>
                <a:cs typeface="Calibri"/>
              </a:rPr>
              <a:t>extremt</a:t>
            </a:r>
            <a:r>
              <a:rPr lang="en-US" b="1">
                <a:ea typeface="Calibri"/>
                <a:cs typeface="Calibri"/>
              </a:rPr>
              <a:t> </a:t>
            </a:r>
            <a:r>
              <a:rPr lang="en-US" b="1" err="1">
                <a:ea typeface="Calibri"/>
                <a:cs typeface="Calibri"/>
              </a:rPr>
              <a:t>varma</a:t>
            </a:r>
            <a:r>
              <a:rPr lang="en-US" b="1">
                <a:ea typeface="Calibri"/>
                <a:cs typeface="Calibri"/>
              </a:rPr>
              <a:t> </a:t>
            </a:r>
            <a:r>
              <a:rPr lang="en-US" b="1" err="1">
                <a:ea typeface="Calibri"/>
                <a:cs typeface="Calibri"/>
              </a:rPr>
              <a:t>veckor</a:t>
            </a:r>
            <a:r>
              <a:rPr lang="en-US">
                <a:ea typeface="Calibri"/>
                <a:cs typeface="Calibri"/>
              </a:rPr>
              <a:t>, dog </a:t>
            </a:r>
            <a:r>
              <a:rPr lang="en-US" err="1">
                <a:ea typeface="Calibri"/>
                <a:cs typeface="Calibri"/>
              </a:rPr>
              <a:t>minst</a:t>
            </a:r>
            <a:r>
              <a:rPr lang="en-US">
                <a:ea typeface="Calibri"/>
                <a:cs typeface="Calibri"/>
              </a:rPr>
              <a:t> </a:t>
            </a:r>
            <a:r>
              <a:rPr lang="en-US" b="1">
                <a:ea typeface="Calibri"/>
                <a:cs typeface="Calibri"/>
              </a:rPr>
              <a:t>600 </a:t>
            </a:r>
            <a:r>
              <a:rPr lang="en-US" err="1">
                <a:ea typeface="Calibri"/>
                <a:cs typeface="Calibri"/>
              </a:rPr>
              <a:t>personer</a:t>
            </a:r>
            <a:r>
              <a:rPr lang="en-US">
                <a:ea typeface="Calibri"/>
                <a:cs typeface="Calibri"/>
              </a:rPr>
              <a:t>. </a:t>
            </a:r>
            <a:r>
              <a:rPr lang="en-US" err="1">
                <a:ea typeface="Calibri"/>
                <a:cs typeface="Calibri"/>
              </a:rPr>
              <a:t>Sätt</a:t>
            </a:r>
            <a:r>
              <a:rPr lang="en-US">
                <a:ea typeface="Calibri"/>
                <a:cs typeface="Calibri"/>
              </a:rPr>
              <a:t> </a:t>
            </a:r>
            <a:r>
              <a:rPr lang="en-US" err="1">
                <a:ea typeface="Calibri"/>
                <a:cs typeface="Calibri"/>
              </a:rPr>
              <a:t>detta</a:t>
            </a:r>
            <a:r>
              <a:rPr lang="en-US">
                <a:ea typeface="Calibri"/>
                <a:cs typeface="Calibri"/>
              </a:rPr>
              <a:t> </a:t>
            </a:r>
            <a:r>
              <a:rPr lang="en-US" err="1">
                <a:ea typeface="Calibri"/>
                <a:cs typeface="Calibri"/>
              </a:rPr>
              <a:t>då</a:t>
            </a:r>
            <a:r>
              <a:rPr lang="en-US">
                <a:ea typeface="Calibri"/>
                <a:cs typeface="Calibri"/>
              </a:rPr>
              <a:t> I </a:t>
            </a:r>
            <a:r>
              <a:rPr lang="en-US" err="1">
                <a:ea typeface="Calibri"/>
                <a:cs typeface="Calibri"/>
              </a:rPr>
              <a:t>kontexten</a:t>
            </a:r>
            <a:r>
              <a:rPr lang="en-US">
                <a:ea typeface="Calibri"/>
                <a:cs typeface="Calibri"/>
              </a:rPr>
              <a:t> med </a:t>
            </a:r>
            <a:r>
              <a:rPr lang="en-US" err="1">
                <a:ea typeface="Calibri"/>
                <a:cs typeface="Calibri"/>
              </a:rPr>
              <a:t>vårt</a:t>
            </a:r>
            <a:r>
              <a:rPr lang="en-US">
                <a:ea typeface="Calibri"/>
                <a:cs typeface="Calibri"/>
              </a:rPr>
              <a:t> </a:t>
            </a:r>
            <a:r>
              <a:rPr lang="en-US" err="1">
                <a:ea typeface="Calibri"/>
                <a:cs typeface="Calibri"/>
              </a:rPr>
              <a:t>årliga</a:t>
            </a:r>
            <a:r>
              <a:rPr lang="en-US">
                <a:ea typeface="Calibri"/>
                <a:cs typeface="Calibri"/>
              </a:rPr>
              <a:t> </a:t>
            </a:r>
            <a:r>
              <a:rPr lang="en-US" err="1">
                <a:ea typeface="Calibri"/>
                <a:cs typeface="Calibri"/>
              </a:rPr>
              <a:t>genomsnitt</a:t>
            </a:r>
            <a:r>
              <a:rPr lang="en-US">
                <a:ea typeface="Calibri"/>
                <a:cs typeface="Calibri"/>
              </a:rPr>
              <a:t> 140 </a:t>
            </a:r>
            <a:r>
              <a:rPr lang="en-US" err="1">
                <a:ea typeface="Calibri"/>
                <a:cs typeface="Calibri"/>
              </a:rPr>
              <a:t>dödsfall</a:t>
            </a:r>
            <a:r>
              <a:rPr lang="en-US">
                <a:ea typeface="Calibri"/>
                <a:cs typeface="Calibri"/>
              </a:rPr>
              <a:t>, </a:t>
            </a:r>
            <a:r>
              <a:rPr lang="en-US" err="1">
                <a:ea typeface="Calibri"/>
                <a:cs typeface="Calibri"/>
              </a:rPr>
              <a:t>och</a:t>
            </a:r>
            <a:r>
              <a:rPr lang="en-US">
                <a:ea typeface="Calibri"/>
                <a:cs typeface="Calibri"/>
              </a:rPr>
              <a:t> </a:t>
            </a:r>
            <a:r>
              <a:rPr lang="en-US" err="1">
                <a:ea typeface="Calibri"/>
                <a:cs typeface="Calibri"/>
              </a:rPr>
              <a:t>förra</a:t>
            </a:r>
            <a:r>
              <a:rPr lang="en-US">
                <a:ea typeface="Calibri"/>
                <a:cs typeface="Calibri"/>
              </a:rPr>
              <a:t> </a:t>
            </a:r>
            <a:r>
              <a:rPr lang="en-US" err="1">
                <a:ea typeface="Calibri"/>
                <a:cs typeface="Calibri"/>
              </a:rPr>
              <a:t>året</a:t>
            </a:r>
            <a:r>
              <a:rPr lang="en-US">
                <a:ea typeface="Calibri"/>
                <a:cs typeface="Calibri"/>
              </a:rPr>
              <a:t> </a:t>
            </a:r>
            <a:r>
              <a:rPr lang="en-US" err="1">
                <a:ea typeface="Calibri"/>
                <a:cs typeface="Calibri"/>
              </a:rPr>
              <a:t>så</a:t>
            </a:r>
            <a:r>
              <a:rPr lang="en-US">
                <a:ea typeface="Calibri"/>
                <a:cs typeface="Calibri"/>
              </a:rPr>
              <a:t> </a:t>
            </a:r>
            <a:r>
              <a:rPr lang="en-US" err="1">
                <a:ea typeface="Calibri"/>
                <a:cs typeface="Calibri"/>
              </a:rPr>
              <a:t>få</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ungefär</a:t>
            </a:r>
            <a:r>
              <a:rPr lang="en-US">
                <a:ea typeface="Calibri"/>
                <a:cs typeface="Calibri"/>
              </a:rPr>
              <a:t> 13.</a:t>
            </a:r>
          </a:p>
          <a:p>
            <a:pPr marL="181240" indent="-181240">
              <a:buFont typeface="Arial"/>
              <a:buChar char="•"/>
            </a:pPr>
            <a:r>
              <a:rPr lang="en-US">
                <a:cs typeface="Calibri" panose="020F0502020204030204"/>
              </a:rPr>
              <a:t>Jag </a:t>
            </a:r>
            <a:r>
              <a:rPr lang="en-US" err="1">
                <a:cs typeface="Calibri" panose="020F0502020204030204"/>
              </a:rPr>
              <a:t>är</a:t>
            </a:r>
            <a:r>
              <a:rPr lang="en-US">
                <a:cs typeface="Calibri" panose="020F0502020204030204"/>
              </a:rPr>
              <a:t> </a:t>
            </a:r>
            <a:r>
              <a:rPr lang="en-US" err="1">
                <a:cs typeface="Calibri" panose="020F0502020204030204"/>
              </a:rPr>
              <a:t>nyfiken</a:t>
            </a:r>
            <a:r>
              <a:rPr lang="en-US">
                <a:cs typeface="Calibri" panose="020F0502020204030204"/>
              </a:rPr>
              <a:t> - </a:t>
            </a:r>
            <a:r>
              <a:rPr lang="en-US" err="1">
                <a:cs typeface="Calibri" panose="020F0502020204030204"/>
              </a:rPr>
              <a:t>kan</a:t>
            </a:r>
            <a:r>
              <a:rPr lang="en-US">
                <a:cs typeface="Calibri" panose="020F0502020204030204"/>
              </a:rPr>
              <a:t> vi ta </a:t>
            </a:r>
            <a:r>
              <a:rPr lang="en-US" err="1">
                <a:cs typeface="Calibri" panose="020F0502020204030204"/>
              </a:rPr>
              <a:t>en</a:t>
            </a:r>
            <a:r>
              <a:rPr lang="en-US">
                <a:cs typeface="Calibri" panose="020F0502020204030204"/>
              </a:rPr>
              <a:t> </a:t>
            </a:r>
            <a:r>
              <a:rPr lang="en-US" err="1">
                <a:cs typeface="Calibri" panose="020F0502020204030204"/>
              </a:rPr>
              <a:t>snabb</a:t>
            </a:r>
            <a:r>
              <a:rPr lang="en-US">
                <a:cs typeface="Calibri" panose="020F0502020204030204"/>
              </a:rPr>
              <a:t> </a:t>
            </a:r>
            <a:r>
              <a:rPr lang="en-US" err="1">
                <a:cs typeface="Calibri" panose="020F0502020204030204"/>
              </a:rPr>
              <a:t>handuppräckning</a:t>
            </a:r>
            <a:r>
              <a:rPr lang="en-US">
                <a:cs typeface="Calibri" panose="020F0502020204030204"/>
              </a:rPr>
              <a:t> - </a:t>
            </a:r>
            <a:r>
              <a:rPr lang="en-US" b="1" err="1">
                <a:cs typeface="Calibri" panose="020F0502020204030204"/>
              </a:rPr>
              <a:t>hur</a:t>
            </a:r>
            <a:r>
              <a:rPr lang="en-US" b="1">
                <a:cs typeface="Calibri" panose="020F0502020204030204"/>
              </a:rPr>
              <a:t> </a:t>
            </a:r>
            <a:r>
              <a:rPr lang="en-US" b="1" err="1">
                <a:cs typeface="Calibri" panose="020F0502020204030204"/>
              </a:rPr>
              <a:t>många</a:t>
            </a:r>
            <a:r>
              <a:rPr lang="en-US" b="1">
                <a:cs typeface="Calibri" panose="020F0502020204030204"/>
              </a:rPr>
              <a:t> </a:t>
            </a:r>
            <a:r>
              <a:rPr lang="en-US">
                <a:cs typeface="Calibri" panose="020F0502020204030204"/>
              </a:rPr>
              <a:t>av er hade </a:t>
            </a:r>
            <a:r>
              <a:rPr lang="en-US" err="1">
                <a:cs typeface="Calibri" panose="020F0502020204030204"/>
              </a:rPr>
              <a:t>hört</a:t>
            </a:r>
            <a:r>
              <a:rPr lang="en-US">
                <a:cs typeface="Calibri" panose="020F0502020204030204"/>
              </a:rPr>
              <a:t> talas om </a:t>
            </a:r>
            <a:r>
              <a:rPr lang="en-US" err="1">
                <a:cs typeface="Calibri" panose="020F0502020204030204"/>
              </a:rPr>
              <a:t>att</a:t>
            </a:r>
            <a:r>
              <a:rPr lang="en-US">
                <a:cs typeface="Calibri" panose="020F0502020204030204"/>
              </a:rPr>
              <a:t> 600 </a:t>
            </a:r>
            <a:r>
              <a:rPr lang="en-US" err="1">
                <a:cs typeface="Calibri" panose="020F0502020204030204"/>
              </a:rPr>
              <a:t>personer</a:t>
            </a:r>
            <a:r>
              <a:rPr lang="en-US">
                <a:cs typeface="Calibri" panose="020F0502020204030204"/>
              </a:rPr>
              <a:t> </a:t>
            </a:r>
            <a:r>
              <a:rPr lang="en-US" err="1">
                <a:cs typeface="Calibri" panose="020F0502020204030204"/>
              </a:rPr>
              <a:t>omkom</a:t>
            </a:r>
            <a:r>
              <a:rPr lang="en-US">
                <a:cs typeface="Calibri" panose="020F0502020204030204"/>
              </a:rPr>
              <a:t> </a:t>
            </a:r>
            <a:r>
              <a:rPr lang="en-US" err="1">
                <a:cs typeface="Calibri" panose="020F0502020204030204"/>
              </a:rPr>
              <a:t>i</a:t>
            </a:r>
            <a:r>
              <a:rPr lang="en-US">
                <a:cs typeface="Calibri" panose="020F0502020204030204"/>
              </a:rPr>
              <a:t> </a:t>
            </a:r>
            <a:r>
              <a:rPr lang="en-US" err="1">
                <a:cs typeface="Calibri" panose="020F0502020204030204"/>
              </a:rPr>
              <a:t>värmeböljan</a:t>
            </a:r>
            <a:r>
              <a:rPr lang="en-US">
                <a:cs typeface="Calibri" panose="020F0502020204030204"/>
              </a:rPr>
              <a:t> 2018?</a:t>
            </a:r>
          </a:p>
          <a:p>
            <a:pPr marL="181240" indent="-181240">
              <a:buFont typeface="Arial"/>
              <a:buChar char="•"/>
            </a:pPr>
            <a:r>
              <a:rPr lang="en-US" err="1">
                <a:cs typeface="Calibri" panose="020F0502020204030204"/>
              </a:rPr>
              <a:t>Extremvärme</a:t>
            </a:r>
            <a:r>
              <a:rPr lang="en-US">
                <a:cs typeface="Calibri" panose="020F0502020204030204"/>
              </a:rPr>
              <a:t> </a:t>
            </a:r>
            <a:r>
              <a:rPr lang="en-US" err="1">
                <a:cs typeface="Calibri" panose="020F0502020204030204"/>
              </a:rPr>
              <a:t>kallas</a:t>
            </a:r>
            <a:r>
              <a:rPr lang="en-US">
                <a:cs typeface="Calibri" panose="020F0502020204030204"/>
              </a:rPr>
              <a:t> </a:t>
            </a:r>
            <a:r>
              <a:rPr lang="en-US" err="1">
                <a:cs typeface="Calibri" panose="020F0502020204030204"/>
              </a:rPr>
              <a:t>ofta</a:t>
            </a:r>
            <a:r>
              <a:rPr lang="en-US">
                <a:cs typeface="Calibri" panose="020F0502020204030204"/>
              </a:rPr>
              <a:t> för </a:t>
            </a:r>
            <a:r>
              <a:rPr lang="en-US" err="1">
                <a:cs typeface="Calibri" panose="020F0502020204030204"/>
              </a:rPr>
              <a:t>en</a:t>
            </a:r>
            <a:r>
              <a:rPr lang="en-US">
                <a:cs typeface="Calibri" panose="020F0502020204030204"/>
              </a:rPr>
              <a:t> "</a:t>
            </a:r>
            <a:r>
              <a:rPr lang="en-US" b="1">
                <a:cs typeface="Calibri" panose="020F0502020204030204"/>
              </a:rPr>
              <a:t>silent killer</a:t>
            </a:r>
            <a:r>
              <a:rPr lang="en-US">
                <a:cs typeface="Calibri" panose="020F0502020204030204"/>
              </a:rPr>
              <a:t>", det </a:t>
            </a:r>
            <a:r>
              <a:rPr lang="en-US" err="1">
                <a:cs typeface="Calibri" panose="020F0502020204030204"/>
              </a:rPr>
              <a:t>är</a:t>
            </a:r>
            <a:r>
              <a:rPr lang="en-US">
                <a:cs typeface="Calibri" panose="020F0502020204030204"/>
              </a:rPr>
              <a:t> </a:t>
            </a:r>
            <a:r>
              <a:rPr lang="en-US" err="1">
                <a:cs typeface="Calibri" panose="020F0502020204030204"/>
              </a:rPr>
              <a:t>alltså</a:t>
            </a:r>
            <a:r>
              <a:rPr lang="en-US">
                <a:cs typeface="Calibri" panose="020F0502020204030204"/>
              </a:rPr>
              <a:t> </a:t>
            </a:r>
            <a:r>
              <a:rPr lang="en-US" err="1">
                <a:cs typeface="Calibri" panose="020F0502020204030204"/>
              </a:rPr>
              <a:t>ett</a:t>
            </a:r>
            <a:r>
              <a:rPr lang="en-US">
                <a:cs typeface="Calibri" panose="020F0502020204030204"/>
              </a:rPr>
              <a:t> </a:t>
            </a:r>
            <a:r>
              <a:rPr lang="en-US" b="1" err="1">
                <a:cs typeface="Calibri" panose="020F0502020204030204"/>
              </a:rPr>
              <a:t>tyst</a:t>
            </a:r>
            <a:r>
              <a:rPr lang="en-US" b="1">
                <a:cs typeface="Calibri" panose="020F0502020204030204"/>
              </a:rPr>
              <a:t> men </a:t>
            </a:r>
            <a:r>
              <a:rPr lang="en-US" b="1" err="1">
                <a:cs typeface="Calibri" panose="020F0502020204030204"/>
              </a:rPr>
              <a:t>dödligt</a:t>
            </a:r>
            <a:r>
              <a:rPr lang="en-US" b="1">
                <a:cs typeface="Calibri" panose="020F0502020204030204"/>
              </a:rPr>
              <a:t> hot</a:t>
            </a:r>
            <a:r>
              <a:rPr lang="en-US">
                <a:cs typeface="Calibri" panose="020F0502020204030204"/>
              </a:rPr>
              <a:t> – </a:t>
            </a:r>
            <a:r>
              <a:rPr lang="en-US" err="1">
                <a:cs typeface="Calibri" panose="020F0502020204030204"/>
              </a:rPr>
              <a:t>ett</a:t>
            </a:r>
            <a:r>
              <a:rPr lang="en-US">
                <a:cs typeface="Calibri" panose="020F0502020204030204"/>
              </a:rPr>
              <a:t> hot vi </a:t>
            </a:r>
            <a:r>
              <a:rPr lang="en-US" err="1">
                <a:cs typeface="Calibri" panose="020F0502020204030204"/>
              </a:rPr>
              <a:t>inte</a:t>
            </a:r>
            <a:r>
              <a:rPr lang="en-US">
                <a:cs typeface="Calibri" panose="020F0502020204030204"/>
              </a:rPr>
              <a:t> </a:t>
            </a:r>
            <a:r>
              <a:rPr lang="en-US" b="1">
                <a:cs typeface="Calibri" panose="020F0502020204030204"/>
              </a:rPr>
              <a:t>ser</a:t>
            </a:r>
            <a:r>
              <a:rPr lang="en-US">
                <a:cs typeface="Calibri" panose="020F0502020204030204"/>
              </a:rPr>
              <a:t>, </a:t>
            </a:r>
            <a:r>
              <a:rPr lang="en-US" err="1">
                <a:cs typeface="Calibri" panose="020F0502020204030204"/>
              </a:rPr>
              <a:t>som</a:t>
            </a:r>
            <a:r>
              <a:rPr lang="en-US">
                <a:cs typeface="Calibri" panose="020F0502020204030204"/>
              </a:rPr>
              <a:t> med </a:t>
            </a:r>
            <a:r>
              <a:rPr lang="en-US" err="1">
                <a:cs typeface="Calibri" panose="020F0502020204030204"/>
              </a:rPr>
              <a:t>bränder</a:t>
            </a:r>
            <a:r>
              <a:rPr lang="en-US">
                <a:cs typeface="Calibri" panose="020F0502020204030204"/>
              </a:rPr>
              <a:t>, </a:t>
            </a:r>
            <a:r>
              <a:rPr lang="en-US" err="1">
                <a:cs typeface="Calibri" panose="020F0502020204030204"/>
              </a:rPr>
              <a:t>översvämningar</a:t>
            </a:r>
            <a:r>
              <a:rPr lang="en-US">
                <a:cs typeface="Calibri" panose="020F0502020204030204"/>
              </a:rPr>
              <a:t> </a:t>
            </a:r>
            <a:r>
              <a:rPr lang="en-US" err="1">
                <a:cs typeface="Calibri" panose="020F0502020204030204"/>
              </a:rPr>
              <a:t>och</a:t>
            </a:r>
            <a:r>
              <a:rPr lang="en-US">
                <a:cs typeface="Calibri" panose="020F0502020204030204"/>
              </a:rPr>
              <a:t> </a:t>
            </a:r>
            <a:r>
              <a:rPr lang="en-US" err="1">
                <a:cs typeface="Calibri" panose="020F0502020204030204"/>
              </a:rPr>
              <a:t>stormar</a:t>
            </a:r>
            <a:endParaRPr lang="en-US">
              <a:cs typeface="Calibri" panose="020F0502020204030204"/>
            </a:endParaRPr>
          </a:p>
          <a:p>
            <a:pPr marL="181240" indent="-181240">
              <a:buFont typeface="Arial"/>
              <a:buChar char="•"/>
            </a:pPr>
            <a:r>
              <a:rPr lang="en-US" err="1">
                <a:cs typeface="Calibri" panose="020F0502020204030204"/>
              </a:rPr>
              <a:t>Är</a:t>
            </a:r>
            <a:r>
              <a:rPr lang="en-US">
                <a:cs typeface="Calibri" panose="020F0502020204030204"/>
              </a:rPr>
              <a:t> det </a:t>
            </a:r>
            <a:r>
              <a:rPr lang="en-US" err="1">
                <a:cs typeface="Calibri" panose="020F0502020204030204"/>
              </a:rPr>
              <a:t>inte</a:t>
            </a:r>
            <a:r>
              <a:rPr lang="en-US">
                <a:cs typeface="Calibri" panose="020F0502020204030204"/>
              </a:rPr>
              <a:t> lite </a:t>
            </a:r>
            <a:r>
              <a:rPr lang="en-US" err="1">
                <a:cs typeface="Calibri" panose="020F0502020204030204"/>
              </a:rPr>
              <a:t>skrämmande</a:t>
            </a:r>
            <a:r>
              <a:rPr lang="en-US">
                <a:cs typeface="Calibri" panose="020F0502020204030204"/>
              </a:rPr>
              <a:t> </a:t>
            </a:r>
            <a:r>
              <a:rPr lang="en-US" err="1">
                <a:cs typeface="Calibri" panose="020F0502020204030204"/>
              </a:rPr>
              <a:t>att</a:t>
            </a:r>
            <a:r>
              <a:rPr lang="en-US">
                <a:cs typeface="Calibri" panose="020F0502020204030204"/>
              </a:rPr>
              <a:t> </a:t>
            </a:r>
            <a:r>
              <a:rPr lang="en-US" err="1">
                <a:cs typeface="Calibri" panose="020F0502020204030204"/>
              </a:rPr>
              <a:t>en</a:t>
            </a:r>
            <a:r>
              <a:rPr lang="en-US">
                <a:cs typeface="Calibri" panose="020F0502020204030204"/>
              </a:rPr>
              <a:t> av </a:t>
            </a:r>
            <a:r>
              <a:rPr lang="en-US" b="1" err="1">
                <a:cs typeface="Calibri" panose="020F0502020204030204"/>
              </a:rPr>
              <a:t>Sveriges</a:t>
            </a:r>
            <a:r>
              <a:rPr lang="en-US" b="1">
                <a:cs typeface="Calibri" panose="020F0502020204030204"/>
              </a:rPr>
              <a:t> </a:t>
            </a:r>
            <a:r>
              <a:rPr lang="en-US" b="1" err="1">
                <a:cs typeface="Calibri" panose="020F0502020204030204"/>
              </a:rPr>
              <a:t>dödligaste</a:t>
            </a:r>
            <a:r>
              <a:rPr lang="en-US" b="1">
                <a:cs typeface="Calibri" panose="020F0502020204030204"/>
              </a:rPr>
              <a:t> </a:t>
            </a:r>
            <a:r>
              <a:rPr lang="en-US" b="1" err="1">
                <a:cs typeface="Calibri" panose="020F0502020204030204"/>
              </a:rPr>
              <a:t>klimatrelaterade</a:t>
            </a:r>
            <a:r>
              <a:rPr lang="en-US" b="1">
                <a:cs typeface="Calibri" panose="020F0502020204030204"/>
              </a:rPr>
              <a:t> </a:t>
            </a:r>
            <a:r>
              <a:rPr lang="en-US" b="1" err="1">
                <a:cs typeface="Calibri" panose="020F0502020204030204"/>
              </a:rPr>
              <a:t>katastrofer</a:t>
            </a:r>
            <a:r>
              <a:rPr lang="en-US">
                <a:cs typeface="Calibri" panose="020F0502020204030204"/>
              </a:rPr>
              <a:t> </a:t>
            </a:r>
            <a:r>
              <a:rPr lang="en-US" err="1">
                <a:cs typeface="Calibri" panose="020F0502020204030204"/>
              </a:rPr>
              <a:t>sällan</a:t>
            </a:r>
            <a:r>
              <a:rPr lang="en-US">
                <a:cs typeface="Calibri" panose="020F0502020204030204"/>
              </a:rPr>
              <a:t> </a:t>
            </a:r>
            <a:r>
              <a:rPr lang="en-US" err="1">
                <a:cs typeface="Calibri" panose="020F0502020204030204"/>
              </a:rPr>
              <a:t>ens</a:t>
            </a:r>
            <a:r>
              <a:rPr lang="en-US">
                <a:cs typeface="Calibri" panose="020F0502020204030204"/>
              </a:rPr>
              <a:t> </a:t>
            </a:r>
            <a:r>
              <a:rPr lang="en-US" err="1">
                <a:cs typeface="Calibri" panose="020F0502020204030204"/>
              </a:rPr>
              <a:t>benämns</a:t>
            </a:r>
            <a:r>
              <a:rPr lang="en-US">
                <a:cs typeface="Calibri" panose="020F0502020204030204"/>
              </a:rPr>
              <a:t> - </a:t>
            </a:r>
            <a:r>
              <a:rPr lang="en-US" err="1">
                <a:cs typeface="Calibri" panose="020F0502020204030204"/>
              </a:rPr>
              <a:t>eller</a:t>
            </a:r>
            <a:r>
              <a:rPr lang="en-US">
                <a:cs typeface="Calibri" panose="020F0502020204030204"/>
              </a:rPr>
              <a:t> </a:t>
            </a:r>
            <a:r>
              <a:rPr lang="en-US" err="1">
                <a:cs typeface="Calibri" panose="020F0502020204030204"/>
              </a:rPr>
              <a:t>erkänns</a:t>
            </a:r>
            <a:r>
              <a:rPr lang="en-US">
                <a:cs typeface="Calibri" panose="020F0502020204030204"/>
              </a:rPr>
              <a:t> - </a:t>
            </a:r>
            <a:r>
              <a:rPr lang="en-US" err="1">
                <a:cs typeface="Calibri" panose="020F0502020204030204"/>
              </a:rPr>
              <a:t>som</a:t>
            </a:r>
            <a:r>
              <a:rPr lang="en-US">
                <a:cs typeface="Calibri" panose="020F0502020204030204"/>
              </a:rPr>
              <a:t> </a:t>
            </a:r>
            <a:r>
              <a:rPr lang="en-US" err="1">
                <a:cs typeface="Calibri" panose="020F0502020204030204"/>
              </a:rPr>
              <a:t>en</a:t>
            </a:r>
            <a:r>
              <a:rPr lang="en-US">
                <a:cs typeface="Calibri" panose="020F0502020204030204"/>
              </a:rPr>
              <a:t> </a:t>
            </a:r>
            <a:r>
              <a:rPr lang="en-US" err="1">
                <a:cs typeface="Calibri" panose="020F0502020204030204"/>
              </a:rPr>
              <a:t>sådan</a:t>
            </a:r>
            <a:r>
              <a:rPr lang="en-US">
                <a:cs typeface="Calibri" panose="020F0502020204030204"/>
              </a:rPr>
              <a:t>? </a:t>
            </a:r>
          </a:p>
        </p:txBody>
      </p:sp>
      <p:sp>
        <p:nvSpPr>
          <p:cNvPr id="4" name="Platshållare för bildnummer 3"/>
          <p:cNvSpPr>
            <a:spLocks noGrp="1"/>
          </p:cNvSpPr>
          <p:nvPr>
            <p:ph type="sldNum" sz="quarter" idx="5"/>
          </p:nvPr>
        </p:nvSpPr>
        <p:spPr/>
        <p:txBody>
          <a:bodyPr/>
          <a:lstStyle/>
          <a:p>
            <a:fld id="{1B3D92CD-B126-47C5-90B1-C4AA0E3AC583}" type="slidenum">
              <a:rPr lang="sv-SE"/>
              <a:t>52</a:t>
            </a:fld>
            <a:endParaRPr lang="sv-SE"/>
          </a:p>
        </p:txBody>
      </p:sp>
    </p:spTree>
    <p:extLst>
      <p:ext uri="{BB962C8B-B14F-4D97-AF65-F5344CB8AC3E}">
        <p14:creationId xmlns:p14="http://schemas.microsoft.com/office/powerpoint/2010/main" val="4004885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dirty="0" err="1">
                <a:cs typeface="Calibri"/>
              </a:rPr>
              <a:t>Vilka</a:t>
            </a:r>
            <a:r>
              <a:rPr lang="en-US" b="1" dirty="0">
                <a:cs typeface="Calibri"/>
              </a:rPr>
              <a:t> var det </a:t>
            </a:r>
            <a:r>
              <a:rPr lang="en-US" b="1" dirty="0" err="1">
                <a:cs typeface="Calibri"/>
              </a:rPr>
              <a:t>egentligen</a:t>
            </a:r>
            <a:r>
              <a:rPr lang="en-US" dirty="0">
                <a:cs typeface="Calibri"/>
              </a:rPr>
              <a:t> </a:t>
            </a:r>
            <a:r>
              <a:rPr lang="en-US" dirty="0" err="1">
                <a:cs typeface="Calibri"/>
              </a:rPr>
              <a:t>som</a:t>
            </a:r>
            <a:r>
              <a:rPr lang="en-US" dirty="0">
                <a:cs typeface="Calibri"/>
              </a:rPr>
              <a:t> </a:t>
            </a:r>
            <a:r>
              <a:rPr lang="en-US" dirty="0" err="1">
                <a:cs typeface="Calibri"/>
              </a:rPr>
              <a:t>drabbades</a:t>
            </a:r>
            <a:r>
              <a:rPr lang="en-US" dirty="0">
                <a:cs typeface="Calibri"/>
              </a:rPr>
              <a:t> I </a:t>
            </a:r>
            <a:r>
              <a:rPr lang="en-US" dirty="0" err="1">
                <a:cs typeface="Calibri"/>
              </a:rPr>
              <a:t>värmeböljan</a:t>
            </a:r>
            <a:r>
              <a:rPr lang="en-US" dirty="0">
                <a:cs typeface="Calibri"/>
              </a:rPr>
              <a:t>?</a:t>
            </a:r>
          </a:p>
          <a:p>
            <a:pPr marL="181240" indent="-181240">
              <a:buFont typeface="Arial"/>
              <a:buChar char="•"/>
            </a:pPr>
            <a:r>
              <a:rPr lang="en-US" dirty="0">
                <a:cs typeface="Calibri"/>
              </a:rPr>
              <a:t>I </a:t>
            </a:r>
            <a:r>
              <a:rPr lang="en-US" dirty="0" err="1">
                <a:cs typeface="Calibri"/>
              </a:rPr>
              <a:t>rapporterna</a:t>
            </a:r>
            <a:r>
              <a:rPr lang="en-US" dirty="0">
                <a:cs typeface="Calibri"/>
              </a:rPr>
              <a:t> </a:t>
            </a:r>
            <a:r>
              <a:rPr lang="en-US" dirty="0" err="1">
                <a:cs typeface="Calibri"/>
              </a:rPr>
              <a:t>kring</a:t>
            </a:r>
            <a:r>
              <a:rPr lang="en-US" dirty="0">
                <a:cs typeface="Calibri"/>
              </a:rPr>
              <a:t> </a:t>
            </a:r>
            <a:r>
              <a:rPr lang="en-US" dirty="0" err="1">
                <a:cs typeface="Calibri"/>
              </a:rPr>
              <a:t>värmeböljan</a:t>
            </a:r>
            <a:r>
              <a:rPr lang="en-US" dirty="0">
                <a:cs typeface="Calibri"/>
              </a:rPr>
              <a:t> ser vi </a:t>
            </a:r>
            <a:r>
              <a:rPr lang="en-US" b="1" dirty="0" err="1">
                <a:cs typeface="Calibri"/>
              </a:rPr>
              <a:t>två</a:t>
            </a:r>
            <a:r>
              <a:rPr lang="en-US" b="1" dirty="0">
                <a:cs typeface="Calibri"/>
              </a:rPr>
              <a:t> sake</a:t>
            </a:r>
            <a:r>
              <a:rPr lang="en-US" dirty="0">
                <a:cs typeface="Calibri"/>
              </a:rPr>
              <a:t>r: dels </a:t>
            </a:r>
            <a:r>
              <a:rPr lang="en-US" dirty="0" err="1">
                <a:cs typeface="Calibri"/>
              </a:rPr>
              <a:t>att</a:t>
            </a:r>
            <a:r>
              <a:rPr lang="en-US" dirty="0">
                <a:cs typeface="Calibri"/>
              </a:rPr>
              <a:t> </a:t>
            </a:r>
            <a:r>
              <a:rPr lang="en-US" dirty="0" err="1">
                <a:cs typeface="Calibri"/>
              </a:rPr>
              <a:t>personer</a:t>
            </a:r>
            <a:r>
              <a:rPr lang="en-US" dirty="0">
                <a:cs typeface="Calibri"/>
              </a:rPr>
              <a:t> </a:t>
            </a:r>
            <a:r>
              <a:rPr lang="en-US" dirty="0" err="1">
                <a:cs typeface="Calibri"/>
              </a:rPr>
              <a:t>över</a:t>
            </a:r>
            <a:r>
              <a:rPr lang="en-US" dirty="0">
                <a:cs typeface="Calibri"/>
              </a:rPr>
              <a:t> 65 </a:t>
            </a:r>
            <a:r>
              <a:rPr lang="en-US" dirty="0" err="1">
                <a:cs typeface="Calibri"/>
              </a:rPr>
              <a:t>år</a:t>
            </a:r>
            <a:r>
              <a:rPr lang="en-US" dirty="0">
                <a:cs typeface="Calibri"/>
              </a:rPr>
              <a:t>, </a:t>
            </a:r>
            <a:r>
              <a:rPr lang="en-US" dirty="0" err="1">
                <a:cs typeface="Calibri"/>
              </a:rPr>
              <a:t>framförallt</a:t>
            </a:r>
            <a:r>
              <a:rPr lang="en-US" dirty="0">
                <a:cs typeface="Calibri"/>
              </a:rPr>
              <a:t> de </a:t>
            </a:r>
            <a:r>
              <a:rPr lang="en-US" dirty="0" err="1">
                <a:cs typeface="Calibri"/>
              </a:rPr>
              <a:t>som</a:t>
            </a:r>
            <a:r>
              <a:rPr lang="en-US" dirty="0">
                <a:cs typeface="Calibri"/>
              </a:rPr>
              <a:t> hade </a:t>
            </a:r>
            <a:r>
              <a:rPr lang="en-US" dirty="0" err="1">
                <a:cs typeface="Calibri"/>
              </a:rPr>
              <a:t>underliggande</a:t>
            </a:r>
            <a:r>
              <a:rPr lang="en-US" dirty="0">
                <a:cs typeface="Calibri"/>
              </a:rPr>
              <a:t> </a:t>
            </a:r>
            <a:r>
              <a:rPr lang="en-US" dirty="0" err="1">
                <a:cs typeface="Calibri"/>
              </a:rPr>
              <a:t>sjukdom</a:t>
            </a:r>
            <a:r>
              <a:rPr lang="en-US" dirty="0">
                <a:cs typeface="Calibri"/>
              </a:rPr>
              <a:t>, var </a:t>
            </a:r>
            <a:r>
              <a:rPr lang="en-US" dirty="0" err="1">
                <a:cs typeface="Calibri"/>
              </a:rPr>
              <a:t>överrepresenterade</a:t>
            </a:r>
            <a:r>
              <a:rPr lang="en-US" dirty="0">
                <a:cs typeface="Calibri"/>
              </a:rPr>
              <a:t> bland de </a:t>
            </a:r>
            <a:r>
              <a:rPr lang="en-US" dirty="0" err="1">
                <a:cs typeface="Calibri"/>
              </a:rPr>
              <a:t>som</a:t>
            </a:r>
            <a:r>
              <a:rPr lang="en-US" dirty="0">
                <a:cs typeface="Calibri"/>
              </a:rPr>
              <a:t> </a:t>
            </a:r>
            <a:r>
              <a:rPr lang="en-US" dirty="0" err="1">
                <a:cs typeface="Calibri"/>
              </a:rPr>
              <a:t>omkom</a:t>
            </a:r>
            <a:r>
              <a:rPr lang="en-US" dirty="0">
                <a:cs typeface="Calibri"/>
              </a:rPr>
              <a:t>. Det ser vi </a:t>
            </a:r>
            <a:r>
              <a:rPr lang="en-US" dirty="0" err="1">
                <a:cs typeface="Calibri"/>
              </a:rPr>
              <a:t>också</a:t>
            </a:r>
            <a:r>
              <a:rPr lang="en-US" dirty="0">
                <a:cs typeface="Calibri"/>
              </a:rPr>
              <a:t> för </a:t>
            </a:r>
            <a:r>
              <a:rPr lang="en-US" dirty="0" err="1">
                <a:cs typeface="Calibri"/>
              </a:rPr>
              <a:t>personer</a:t>
            </a:r>
            <a:r>
              <a:rPr lang="en-US" dirty="0">
                <a:cs typeface="Calibri"/>
              </a:rPr>
              <a:t> </a:t>
            </a:r>
            <a:r>
              <a:rPr lang="en-US" dirty="0" err="1">
                <a:cs typeface="Calibri"/>
              </a:rPr>
              <a:t>som</a:t>
            </a:r>
            <a:r>
              <a:rPr lang="en-US" dirty="0">
                <a:cs typeface="Calibri"/>
              </a:rPr>
              <a:t> </a:t>
            </a:r>
            <a:r>
              <a:rPr lang="en-US" dirty="0" err="1">
                <a:cs typeface="Calibri"/>
              </a:rPr>
              <a:t>bor</a:t>
            </a:r>
            <a:r>
              <a:rPr lang="en-US" dirty="0">
                <a:cs typeface="Calibri"/>
              </a:rPr>
              <a:t> I </a:t>
            </a:r>
            <a:r>
              <a:rPr lang="en-US" dirty="0" err="1">
                <a:cs typeface="Calibri"/>
              </a:rPr>
              <a:t>storstäder</a:t>
            </a:r>
            <a:r>
              <a:rPr lang="en-US" dirty="0">
                <a:cs typeface="Calibri"/>
              </a:rPr>
              <a:t> </a:t>
            </a:r>
            <a:r>
              <a:rPr lang="en-US" dirty="0" err="1">
                <a:cs typeface="Calibri"/>
              </a:rPr>
              <a:t>och</a:t>
            </a:r>
            <a:r>
              <a:rPr lang="en-US" dirty="0">
                <a:cs typeface="Calibri"/>
              </a:rPr>
              <a:t> </a:t>
            </a:r>
            <a:r>
              <a:rPr lang="en-US" dirty="0" err="1">
                <a:cs typeface="Calibri"/>
              </a:rPr>
              <a:t>större</a:t>
            </a:r>
            <a:r>
              <a:rPr lang="en-US" dirty="0">
                <a:cs typeface="Calibri"/>
              </a:rPr>
              <a:t> </a:t>
            </a:r>
            <a:r>
              <a:rPr lang="en-US" dirty="0" err="1">
                <a:cs typeface="Calibri"/>
              </a:rPr>
              <a:t>tätorter</a:t>
            </a:r>
            <a:endParaRPr lang="en-US" dirty="0">
              <a:cs typeface="Calibri"/>
            </a:endParaRPr>
          </a:p>
        </p:txBody>
      </p:sp>
      <p:sp>
        <p:nvSpPr>
          <p:cNvPr id="4" name="Platshållare för bildnummer 3"/>
          <p:cNvSpPr>
            <a:spLocks noGrp="1"/>
          </p:cNvSpPr>
          <p:nvPr>
            <p:ph type="sldNum" sz="quarter" idx="5"/>
          </p:nvPr>
        </p:nvSpPr>
        <p:spPr/>
        <p:txBody>
          <a:bodyPr/>
          <a:lstStyle/>
          <a:p>
            <a:fld id="{1B3D92CD-B126-47C5-90B1-C4AA0E3AC583}" type="slidenum">
              <a:rPr lang="sv-SE"/>
              <a:t>53</a:t>
            </a:fld>
            <a:endParaRPr lang="sv-SE"/>
          </a:p>
        </p:txBody>
      </p:sp>
    </p:spTree>
    <p:extLst>
      <p:ext uri="{BB962C8B-B14F-4D97-AF65-F5344CB8AC3E}">
        <p14:creationId xmlns:p14="http://schemas.microsoft.com/office/powerpoint/2010/main" val="1128311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1240" indent="-181240">
              <a:buFont typeface="Arial"/>
              <a:buChar char="•"/>
            </a:pPr>
            <a:r>
              <a:rPr lang="en-US" err="1">
                <a:cs typeface="Calibri"/>
              </a:rPr>
              <a:t>När</a:t>
            </a:r>
            <a:r>
              <a:rPr lang="en-US">
                <a:cs typeface="Calibri"/>
              </a:rPr>
              <a:t> det </a:t>
            </a:r>
            <a:r>
              <a:rPr lang="en-US" err="1">
                <a:cs typeface="Calibri"/>
              </a:rPr>
              <a:t>kommer</a:t>
            </a:r>
            <a:r>
              <a:rPr lang="en-US">
                <a:cs typeface="Calibri"/>
              </a:rPr>
              <a:t> till </a:t>
            </a:r>
            <a:r>
              <a:rPr lang="en-US" err="1">
                <a:cs typeface="Calibri"/>
              </a:rPr>
              <a:t>värme</a:t>
            </a:r>
            <a:r>
              <a:rPr lang="en-US">
                <a:cs typeface="Calibri"/>
              </a:rPr>
              <a:t> </a:t>
            </a:r>
            <a:r>
              <a:rPr lang="en-US" err="1">
                <a:cs typeface="Calibri"/>
              </a:rPr>
              <a:t>är</a:t>
            </a:r>
            <a:r>
              <a:rPr lang="en-US">
                <a:cs typeface="Calibri"/>
              </a:rPr>
              <a:t> det I </a:t>
            </a:r>
            <a:r>
              <a:rPr lang="en-US" err="1">
                <a:cs typeface="Calibri"/>
              </a:rPr>
              <a:t>huvudsak</a:t>
            </a:r>
            <a:r>
              <a:rPr lang="en-US">
                <a:cs typeface="Calibri"/>
              </a:rPr>
              <a:t> </a:t>
            </a:r>
            <a:r>
              <a:rPr lang="en-US" b="1" err="1">
                <a:cs typeface="Calibri"/>
              </a:rPr>
              <a:t>äldre</a:t>
            </a:r>
            <a:r>
              <a:rPr lang="en-US">
                <a:cs typeface="Calibri"/>
              </a:rPr>
              <a:t>, </a:t>
            </a:r>
            <a:r>
              <a:rPr lang="en-US" b="1" err="1">
                <a:cs typeface="Calibri"/>
              </a:rPr>
              <a:t>unga</a:t>
            </a:r>
            <a:r>
              <a:rPr lang="en-US" b="1">
                <a:cs typeface="Calibri"/>
              </a:rPr>
              <a:t> barn</a:t>
            </a:r>
            <a:r>
              <a:rPr lang="en-US">
                <a:cs typeface="Calibri"/>
              </a:rPr>
              <a:t> </a:t>
            </a:r>
            <a:r>
              <a:rPr lang="en-US" err="1">
                <a:cs typeface="Calibri"/>
              </a:rPr>
              <a:t>och</a:t>
            </a:r>
            <a:r>
              <a:rPr lang="en-US">
                <a:cs typeface="Calibri"/>
              </a:rPr>
              <a:t> </a:t>
            </a:r>
            <a:r>
              <a:rPr lang="en-US" b="1" err="1">
                <a:cs typeface="Calibri"/>
              </a:rPr>
              <a:t>personer</a:t>
            </a:r>
            <a:r>
              <a:rPr lang="en-US" b="1">
                <a:cs typeface="Calibri"/>
              </a:rPr>
              <a:t> med </a:t>
            </a:r>
            <a:r>
              <a:rPr lang="en-US" b="1" err="1">
                <a:cs typeface="Calibri"/>
              </a:rPr>
              <a:t>underliggande</a:t>
            </a:r>
            <a:r>
              <a:rPr lang="en-US" b="1">
                <a:cs typeface="Calibri"/>
              </a:rPr>
              <a:t> </a:t>
            </a:r>
            <a:r>
              <a:rPr lang="en-US" b="1" err="1">
                <a:cs typeface="Calibri"/>
              </a:rPr>
              <a:t>sjukdom</a:t>
            </a:r>
            <a:r>
              <a:rPr lang="en-US" b="1">
                <a:cs typeface="Calibri"/>
              </a:rPr>
              <a:t> </a:t>
            </a:r>
            <a:r>
              <a:rPr lang="en-US" err="1">
                <a:cs typeface="Calibri"/>
              </a:rPr>
              <a:t>som</a:t>
            </a:r>
            <a:r>
              <a:rPr lang="en-US">
                <a:cs typeface="Calibri"/>
              </a:rPr>
              <a:t> </a:t>
            </a:r>
            <a:r>
              <a:rPr lang="en-US" err="1">
                <a:cs typeface="Calibri"/>
              </a:rPr>
              <a:t>utgör</a:t>
            </a:r>
            <a:r>
              <a:rPr lang="en-US">
                <a:cs typeface="Calibri"/>
              </a:rPr>
              <a:t> </a:t>
            </a:r>
            <a:r>
              <a:rPr lang="en-US" err="1">
                <a:cs typeface="Calibri"/>
              </a:rPr>
              <a:t>riskgrupper</a:t>
            </a:r>
            <a:endParaRPr lang="sv-SE"/>
          </a:p>
          <a:p>
            <a:pPr marL="181240" indent="-181240">
              <a:buFont typeface="Arial"/>
              <a:buChar char="•"/>
            </a:pPr>
            <a:r>
              <a:rPr lang="en-US">
                <a:cs typeface="Calibri"/>
              </a:rPr>
              <a:t>De </a:t>
            </a:r>
            <a:r>
              <a:rPr lang="en-US" err="1">
                <a:cs typeface="Calibri"/>
              </a:rPr>
              <a:t>flesta</a:t>
            </a:r>
            <a:r>
              <a:rPr lang="en-US">
                <a:cs typeface="Calibri"/>
              </a:rPr>
              <a:t> </a:t>
            </a:r>
            <a:r>
              <a:rPr lang="en-US" err="1">
                <a:cs typeface="Calibri"/>
              </a:rPr>
              <a:t>dödsfallen</a:t>
            </a:r>
            <a:r>
              <a:rPr lang="en-US">
                <a:cs typeface="Calibri"/>
              </a:rPr>
              <a:t> </a:t>
            </a:r>
            <a:r>
              <a:rPr lang="en-US" err="1">
                <a:cs typeface="Calibri"/>
              </a:rPr>
              <a:t>skedde</a:t>
            </a:r>
            <a:r>
              <a:rPr lang="en-US">
                <a:cs typeface="Calibri"/>
              </a:rPr>
              <a:t> </a:t>
            </a:r>
            <a:r>
              <a:rPr lang="en-US" b="1" err="1">
                <a:cs typeface="Calibri"/>
              </a:rPr>
              <a:t>inte</a:t>
            </a:r>
            <a:r>
              <a:rPr lang="en-US" b="1">
                <a:cs typeface="Calibri"/>
              </a:rPr>
              <a:t> </a:t>
            </a:r>
            <a:r>
              <a:rPr lang="en-US">
                <a:cs typeface="Calibri"/>
              </a:rPr>
              <a:t>till </a:t>
            </a:r>
            <a:r>
              <a:rPr lang="en-US" err="1">
                <a:cs typeface="Calibri"/>
              </a:rPr>
              <a:t>följd</a:t>
            </a:r>
            <a:r>
              <a:rPr lang="en-US">
                <a:cs typeface="Calibri"/>
              </a:rPr>
              <a:t> av </a:t>
            </a:r>
            <a:r>
              <a:rPr lang="en-US" err="1">
                <a:cs typeface="Calibri"/>
              </a:rPr>
              <a:t>värmeslag</a:t>
            </a:r>
            <a:r>
              <a:rPr lang="en-US">
                <a:cs typeface="Calibri"/>
              </a:rPr>
              <a:t>, </a:t>
            </a:r>
            <a:r>
              <a:rPr lang="en-US" err="1">
                <a:cs typeface="Calibri"/>
              </a:rPr>
              <a:t>utan</a:t>
            </a:r>
            <a:r>
              <a:rPr lang="en-US">
                <a:cs typeface="Calibri"/>
              </a:rPr>
              <a:t> för </a:t>
            </a:r>
            <a:r>
              <a:rPr lang="en-US" err="1">
                <a:cs typeface="Calibri"/>
              </a:rPr>
              <a:t>att</a:t>
            </a:r>
            <a:r>
              <a:rPr lang="en-US">
                <a:cs typeface="Calibri"/>
              </a:rPr>
              <a:t> </a:t>
            </a:r>
            <a:r>
              <a:rPr lang="en-US" err="1">
                <a:cs typeface="Calibri"/>
              </a:rPr>
              <a:t>underliggande</a:t>
            </a:r>
            <a:r>
              <a:rPr lang="en-US">
                <a:cs typeface="Calibri"/>
              </a:rPr>
              <a:t> </a:t>
            </a:r>
            <a:r>
              <a:rPr lang="en-US" err="1">
                <a:cs typeface="Calibri"/>
              </a:rPr>
              <a:t>sjukdomar</a:t>
            </a:r>
            <a:r>
              <a:rPr lang="en-US">
                <a:cs typeface="Calibri"/>
              </a:rPr>
              <a:t> </a:t>
            </a:r>
            <a:r>
              <a:rPr lang="en-US" b="1" err="1">
                <a:cs typeface="Calibri"/>
              </a:rPr>
              <a:t>förvärrades</a:t>
            </a:r>
            <a:r>
              <a:rPr lang="en-US" b="1">
                <a:cs typeface="Calibri"/>
              </a:rPr>
              <a:t> </a:t>
            </a:r>
            <a:r>
              <a:rPr lang="en-US" err="1">
                <a:cs typeface="Calibri"/>
              </a:rPr>
              <a:t>och</a:t>
            </a:r>
            <a:r>
              <a:rPr lang="en-US">
                <a:cs typeface="Calibri"/>
              </a:rPr>
              <a:t> </a:t>
            </a:r>
            <a:r>
              <a:rPr lang="en-US" b="1" err="1">
                <a:cs typeface="Calibri"/>
              </a:rPr>
              <a:t>belastade</a:t>
            </a:r>
            <a:r>
              <a:rPr lang="en-US" b="1">
                <a:cs typeface="Calibri"/>
              </a:rPr>
              <a:t> </a:t>
            </a:r>
            <a:r>
              <a:rPr lang="en-US" b="1" err="1">
                <a:cs typeface="Calibri"/>
              </a:rPr>
              <a:t>kroppens</a:t>
            </a:r>
            <a:r>
              <a:rPr lang="en-US" b="1">
                <a:cs typeface="Calibri"/>
              </a:rPr>
              <a:t> </a:t>
            </a:r>
            <a:r>
              <a:rPr lang="en-US" b="1" err="1">
                <a:cs typeface="Calibri"/>
              </a:rPr>
              <a:t>viktiga</a:t>
            </a:r>
            <a:r>
              <a:rPr lang="en-US" b="1">
                <a:cs typeface="Calibri"/>
              </a:rPr>
              <a:t> organ</a:t>
            </a:r>
            <a:r>
              <a:rPr lang="en-US">
                <a:cs typeface="Calibri"/>
              </a:rPr>
              <a:t> till den grad </a:t>
            </a:r>
            <a:r>
              <a:rPr lang="en-US" err="1">
                <a:cs typeface="Calibri"/>
              </a:rPr>
              <a:t>att</a:t>
            </a:r>
            <a:r>
              <a:rPr lang="en-US">
                <a:cs typeface="Calibri"/>
              </a:rPr>
              <a:t> den </a:t>
            </a:r>
            <a:r>
              <a:rPr lang="en-US" err="1">
                <a:cs typeface="Calibri"/>
              </a:rPr>
              <a:t>inte</a:t>
            </a:r>
            <a:r>
              <a:rPr lang="en-US">
                <a:cs typeface="Calibri"/>
              </a:rPr>
              <a:t> </a:t>
            </a:r>
            <a:r>
              <a:rPr lang="en-US" err="1">
                <a:cs typeface="Calibri"/>
              </a:rPr>
              <a:t>orkade</a:t>
            </a:r>
            <a:r>
              <a:rPr lang="en-US">
                <a:cs typeface="Calibri"/>
              </a:rPr>
              <a:t> </a:t>
            </a:r>
            <a:r>
              <a:rPr lang="en-US" err="1">
                <a:cs typeface="Calibri"/>
              </a:rPr>
              <a:t>mer</a:t>
            </a:r>
            <a:endParaRPr lang="en-US">
              <a:cs typeface="Calibri"/>
            </a:endParaRPr>
          </a:p>
          <a:p>
            <a:pPr marL="181240" indent="-181240">
              <a:buFont typeface="Arial"/>
              <a:buChar char="•"/>
            </a:pPr>
            <a:r>
              <a:rPr lang="en-US">
                <a:cs typeface="Calibri"/>
              </a:rPr>
              <a:t>Dessa </a:t>
            </a:r>
            <a:r>
              <a:rPr lang="en-US" err="1">
                <a:cs typeface="Calibri"/>
              </a:rPr>
              <a:t>dödsfall</a:t>
            </a:r>
            <a:r>
              <a:rPr lang="en-US">
                <a:cs typeface="Calibri"/>
              </a:rPr>
              <a:t> </a:t>
            </a:r>
            <a:r>
              <a:rPr lang="en-US" err="1">
                <a:cs typeface="Calibri"/>
              </a:rPr>
              <a:t>uppskattar</a:t>
            </a:r>
            <a:r>
              <a:rPr lang="en-US">
                <a:cs typeface="Calibri"/>
              </a:rPr>
              <a:t> man </a:t>
            </a:r>
            <a:r>
              <a:rPr lang="en-US" err="1">
                <a:cs typeface="Calibri"/>
              </a:rPr>
              <a:t>alltså</a:t>
            </a:r>
            <a:r>
              <a:rPr lang="en-US" b="1">
                <a:cs typeface="Calibri"/>
              </a:rPr>
              <a:t> </a:t>
            </a:r>
            <a:r>
              <a:rPr lang="en-US" b="1" err="1">
                <a:cs typeface="Calibri"/>
              </a:rPr>
              <a:t>inte</a:t>
            </a:r>
            <a:r>
              <a:rPr lang="en-US" b="1">
                <a:cs typeface="Calibri"/>
              </a:rPr>
              <a:t> hade </a:t>
            </a:r>
            <a:r>
              <a:rPr lang="en-US" b="1" err="1">
                <a:cs typeface="Calibri"/>
              </a:rPr>
              <a:t>inträffat</a:t>
            </a:r>
            <a:r>
              <a:rPr lang="en-US">
                <a:cs typeface="Calibri"/>
              </a:rPr>
              <a:t> om det </a:t>
            </a:r>
            <a:r>
              <a:rPr lang="en-US" err="1">
                <a:cs typeface="Calibri"/>
              </a:rPr>
              <a:t>inte</a:t>
            </a:r>
            <a:r>
              <a:rPr lang="en-US">
                <a:cs typeface="Calibri"/>
              </a:rPr>
              <a:t> </a:t>
            </a:r>
            <a:r>
              <a:rPr lang="en-US" err="1">
                <a:cs typeface="Calibri"/>
              </a:rPr>
              <a:t>vore</a:t>
            </a:r>
            <a:r>
              <a:rPr lang="en-US">
                <a:cs typeface="Calibri"/>
              </a:rPr>
              <a:t> för den </a:t>
            </a:r>
            <a:r>
              <a:rPr lang="en-US" b="1">
                <a:cs typeface="Calibri"/>
              </a:rPr>
              <a:t>externa </a:t>
            </a:r>
            <a:r>
              <a:rPr lang="en-US" b="1" err="1">
                <a:cs typeface="Calibri"/>
              </a:rPr>
              <a:t>faktorn</a:t>
            </a:r>
            <a:r>
              <a:rPr lang="en-US">
                <a:cs typeface="Calibri"/>
              </a:rPr>
              <a:t>, </a:t>
            </a:r>
            <a:r>
              <a:rPr lang="en-US" err="1">
                <a:cs typeface="Calibri"/>
              </a:rPr>
              <a:t>extremvärmen</a:t>
            </a:r>
          </a:p>
          <a:p>
            <a:pPr marL="181240" indent="-181240">
              <a:buFont typeface="Arial"/>
              <a:buChar char="•"/>
            </a:pPr>
            <a:r>
              <a:rPr lang="en-US">
                <a:cs typeface="Calibri"/>
              </a:rPr>
              <a:t>En </a:t>
            </a:r>
            <a:r>
              <a:rPr lang="en-US" err="1">
                <a:cs typeface="Calibri"/>
              </a:rPr>
              <a:t>stor</a:t>
            </a:r>
            <a:r>
              <a:rPr lang="en-US">
                <a:cs typeface="Calibri"/>
              </a:rPr>
              <a:t> </a:t>
            </a:r>
            <a:r>
              <a:rPr lang="en-US" b="1" err="1">
                <a:cs typeface="Calibri"/>
              </a:rPr>
              <a:t>bidragande</a:t>
            </a:r>
            <a:r>
              <a:rPr lang="en-US" b="1">
                <a:cs typeface="Calibri"/>
              </a:rPr>
              <a:t> </a:t>
            </a:r>
            <a:r>
              <a:rPr lang="en-US" b="1" err="1">
                <a:cs typeface="Calibri"/>
              </a:rPr>
              <a:t>faktor</a:t>
            </a:r>
            <a:r>
              <a:rPr lang="en-US">
                <a:cs typeface="Calibri"/>
              </a:rPr>
              <a:t> till </a:t>
            </a:r>
            <a:r>
              <a:rPr lang="en-US" err="1">
                <a:cs typeface="Calibri"/>
              </a:rPr>
              <a:t>detta</a:t>
            </a:r>
            <a:r>
              <a:rPr lang="en-US">
                <a:cs typeface="Calibri"/>
              </a:rPr>
              <a:t> </a:t>
            </a:r>
            <a:r>
              <a:rPr lang="en-US" err="1">
                <a:cs typeface="Calibri"/>
              </a:rPr>
              <a:t>är</a:t>
            </a:r>
            <a:r>
              <a:rPr lang="en-US">
                <a:cs typeface="Calibri"/>
              </a:rPr>
              <a:t> </a:t>
            </a:r>
            <a:r>
              <a:rPr lang="en-US" err="1">
                <a:cs typeface="Calibri"/>
              </a:rPr>
              <a:t>att</a:t>
            </a:r>
            <a:r>
              <a:rPr lang="en-US">
                <a:cs typeface="Calibri"/>
              </a:rPr>
              <a:t> </a:t>
            </a:r>
            <a:r>
              <a:rPr lang="en-US" err="1">
                <a:cs typeface="Calibri"/>
              </a:rPr>
              <a:t>både</a:t>
            </a:r>
            <a:r>
              <a:rPr lang="en-US">
                <a:cs typeface="Calibri"/>
              </a:rPr>
              <a:t> </a:t>
            </a:r>
            <a:r>
              <a:rPr lang="en-US" err="1">
                <a:cs typeface="Calibri"/>
              </a:rPr>
              <a:t>äldre</a:t>
            </a:r>
            <a:r>
              <a:rPr lang="en-US">
                <a:cs typeface="Calibri"/>
              </a:rPr>
              <a:t> </a:t>
            </a:r>
            <a:r>
              <a:rPr lang="en-US" err="1">
                <a:cs typeface="Calibri"/>
              </a:rPr>
              <a:t>och</a:t>
            </a:r>
            <a:r>
              <a:rPr lang="en-US">
                <a:cs typeface="Calibri"/>
              </a:rPr>
              <a:t> </a:t>
            </a:r>
            <a:r>
              <a:rPr lang="en-US" err="1">
                <a:cs typeface="Calibri"/>
              </a:rPr>
              <a:t>unga</a:t>
            </a:r>
            <a:r>
              <a:rPr lang="en-US">
                <a:cs typeface="Calibri"/>
              </a:rPr>
              <a:t> barn, men </a:t>
            </a:r>
            <a:r>
              <a:rPr lang="en-US" err="1">
                <a:cs typeface="Calibri"/>
              </a:rPr>
              <a:t>också</a:t>
            </a:r>
            <a:r>
              <a:rPr lang="en-US">
                <a:cs typeface="Calibri"/>
              </a:rPr>
              <a:t> </a:t>
            </a:r>
            <a:r>
              <a:rPr lang="en-US" err="1">
                <a:cs typeface="Calibri"/>
              </a:rPr>
              <a:t>många</a:t>
            </a:r>
            <a:r>
              <a:rPr lang="en-US">
                <a:cs typeface="Calibri"/>
              </a:rPr>
              <a:t> </a:t>
            </a:r>
            <a:r>
              <a:rPr lang="en-US" err="1">
                <a:cs typeface="Calibri"/>
              </a:rPr>
              <a:t>sjuka</a:t>
            </a:r>
            <a:r>
              <a:rPr lang="en-US">
                <a:cs typeface="Calibri"/>
              </a:rPr>
              <a:t>, </a:t>
            </a:r>
            <a:r>
              <a:rPr lang="en-US" err="1">
                <a:cs typeface="Calibri"/>
              </a:rPr>
              <a:t>har</a:t>
            </a:r>
            <a:r>
              <a:rPr lang="en-US">
                <a:cs typeface="Calibri"/>
              </a:rPr>
              <a:t> </a:t>
            </a:r>
            <a:r>
              <a:rPr lang="en-US" err="1">
                <a:cs typeface="Calibri"/>
              </a:rPr>
              <a:t>en</a:t>
            </a:r>
            <a:r>
              <a:rPr lang="en-US">
                <a:cs typeface="Calibri"/>
              </a:rPr>
              <a:t> </a:t>
            </a:r>
            <a:r>
              <a:rPr lang="en-US" err="1">
                <a:cs typeface="Calibri"/>
              </a:rPr>
              <a:t>nedsatt</a:t>
            </a:r>
            <a:r>
              <a:rPr lang="en-US">
                <a:cs typeface="Calibri"/>
              </a:rPr>
              <a:t> </a:t>
            </a:r>
            <a:r>
              <a:rPr lang="en-US" err="1">
                <a:cs typeface="Calibri"/>
              </a:rPr>
              <a:t>förmåga</a:t>
            </a:r>
            <a:r>
              <a:rPr lang="en-US">
                <a:cs typeface="Calibri"/>
              </a:rPr>
              <a:t> - rent </a:t>
            </a:r>
            <a:r>
              <a:rPr lang="en-US" err="1">
                <a:cs typeface="Calibri"/>
              </a:rPr>
              <a:t>fysiologiskt</a:t>
            </a:r>
            <a:r>
              <a:rPr lang="en-US">
                <a:cs typeface="Calibri"/>
              </a:rPr>
              <a:t> - </a:t>
            </a:r>
            <a:r>
              <a:rPr lang="en-US" err="1">
                <a:cs typeface="Calibri"/>
              </a:rPr>
              <a:t>att</a:t>
            </a:r>
            <a:r>
              <a:rPr lang="en-US">
                <a:cs typeface="Calibri"/>
              </a:rPr>
              <a:t> </a:t>
            </a:r>
            <a:r>
              <a:rPr lang="en-US" b="1" err="1">
                <a:cs typeface="Calibri"/>
              </a:rPr>
              <a:t>reglera</a:t>
            </a:r>
            <a:r>
              <a:rPr lang="en-US" b="1">
                <a:cs typeface="Calibri"/>
              </a:rPr>
              <a:t> sin </a:t>
            </a:r>
            <a:r>
              <a:rPr lang="en-US" b="1" err="1">
                <a:cs typeface="Calibri"/>
              </a:rPr>
              <a:t>kroppstemperatur</a:t>
            </a:r>
            <a:endParaRPr lang="en-US" b="1">
              <a:cs typeface="Calibri"/>
            </a:endParaRPr>
          </a:p>
          <a:p>
            <a:endParaRPr lang="en-US">
              <a:cs typeface="Calibri"/>
            </a:endParaRPr>
          </a:p>
        </p:txBody>
      </p:sp>
      <p:sp>
        <p:nvSpPr>
          <p:cNvPr id="4" name="Platshållare för bildnummer 3"/>
          <p:cNvSpPr>
            <a:spLocks noGrp="1"/>
          </p:cNvSpPr>
          <p:nvPr>
            <p:ph type="sldNum" sz="quarter" idx="5"/>
          </p:nvPr>
        </p:nvSpPr>
        <p:spPr/>
        <p:txBody>
          <a:bodyPr/>
          <a:lstStyle/>
          <a:p>
            <a:fld id="{1B3D92CD-B126-47C5-90B1-C4AA0E3AC583}" type="slidenum">
              <a:rPr lang="sv-SE"/>
              <a:t>54</a:t>
            </a:fld>
            <a:endParaRPr lang="sv-SE"/>
          </a:p>
        </p:txBody>
      </p:sp>
    </p:spTree>
    <p:extLst>
      <p:ext uri="{BB962C8B-B14F-4D97-AF65-F5344CB8AC3E}">
        <p14:creationId xmlns:p14="http://schemas.microsoft.com/office/powerpoint/2010/main" val="3709830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cs typeface="Calibri"/>
              </a:rPr>
              <a:t>Men </a:t>
            </a:r>
            <a:r>
              <a:rPr lang="en-US" b="1" err="1">
                <a:cs typeface="Calibri"/>
              </a:rPr>
              <a:t>hur</a:t>
            </a:r>
            <a:r>
              <a:rPr lang="en-US" b="1">
                <a:cs typeface="Calibri"/>
              </a:rPr>
              <a:t> </a:t>
            </a:r>
            <a:r>
              <a:rPr lang="en-US" b="1" err="1">
                <a:cs typeface="Calibri"/>
              </a:rPr>
              <a:t>exakt</a:t>
            </a:r>
            <a:r>
              <a:rPr lang="en-US" b="1">
                <a:cs typeface="Calibri"/>
              </a:rPr>
              <a:t> </a:t>
            </a:r>
            <a:r>
              <a:rPr lang="en-US" b="1" err="1">
                <a:cs typeface="Calibri"/>
              </a:rPr>
              <a:t>p</a:t>
            </a:r>
            <a:r>
              <a:rPr lang="en-US" err="1">
                <a:cs typeface="Calibri"/>
              </a:rPr>
              <a:t>åverkar</a:t>
            </a:r>
            <a:r>
              <a:rPr lang="en-US">
                <a:cs typeface="Calibri"/>
              </a:rPr>
              <a:t> </a:t>
            </a:r>
            <a:r>
              <a:rPr lang="en-US" err="1">
                <a:cs typeface="Calibri"/>
              </a:rPr>
              <a:t>klimatet</a:t>
            </a:r>
            <a:r>
              <a:rPr lang="en-US">
                <a:cs typeface="Calibri"/>
              </a:rPr>
              <a:t> </a:t>
            </a:r>
            <a:r>
              <a:rPr lang="en-US" err="1">
                <a:cs typeface="Calibri"/>
              </a:rPr>
              <a:t>våra</a:t>
            </a:r>
            <a:r>
              <a:rPr lang="en-US">
                <a:cs typeface="Calibri"/>
              </a:rPr>
              <a:t> </a:t>
            </a:r>
            <a:r>
              <a:rPr lang="en-US" err="1">
                <a:cs typeface="Calibri"/>
              </a:rPr>
              <a:t>grundläggande</a:t>
            </a:r>
            <a:r>
              <a:rPr lang="en-US">
                <a:cs typeface="Calibri"/>
              </a:rPr>
              <a:t> </a:t>
            </a:r>
            <a:r>
              <a:rPr lang="en-US" err="1">
                <a:cs typeface="Calibri"/>
              </a:rPr>
              <a:t>behov</a:t>
            </a:r>
            <a:r>
              <a:rPr lang="en-US">
                <a:cs typeface="Calibri"/>
              </a:rPr>
              <a:t>?</a:t>
            </a:r>
            <a:endParaRPr lang="sv-SE"/>
          </a:p>
          <a:p>
            <a:pPr marL="181240" indent="-181240">
              <a:buFont typeface="Calibri"/>
              <a:buChar char="-"/>
            </a:pPr>
            <a:r>
              <a:rPr lang="en-US">
                <a:cs typeface="Calibri"/>
              </a:rPr>
              <a:t>Jo, med </a:t>
            </a:r>
            <a:r>
              <a:rPr lang="en-US" err="1">
                <a:cs typeface="Calibri"/>
              </a:rPr>
              <a:t>både</a:t>
            </a:r>
            <a:r>
              <a:rPr lang="en-US">
                <a:cs typeface="Calibri"/>
              </a:rPr>
              <a:t> </a:t>
            </a:r>
            <a:r>
              <a:rPr lang="en-US" b="1" err="1">
                <a:cs typeface="Calibri"/>
              </a:rPr>
              <a:t>extremväder</a:t>
            </a:r>
            <a:r>
              <a:rPr lang="en-US" b="1">
                <a:cs typeface="Calibri"/>
              </a:rPr>
              <a:t> </a:t>
            </a:r>
            <a:r>
              <a:rPr lang="en-US" err="1">
                <a:cs typeface="Calibri"/>
              </a:rPr>
              <a:t>som</a:t>
            </a:r>
            <a:r>
              <a:rPr lang="en-US">
                <a:cs typeface="Calibri"/>
              </a:rPr>
              <a:t> </a:t>
            </a:r>
            <a:r>
              <a:rPr lang="en-US" err="1">
                <a:cs typeface="Calibri"/>
              </a:rPr>
              <a:t>mer</a:t>
            </a:r>
            <a:r>
              <a:rPr lang="en-US">
                <a:cs typeface="Calibri"/>
              </a:rPr>
              <a:t> </a:t>
            </a:r>
            <a:r>
              <a:rPr lang="en-US" b="1" err="1">
                <a:cs typeface="Calibri"/>
              </a:rPr>
              <a:t>långtgående</a:t>
            </a:r>
            <a:r>
              <a:rPr lang="en-US" b="1">
                <a:cs typeface="Calibri"/>
              </a:rPr>
              <a:t> </a:t>
            </a:r>
            <a:r>
              <a:rPr lang="en-US" err="1">
                <a:cs typeface="Calibri"/>
              </a:rPr>
              <a:t>förändringar</a:t>
            </a:r>
            <a:r>
              <a:rPr lang="en-US">
                <a:cs typeface="Calibri"/>
              </a:rPr>
              <a:t> I </a:t>
            </a:r>
            <a:r>
              <a:rPr lang="en-US" err="1">
                <a:cs typeface="Calibri"/>
              </a:rPr>
              <a:t>klimatet</a:t>
            </a:r>
            <a:r>
              <a:rPr lang="en-US">
                <a:cs typeface="Calibri"/>
              </a:rPr>
              <a:t> </a:t>
            </a:r>
            <a:r>
              <a:rPr lang="en-US" err="1">
                <a:cs typeface="Calibri"/>
              </a:rPr>
              <a:t>så</a:t>
            </a:r>
            <a:r>
              <a:rPr lang="en-US">
                <a:cs typeface="Calibri"/>
              </a:rPr>
              <a:t> </a:t>
            </a:r>
            <a:r>
              <a:rPr lang="en-US" err="1">
                <a:cs typeface="Calibri"/>
              </a:rPr>
              <a:t>förändras</a:t>
            </a:r>
            <a:r>
              <a:rPr lang="en-US">
                <a:cs typeface="Calibri"/>
              </a:rPr>
              <a:t> </a:t>
            </a:r>
            <a:r>
              <a:rPr lang="en-US" err="1">
                <a:cs typeface="Calibri"/>
              </a:rPr>
              <a:t>våra</a:t>
            </a:r>
            <a:r>
              <a:rPr lang="en-US">
                <a:cs typeface="Calibri"/>
              </a:rPr>
              <a:t> </a:t>
            </a:r>
            <a:r>
              <a:rPr lang="en-US" err="1">
                <a:cs typeface="Calibri"/>
              </a:rPr>
              <a:t>livsvillkor</a:t>
            </a:r>
            <a:endParaRPr lang="en-US">
              <a:cs typeface="Calibri"/>
            </a:endParaRPr>
          </a:p>
          <a:p>
            <a:pPr marL="181240" indent="-181240">
              <a:buFont typeface="Calibri"/>
              <a:buChar char="-"/>
            </a:pPr>
            <a:r>
              <a:rPr lang="en-US" err="1">
                <a:cs typeface="Calibri"/>
              </a:rPr>
              <a:t>Extremväder</a:t>
            </a:r>
            <a:r>
              <a:rPr lang="en-US">
                <a:cs typeface="Calibri"/>
              </a:rPr>
              <a:t> </a:t>
            </a:r>
            <a:r>
              <a:rPr lang="en-US" err="1">
                <a:cs typeface="Calibri"/>
              </a:rPr>
              <a:t>inte</a:t>
            </a:r>
            <a:r>
              <a:rPr lang="en-US">
                <a:cs typeface="Calibri"/>
              </a:rPr>
              <a:t> bara </a:t>
            </a:r>
            <a:r>
              <a:rPr lang="en-US" b="1">
                <a:cs typeface="Calibri"/>
              </a:rPr>
              <a:t>tar liv,</a:t>
            </a:r>
            <a:r>
              <a:rPr lang="en-US">
                <a:cs typeface="Calibri"/>
              </a:rPr>
              <a:t> </a:t>
            </a:r>
            <a:r>
              <a:rPr lang="en-US" err="1">
                <a:cs typeface="Calibri"/>
              </a:rPr>
              <a:t>och</a:t>
            </a:r>
            <a:r>
              <a:rPr lang="en-US">
                <a:cs typeface="Calibri"/>
              </a:rPr>
              <a:t> </a:t>
            </a:r>
            <a:r>
              <a:rPr lang="en-US" err="1">
                <a:cs typeface="Calibri"/>
              </a:rPr>
              <a:t>förstör</a:t>
            </a:r>
            <a:r>
              <a:rPr lang="en-US">
                <a:cs typeface="Calibri"/>
              </a:rPr>
              <a:t> </a:t>
            </a:r>
            <a:r>
              <a:rPr lang="en-US" b="1" err="1">
                <a:cs typeface="Calibri"/>
              </a:rPr>
              <a:t>husen</a:t>
            </a:r>
            <a:r>
              <a:rPr lang="en-US">
                <a:cs typeface="Calibri"/>
              </a:rPr>
              <a:t> vi </a:t>
            </a:r>
            <a:r>
              <a:rPr lang="en-US" err="1">
                <a:cs typeface="Calibri"/>
              </a:rPr>
              <a:t>bor</a:t>
            </a:r>
            <a:r>
              <a:rPr lang="en-US">
                <a:cs typeface="Calibri"/>
              </a:rPr>
              <a:t> I </a:t>
            </a:r>
            <a:r>
              <a:rPr lang="en-US" err="1">
                <a:cs typeface="Calibri"/>
              </a:rPr>
              <a:t>och</a:t>
            </a:r>
            <a:r>
              <a:rPr lang="en-US">
                <a:cs typeface="Calibri"/>
              </a:rPr>
              <a:t> de </a:t>
            </a:r>
            <a:r>
              <a:rPr lang="en-US" b="1" err="1">
                <a:cs typeface="Calibri"/>
              </a:rPr>
              <a:t>samhällen</a:t>
            </a:r>
            <a:r>
              <a:rPr lang="en-US" b="1">
                <a:cs typeface="Calibri"/>
              </a:rPr>
              <a:t> </a:t>
            </a:r>
            <a:r>
              <a:rPr lang="en-US" b="1" err="1">
                <a:cs typeface="Calibri"/>
              </a:rPr>
              <a:t>och</a:t>
            </a:r>
            <a:r>
              <a:rPr lang="en-US" b="1">
                <a:cs typeface="Calibri"/>
              </a:rPr>
              <a:t> </a:t>
            </a:r>
            <a:r>
              <a:rPr lang="en-US" b="1" err="1">
                <a:cs typeface="Calibri"/>
              </a:rPr>
              <a:t>samhällssystemen</a:t>
            </a:r>
            <a:r>
              <a:rPr lang="en-US" b="1">
                <a:cs typeface="Calibri"/>
              </a:rPr>
              <a:t> </a:t>
            </a:r>
            <a:r>
              <a:rPr lang="en-US">
                <a:cs typeface="Calibri"/>
              </a:rPr>
              <a:t>vi </a:t>
            </a:r>
            <a:r>
              <a:rPr lang="en-US" err="1">
                <a:cs typeface="Calibri"/>
              </a:rPr>
              <a:t>verkar</a:t>
            </a:r>
            <a:r>
              <a:rPr lang="en-US">
                <a:cs typeface="Calibri"/>
              </a:rPr>
              <a:t> </a:t>
            </a:r>
            <a:r>
              <a:rPr lang="en-US" err="1">
                <a:cs typeface="Calibri"/>
              </a:rPr>
              <a:t>inom</a:t>
            </a:r>
            <a:endParaRPr lang="en-US">
              <a:cs typeface="Calibri"/>
            </a:endParaRPr>
          </a:p>
          <a:p>
            <a:pPr marL="181240" indent="-181240">
              <a:buFont typeface="Calibri"/>
              <a:buChar char="-"/>
            </a:pPr>
            <a:r>
              <a:rPr lang="en-US">
                <a:cs typeface="Calibri"/>
              </a:rPr>
              <a:t>De </a:t>
            </a:r>
            <a:r>
              <a:rPr lang="en-US" err="1">
                <a:cs typeface="Calibri"/>
              </a:rPr>
              <a:t>hotar</a:t>
            </a:r>
            <a:r>
              <a:rPr lang="en-US">
                <a:cs typeface="Calibri"/>
              </a:rPr>
              <a:t> </a:t>
            </a:r>
            <a:r>
              <a:rPr lang="en-US" err="1">
                <a:cs typeface="Calibri"/>
              </a:rPr>
              <a:t>t.ex</a:t>
            </a:r>
            <a:r>
              <a:rPr lang="en-US">
                <a:cs typeface="Calibri"/>
              </a:rPr>
              <a:t>. </a:t>
            </a:r>
            <a:r>
              <a:rPr lang="en-US" err="1">
                <a:cs typeface="Calibri"/>
              </a:rPr>
              <a:t>också</a:t>
            </a:r>
            <a:r>
              <a:rPr lang="en-US">
                <a:cs typeface="Calibri"/>
              </a:rPr>
              <a:t> </a:t>
            </a:r>
            <a:r>
              <a:rPr lang="en-US" b="1">
                <a:cs typeface="Calibri"/>
              </a:rPr>
              <a:t>mat- </a:t>
            </a:r>
            <a:r>
              <a:rPr lang="en-US" b="1" err="1">
                <a:cs typeface="Calibri"/>
              </a:rPr>
              <a:t>och</a:t>
            </a:r>
            <a:r>
              <a:rPr lang="en-US" b="1">
                <a:cs typeface="Calibri"/>
              </a:rPr>
              <a:t> </a:t>
            </a:r>
            <a:r>
              <a:rPr lang="en-US" b="1" err="1">
                <a:cs typeface="Calibri"/>
              </a:rPr>
              <a:t>livsmedels</a:t>
            </a:r>
            <a:r>
              <a:rPr lang="en-US" err="1">
                <a:cs typeface="Calibri"/>
              </a:rPr>
              <a:t>säkerheten</a:t>
            </a:r>
            <a:r>
              <a:rPr lang="en-US">
                <a:cs typeface="Calibri"/>
              </a:rPr>
              <a:t>. Med </a:t>
            </a:r>
            <a:r>
              <a:rPr lang="en-US" b="1" err="1">
                <a:cs typeface="Calibri"/>
              </a:rPr>
              <a:t>extremvärme</a:t>
            </a:r>
            <a:r>
              <a:rPr lang="en-US" b="1">
                <a:cs typeface="Calibri"/>
              </a:rPr>
              <a:t> </a:t>
            </a:r>
            <a:r>
              <a:rPr lang="en-US" b="1" err="1">
                <a:cs typeface="Calibri"/>
              </a:rPr>
              <a:t>och</a:t>
            </a:r>
            <a:r>
              <a:rPr lang="en-US" b="1">
                <a:cs typeface="Calibri"/>
              </a:rPr>
              <a:t> </a:t>
            </a:r>
            <a:r>
              <a:rPr lang="en-US" b="1" err="1">
                <a:cs typeface="Calibri"/>
              </a:rPr>
              <a:t>torka</a:t>
            </a:r>
            <a:r>
              <a:rPr lang="en-US">
                <a:cs typeface="Calibri"/>
              </a:rPr>
              <a:t> </a:t>
            </a:r>
            <a:r>
              <a:rPr lang="en-US" err="1">
                <a:cs typeface="Calibri"/>
              </a:rPr>
              <a:t>som</a:t>
            </a:r>
            <a:r>
              <a:rPr lang="en-US">
                <a:cs typeface="Calibri"/>
              </a:rPr>
              <a:t> </a:t>
            </a:r>
            <a:r>
              <a:rPr lang="en-US" err="1">
                <a:cs typeface="Calibri"/>
              </a:rPr>
              <a:t>blir</a:t>
            </a:r>
            <a:r>
              <a:rPr lang="en-US">
                <a:cs typeface="Calibri"/>
              </a:rPr>
              <a:t> </a:t>
            </a:r>
            <a:r>
              <a:rPr lang="en-US" err="1">
                <a:cs typeface="Calibri"/>
              </a:rPr>
              <a:t>allt</a:t>
            </a:r>
            <a:r>
              <a:rPr lang="en-US">
                <a:cs typeface="Calibri"/>
              </a:rPr>
              <a:t> </a:t>
            </a:r>
            <a:r>
              <a:rPr lang="en-US" err="1">
                <a:cs typeface="Calibri"/>
              </a:rPr>
              <a:t>vanligare</a:t>
            </a:r>
            <a:r>
              <a:rPr lang="en-US">
                <a:cs typeface="Calibri"/>
              </a:rPr>
              <a:t>, men </a:t>
            </a:r>
            <a:r>
              <a:rPr lang="en-US" err="1">
                <a:cs typeface="Calibri"/>
              </a:rPr>
              <a:t>också</a:t>
            </a:r>
            <a:r>
              <a:rPr lang="en-US">
                <a:cs typeface="Calibri"/>
              </a:rPr>
              <a:t> </a:t>
            </a:r>
            <a:r>
              <a:rPr lang="en-US" b="1" err="1">
                <a:cs typeface="Calibri"/>
              </a:rPr>
              <a:t>motsatt</a:t>
            </a:r>
            <a:r>
              <a:rPr lang="en-US" b="1">
                <a:cs typeface="Calibri"/>
              </a:rPr>
              <a:t> </a:t>
            </a:r>
            <a:r>
              <a:rPr lang="en-US" b="1" err="1">
                <a:cs typeface="Calibri"/>
              </a:rPr>
              <a:t>extrem</a:t>
            </a:r>
            <a:r>
              <a:rPr lang="en-US" b="1">
                <a:cs typeface="Calibri"/>
              </a:rPr>
              <a:t>,</a:t>
            </a:r>
            <a:r>
              <a:rPr lang="en-US">
                <a:cs typeface="Calibri"/>
              </a:rPr>
              <a:t> för </a:t>
            </a:r>
            <a:r>
              <a:rPr lang="en-US" err="1">
                <a:cs typeface="Calibri"/>
              </a:rPr>
              <a:t>mycket</a:t>
            </a:r>
            <a:r>
              <a:rPr lang="en-US">
                <a:cs typeface="Calibri"/>
              </a:rPr>
              <a:t> </a:t>
            </a:r>
            <a:r>
              <a:rPr lang="en-US" err="1">
                <a:cs typeface="Calibri"/>
              </a:rPr>
              <a:t>vatten</a:t>
            </a:r>
            <a:r>
              <a:rPr lang="en-US">
                <a:cs typeface="Calibri"/>
              </a:rPr>
              <a:t> </a:t>
            </a:r>
            <a:r>
              <a:rPr lang="en-US" err="1">
                <a:cs typeface="Calibri"/>
              </a:rPr>
              <a:t>och</a:t>
            </a:r>
            <a:r>
              <a:rPr lang="en-US">
                <a:cs typeface="Calibri"/>
              </a:rPr>
              <a:t> </a:t>
            </a:r>
            <a:r>
              <a:rPr lang="en-US" err="1">
                <a:cs typeface="Calibri"/>
              </a:rPr>
              <a:t>översvämning</a:t>
            </a:r>
            <a:r>
              <a:rPr lang="en-US">
                <a:cs typeface="Calibri"/>
              </a:rPr>
              <a:t>, </a:t>
            </a:r>
            <a:r>
              <a:rPr lang="en-US" err="1">
                <a:cs typeface="Calibri"/>
              </a:rPr>
              <a:t>så</a:t>
            </a:r>
            <a:r>
              <a:rPr lang="en-US">
                <a:cs typeface="Calibri"/>
              </a:rPr>
              <a:t> </a:t>
            </a:r>
            <a:r>
              <a:rPr lang="en-US" err="1">
                <a:cs typeface="Calibri"/>
              </a:rPr>
              <a:t>blir</a:t>
            </a:r>
            <a:r>
              <a:rPr lang="en-US">
                <a:cs typeface="Calibri"/>
              </a:rPr>
              <a:t> det </a:t>
            </a:r>
            <a:r>
              <a:rPr lang="en-US" err="1">
                <a:cs typeface="Calibri"/>
              </a:rPr>
              <a:t>väldigt</a:t>
            </a:r>
            <a:r>
              <a:rPr lang="en-US">
                <a:cs typeface="Calibri"/>
              </a:rPr>
              <a:t> </a:t>
            </a:r>
            <a:r>
              <a:rPr lang="en-US" err="1">
                <a:cs typeface="Calibri"/>
              </a:rPr>
              <a:t>svårt</a:t>
            </a:r>
            <a:r>
              <a:rPr lang="en-US">
                <a:cs typeface="Calibri"/>
              </a:rPr>
              <a:t> </a:t>
            </a:r>
            <a:r>
              <a:rPr lang="en-US" err="1">
                <a:cs typeface="Calibri"/>
              </a:rPr>
              <a:t>att</a:t>
            </a:r>
            <a:r>
              <a:rPr lang="en-US">
                <a:cs typeface="Calibri"/>
              </a:rPr>
              <a:t> </a:t>
            </a:r>
            <a:r>
              <a:rPr lang="en-US" err="1">
                <a:cs typeface="Calibri"/>
              </a:rPr>
              <a:t>bedriva</a:t>
            </a:r>
            <a:r>
              <a:rPr lang="en-US">
                <a:cs typeface="Calibri"/>
              </a:rPr>
              <a:t> </a:t>
            </a:r>
            <a:r>
              <a:rPr lang="en-US" err="1">
                <a:cs typeface="Calibri"/>
              </a:rPr>
              <a:t>jordbruk</a:t>
            </a:r>
            <a:r>
              <a:rPr lang="en-US">
                <a:cs typeface="Calibri"/>
              </a:rPr>
              <a:t>.</a:t>
            </a:r>
            <a:endParaRPr lang="en-US">
              <a:ea typeface="Calibri"/>
              <a:cs typeface="Calibri"/>
            </a:endParaRPr>
          </a:p>
          <a:p>
            <a:pPr marL="181240" indent="-181240">
              <a:buFont typeface="Calibri"/>
              <a:buChar char="-"/>
            </a:pPr>
            <a:r>
              <a:rPr lang="en-US">
                <a:cs typeface="Calibri"/>
              </a:rPr>
              <a:t>Med </a:t>
            </a:r>
            <a:r>
              <a:rPr lang="en-US" err="1">
                <a:cs typeface="Calibri"/>
              </a:rPr>
              <a:t>ett</a:t>
            </a:r>
            <a:r>
              <a:rPr lang="en-US" b="1">
                <a:cs typeface="Calibri"/>
              </a:rPr>
              <a:t> </a:t>
            </a:r>
            <a:r>
              <a:rPr lang="en-US" b="1" err="1">
                <a:cs typeface="Calibri"/>
              </a:rPr>
              <a:t>generellt</a:t>
            </a:r>
            <a:r>
              <a:rPr lang="en-US" b="1">
                <a:cs typeface="Calibri"/>
              </a:rPr>
              <a:t> </a:t>
            </a:r>
            <a:r>
              <a:rPr lang="en-US" b="1" err="1">
                <a:cs typeface="Calibri"/>
              </a:rPr>
              <a:t>varmare</a:t>
            </a:r>
            <a:r>
              <a:rPr lang="en-US" b="1">
                <a:cs typeface="Calibri"/>
              </a:rPr>
              <a:t> </a:t>
            </a:r>
            <a:r>
              <a:rPr lang="en-US" b="1" err="1">
                <a:cs typeface="Calibri"/>
              </a:rPr>
              <a:t>klimat</a:t>
            </a:r>
            <a:r>
              <a:rPr lang="en-US" b="1">
                <a:cs typeface="Calibri"/>
              </a:rPr>
              <a:t> </a:t>
            </a:r>
            <a:r>
              <a:rPr lang="en-US" err="1">
                <a:cs typeface="Calibri"/>
              </a:rPr>
              <a:t>så</a:t>
            </a:r>
            <a:r>
              <a:rPr lang="en-US">
                <a:cs typeface="Calibri"/>
              </a:rPr>
              <a:t> </a:t>
            </a:r>
            <a:r>
              <a:rPr lang="en-US" err="1">
                <a:cs typeface="Calibri"/>
              </a:rPr>
              <a:t>ökar</a:t>
            </a:r>
            <a:r>
              <a:rPr lang="en-US">
                <a:cs typeface="Calibri"/>
              </a:rPr>
              <a:t> </a:t>
            </a:r>
            <a:r>
              <a:rPr lang="en-US" err="1">
                <a:cs typeface="Calibri"/>
              </a:rPr>
              <a:t>också</a:t>
            </a:r>
            <a:r>
              <a:rPr lang="en-US">
                <a:cs typeface="Calibri"/>
              </a:rPr>
              <a:t> </a:t>
            </a:r>
            <a:r>
              <a:rPr lang="en-US" b="1" err="1">
                <a:cs typeface="Calibri"/>
              </a:rPr>
              <a:t>sjukdomar</a:t>
            </a:r>
            <a:r>
              <a:rPr lang="en-US">
                <a:cs typeface="Calibri"/>
              </a:rPr>
              <a:t>: vi ser </a:t>
            </a:r>
            <a:r>
              <a:rPr lang="en-US" err="1">
                <a:cs typeface="Calibri"/>
              </a:rPr>
              <a:t>t.ex</a:t>
            </a:r>
            <a:r>
              <a:rPr lang="en-US">
                <a:cs typeface="Calibri"/>
              </a:rPr>
              <a:t>. </a:t>
            </a:r>
            <a:r>
              <a:rPr lang="en-US" err="1">
                <a:cs typeface="Calibri"/>
              </a:rPr>
              <a:t>att</a:t>
            </a:r>
            <a:r>
              <a:rPr lang="en-US">
                <a:cs typeface="Calibri"/>
              </a:rPr>
              <a:t> </a:t>
            </a:r>
            <a:r>
              <a:rPr lang="en-US" err="1">
                <a:cs typeface="Calibri"/>
              </a:rPr>
              <a:t>risken</a:t>
            </a:r>
            <a:r>
              <a:rPr lang="en-US">
                <a:cs typeface="Calibri"/>
              </a:rPr>
              <a:t> för </a:t>
            </a:r>
            <a:r>
              <a:rPr lang="en-US" err="1">
                <a:cs typeface="Calibri"/>
              </a:rPr>
              <a:t>fästingutbrott</a:t>
            </a:r>
            <a:r>
              <a:rPr lang="en-US">
                <a:cs typeface="Calibri"/>
              </a:rPr>
              <a:t> </a:t>
            </a:r>
            <a:r>
              <a:rPr lang="en-US" err="1">
                <a:cs typeface="Calibri"/>
              </a:rPr>
              <a:t>blir</a:t>
            </a:r>
            <a:r>
              <a:rPr lang="en-US">
                <a:cs typeface="Calibri"/>
              </a:rPr>
              <a:t> </a:t>
            </a:r>
            <a:r>
              <a:rPr lang="en-US" err="1">
                <a:cs typeface="Calibri"/>
              </a:rPr>
              <a:t>allt</a:t>
            </a:r>
            <a:r>
              <a:rPr lang="en-US">
                <a:cs typeface="Calibri"/>
              </a:rPr>
              <a:t> </a:t>
            </a:r>
            <a:r>
              <a:rPr lang="en-US" err="1">
                <a:cs typeface="Calibri"/>
              </a:rPr>
              <a:t>större</a:t>
            </a:r>
            <a:r>
              <a:rPr lang="en-US">
                <a:cs typeface="Calibri"/>
              </a:rPr>
              <a:t> med </a:t>
            </a:r>
            <a:r>
              <a:rPr lang="en-US" err="1">
                <a:cs typeface="Calibri"/>
              </a:rPr>
              <a:t>längre</a:t>
            </a:r>
            <a:r>
              <a:rPr lang="en-US">
                <a:cs typeface="Calibri"/>
              </a:rPr>
              <a:t> </a:t>
            </a:r>
            <a:r>
              <a:rPr lang="en-US" err="1">
                <a:cs typeface="Calibri"/>
              </a:rPr>
              <a:t>varma</a:t>
            </a:r>
            <a:r>
              <a:rPr lang="en-US">
                <a:cs typeface="Calibri"/>
              </a:rPr>
              <a:t> </a:t>
            </a:r>
            <a:r>
              <a:rPr lang="en-US" err="1">
                <a:cs typeface="Calibri"/>
              </a:rPr>
              <a:t>perioder</a:t>
            </a:r>
            <a:r>
              <a:rPr lang="en-US">
                <a:cs typeface="Calibri"/>
              </a:rPr>
              <a:t> </a:t>
            </a:r>
            <a:r>
              <a:rPr lang="en-US" err="1">
                <a:cs typeface="Calibri"/>
              </a:rPr>
              <a:t>och</a:t>
            </a:r>
            <a:r>
              <a:rPr lang="en-US">
                <a:cs typeface="Calibri"/>
              </a:rPr>
              <a:t> </a:t>
            </a:r>
            <a:r>
              <a:rPr lang="en-US" err="1">
                <a:cs typeface="Calibri"/>
              </a:rPr>
              <a:t>förändrade</a:t>
            </a:r>
            <a:r>
              <a:rPr lang="en-US">
                <a:cs typeface="Calibri"/>
              </a:rPr>
              <a:t> </a:t>
            </a:r>
            <a:r>
              <a:rPr lang="en-US" err="1">
                <a:cs typeface="Calibri"/>
              </a:rPr>
              <a:t>klimatzoner</a:t>
            </a:r>
            <a:r>
              <a:rPr lang="en-US">
                <a:cs typeface="Calibri"/>
              </a:rPr>
              <a:t> – </a:t>
            </a:r>
            <a:r>
              <a:rPr lang="en-US" err="1">
                <a:cs typeface="Calibri"/>
              </a:rPr>
              <a:t>detta</a:t>
            </a:r>
            <a:r>
              <a:rPr lang="en-US">
                <a:cs typeface="Calibri"/>
              </a:rPr>
              <a:t> </a:t>
            </a:r>
            <a:r>
              <a:rPr lang="en-US" err="1">
                <a:cs typeface="Calibri"/>
              </a:rPr>
              <a:t>gör</a:t>
            </a:r>
            <a:r>
              <a:rPr lang="en-US">
                <a:cs typeface="Calibri"/>
              </a:rPr>
              <a:t> </a:t>
            </a:r>
            <a:r>
              <a:rPr lang="en-US" err="1">
                <a:cs typeface="Calibri"/>
              </a:rPr>
              <a:t>att</a:t>
            </a:r>
            <a:r>
              <a:rPr lang="en-US">
                <a:cs typeface="Calibri"/>
              </a:rPr>
              <a:t> de </a:t>
            </a:r>
            <a:r>
              <a:rPr lang="en-US" err="1">
                <a:cs typeface="Calibri"/>
              </a:rPr>
              <a:t>sprider</a:t>
            </a:r>
            <a:r>
              <a:rPr lang="en-US">
                <a:cs typeface="Calibri"/>
              </a:rPr>
              <a:t> sig </a:t>
            </a:r>
            <a:r>
              <a:rPr lang="en-US" err="1">
                <a:cs typeface="Calibri"/>
              </a:rPr>
              <a:t>uppåt</a:t>
            </a:r>
            <a:r>
              <a:rPr lang="en-US">
                <a:cs typeface="Calibri"/>
              </a:rPr>
              <a:t> </a:t>
            </a:r>
            <a:r>
              <a:rPr lang="en-US" err="1">
                <a:cs typeface="Calibri"/>
              </a:rPr>
              <a:t>i</a:t>
            </a:r>
            <a:r>
              <a:rPr lang="en-US">
                <a:cs typeface="Calibri"/>
              </a:rPr>
              <a:t> </a:t>
            </a:r>
            <a:r>
              <a:rPr lang="en-US" err="1">
                <a:cs typeface="Calibri"/>
              </a:rPr>
              <a:t>landet</a:t>
            </a:r>
            <a:r>
              <a:rPr lang="en-US">
                <a:cs typeface="Calibri"/>
              </a:rPr>
              <a:t>.</a:t>
            </a:r>
          </a:p>
        </p:txBody>
      </p:sp>
      <p:sp>
        <p:nvSpPr>
          <p:cNvPr id="4" name="Platshållare för bildnummer 3"/>
          <p:cNvSpPr>
            <a:spLocks noGrp="1"/>
          </p:cNvSpPr>
          <p:nvPr>
            <p:ph type="sldNum" sz="quarter" idx="5"/>
          </p:nvPr>
        </p:nvSpPr>
        <p:spPr/>
        <p:txBody>
          <a:bodyPr/>
          <a:lstStyle/>
          <a:p>
            <a:fld id="{1B3D92CD-B126-47C5-90B1-C4AA0E3AC583}" type="slidenum">
              <a:rPr lang="sv-SE"/>
              <a:t>9</a:t>
            </a:fld>
            <a:endParaRPr lang="sv-SE"/>
          </a:p>
        </p:txBody>
      </p:sp>
    </p:spTree>
    <p:extLst>
      <p:ext uri="{BB962C8B-B14F-4D97-AF65-F5344CB8AC3E}">
        <p14:creationId xmlns:p14="http://schemas.microsoft.com/office/powerpoint/2010/main" val="1248161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1240" indent="-181240">
              <a:buFont typeface="Arial"/>
              <a:buChar char="•"/>
            </a:pPr>
            <a:r>
              <a:rPr lang="en-US" err="1">
                <a:cs typeface="Calibri"/>
              </a:rPr>
              <a:t>När</a:t>
            </a:r>
            <a:r>
              <a:rPr lang="en-US">
                <a:cs typeface="Calibri"/>
              </a:rPr>
              <a:t> vi </a:t>
            </a:r>
            <a:r>
              <a:rPr lang="en-US" err="1">
                <a:cs typeface="Calibri"/>
              </a:rPr>
              <a:t>pratar</a:t>
            </a:r>
            <a:r>
              <a:rPr lang="en-US">
                <a:cs typeface="Calibri"/>
              </a:rPr>
              <a:t> om </a:t>
            </a:r>
            <a:r>
              <a:rPr lang="en-US" err="1">
                <a:cs typeface="Calibri"/>
              </a:rPr>
              <a:t>att</a:t>
            </a:r>
            <a:r>
              <a:rPr lang="en-US">
                <a:cs typeface="Calibri"/>
              </a:rPr>
              <a:t> </a:t>
            </a:r>
            <a:r>
              <a:rPr lang="en-US" b="1" err="1">
                <a:cs typeface="Calibri"/>
              </a:rPr>
              <a:t>förhindra</a:t>
            </a:r>
            <a:r>
              <a:rPr lang="en-US" b="1">
                <a:cs typeface="Calibri"/>
              </a:rPr>
              <a:t> dessa </a:t>
            </a:r>
            <a:r>
              <a:rPr lang="en-US" b="1" err="1">
                <a:cs typeface="Calibri"/>
              </a:rPr>
              <a:t>hälsorisker</a:t>
            </a:r>
            <a:r>
              <a:rPr lang="en-US" b="1">
                <a:cs typeface="Calibri"/>
              </a:rPr>
              <a:t> </a:t>
            </a:r>
            <a:r>
              <a:rPr lang="en-US" err="1">
                <a:cs typeface="Calibri"/>
              </a:rPr>
              <a:t>är</a:t>
            </a:r>
            <a:r>
              <a:rPr lang="en-US">
                <a:cs typeface="Calibri"/>
              </a:rPr>
              <a:t> </a:t>
            </a:r>
            <a:r>
              <a:rPr lang="en-US" err="1">
                <a:cs typeface="Calibri"/>
              </a:rPr>
              <a:t>en</a:t>
            </a:r>
            <a:r>
              <a:rPr lang="en-US">
                <a:cs typeface="Calibri"/>
              </a:rPr>
              <a:t> AVGÖRANDE </a:t>
            </a:r>
            <a:r>
              <a:rPr lang="en-US" err="1">
                <a:cs typeface="Calibri"/>
              </a:rPr>
              <a:t>förutsättning</a:t>
            </a:r>
            <a:r>
              <a:rPr lang="en-US">
                <a:cs typeface="Calibri"/>
              </a:rPr>
              <a:t> </a:t>
            </a:r>
            <a:r>
              <a:rPr lang="en-US" err="1">
                <a:cs typeface="Calibri"/>
              </a:rPr>
              <a:t>en</a:t>
            </a:r>
            <a:r>
              <a:rPr lang="en-US">
                <a:cs typeface="Calibri"/>
              </a:rPr>
              <a:t> </a:t>
            </a:r>
            <a:r>
              <a:rPr lang="en-US" b="1" err="1">
                <a:cs typeface="Calibri"/>
              </a:rPr>
              <a:t>medvetenhet</a:t>
            </a:r>
            <a:r>
              <a:rPr lang="en-US">
                <a:cs typeface="Calibri"/>
              </a:rPr>
              <a:t> om </a:t>
            </a:r>
            <a:r>
              <a:rPr lang="en-US" err="1">
                <a:cs typeface="Calibri"/>
              </a:rPr>
              <a:t>att</a:t>
            </a:r>
            <a:r>
              <a:rPr lang="en-US">
                <a:cs typeface="Calibri"/>
              </a:rPr>
              <a:t> </a:t>
            </a:r>
            <a:r>
              <a:rPr lang="en-US" err="1">
                <a:cs typeface="Calibri"/>
              </a:rPr>
              <a:t>risken</a:t>
            </a:r>
            <a:r>
              <a:rPr lang="en-US">
                <a:cs typeface="Calibri"/>
              </a:rPr>
              <a:t> </a:t>
            </a:r>
            <a:r>
              <a:rPr lang="en-US" err="1">
                <a:cs typeface="Calibri"/>
              </a:rPr>
              <a:t>och</a:t>
            </a:r>
            <a:r>
              <a:rPr lang="en-US">
                <a:cs typeface="Calibri"/>
              </a:rPr>
              <a:t> </a:t>
            </a:r>
            <a:r>
              <a:rPr lang="en-US" err="1">
                <a:cs typeface="Calibri"/>
              </a:rPr>
              <a:t>hotet</a:t>
            </a:r>
            <a:r>
              <a:rPr lang="en-US">
                <a:cs typeface="Calibri"/>
              </a:rPr>
              <a:t> </a:t>
            </a:r>
            <a:r>
              <a:rPr lang="en-US" err="1">
                <a:cs typeface="Calibri"/>
              </a:rPr>
              <a:t>finns</a:t>
            </a:r>
            <a:endParaRPr lang="en-US">
              <a:cs typeface="Calibri"/>
            </a:endParaRPr>
          </a:p>
          <a:p>
            <a:pPr marL="181240" indent="-181240">
              <a:buFont typeface="Arial"/>
              <a:buChar char="•"/>
            </a:pPr>
            <a:r>
              <a:rPr lang="en-US" err="1">
                <a:cs typeface="Calibri"/>
              </a:rPr>
              <a:t>Liksom</a:t>
            </a:r>
            <a:r>
              <a:rPr lang="en-US">
                <a:cs typeface="Calibri"/>
              </a:rPr>
              <a:t> för </a:t>
            </a:r>
            <a:r>
              <a:rPr lang="en-US" err="1">
                <a:cs typeface="Calibri"/>
              </a:rPr>
              <a:t>andra</a:t>
            </a:r>
            <a:r>
              <a:rPr lang="en-US">
                <a:cs typeface="Calibri"/>
              </a:rPr>
              <a:t> </a:t>
            </a:r>
            <a:r>
              <a:rPr lang="en-US" err="1">
                <a:cs typeface="Calibri"/>
              </a:rPr>
              <a:t>extremväder</a:t>
            </a:r>
            <a:r>
              <a:rPr lang="en-US">
                <a:cs typeface="Calibri"/>
              </a:rPr>
              <a:t> </a:t>
            </a:r>
            <a:r>
              <a:rPr lang="en-US" err="1">
                <a:cs typeface="Calibri"/>
              </a:rPr>
              <a:t>varnar</a:t>
            </a:r>
            <a:r>
              <a:rPr lang="en-US">
                <a:cs typeface="Calibri"/>
              </a:rPr>
              <a:t> </a:t>
            </a:r>
            <a:r>
              <a:rPr lang="en-US" b="1">
                <a:cs typeface="Calibri"/>
              </a:rPr>
              <a:t>SMHI </a:t>
            </a:r>
            <a:r>
              <a:rPr lang="en-US">
                <a:cs typeface="Calibri"/>
              </a:rPr>
              <a:t>för </a:t>
            </a:r>
            <a:r>
              <a:rPr lang="en-US" err="1">
                <a:cs typeface="Calibri"/>
              </a:rPr>
              <a:t>värme</a:t>
            </a:r>
            <a:r>
              <a:rPr lang="en-US">
                <a:cs typeface="Calibri"/>
              </a:rPr>
              <a:t> - I </a:t>
            </a:r>
            <a:r>
              <a:rPr lang="en-US" err="1">
                <a:cs typeface="Calibri"/>
              </a:rPr>
              <a:t>tre</a:t>
            </a:r>
            <a:r>
              <a:rPr lang="en-US">
                <a:cs typeface="Calibri"/>
              </a:rPr>
              <a:t> </a:t>
            </a:r>
            <a:r>
              <a:rPr lang="en-US" err="1">
                <a:cs typeface="Calibri"/>
              </a:rPr>
              <a:t>graderingar</a:t>
            </a:r>
            <a:r>
              <a:rPr lang="en-US">
                <a:cs typeface="Calibri"/>
              </a:rPr>
              <a:t>, </a:t>
            </a:r>
            <a:r>
              <a:rPr lang="en-US" err="1">
                <a:cs typeface="Calibri"/>
              </a:rPr>
              <a:t>som</a:t>
            </a:r>
            <a:r>
              <a:rPr lang="en-US">
                <a:cs typeface="Calibri"/>
              </a:rPr>
              <a:t> </a:t>
            </a:r>
            <a:r>
              <a:rPr lang="en-US" err="1">
                <a:cs typeface="Calibri"/>
              </a:rPr>
              <a:t>signalerar</a:t>
            </a:r>
            <a:r>
              <a:rPr lang="en-US">
                <a:cs typeface="Calibri"/>
              </a:rPr>
              <a:t> </a:t>
            </a:r>
            <a:r>
              <a:rPr lang="en-US" b="1">
                <a:cs typeface="Calibri"/>
              </a:rPr>
              <a:t>just </a:t>
            </a:r>
            <a:r>
              <a:rPr lang="en-US" b="1" err="1">
                <a:cs typeface="Calibri"/>
              </a:rPr>
              <a:t>hur</a:t>
            </a:r>
            <a:r>
              <a:rPr lang="en-US" b="1">
                <a:cs typeface="Calibri"/>
              </a:rPr>
              <a:t> </a:t>
            </a:r>
            <a:r>
              <a:rPr lang="en-US" b="1" err="1">
                <a:cs typeface="Calibri"/>
              </a:rPr>
              <a:t>stor</a:t>
            </a:r>
            <a:r>
              <a:rPr lang="en-US" b="1">
                <a:cs typeface="Calibri"/>
              </a:rPr>
              <a:t> </a:t>
            </a:r>
            <a:r>
              <a:rPr lang="en-US" b="1" err="1">
                <a:cs typeface="Calibri"/>
              </a:rPr>
              <a:t>faran</a:t>
            </a:r>
            <a:r>
              <a:rPr lang="en-US" b="1">
                <a:cs typeface="Calibri"/>
              </a:rPr>
              <a:t> </a:t>
            </a:r>
            <a:r>
              <a:rPr lang="en-US" b="1" err="1">
                <a:cs typeface="Calibri"/>
              </a:rPr>
              <a:t>bedöms</a:t>
            </a:r>
            <a:r>
              <a:rPr lang="en-US" b="1">
                <a:cs typeface="Calibri"/>
              </a:rPr>
              <a:t> </a:t>
            </a:r>
            <a:r>
              <a:rPr lang="en-US" b="1" err="1">
                <a:cs typeface="Calibri"/>
              </a:rPr>
              <a:t>vara</a:t>
            </a:r>
            <a:endParaRPr lang="en-US" b="1">
              <a:cs typeface="Calibri"/>
            </a:endParaRPr>
          </a:p>
          <a:p>
            <a:pPr marL="181240" indent="-181240">
              <a:buFont typeface="Arial"/>
              <a:buChar char="•"/>
            </a:pPr>
            <a:r>
              <a:rPr lang="en-US">
                <a:cs typeface="Calibri"/>
              </a:rPr>
              <a:t>Som </a:t>
            </a:r>
            <a:r>
              <a:rPr lang="en-US" err="1">
                <a:cs typeface="Calibri"/>
              </a:rPr>
              <a:t>ni</a:t>
            </a:r>
            <a:r>
              <a:rPr lang="en-US">
                <a:cs typeface="Calibri"/>
              </a:rPr>
              <a:t> ser I </a:t>
            </a:r>
            <a:r>
              <a:rPr lang="en-US" err="1">
                <a:cs typeface="Calibri"/>
              </a:rPr>
              <a:t>exemplet</a:t>
            </a:r>
            <a:r>
              <a:rPr lang="en-US">
                <a:cs typeface="Calibri"/>
              </a:rPr>
              <a:t> </a:t>
            </a:r>
            <a:r>
              <a:rPr lang="en-US" err="1">
                <a:cs typeface="Calibri"/>
              </a:rPr>
              <a:t>på</a:t>
            </a:r>
            <a:r>
              <a:rPr lang="en-US">
                <a:cs typeface="Calibri"/>
              </a:rPr>
              <a:t> </a:t>
            </a:r>
            <a:r>
              <a:rPr lang="en-US" err="1">
                <a:cs typeface="Calibri"/>
              </a:rPr>
              <a:t>skärmen</a:t>
            </a:r>
            <a:r>
              <a:rPr lang="en-US">
                <a:cs typeface="Calibri"/>
              </a:rPr>
              <a:t> </a:t>
            </a:r>
            <a:r>
              <a:rPr lang="en-US" err="1">
                <a:cs typeface="Calibri"/>
              </a:rPr>
              <a:t>från</a:t>
            </a:r>
            <a:r>
              <a:rPr lang="en-US">
                <a:cs typeface="Calibri"/>
              </a:rPr>
              <a:t> </a:t>
            </a:r>
            <a:r>
              <a:rPr lang="en-US" err="1">
                <a:cs typeface="Calibri"/>
              </a:rPr>
              <a:t>häromdagen</a:t>
            </a:r>
            <a:r>
              <a:rPr lang="en-US">
                <a:cs typeface="Calibri"/>
              </a:rPr>
              <a:t> </a:t>
            </a:r>
            <a:r>
              <a:rPr lang="en-US" err="1">
                <a:cs typeface="Calibri"/>
              </a:rPr>
              <a:t>så</a:t>
            </a:r>
            <a:r>
              <a:rPr lang="en-US">
                <a:cs typeface="Calibri"/>
              </a:rPr>
              <a:t> ser </a:t>
            </a:r>
            <a:r>
              <a:rPr lang="en-US" err="1">
                <a:cs typeface="Calibri"/>
              </a:rPr>
              <a:t>ni</a:t>
            </a:r>
            <a:r>
              <a:rPr lang="en-US">
                <a:cs typeface="Calibri"/>
              </a:rPr>
              <a:t> </a:t>
            </a:r>
            <a:r>
              <a:rPr lang="en-US" err="1">
                <a:cs typeface="Calibri"/>
              </a:rPr>
              <a:t>att</a:t>
            </a:r>
            <a:r>
              <a:rPr lang="en-US">
                <a:cs typeface="Calibri"/>
              </a:rPr>
              <a:t> </a:t>
            </a:r>
            <a:r>
              <a:rPr lang="en-US" err="1">
                <a:cs typeface="Calibri"/>
              </a:rPr>
              <a:t>varningarna</a:t>
            </a:r>
            <a:r>
              <a:rPr lang="en-US">
                <a:cs typeface="Calibri"/>
              </a:rPr>
              <a:t> </a:t>
            </a:r>
            <a:r>
              <a:rPr lang="en-US" err="1">
                <a:cs typeface="Calibri"/>
              </a:rPr>
              <a:t>inkluderar</a:t>
            </a:r>
            <a:r>
              <a:rPr lang="en-US">
                <a:cs typeface="Calibri"/>
              </a:rPr>
              <a:t> </a:t>
            </a:r>
            <a:r>
              <a:rPr lang="en-US" err="1">
                <a:cs typeface="Calibri"/>
              </a:rPr>
              <a:t>en</a:t>
            </a:r>
            <a:r>
              <a:rPr lang="en-US">
                <a:cs typeface="Calibri"/>
              </a:rPr>
              <a:t> </a:t>
            </a:r>
            <a:r>
              <a:rPr lang="en-US" err="1">
                <a:cs typeface="Calibri"/>
              </a:rPr>
              <a:t>hel</a:t>
            </a:r>
            <a:r>
              <a:rPr lang="en-US">
                <a:cs typeface="Calibri"/>
              </a:rPr>
              <a:t> del </a:t>
            </a:r>
            <a:r>
              <a:rPr lang="en-US" err="1">
                <a:cs typeface="Calibri"/>
              </a:rPr>
              <a:t>viktig</a:t>
            </a:r>
            <a:r>
              <a:rPr lang="en-US">
                <a:cs typeface="Calibri"/>
              </a:rPr>
              <a:t> information - </a:t>
            </a:r>
            <a:r>
              <a:rPr lang="en-US" b="1" err="1">
                <a:cs typeface="Calibri"/>
              </a:rPr>
              <a:t>vädret</a:t>
            </a:r>
            <a:r>
              <a:rPr lang="en-US">
                <a:cs typeface="Calibri"/>
              </a:rPr>
              <a:t>, </a:t>
            </a:r>
            <a:r>
              <a:rPr lang="en-US" b="1" err="1">
                <a:cs typeface="Calibri"/>
              </a:rPr>
              <a:t>riskerna</a:t>
            </a:r>
            <a:r>
              <a:rPr lang="en-US" b="1">
                <a:cs typeface="Calibri"/>
              </a:rPr>
              <a:t> </a:t>
            </a:r>
            <a:r>
              <a:rPr lang="en-US" err="1">
                <a:cs typeface="Calibri"/>
              </a:rPr>
              <a:t>och</a:t>
            </a:r>
            <a:r>
              <a:rPr lang="en-US">
                <a:cs typeface="Calibri"/>
              </a:rPr>
              <a:t> vid </a:t>
            </a:r>
            <a:r>
              <a:rPr lang="en-US" err="1">
                <a:cs typeface="Calibri"/>
              </a:rPr>
              <a:t>större</a:t>
            </a:r>
            <a:r>
              <a:rPr lang="en-US">
                <a:cs typeface="Calibri"/>
              </a:rPr>
              <a:t> </a:t>
            </a:r>
            <a:r>
              <a:rPr lang="en-US" err="1">
                <a:cs typeface="Calibri"/>
              </a:rPr>
              <a:t>faror</a:t>
            </a:r>
            <a:r>
              <a:rPr lang="en-US">
                <a:cs typeface="Calibri"/>
              </a:rPr>
              <a:t>, </a:t>
            </a:r>
            <a:r>
              <a:rPr lang="en-US" err="1">
                <a:cs typeface="Calibri"/>
              </a:rPr>
              <a:t>vilka</a:t>
            </a:r>
            <a:r>
              <a:rPr lang="en-US">
                <a:cs typeface="Calibri"/>
              </a:rPr>
              <a:t> </a:t>
            </a:r>
            <a:r>
              <a:rPr lang="en-US" err="1">
                <a:cs typeface="Calibri"/>
              </a:rPr>
              <a:t>som</a:t>
            </a:r>
            <a:r>
              <a:rPr lang="en-US">
                <a:cs typeface="Calibri"/>
              </a:rPr>
              <a:t> </a:t>
            </a:r>
            <a:r>
              <a:rPr lang="en-US" err="1">
                <a:cs typeface="Calibri"/>
              </a:rPr>
              <a:t>är</a:t>
            </a:r>
            <a:r>
              <a:rPr lang="en-US">
                <a:cs typeface="Calibri"/>
              </a:rPr>
              <a:t> </a:t>
            </a:r>
            <a:r>
              <a:rPr lang="en-US" b="1" err="1">
                <a:cs typeface="Calibri"/>
              </a:rPr>
              <a:t>riskgrupper</a:t>
            </a:r>
            <a:endParaRPr lang="en-US" b="1">
              <a:cs typeface="Calibri"/>
            </a:endParaRPr>
          </a:p>
          <a:p>
            <a:pPr marL="181240" indent="-181240">
              <a:buFont typeface="Arial"/>
              <a:buChar char="•"/>
            </a:pPr>
            <a:r>
              <a:rPr lang="en-US">
                <a:cs typeface="Calibri"/>
              </a:rPr>
              <a:t>Man </a:t>
            </a:r>
            <a:r>
              <a:rPr lang="en-US" err="1">
                <a:cs typeface="Calibri"/>
              </a:rPr>
              <a:t>kan</a:t>
            </a:r>
            <a:r>
              <a:rPr lang="en-US">
                <a:cs typeface="Calibri"/>
              </a:rPr>
              <a:t> se det </a:t>
            </a:r>
            <a:r>
              <a:rPr lang="en-US" err="1">
                <a:cs typeface="Calibri"/>
              </a:rPr>
              <a:t>som</a:t>
            </a:r>
            <a:r>
              <a:rPr lang="en-US">
                <a:cs typeface="Calibri"/>
              </a:rPr>
              <a:t> </a:t>
            </a:r>
            <a:r>
              <a:rPr lang="en-US" err="1">
                <a:cs typeface="Calibri"/>
              </a:rPr>
              <a:t>att</a:t>
            </a:r>
            <a:r>
              <a:rPr lang="en-US">
                <a:cs typeface="Calibri"/>
              </a:rPr>
              <a:t> </a:t>
            </a:r>
            <a:r>
              <a:rPr lang="en-US" err="1">
                <a:cs typeface="Calibri"/>
              </a:rPr>
              <a:t>detta</a:t>
            </a:r>
            <a:r>
              <a:rPr lang="en-US">
                <a:cs typeface="Calibri"/>
              </a:rPr>
              <a:t> </a:t>
            </a:r>
            <a:r>
              <a:rPr lang="en-US" b="1">
                <a:cs typeface="Calibri"/>
              </a:rPr>
              <a:t>ger </a:t>
            </a:r>
            <a:r>
              <a:rPr lang="en-US" b="1" err="1">
                <a:cs typeface="Calibri"/>
              </a:rPr>
              <a:t>oss</a:t>
            </a:r>
            <a:r>
              <a:rPr lang="en-US" b="1">
                <a:cs typeface="Calibri"/>
              </a:rPr>
              <a:t> </a:t>
            </a:r>
            <a:r>
              <a:rPr lang="en-US" b="1" err="1">
                <a:cs typeface="Calibri"/>
              </a:rPr>
              <a:t>ett</a:t>
            </a:r>
            <a:r>
              <a:rPr lang="en-US" b="1">
                <a:cs typeface="Calibri"/>
              </a:rPr>
              <a:t> </a:t>
            </a:r>
            <a:r>
              <a:rPr lang="en-US" b="1" err="1">
                <a:cs typeface="Calibri"/>
              </a:rPr>
              <a:t>facit</a:t>
            </a:r>
            <a:r>
              <a:rPr lang="en-US" b="1">
                <a:cs typeface="Calibri"/>
              </a:rPr>
              <a:t> </a:t>
            </a:r>
            <a:r>
              <a:rPr lang="en-US" err="1">
                <a:cs typeface="Calibri"/>
              </a:rPr>
              <a:t>på</a:t>
            </a:r>
            <a:r>
              <a:rPr lang="en-US">
                <a:cs typeface="Calibri"/>
              </a:rPr>
              <a:t> </a:t>
            </a:r>
            <a:r>
              <a:rPr lang="en-US" err="1">
                <a:cs typeface="Calibri"/>
              </a:rPr>
              <a:t>vad</a:t>
            </a:r>
            <a:r>
              <a:rPr lang="en-US">
                <a:cs typeface="Calibri"/>
              </a:rPr>
              <a:t> </a:t>
            </a:r>
            <a:r>
              <a:rPr lang="en-US" err="1">
                <a:cs typeface="Calibri"/>
              </a:rPr>
              <a:t>som</a:t>
            </a:r>
            <a:r>
              <a:rPr lang="en-US">
                <a:cs typeface="Calibri"/>
              </a:rPr>
              <a:t> TROLIGTVIS </a:t>
            </a:r>
            <a:r>
              <a:rPr lang="en-US" err="1">
                <a:cs typeface="Calibri"/>
              </a:rPr>
              <a:t>kommer</a:t>
            </a:r>
            <a:r>
              <a:rPr lang="en-US">
                <a:cs typeface="Calibri"/>
              </a:rPr>
              <a:t> </a:t>
            </a:r>
            <a:r>
              <a:rPr lang="en-US" err="1">
                <a:cs typeface="Calibri"/>
              </a:rPr>
              <a:t>att</a:t>
            </a:r>
            <a:r>
              <a:rPr lang="en-US">
                <a:cs typeface="Calibri"/>
              </a:rPr>
              <a:t> </a:t>
            </a:r>
            <a:r>
              <a:rPr lang="en-US" err="1">
                <a:cs typeface="Calibri"/>
              </a:rPr>
              <a:t>inträffa</a:t>
            </a:r>
            <a:r>
              <a:rPr lang="en-US">
                <a:cs typeface="Calibri"/>
              </a:rPr>
              <a:t> - OM vi </a:t>
            </a:r>
            <a:r>
              <a:rPr lang="en-US" err="1">
                <a:cs typeface="Calibri"/>
              </a:rPr>
              <a:t>inte</a:t>
            </a:r>
            <a:r>
              <a:rPr lang="en-US">
                <a:cs typeface="Calibri"/>
              </a:rPr>
              <a:t> </a:t>
            </a:r>
            <a:r>
              <a:rPr lang="en-US" err="1">
                <a:cs typeface="Calibri"/>
              </a:rPr>
              <a:t>agerar</a:t>
            </a:r>
            <a:r>
              <a:rPr lang="en-US">
                <a:cs typeface="Calibri"/>
              </a:rPr>
              <a:t> </a:t>
            </a:r>
            <a:r>
              <a:rPr lang="en-US" err="1">
                <a:cs typeface="Calibri"/>
              </a:rPr>
              <a:t>på</a:t>
            </a:r>
            <a:r>
              <a:rPr lang="en-US">
                <a:cs typeface="Calibri"/>
              </a:rPr>
              <a:t> </a:t>
            </a:r>
            <a:r>
              <a:rPr lang="en-US" err="1">
                <a:cs typeface="Calibri"/>
              </a:rPr>
              <a:t>varningen</a:t>
            </a:r>
            <a:r>
              <a:rPr lang="en-US">
                <a:cs typeface="Calibri"/>
              </a:rPr>
              <a:t>! </a:t>
            </a:r>
            <a:endParaRPr lang="en-US">
              <a:ea typeface="Calibri"/>
              <a:cs typeface="Calibri"/>
            </a:endParaRPr>
          </a:p>
          <a:p>
            <a:pPr marL="181240" indent="-181240">
              <a:buFont typeface="Arial"/>
              <a:buChar char="•"/>
            </a:pPr>
            <a:r>
              <a:rPr lang="en-US">
                <a:ea typeface="Calibri"/>
                <a:cs typeface="Calibri"/>
              </a:rPr>
              <a:t>För </a:t>
            </a:r>
            <a:r>
              <a:rPr lang="en-US" err="1">
                <a:ea typeface="Calibri"/>
                <a:cs typeface="Calibri"/>
              </a:rPr>
              <a:t>att</a:t>
            </a:r>
            <a:r>
              <a:rPr lang="en-US">
                <a:ea typeface="Calibri"/>
                <a:cs typeface="Calibri"/>
              </a:rPr>
              <a:t> </a:t>
            </a:r>
            <a:r>
              <a:rPr lang="en-US" err="1">
                <a:ea typeface="Calibri"/>
                <a:cs typeface="Calibri"/>
              </a:rPr>
              <a:t>återkoppla</a:t>
            </a:r>
            <a:r>
              <a:rPr lang="en-US">
                <a:ea typeface="Calibri"/>
                <a:cs typeface="Calibri"/>
              </a:rPr>
              <a:t> till </a:t>
            </a:r>
            <a:r>
              <a:rPr lang="en-US" err="1">
                <a:ea typeface="Calibri"/>
                <a:cs typeface="Calibri"/>
              </a:rPr>
              <a:t>vad</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lyftes</a:t>
            </a:r>
            <a:r>
              <a:rPr lang="en-US">
                <a:ea typeface="Calibri"/>
                <a:cs typeface="Calibri"/>
              </a:rPr>
              <a:t> </a:t>
            </a:r>
            <a:r>
              <a:rPr lang="en-US" err="1">
                <a:ea typeface="Calibri"/>
                <a:cs typeface="Calibri"/>
              </a:rPr>
              <a:t>från</a:t>
            </a:r>
            <a:r>
              <a:rPr lang="en-US">
                <a:ea typeface="Calibri"/>
                <a:cs typeface="Calibri"/>
              </a:rPr>
              <a:t> Norra Norrland – om </a:t>
            </a:r>
            <a:r>
              <a:rPr lang="en-US" err="1">
                <a:ea typeface="Calibri"/>
                <a:cs typeface="Calibri"/>
              </a:rPr>
              <a:t>dammen</a:t>
            </a:r>
            <a:r>
              <a:rPr lang="en-US">
                <a:ea typeface="Calibri"/>
                <a:cs typeface="Calibri"/>
              </a:rPr>
              <a:t> </a:t>
            </a:r>
            <a:r>
              <a:rPr lang="en-US" err="1">
                <a:ea typeface="Calibri"/>
                <a:cs typeface="Calibri"/>
              </a:rPr>
              <a:t>brister</a:t>
            </a:r>
            <a:r>
              <a:rPr lang="en-US">
                <a:ea typeface="Calibri"/>
                <a:cs typeface="Calibri"/>
              </a:rPr>
              <a:t> </a:t>
            </a:r>
            <a:r>
              <a:rPr lang="en-US" err="1">
                <a:ea typeface="Calibri"/>
                <a:cs typeface="Calibri"/>
              </a:rPr>
              <a:t>och</a:t>
            </a:r>
            <a:r>
              <a:rPr lang="en-US">
                <a:ea typeface="Calibri"/>
                <a:cs typeface="Calibri"/>
              </a:rPr>
              <a:t> </a:t>
            </a:r>
            <a:r>
              <a:rPr lang="en-US" err="1">
                <a:ea typeface="Calibri"/>
                <a:cs typeface="Calibri"/>
              </a:rPr>
              <a:t>flodvågen</a:t>
            </a:r>
            <a:r>
              <a:rPr lang="en-US">
                <a:ea typeface="Calibri"/>
                <a:cs typeface="Calibri"/>
              </a:rPr>
              <a:t> </a:t>
            </a:r>
            <a:r>
              <a:rPr lang="en-US" err="1">
                <a:ea typeface="Calibri"/>
                <a:cs typeface="Calibri"/>
              </a:rPr>
              <a:t>når</a:t>
            </a:r>
            <a:r>
              <a:rPr lang="en-US">
                <a:ea typeface="Calibri"/>
                <a:cs typeface="Calibri"/>
              </a:rPr>
              <a:t> Lule </a:t>
            </a:r>
            <a:r>
              <a:rPr lang="en-US" err="1">
                <a:ea typeface="Calibri"/>
                <a:cs typeface="Calibri"/>
              </a:rPr>
              <a:t>inom</a:t>
            </a:r>
            <a:r>
              <a:rPr lang="en-US">
                <a:ea typeface="Calibri"/>
                <a:cs typeface="Calibri"/>
              </a:rPr>
              <a:t> 24h </a:t>
            </a:r>
            <a:r>
              <a:rPr lang="en-US" err="1">
                <a:ea typeface="Calibri"/>
                <a:cs typeface="Calibri"/>
              </a:rPr>
              <a:t>så</a:t>
            </a:r>
            <a:r>
              <a:rPr lang="en-US">
                <a:ea typeface="Calibri"/>
                <a:cs typeface="Calibri"/>
              </a:rPr>
              <a:t> </a:t>
            </a:r>
            <a:r>
              <a:rPr lang="en-US" err="1">
                <a:ea typeface="Calibri"/>
                <a:cs typeface="Calibri"/>
              </a:rPr>
              <a:t>tänk</a:t>
            </a:r>
            <a:r>
              <a:rPr lang="en-US">
                <a:ea typeface="Calibri"/>
                <a:cs typeface="Calibri"/>
              </a:rPr>
              <a:t> er </a:t>
            </a:r>
            <a:r>
              <a:rPr lang="en-US" err="1">
                <a:ea typeface="Calibri"/>
                <a:cs typeface="Calibri"/>
              </a:rPr>
              <a:t>vikten</a:t>
            </a:r>
            <a:r>
              <a:rPr lang="en-US">
                <a:ea typeface="Calibri"/>
                <a:cs typeface="Calibri"/>
              </a:rPr>
              <a:t> av </a:t>
            </a:r>
            <a:r>
              <a:rPr lang="en-US" err="1">
                <a:ea typeface="Calibri"/>
                <a:cs typeface="Calibri"/>
              </a:rPr>
              <a:t>varningar</a:t>
            </a:r>
            <a:r>
              <a:rPr lang="en-US">
                <a:ea typeface="Calibri"/>
                <a:cs typeface="Calibri"/>
              </a:rPr>
              <a:t> </a:t>
            </a:r>
            <a:r>
              <a:rPr lang="en-US" err="1">
                <a:ea typeface="Calibri"/>
                <a:cs typeface="Calibri"/>
              </a:rPr>
              <a:t>där</a:t>
            </a:r>
            <a:r>
              <a:rPr lang="en-US">
                <a:ea typeface="Calibri"/>
                <a:cs typeface="Calibri"/>
              </a:rPr>
              <a:t> - för evakuering, inte minst</a:t>
            </a:r>
          </a:p>
        </p:txBody>
      </p:sp>
      <p:sp>
        <p:nvSpPr>
          <p:cNvPr id="4" name="Platshållare för bildnummer 3"/>
          <p:cNvSpPr>
            <a:spLocks noGrp="1"/>
          </p:cNvSpPr>
          <p:nvPr>
            <p:ph type="sldNum" sz="quarter" idx="5"/>
          </p:nvPr>
        </p:nvSpPr>
        <p:spPr/>
        <p:txBody>
          <a:bodyPr/>
          <a:lstStyle/>
          <a:p>
            <a:fld id="{1B3D92CD-B126-47C5-90B1-C4AA0E3AC583}" type="slidenum">
              <a:rPr lang="sv-SE"/>
              <a:t>55</a:t>
            </a:fld>
            <a:endParaRPr lang="sv-SE"/>
          </a:p>
        </p:txBody>
      </p:sp>
    </p:spTree>
    <p:extLst>
      <p:ext uri="{BB962C8B-B14F-4D97-AF65-F5344CB8AC3E}">
        <p14:creationId xmlns:p14="http://schemas.microsoft.com/office/powerpoint/2010/main" val="1292258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mn-lt"/>
              </a:rPr>
              <a:t>Men rent </a:t>
            </a:r>
            <a:r>
              <a:rPr lang="sv-SE" b="1">
                <a:cs typeface="+mn-lt"/>
              </a:rPr>
              <a:t>praktiskt</a:t>
            </a:r>
            <a:r>
              <a:rPr lang="sv-SE">
                <a:cs typeface="+mn-lt"/>
              </a:rPr>
              <a:t>, hur gör vi det då? Hur agerar vi på varningar?</a:t>
            </a:r>
            <a:endParaRPr lang="sv-SE"/>
          </a:p>
          <a:p>
            <a:pPr marL="181240" indent="-181240">
              <a:buFont typeface="Arial"/>
              <a:buChar char="•"/>
            </a:pPr>
            <a:r>
              <a:rPr lang="sv-SE">
                <a:cs typeface="+mn-lt"/>
              </a:rPr>
              <a:t>För att landa i det behöver vi egentligen veta två saker – vad säger varningen om </a:t>
            </a:r>
            <a:r>
              <a:rPr lang="sv-SE" b="1">
                <a:cs typeface="+mn-lt"/>
              </a:rPr>
              <a:t>VART </a:t>
            </a:r>
            <a:r>
              <a:rPr lang="sv-SE">
                <a:cs typeface="+mn-lt"/>
              </a:rPr>
              <a:t>och </a:t>
            </a:r>
            <a:r>
              <a:rPr lang="sv-SE" b="1">
                <a:cs typeface="+mn-lt"/>
              </a:rPr>
              <a:t>NÄR </a:t>
            </a:r>
            <a:r>
              <a:rPr lang="sv-SE" err="1">
                <a:cs typeface="+mn-lt"/>
              </a:rPr>
              <a:t>extremvädret</a:t>
            </a:r>
            <a:r>
              <a:rPr lang="sv-SE">
                <a:cs typeface="+mn-lt"/>
              </a:rPr>
              <a:t> kommer att inträffa, och vilka </a:t>
            </a:r>
            <a:r>
              <a:rPr lang="sv-SE" b="1">
                <a:cs typeface="+mn-lt"/>
              </a:rPr>
              <a:t>riskerna </a:t>
            </a:r>
            <a:r>
              <a:rPr lang="sv-SE">
                <a:cs typeface="+mn-lt"/>
              </a:rPr>
              <a:t>och </a:t>
            </a:r>
            <a:r>
              <a:rPr lang="sv-SE" b="1">
                <a:cs typeface="+mn-lt"/>
              </a:rPr>
              <a:t>riskgrupperna </a:t>
            </a:r>
            <a:r>
              <a:rPr lang="sv-SE">
                <a:cs typeface="+mn-lt"/>
              </a:rPr>
              <a:t>är</a:t>
            </a:r>
          </a:p>
          <a:p>
            <a:pPr marL="181240" indent="-181240">
              <a:buFont typeface="Arial"/>
              <a:buChar char="•"/>
            </a:pPr>
            <a:r>
              <a:rPr lang="sv-SE">
                <a:cs typeface="+mn-lt"/>
              </a:rPr>
              <a:t>Utöver vädervarningen så är det här också information vi delvis sitter på när vi gjort våra </a:t>
            </a:r>
            <a:r>
              <a:rPr lang="sv-SE" b="1">
                <a:cs typeface="+mn-lt"/>
              </a:rPr>
              <a:t>behovsundersökningar </a:t>
            </a:r>
            <a:r>
              <a:rPr lang="sv-SE">
                <a:cs typeface="+mn-lt"/>
              </a:rPr>
              <a:t>i krets, men också från </a:t>
            </a:r>
            <a:r>
              <a:rPr lang="sv-SE" b="1">
                <a:cs typeface="+mn-lt"/>
              </a:rPr>
              <a:t>lokalkännedom</a:t>
            </a:r>
          </a:p>
          <a:p>
            <a:pPr marL="181240" indent="-181240">
              <a:buFont typeface="Arial"/>
              <a:buChar char="•"/>
            </a:pPr>
            <a:r>
              <a:rPr lang="sv-SE">
                <a:cs typeface="+mn-lt"/>
              </a:rPr>
              <a:t>När vi väl har koll på detta </a:t>
            </a:r>
            <a:r>
              <a:rPr lang="sv-SE" b="1">
                <a:cs typeface="+mn-lt"/>
              </a:rPr>
              <a:t>AGERAR </a:t>
            </a:r>
            <a:r>
              <a:rPr lang="sv-SE">
                <a:cs typeface="+mn-lt"/>
              </a:rPr>
              <a:t>VI – inte som </a:t>
            </a:r>
            <a:r>
              <a:rPr lang="sv-SE" b="1">
                <a:cs typeface="+mn-lt"/>
              </a:rPr>
              <a:t>svar på krisen, utan på RISKEN</a:t>
            </a:r>
          </a:p>
          <a:p>
            <a:pPr marL="181240" indent="-181240">
              <a:buFont typeface="Arial"/>
              <a:buChar char="•"/>
            </a:pPr>
            <a:r>
              <a:rPr lang="sv-SE">
                <a:cs typeface="Calibri" panose="020F0502020204030204"/>
              </a:rPr>
              <a:t>Vi agerar då i områden där vi vet att </a:t>
            </a:r>
            <a:r>
              <a:rPr lang="sv-SE" err="1">
                <a:cs typeface="Calibri" panose="020F0502020204030204"/>
              </a:rPr>
              <a:t>extremvädret</a:t>
            </a:r>
            <a:r>
              <a:rPr lang="sv-SE">
                <a:cs typeface="Calibri" panose="020F0502020204030204"/>
              </a:rPr>
              <a:t> kommer att slå till, som överlappar med områden där vi vet att personer i utsatthet befinner sig</a:t>
            </a:r>
          </a:p>
        </p:txBody>
      </p:sp>
      <p:sp>
        <p:nvSpPr>
          <p:cNvPr id="4" name="Platshållare för bildnummer 3"/>
          <p:cNvSpPr>
            <a:spLocks noGrp="1"/>
          </p:cNvSpPr>
          <p:nvPr>
            <p:ph type="sldNum" sz="quarter" idx="5"/>
          </p:nvPr>
        </p:nvSpPr>
        <p:spPr/>
        <p:txBody>
          <a:bodyPr/>
          <a:lstStyle/>
          <a:p>
            <a:fld id="{1B3D92CD-B126-47C5-90B1-C4AA0E3AC583}" type="slidenum">
              <a:rPr lang="sv-SE"/>
              <a:t>56</a:t>
            </a:fld>
            <a:endParaRPr lang="sv-SE"/>
          </a:p>
        </p:txBody>
      </p:sp>
    </p:spTree>
    <p:extLst>
      <p:ext uri="{BB962C8B-B14F-4D97-AF65-F5344CB8AC3E}">
        <p14:creationId xmlns:p14="http://schemas.microsoft.com/office/powerpoint/2010/main" val="171269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cs typeface="Calibri"/>
              </a:rPr>
              <a:t>Nu vet vi </a:t>
            </a:r>
            <a:r>
              <a:rPr lang="en-US" err="1">
                <a:cs typeface="Calibri"/>
              </a:rPr>
              <a:t>hur</a:t>
            </a:r>
            <a:r>
              <a:rPr lang="en-US">
                <a:cs typeface="Calibri"/>
              </a:rPr>
              <a:t> </a:t>
            </a:r>
            <a:r>
              <a:rPr lang="en-US" err="1">
                <a:cs typeface="Calibri"/>
              </a:rPr>
              <a:t>och</a:t>
            </a:r>
            <a:r>
              <a:rPr lang="en-US">
                <a:cs typeface="Calibri"/>
              </a:rPr>
              <a:t> </a:t>
            </a:r>
            <a:r>
              <a:rPr lang="en-US" err="1">
                <a:cs typeface="Calibri"/>
              </a:rPr>
              <a:t>när</a:t>
            </a:r>
            <a:r>
              <a:rPr lang="en-US">
                <a:cs typeface="Calibri"/>
              </a:rPr>
              <a:t> vi </a:t>
            </a:r>
            <a:r>
              <a:rPr lang="en-US" err="1">
                <a:cs typeface="Calibri"/>
              </a:rPr>
              <a:t>kan</a:t>
            </a:r>
            <a:r>
              <a:rPr lang="en-US">
                <a:cs typeface="Calibri"/>
              </a:rPr>
              <a:t> </a:t>
            </a:r>
            <a:r>
              <a:rPr lang="en-US" err="1">
                <a:cs typeface="Calibri"/>
              </a:rPr>
              <a:t>agera</a:t>
            </a:r>
            <a:r>
              <a:rPr lang="en-US">
                <a:cs typeface="Calibri"/>
              </a:rPr>
              <a:t> – men </a:t>
            </a:r>
            <a:r>
              <a:rPr lang="en-US" err="1">
                <a:cs typeface="Calibri"/>
              </a:rPr>
              <a:t>vad</a:t>
            </a:r>
            <a:r>
              <a:rPr lang="en-US">
                <a:cs typeface="Calibri"/>
              </a:rPr>
              <a:t> </a:t>
            </a:r>
            <a:r>
              <a:rPr lang="en-US" err="1">
                <a:cs typeface="Calibri"/>
              </a:rPr>
              <a:t>exakt</a:t>
            </a:r>
            <a:r>
              <a:rPr lang="en-US">
                <a:cs typeface="Calibri"/>
              </a:rPr>
              <a:t> </a:t>
            </a:r>
            <a:r>
              <a:rPr lang="en-US" i="1" err="1">
                <a:cs typeface="Calibri"/>
              </a:rPr>
              <a:t>kan</a:t>
            </a:r>
            <a:r>
              <a:rPr lang="en-US" i="1">
                <a:cs typeface="Calibri"/>
              </a:rPr>
              <a:t> </a:t>
            </a:r>
            <a:r>
              <a:rPr lang="en-US">
                <a:cs typeface="Calibri"/>
              </a:rPr>
              <a:t>man </a:t>
            </a:r>
            <a:r>
              <a:rPr lang="en-US" b="1">
                <a:cs typeface="Calibri"/>
              </a:rPr>
              <a:t>GÖRA</a:t>
            </a:r>
            <a:r>
              <a:rPr lang="en-US">
                <a:cs typeface="Calibri"/>
              </a:rPr>
              <a:t>?</a:t>
            </a:r>
          </a:p>
          <a:p>
            <a:pPr marL="181240" indent="-181240">
              <a:buFont typeface="Arial"/>
              <a:buChar char="•"/>
            </a:pPr>
            <a:r>
              <a:rPr lang="en-US" err="1">
                <a:cs typeface="Calibri"/>
              </a:rPr>
              <a:t>Specifikt</a:t>
            </a:r>
            <a:r>
              <a:rPr lang="en-US">
                <a:cs typeface="Calibri"/>
              </a:rPr>
              <a:t> för </a:t>
            </a:r>
            <a:r>
              <a:rPr lang="en-US" err="1">
                <a:cs typeface="Calibri"/>
              </a:rPr>
              <a:t>värme</a:t>
            </a:r>
            <a:r>
              <a:rPr lang="en-US">
                <a:cs typeface="Calibri"/>
              </a:rPr>
              <a:t> </a:t>
            </a:r>
            <a:r>
              <a:rPr lang="en-US" err="1">
                <a:cs typeface="Calibri"/>
              </a:rPr>
              <a:t>finns</a:t>
            </a:r>
            <a:r>
              <a:rPr lang="en-US">
                <a:cs typeface="Calibri"/>
              </a:rPr>
              <a:t> </a:t>
            </a:r>
            <a:r>
              <a:rPr lang="en-US" err="1">
                <a:cs typeface="Calibri"/>
              </a:rPr>
              <a:t>en</a:t>
            </a:r>
            <a:r>
              <a:rPr lang="en-US">
                <a:cs typeface="Calibri"/>
              </a:rPr>
              <a:t> rad </a:t>
            </a:r>
            <a:r>
              <a:rPr lang="en-US" err="1">
                <a:cs typeface="Calibri"/>
              </a:rPr>
              <a:t>åtgärder</a:t>
            </a:r>
            <a:r>
              <a:rPr lang="en-US">
                <a:cs typeface="Calibri"/>
              </a:rPr>
              <a:t> </a:t>
            </a:r>
            <a:r>
              <a:rPr lang="en-US" err="1">
                <a:cs typeface="Calibri"/>
              </a:rPr>
              <a:t>som</a:t>
            </a:r>
            <a:r>
              <a:rPr lang="en-US">
                <a:cs typeface="Calibri"/>
              </a:rPr>
              <a:t> </a:t>
            </a:r>
            <a:r>
              <a:rPr lang="en-US" err="1">
                <a:cs typeface="Calibri"/>
              </a:rPr>
              <a:t>är</a:t>
            </a:r>
            <a:r>
              <a:rPr lang="en-US">
                <a:cs typeface="Calibri"/>
              </a:rPr>
              <a:t> </a:t>
            </a:r>
            <a:r>
              <a:rPr lang="en-US" err="1">
                <a:cs typeface="Calibri"/>
              </a:rPr>
              <a:t>bevisade</a:t>
            </a:r>
            <a:r>
              <a:rPr lang="en-US">
                <a:cs typeface="Calibri"/>
              </a:rPr>
              <a:t> ha god </a:t>
            </a:r>
            <a:r>
              <a:rPr lang="en-US" err="1">
                <a:cs typeface="Calibri"/>
              </a:rPr>
              <a:t>effekt</a:t>
            </a:r>
            <a:r>
              <a:rPr lang="en-US">
                <a:cs typeface="Calibri"/>
              </a:rPr>
              <a:t> för </a:t>
            </a:r>
            <a:r>
              <a:rPr lang="en-US" err="1">
                <a:cs typeface="Calibri"/>
              </a:rPr>
              <a:t>att</a:t>
            </a:r>
            <a:r>
              <a:rPr lang="en-US">
                <a:cs typeface="Calibri"/>
              </a:rPr>
              <a:t> </a:t>
            </a:r>
            <a:r>
              <a:rPr lang="en-US" err="1">
                <a:cs typeface="Calibri"/>
              </a:rPr>
              <a:t>både</a:t>
            </a:r>
            <a:r>
              <a:rPr lang="en-US">
                <a:cs typeface="Calibri"/>
              </a:rPr>
              <a:t> </a:t>
            </a:r>
            <a:r>
              <a:rPr lang="en-US" err="1">
                <a:cs typeface="Calibri"/>
              </a:rPr>
              <a:t>minska</a:t>
            </a:r>
            <a:r>
              <a:rPr lang="en-US">
                <a:cs typeface="Calibri"/>
              </a:rPr>
              <a:t> </a:t>
            </a:r>
            <a:r>
              <a:rPr lang="en-US" err="1">
                <a:cs typeface="Calibri"/>
              </a:rPr>
              <a:t>ens</a:t>
            </a:r>
            <a:r>
              <a:rPr lang="en-US">
                <a:cs typeface="Calibri"/>
              </a:rPr>
              <a:t> </a:t>
            </a:r>
            <a:r>
              <a:rPr lang="en-US" b="1" err="1">
                <a:cs typeface="Calibri"/>
              </a:rPr>
              <a:t>exponering</a:t>
            </a:r>
            <a:r>
              <a:rPr lang="en-US" b="1">
                <a:cs typeface="Calibri"/>
              </a:rPr>
              <a:t> </a:t>
            </a:r>
            <a:r>
              <a:rPr lang="en-US">
                <a:cs typeface="Calibri"/>
              </a:rPr>
              <a:t>för </a:t>
            </a:r>
            <a:r>
              <a:rPr lang="en-US" err="1">
                <a:cs typeface="Calibri"/>
              </a:rPr>
              <a:t>hettan</a:t>
            </a:r>
            <a:r>
              <a:rPr lang="en-US">
                <a:cs typeface="Calibri"/>
              </a:rPr>
              <a:t>, men </a:t>
            </a:r>
            <a:r>
              <a:rPr lang="en-US" err="1">
                <a:cs typeface="Calibri"/>
              </a:rPr>
              <a:t>också</a:t>
            </a:r>
            <a:r>
              <a:rPr lang="en-US">
                <a:cs typeface="Calibri"/>
              </a:rPr>
              <a:t> </a:t>
            </a:r>
            <a:r>
              <a:rPr lang="en-US" err="1">
                <a:cs typeface="Calibri"/>
              </a:rPr>
              <a:t>ens</a:t>
            </a:r>
            <a:r>
              <a:rPr lang="en-US">
                <a:cs typeface="Calibri"/>
              </a:rPr>
              <a:t> </a:t>
            </a:r>
            <a:r>
              <a:rPr lang="en-US" b="1" err="1">
                <a:cs typeface="Calibri"/>
              </a:rPr>
              <a:t>sårbarhet</a:t>
            </a:r>
            <a:r>
              <a:rPr lang="en-US" b="1">
                <a:cs typeface="Calibri"/>
              </a:rPr>
              <a:t> </a:t>
            </a:r>
            <a:r>
              <a:rPr lang="en-US" err="1">
                <a:cs typeface="Calibri"/>
              </a:rPr>
              <a:t>inför</a:t>
            </a:r>
            <a:r>
              <a:rPr lang="en-US">
                <a:cs typeface="Calibri"/>
              </a:rPr>
              <a:t> den</a:t>
            </a:r>
          </a:p>
          <a:p>
            <a:pPr marL="181240" indent="-181240">
              <a:buFont typeface="Arial"/>
              <a:buChar char="•"/>
            </a:pPr>
            <a:r>
              <a:rPr lang="en-US">
                <a:cs typeface="Calibri"/>
              </a:rPr>
              <a:t>Dessa </a:t>
            </a:r>
            <a:r>
              <a:rPr lang="en-US" err="1">
                <a:cs typeface="Calibri"/>
              </a:rPr>
              <a:t>kan</a:t>
            </a:r>
            <a:r>
              <a:rPr lang="en-US">
                <a:cs typeface="Calibri"/>
              </a:rPr>
              <a:t> till </a:t>
            </a:r>
            <a:r>
              <a:rPr lang="en-US" err="1">
                <a:cs typeface="Calibri"/>
              </a:rPr>
              <a:t>exempel</a:t>
            </a:r>
            <a:r>
              <a:rPr lang="en-US">
                <a:cs typeface="Calibri"/>
              </a:rPr>
              <a:t> </a:t>
            </a:r>
            <a:r>
              <a:rPr lang="en-US" err="1">
                <a:cs typeface="Calibri"/>
              </a:rPr>
              <a:t>vara</a:t>
            </a:r>
            <a:r>
              <a:rPr lang="en-US">
                <a:cs typeface="Calibri"/>
              </a:rPr>
              <a:t> </a:t>
            </a:r>
            <a:r>
              <a:rPr lang="en-US" err="1">
                <a:cs typeface="Calibri"/>
              </a:rPr>
              <a:t>att</a:t>
            </a:r>
            <a:r>
              <a:rPr lang="en-US">
                <a:cs typeface="Calibri"/>
              </a:rPr>
              <a:t> </a:t>
            </a:r>
            <a:r>
              <a:rPr lang="en-US" b="1" err="1">
                <a:cs typeface="Calibri"/>
              </a:rPr>
              <a:t>stänga</a:t>
            </a:r>
            <a:r>
              <a:rPr lang="en-US" b="1">
                <a:cs typeface="Calibri"/>
              </a:rPr>
              <a:t> </a:t>
            </a:r>
            <a:r>
              <a:rPr lang="en-US" b="1" err="1">
                <a:cs typeface="Calibri"/>
              </a:rPr>
              <a:t>persienner</a:t>
            </a:r>
            <a:r>
              <a:rPr lang="en-US">
                <a:cs typeface="Calibri"/>
              </a:rPr>
              <a:t> för </a:t>
            </a:r>
            <a:r>
              <a:rPr lang="en-US" err="1">
                <a:cs typeface="Calibri"/>
              </a:rPr>
              <a:t>att</a:t>
            </a:r>
            <a:r>
              <a:rPr lang="en-US">
                <a:cs typeface="Calibri"/>
              </a:rPr>
              <a:t> </a:t>
            </a:r>
            <a:r>
              <a:rPr lang="en-US" err="1">
                <a:cs typeface="Calibri"/>
              </a:rPr>
              <a:t>hålla</a:t>
            </a:r>
            <a:r>
              <a:rPr lang="en-US">
                <a:cs typeface="Calibri"/>
              </a:rPr>
              <a:t> </a:t>
            </a:r>
            <a:r>
              <a:rPr lang="en-US" err="1">
                <a:cs typeface="Calibri"/>
              </a:rPr>
              <a:t>bostäder</a:t>
            </a:r>
            <a:r>
              <a:rPr lang="en-US">
                <a:cs typeface="Calibri"/>
              </a:rPr>
              <a:t> </a:t>
            </a:r>
            <a:r>
              <a:rPr lang="en-US" err="1">
                <a:cs typeface="Calibri"/>
              </a:rPr>
              <a:t>svala</a:t>
            </a:r>
            <a:endParaRPr lang="en-US">
              <a:cs typeface="Calibri"/>
            </a:endParaRPr>
          </a:p>
          <a:p>
            <a:pPr marL="181240" indent="-181240">
              <a:buFont typeface="Arial"/>
              <a:buChar char="•"/>
            </a:pPr>
            <a:r>
              <a:rPr lang="en-US">
                <a:cs typeface="Calibri"/>
              </a:rPr>
              <a:t>Det </a:t>
            </a:r>
            <a:r>
              <a:rPr lang="en-US" err="1">
                <a:cs typeface="Calibri"/>
              </a:rPr>
              <a:t>är</a:t>
            </a:r>
            <a:r>
              <a:rPr lang="en-US">
                <a:cs typeface="Calibri"/>
              </a:rPr>
              <a:t> </a:t>
            </a:r>
            <a:r>
              <a:rPr lang="en-US" err="1">
                <a:cs typeface="Calibri"/>
              </a:rPr>
              <a:t>också</a:t>
            </a:r>
            <a:r>
              <a:rPr lang="en-US">
                <a:cs typeface="Calibri"/>
              </a:rPr>
              <a:t> </a:t>
            </a:r>
            <a:r>
              <a:rPr lang="en-US" err="1">
                <a:cs typeface="Calibri"/>
              </a:rPr>
              <a:t>att</a:t>
            </a:r>
            <a:r>
              <a:rPr lang="en-US">
                <a:cs typeface="Calibri"/>
              </a:rPr>
              <a:t> </a:t>
            </a:r>
            <a:r>
              <a:rPr lang="en-US" b="1" err="1">
                <a:cs typeface="Calibri"/>
              </a:rPr>
              <a:t>hjälpa</a:t>
            </a:r>
            <a:r>
              <a:rPr lang="en-US" b="1">
                <a:cs typeface="Calibri"/>
              </a:rPr>
              <a:t> </a:t>
            </a:r>
            <a:r>
              <a:rPr lang="en-US" b="1" err="1">
                <a:cs typeface="Calibri"/>
              </a:rPr>
              <a:t>kroppen</a:t>
            </a:r>
            <a:r>
              <a:rPr lang="en-US">
                <a:cs typeface="Calibri"/>
              </a:rPr>
              <a:t> </a:t>
            </a:r>
            <a:r>
              <a:rPr lang="en-US" err="1">
                <a:cs typeface="Calibri"/>
              </a:rPr>
              <a:t>hålla</a:t>
            </a:r>
            <a:r>
              <a:rPr lang="en-US">
                <a:cs typeface="Calibri"/>
              </a:rPr>
              <a:t> sig </a:t>
            </a:r>
            <a:r>
              <a:rPr lang="en-US" err="1">
                <a:cs typeface="Calibri"/>
              </a:rPr>
              <a:t>sval</a:t>
            </a:r>
            <a:r>
              <a:rPr lang="en-US">
                <a:cs typeface="Calibri"/>
              </a:rPr>
              <a:t> – </a:t>
            </a:r>
            <a:r>
              <a:rPr lang="en-US" err="1">
                <a:cs typeface="Calibri"/>
              </a:rPr>
              <a:t>genom</a:t>
            </a:r>
            <a:r>
              <a:rPr lang="en-US">
                <a:cs typeface="Calibri"/>
              </a:rPr>
              <a:t> </a:t>
            </a:r>
            <a:r>
              <a:rPr lang="en-US" err="1">
                <a:cs typeface="Calibri"/>
              </a:rPr>
              <a:t>att</a:t>
            </a:r>
            <a:r>
              <a:rPr lang="en-US">
                <a:cs typeface="Calibri"/>
              </a:rPr>
              <a:t> </a:t>
            </a:r>
            <a:r>
              <a:rPr lang="en-US" err="1">
                <a:cs typeface="Calibri"/>
              </a:rPr>
              <a:t>öka</a:t>
            </a:r>
            <a:r>
              <a:rPr lang="en-US">
                <a:cs typeface="Calibri"/>
              </a:rPr>
              <a:t> </a:t>
            </a:r>
            <a:r>
              <a:rPr lang="en-US" err="1">
                <a:cs typeface="Calibri"/>
              </a:rPr>
              <a:t>vätskeintag</a:t>
            </a:r>
            <a:r>
              <a:rPr lang="en-US">
                <a:cs typeface="Calibri"/>
              </a:rPr>
              <a:t>, </a:t>
            </a:r>
            <a:r>
              <a:rPr lang="en-US" err="1">
                <a:cs typeface="Calibri"/>
              </a:rPr>
              <a:t>duscha</a:t>
            </a:r>
            <a:r>
              <a:rPr lang="en-US">
                <a:cs typeface="Calibri"/>
              </a:rPr>
              <a:t> </a:t>
            </a:r>
            <a:r>
              <a:rPr lang="en-US" err="1">
                <a:cs typeface="Calibri"/>
              </a:rPr>
              <a:t>kallt</a:t>
            </a:r>
            <a:r>
              <a:rPr lang="en-US">
                <a:cs typeface="Calibri"/>
              </a:rPr>
              <a:t> </a:t>
            </a:r>
            <a:r>
              <a:rPr lang="en-US" err="1">
                <a:cs typeface="Calibri"/>
              </a:rPr>
              <a:t>och</a:t>
            </a:r>
            <a:r>
              <a:rPr lang="en-US">
                <a:cs typeface="Calibri"/>
              </a:rPr>
              <a:t> </a:t>
            </a:r>
            <a:r>
              <a:rPr lang="en-US" err="1">
                <a:cs typeface="Calibri"/>
              </a:rPr>
              <a:t>badda</a:t>
            </a:r>
            <a:r>
              <a:rPr lang="en-US">
                <a:cs typeface="Calibri"/>
              </a:rPr>
              <a:t> sig med </a:t>
            </a:r>
            <a:r>
              <a:rPr lang="en-US" err="1">
                <a:cs typeface="Calibri"/>
              </a:rPr>
              <a:t>fuktiga</a:t>
            </a:r>
            <a:r>
              <a:rPr lang="en-US">
                <a:cs typeface="Calibri"/>
              </a:rPr>
              <a:t> </a:t>
            </a:r>
            <a:r>
              <a:rPr lang="en-US" err="1">
                <a:cs typeface="Calibri"/>
              </a:rPr>
              <a:t>handdukar</a:t>
            </a:r>
            <a:endParaRPr lang="en-US">
              <a:cs typeface="Calibri"/>
            </a:endParaRPr>
          </a:p>
        </p:txBody>
      </p:sp>
      <p:sp>
        <p:nvSpPr>
          <p:cNvPr id="4" name="Platshållare för bildnummer 3"/>
          <p:cNvSpPr>
            <a:spLocks noGrp="1"/>
          </p:cNvSpPr>
          <p:nvPr>
            <p:ph type="sldNum" sz="quarter" idx="5"/>
          </p:nvPr>
        </p:nvSpPr>
        <p:spPr/>
        <p:txBody>
          <a:bodyPr/>
          <a:lstStyle/>
          <a:p>
            <a:fld id="{1B3D92CD-B126-47C5-90B1-C4AA0E3AC583}" type="slidenum">
              <a:rPr lang="sv-SE"/>
              <a:t>57</a:t>
            </a:fld>
            <a:endParaRPr lang="sv-SE"/>
          </a:p>
        </p:txBody>
      </p:sp>
    </p:spTree>
    <p:extLst>
      <p:ext uri="{BB962C8B-B14F-4D97-AF65-F5344CB8AC3E}">
        <p14:creationId xmlns:p14="http://schemas.microsoft.com/office/powerpoint/2010/main" val="2764789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cs typeface="+mn-lt"/>
              </a:rPr>
              <a:t>Innan vi, med Anders, </a:t>
            </a:r>
            <a:r>
              <a:rPr lang="en-US" err="1">
                <a:cs typeface="+mn-lt"/>
              </a:rPr>
              <a:t>börjar</a:t>
            </a:r>
            <a:r>
              <a:rPr lang="en-US">
                <a:cs typeface="+mn-lt"/>
              </a:rPr>
              <a:t> </a:t>
            </a:r>
            <a:r>
              <a:rPr lang="en-US" err="1">
                <a:cs typeface="+mn-lt"/>
              </a:rPr>
              <a:t>diskutera</a:t>
            </a:r>
            <a:r>
              <a:rPr lang="en-US">
                <a:cs typeface="+mn-lt"/>
              </a:rPr>
              <a:t> </a:t>
            </a:r>
            <a:r>
              <a:rPr lang="en-US" err="1">
                <a:cs typeface="+mn-lt"/>
              </a:rPr>
              <a:t>detta</a:t>
            </a:r>
            <a:r>
              <a:rPr lang="en-US">
                <a:cs typeface="+mn-lt"/>
              </a:rPr>
              <a:t> I </a:t>
            </a:r>
            <a:r>
              <a:rPr lang="en-US" err="1">
                <a:cs typeface="+mn-lt"/>
              </a:rPr>
              <a:t>en</a:t>
            </a:r>
            <a:r>
              <a:rPr lang="en-US">
                <a:cs typeface="+mn-lt"/>
              </a:rPr>
              <a:t> </a:t>
            </a:r>
            <a:r>
              <a:rPr lang="en-US" err="1">
                <a:cs typeface="+mn-lt"/>
              </a:rPr>
              <a:t>svensk</a:t>
            </a:r>
            <a:r>
              <a:rPr lang="en-US">
                <a:cs typeface="+mn-lt"/>
              </a:rPr>
              <a:t> </a:t>
            </a:r>
            <a:r>
              <a:rPr lang="en-US" err="1">
                <a:cs typeface="+mn-lt"/>
              </a:rPr>
              <a:t>kontext</a:t>
            </a:r>
            <a:r>
              <a:rPr lang="en-US">
                <a:cs typeface="+mn-lt"/>
              </a:rPr>
              <a:t> </a:t>
            </a:r>
            <a:r>
              <a:rPr lang="en-US" err="1">
                <a:cs typeface="+mn-lt"/>
              </a:rPr>
              <a:t>och</a:t>
            </a:r>
            <a:r>
              <a:rPr lang="en-US">
                <a:cs typeface="+mn-lt"/>
              </a:rPr>
              <a:t> </a:t>
            </a:r>
            <a:r>
              <a:rPr lang="en-US" err="1">
                <a:cs typeface="+mn-lt"/>
              </a:rPr>
              <a:t>hur</a:t>
            </a:r>
            <a:r>
              <a:rPr lang="en-US">
                <a:cs typeface="+mn-lt"/>
              </a:rPr>
              <a:t> det </a:t>
            </a:r>
            <a:r>
              <a:rPr lang="en-US" err="1">
                <a:cs typeface="+mn-lt"/>
              </a:rPr>
              <a:t>skulle</a:t>
            </a:r>
            <a:r>
              <a:rPr lang="en-US">
                <a:cs typeface="+mn-lt"/>
              </a:rPr>
              <a:t> </a:t>
            </a:r>
            <a:r>
              <a:rPr lang="en-US" err="1">
                <a:cs typeface="+mn-lt"/>
              </a:rPr>
              <a:t>kunna</a:t>
            </a:r>
            <a:r>
              <a:rPr lang="en-US">
                <a:cs typeface="+mn-lt"/>
              </a:rPr>
              <a:t> se </a:t>
            </a:r>
            <a:r>
              <a:rPr lang="en-US" err="1">
                <a:cs typeface="+mn-lt"/>
              </a:rPr>
              <a:t>ut</a:t>
            </a:r>
            <a:r>
              <a:rPr lang="en-US">
                <a:cs typeface="+mn-lt"/>
              </a:rPr>
              <a:t> </a:t>
            </a:r>
            <a:r>
              <a:rPr lang="en-US" b="1">
                <a:cs typeface="+mn-lt"/>
              </a:rPr>
              <a:t>FÖR OSS </a:t>
            </a:r>
            <a:r>
              <a:rPr lang="en-US" err="1">
                <a:cs typeface="+mn-lt"/>
              </a:rPr>
              <a:t>vill</a:t>
            </a:r>
            <a:r>
              <a:rPr lang="en-US">
                <a:cs typeface="+mn-lt"/>
              </a:rPr>
              <a:t> jag </a:t>
            </a:r>
            <a:r>
              <a:rPr lang="en-US" err="1">
                <a:cs typeface="+mn-lt"/>
              </a:rPr>
              <a:t>ge</a:t>
            </a:r>
            <a:r>
              <a:rPr lang="en-US">
                <a:cs typeface="+mn-lt"/>
              </a:rPr>
              <a:t> er </a:t>
            </a:r>
            <a:r>
              <a:rPr lang="en-US" err="1">
                <a:cs typeface="+mn-lt"/>
              </a:rPr>
              <a:t>några</a:t>
            </a:r>
            <a:r>
              <a:rPr lang="en-US">
                <a:cs typeface="+mn-lt"/>
              </a:rPr>
              <a:t> </a:t>
            </a:r>
            <a:r>
              <a:rPr lang="en-US" err="1">
                <a:cs typeface="+mn-lt"/>
              </a:rPr>
              <a:t>exempel</a:t>
            </a:r>
            <a:r>
              <a:rPr lang="en-US">
                <a:cs typeface="+mn-lt"/>
              </a:rPr>
              <a:t> </a:t>
            </a:r>
            <a:r>
              <a:rPr lang="en-US" err="1">
                <a:cs typeface="+mn-lt"/>
              </a:rPr>
              <a:t>på</a:t>
            </a:r>
            <a:r>
              <a:rPr lang="en-US">
                <a:cs typeface="+mn-lt"/>
              </a:rPr>
              <a:t> </a:t>
            </a:r>
            <a:r>
              <a:rPr lang="en-US" err="1">
                <a:cs typeface="+mn-lt"/>
              </a:rPr>
              <a:t>vad</a:t>
            </a:r>
            <a:r>
              <a:rPr lang="en-US">
                <a:cs typeface="+mn-lt"/>
              </a:rPr>
              <a:t> </a:t>
            </a:r>
            <a:r>
              <a:rPr lang="en-US" err="1">
                <a:cs typeface="+mn-lt"/>
              </a:rPr>
              <a:t>som</a:t>
            </a:r>
            <a:r>
              <a:rPr lang="en-US">
                <a:cs typeface="+mn-lt"/>
              </a:rPr>
              <a:t> </a:t>
            </a:r>
            <a:r>
              <a:rPr lang="en-US" err="1">
                <a:cs typeface="+mn-lt"/>
              </a:rPr>
              <a:t>görs</a:t>
            </a:r>
            <a:r>
              <a:rPr lang="en-US">
                <a:cs typeface="+mn-lt"/>
              </a:rPr>
              <a:t> </a:t>
            </a:r>
            <a:r>
              <a:rPr lang="en-US" err="1">
                <a:cs typeface="+mn-lt"/>
              </a:rPr>
              <a:t>inför</a:t>
            </a:r>
            <a:r>
              <a:rPr lang="en-US">
                <a:cs typeface="+mn-lt"/>
              </a:rPr>
              <a:t> </a:t>
            </a:r>
            <a:r>
              <a:rPr lang="en-US" err="1">
                <a:cs typeface="+mn-lt"/>
              </a:rPr>
              <a:t>värmeböljor</a:t>
            </a:r>
            <a:r>
              <a:rPr lang="en-US">
                <a:cs typeface="+mn-lt"/>
              </a:rPr>
              <a:t> </a:t>
            </a:r>
            <a:r>
              <a:rPr lang="en-US" err="1">
                <a:cs typeface="+mn-lt"/>
              </a:rPr>
              <a:t>inom</a:t>
            </a:r>
            <a:r>
              <a:rPr lang="en-US" b="1">
                <a:cs typeface="+mn-lt"/>
              </a:rPr>
              <a:t> </a:t>
            </a:r>
            <a:r>
              <a:rPr lang="en-US" b="1" err="1">
                <a:cs typeface="+mn-lt"/>
              </a:rPr>
              <a:t>rörelsen</a:t>
            </a:r>
            <a:endParaRPr lang="sv-SE" b="1">
              <a:cs typeface="+mn-lt"/>
            </a:endParaRPr>
          </a:p>
          <a:p>
            <a:pPr marL="181240" indent="-181240">
              <a:buFont typeface="Arial"/>
              <a:buChar char="•"/>
            </a:pPr>
            <a:r>
              <a:rPr lang="en-US" err="1">
                <a:cs typeface="+mn-lt"/>
              </a:rPr>
              <a:t>Två</a:t>
            </a:r>
            <a:r>
              <a:rPr lang="en-US">
                <a:cs typeface="+mn-lt"/>
              </a:rPr>
              <a:t> </a:t>
            </a:r>
            <a:r>
              <a:rPr lang="en-US" err="1">
                <a:cs typeface="+mn-lt"/>
              </a:rPr>
              <a:t>vanliga</a:t>
            </a:r>
            <a:r>
              <a:rPr lang="en-US">
                <a:cs typeface="+mn-lt"/>
              </a:rPr>
              <a:t> </a:t>
            </a:r>
            <a:r>
              <a:rPr lang="en-US" err="1">
                <a:cs typeface="+mn-lt"/>
              </a:rPr>
              <a:t>åtgärder</a:t>
            </a:r>
            <a:r>
              <a:rPr lang="en-US">
                <a:cs typeface="+mn-lt"/>
              </a:rPr>
              <a:t> </a:t>
            </a:r>
            <a:r>
              <a:rPr lang="en-US" err="1">
                <a:cs typeface="+mn-lt"/>
              </a:rPr>
              <a:t>handlar</a:t>
            </a:r>
            <a:r>
              <a:rPr lang="en-US">
                <a:cs typeface="+mn-lt"/>
              </a:rPr>
              <a:t> om </a:t>
            </a:r>
            <a:r>
              <a:rPr lang="en-US" err="1">
                <a:cs typeface="+mn-lt"/>
              </a:rPr>
              <a:t>att</a:t>
            </a:r>
            <a:r>
              <a:rPr lang="en-US">
                <a:cs typeface="+mn-lt"/>
              </a:rPr>
              <a:t> </a:t>
            </a:r>
            <a:r>
              <a:rPr lang="en-US" b="1" err="1">
                <a:cs typeface="+mn-lt"/>
              </a:rPr>
              <a:t>öka</a:t>
            </a:r>
            <a:r>
              <a:rPr lang="en-US" b="1">
                <a:cs typeface="+mn-lt"/>
              </a:rPr>
              <a:t> </a:t>
            </a:r>
            <a:r>
              <a:rPr lang="en-US" b="1" err="1">
                <a:cs typeface="+mn-lt"/>
              </a:rPr>
              <a:t>riskmedvetenheten</a:t>
            </a:r>
            <a:r>
              <a:rPr lang="en-US">
                <a:cs typeface="+mn-lt"/>
              </a:rPr>
              <a:t>, men </a:t>
            </a:r>
            <a:r>
              <a:rPr lang="en-US" err="1">
                <a:cs typeface="+mn-lt"/>
              </a:rPr>
              <a:t>också</a:t>
            </a:r>
            <a:r>
              <a:rPr lang="en-US">
                <a:cs typeface="+mn-lt"/>
              </a:rPr>
              <a:t> </a:t>
            </a:r>
            <a:r>
              <a:rPr lang="en-US" err="1">
                <a:cs typeface="+mn-lt"/>
              </a:rPr>
              <a:t>medvetenheten</a:t>
            </a:r>
            <a:r>
              <a:rPr lang="en-US">
                <a:cs typeface="+mn-lt"/>
              </a:rPr>
              <a:t> </a:t>
            </a:r>
            <a:r>
              <a:rPr lang="en-US" err="1">
                <a:cs typeface="+mn-lt"/>
              </a:rPr>
              <a:t>kring</a:t>
            </a:r>
            <a:r>
              <a:rPr lang="en-US">
                <a:cs typeface="+mn-lt"/>
              </a:rPr>
              <a:t> </a:t>
            </a:r>
            <a:r>
              <a:rPr lang="en-US" b="1">
                <a:cs typeface="+mn-lt"/>
              </a:rPr>
              <a:t>HUR man </a:t>
            </a:r>
            <a:r>
              <a:rPr lang="en-US" b="1" err="1">
                <a:cs typeface="+mn-lt"/>
              </a:rPr>
              <a:t>hålla</a:t>
            </a:r>
            <a:r>
              <a:rPr lang="en-US" b="1">
                <a:cs typeface="+mn-lt"/>
              </a:rPr>
              <a:t> sig </a:t>
            </a:r>
            <a:r>
              <a:rPr lang="en-US" b="1" err="1">
                <a:cs typeface="+mn-lt"/>
              </a:rPr>
              <a:t>säker</a:t>
            </a:r>
            <a:r>
              <a:rPr lang="en-US" b="1">
                <a:cs typeface="+mn-lt"/>
              </a:rPr>
              <a:t> I </a:t>
            </a:r>
            <a:r>
              <a:rPr lang="en-US" b="1" err="1">
                <a:cs typeface="+mn-lt"/>
              </a:rPr>
              <a:t>värmen</a:t>
            </a:r>
            <a:r>
              <a:rPr lang="en-US">
                <a:cs typeface="+mn-lt"/>
              </a:rPr>
              <a:t>. I </a:t>
            </a:r>
            <a:r>
              <a:rPr lang="en-US" err="1">
                <a:cs typeface="+mn-lt"/>
              </a:rPr>
              <a:t>t.ex</a:t>
            </a:r>
            <a:r>
              <a:rPr lang="en-US">
                <a:cs typeface="+mn-lt"/>
              </a:rPr>
              <a:t>. </a:t>
            </a:r>
            <a:r>
              <a:rPr lang="en-US" err="1">
                <a:cs typeface="+mn-lt"/>
              </a:rPr>
              <a:t>Nederländerna</a:t>
            </a:r>
            <a:r>
              <a:rPr lang="en-US">
                <a:cs typeface="+mn-lt"/>
              </a:rPr>
              <a:t>, Monaco </a:t>
            </a:r>
            <a:r>
              <a:rPr lang="en-US" err="1">
                <a:cs typeface="+mn-lt"/>
              </a:rPr>
              <a:t>och</a:t>
            </a:r>
            <a:r>
              <a:rPr lang="en-US">
                <a:cs typeface="+mn-lt"/>
              </a:rPr>
              <a:t> </a:t>
            </a:r>
            <a:r>
              <a:rPr lang="en-US" err="1">
                <a:cs typeface="+mn-lt"/>
              </a:rPr>
              <a:t>Spanien</a:t>
            </a:r>
            <a:r>
              <a:rPr lang="en-US">
                <a:cs typeface="+mn-lt"/>
              </a:rPr>
              <a:t> </a:t>
            </a:r>
            <a:r>
              <a:rPr lang="en-US" err="1">
                <a:cs typeface="+mn-lt"/>
              </a:rPr>
              <a:t>görs</a:t>
            </a:r>
            <a:r>
              <a:rPr lang="en-US">
                <a:cs typeface="+mn-lt"/>
              </a:rPr>
              <a:t> </a:t>
            </a:r>
            <a:r>
              <a:rPr lang="en-US" err="1">
                <a:cs typeface="+mn-lt"/>
              </a:rPr>
              <a:t>detta</a:t>
            </a:r>
            <a:r>
              <a:rPr lang="en-US">
                <a:cs typeface="+mn-lt"/>
              </a:rPr>
              <a:t> </a:t>
            </a:r>
            <a:r>
              <a:rPr lang="en-US" err="1">
                <a:cs typeface="+mn-lt"/>
              </a:rPr>
              <a:t>genom</a:t>
            </a:r>
            <a:r>
              <a:rPr lang="en-US">
                <a:cs typeface="+mn-lt"/>
              </a:rPr>
              <a:t> </a:t>
            </a:r>
            <a:r>
              <a:rPr lang="en-US" err="1">
                <a:cs typeface="+mn-lt"/>
              </a:rPr>
              <a:t>såväl</a:t>
            </a:r>
            <a:r>
              <a:rPr lang="en-US">
                <a:cs typeface="+mn-lt"/>
              </a:rPr>
              <a:t> </a:t>
            </a:r>
            <a:r>
              <a:rPr lang="en-US" b="1" err="1">
                <a:cs typeface="+mn-lt"/>
              </a:rPr>
              <a:t>hembesök</a:t>
            </a:r>
            <a:r>
              <a:rPr lang="en-US" b="1">
                <a:cs typeface="+mn-lt"/>
              </a:rPr>
              <a:t> </a:t>
            </a:r>
            <a:r>
              <a:rPr lang="en-US" err="1">
                <a:cs typeface="+mn-lt"/>
              </a:rPr>
              <a:t>som</a:t>
            </a:r>
            <a:r>
              <a:rPr lang="en-US">
                <a:cs typeface="+mn-lt"/>
              </a:rPr>
              <a:t> </a:t>
            </a:r>
            <a:r>
              <a:rPr lang="en-US" b="1" err="1">
                <a:cs typeface="+mn-lt"/>
              </a:rPr>
              <a:t>informationkampanjer</a:t>
            </a:r>
            <a:r>
              <a:rPr lang="en-US" b="1">
                <a:cs typeface="+mn-lt"/>
              </a:rPr>
              <a:t> </a:t>
            </a:r>
            <a:r>
              <a:rPr lang="en-US">
                <a:cs typeface="+mn-lt"/>
              </a:rPr>
              <a:t>via </a:t>
            </a:r>
            <a:r>
              <a:rPr lang="en-US" err="1">
                <a:cs typeface="+mn-lt"/>
              </a:rPr>
              <a:t>telefon</a:t>
            </a:r>
            <a:r>
              <a:rPr lang="en-US">
                <a:cs typeface="+mn-lt"/>
              </a:rPr>
              <a:t>. Det </a:t>
            </a:r>
            <a:r>
              <a:rPr lang="en-US" err="1">
                <a:cs typeface="+mn-lt"/>
              </a:rPr>
              <a:t>här</a:t>
            </a:r>
            <a:r>
              <a:rPr lang="en-US">
                <a:cs typeface="+mn-lt"/>
              </a:rPr>
              <a:t> vet jag </a:t>
            </a:r>
            <a:r>
              <a:rPr lang="en-US" err="1">
                <a:cs typeface="+mn-lt"/>
              </a:rPr>
              <a:t>ju</a:t>
            </a:r>
            <a:r>
              <a:rPr lang="en-US">
                <a:cs typeface="+mn-lt"/>
              </a:rPr>
              <a:t> </a:t>
            </a:r>
            <a:r>
              <a:rPr lang="en-US" err="1">
                <a:cs typeface="+mn-lt"/>
              </a:rPr>
              <a:t>är</a:t>
            </a:r>
            <a:r>
              <a:rPr lang="en-US">
                <a:cs typeface="+mn-lt"/>
              </a:rPr>
              <a:t> </a:t>
            </a:r>
            <a:r>
              <a:rPr lang="en-US" err="1">
                <a:cs typeface="+mn-lt"/>
              </a:rPr>
              <a:t>något</a:t>
            </a:r>
            <a:r>
              <a:rPr lang="en-US">
                <a:cs typeface="+mn-lt"/>
              </a:rPr>
              <a:t> vi </a:t>
            </a:r>
            <a:r>
              <a:rPr lang="en-US" err="1">
                <a:cs typeface="+mn-lt"/>
              </a:rPr>
              <a:t>sysslade</a:t>
            </a:r>
            <a:r>
              <a:rPr lang="en-US">
                <a:cs typeface="+mn-lt"/>
              </a:rPr>
              <a:t> hem under </a:t>
            </a:r>
            <a:r>
              <a:rPr lang="en-US" err="1">
                <a:cs typeface="+mn-lt"/>
              </a:rPr>
              <a:t>pandemin</a:t>
            </a:r>
            <a:r>
              <a:rPr lang="en-US">
                <a:cs typeface="+mn-lt"/>
              </a:rPr>
              <a:t>. </a:t>
            </a:r>
            <a:endParaRPr lang="en-US">
              <a:cs typeface="Calibri"/>
            </a:endParaRPr>
          </a:p>
        </p:txBody>
      </p:sp>
      <p:sp>
        <p:nvSpPr>
          <p:cNvPr id="4" name="Platshållare för bildnummer 3"/>
          <p:cNvSpPr>
            <a:spLocks noGrp="1"/>
          </p:cNvSpPr>
          <p:nvPr>
            <p:ph type="sldNum" sz="quarter" idx="5"/>
          </p:nvPr>
        </p:nvSpPr>
        <p:spPr/>
        <p:txBody>
          <a:bodyPr/>
          <a:lstStyle/>
          <a:p>
            <a:fld id="{1B3D92CD-B126-47C5-90B1-C4AA0E3AC583}" type="slidenum">
              <a:rPr lang="sv-SE"/>
              <a:t>58</a:t>
            </a:fld>
            <a:endParaRPr lang="sv-SE"/>
          </a:p>
        </p:txBody>
      </p:sp>
    </p:spTree>
    <p:extLst>
      <p:ext uri="{BB962C8B-B14F-4D97-AF65-F5344CB8AC3E}">
        <p14:creationId xmlns:p14="http://schemas.microsoft.com/office/powerpoint/2010/main" val="1792370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cs typeface="Calibri"/>
              </a:rPr>
              <a:t>För </a:t>
            </a:r>
            <a:r>
              <a:rPr lang="en-US" err="1">
                <a:cs typeface="Calibri"/>
              </a:rPr>
              <a:t>att</a:t>
            </a:r>
            <a:r>
              <a:rPr lang="en-US">
                <a:cs typeface="Calibri"/>
              </a:rPr>
              <a:t> ta</a:t>
            </a:r>
            <a:r>
              <a:rPr lang="en-US" b="1">
                <a:cs typeface="Calibri"/>
              </a:rPr>
              <a:t> </a:t>
            </a:r>
            <a:r>
              <a:rPr lang="en-US" b="1" err="1">
                <a:cs typeface="Calibri"/>
              </a:rPr>
              <a:t>ett</a:t>
            </a:r>
            <a:r>
              <a:rPr lang="en-US" b="1">
                <a:cs typeface="Calibri"/>
              </a:rPr>
              <a:t> annat </a:t>
            </a:r>
            <a:r>
              <a:rPr lang="en-US" b="1" err="1">
                <a:cs typeface="Calibri"/>
              </a:rPr>
              <a:t>exempel</a:t>
            </a:r>
            <a:r>
              <a:rPr lang="en-US" b="1">
                <a:cs typeface="Calibri"/>
              </a:rPr>
              <a:t> </a:t>
            </a:r>
            <a:r>
              <a:rPr lang="en-US" err="1">
                <a:cs typeface="Calibri"/>
              </a:rPr>
              <a:t>på</a:t>
            </a:r>
            <a:r>
              <a:rPr lang="en-US">
                <a:cs typeface="Calibri"/>
              </a:rPr>
              <a:t> </a:t>
            </a:r>
            <a:r>
              <a:rPr lang="en-US" err="1">
                <a:cs typeface="Calibri"/>
              </a:rPr>
              <a:t>en</a:t>
            </a:r>
            <a:r>
              <a:rPr lang="en-US">
                <a:cs typeface="Calibri"/>
              </a:rPr>
              <a:t> </a:t>
            </a:r>
            <a:r>
              <a:rPr lang="en-US" err="1">
                <a:cs typeface="Calibri"/>
              </a:rPr>
              <a:t>klimatrisk</a:t>
            </a:r>
            <a:r>
              <a:rPr lang="en-US">
                <a:cs typeface="Calibri"/>
              </a:rPr>
              <a:t> vi </a:t>
            </a:r>
            <a:r>
              <a:rPr lang="en-US" err="1">
                <a:cs typeface="Calibri"/>
              </a:rPr>
              <a:t>tampas</a:t>
            </a:r>
            <a:r>
              <a:rPr lang="en-US">
                <a:cs typeface="Calibri"/>
              </a:rPr>
              <a:t> med - </a:t>
            </a:r>
            <a:r>
              <a:rPr lang="en-US" err="1">
                <a:cs typeface="Calibri"/>
              </a:rPr>
              <a:t>översvämningar</a:t>
            </a:r>
            <a:endParaRPr lang="en-US">
              <a:cs typeface="Calibri"/>
            </a:endParaRPr>
          </a:p>
          <a:p>
            <a:pPr marL="181240" indent="-181240">
              <a:buFont typeface="Arial"/>
              <a:buChar char="•"/>
            </a:pPr>
            <a:r>
              <a:rPr lang="en-US">
                <a:cs typeface="Calibri"/>
              </a:rPr>
              <a:t>För </a:t>
            </a:r>
            <a:r>
              <a:rPr lang="en-US" err="1">
                <a:cs typeface="Calibri"/>
              </a:rPr>
              <a:t>detta</a:t>
            </a:r>
            <a:r>
              <a:rPr lang="en-US">
                <a:cs typeface="Calibri"/>
              </a:rPr>
              <a:t> </a:t>
            </a:r>
            <a:r>
              <a:rPr lang="en-US" err="1">
                <a:cs typeface="Calibri"/>
              </a:rPr>
              <a:t>extremväder</a:t>
            </a:r>
            <a:r>
              <a:rPr lang="en-US">
                <a:cs typeface="Calibri"/>
              </a:rPr>
              <a:t> </a:t>
            </a:r>
            <a:r>
              <a:rPr lang="en-US" err="1">
                <a:cs typeface="Calibri"/>
              </a:rPr>
              <a:t>är</a:t>
            </a:r>
            <a:r>
              <a:rPr lang="en-US">
                <a:cs typeface="Calibri"/>
              </a:rPr>
              <a:t> </a:t>
            </a:r>
            <a:r>
              <a:rPr lang="en-US" err="1">
                <a:cs typeface="Calibri"/>
              </a:rPr>
              <a:t>några</a:t>
            </a:r>
            <a:r>
              <a:rPr lang="en-US">
                <a:cs typeface="Calibri"/>
              </a:rPr>
              <a:t> av de </a:t>
            </a:r>
            <a:r>
              <a:rPr lang="en-US" err="1">
                <a:cs typeface="Calibri"/>
              </a:rPr>
              <a:t>vanligaste</a:t>
            </a:r>
            <a:r>
              <a:rPr lang="en-US">
                <a:cs typeface="Calibri"/>
              </a:rPr>
              <a:t> </a:t>
            </a:r>
            <a:r>
              <a:rPr lang="en-US" err="1">
                <a:cs typeface="Calibri"/>
              </a:rPr>
              <a:t>tidiga</a:t>
            </a:r>
            <a:r>
              <a:rPr lang="en-US">
                <a:cs typeface="Calibri"/>
              </a:rPr>
              <a:t> </a:t>
            </a:r>
            <a:r>
              <a:rPr lang="en-US" err="1">
                <a:cs typeface="Calibri"/>
              </a:rPr>
              <a:t>åtgärderna</a:t>
            </a:r>
            <a:r>
              <a:rPr lang="en-US">
                <a:cs typeface="Calibri"/>
              </a:rPr>
              <a:t> </a:t>
            </a:r>
            <a:r>
              <a:rPr lang="en-US" err="1">
                <a:cs typeface="Calibri"/>
              </a:rPr>
              <a:t>att</a:t>
            </a:r>
            <a:r>
              <a:rPr lang="en-US">
                <a:cs typeface="Calibri"/>
              </a:rPr>
              <a:t> </a:t>
            </a:r>
            <a:r>
              <a:rPr lang="en-US" err="1">
                <a:cs typeface="Calibri"/>
              </a:rPr>
              <a:t>antingen</a:t>
            </a:r>
            <a:r>
              <a:rPr lang="en-US">
                <a:cs typeface="Calibri"/>
              </a:rPr>
              <a:t> </a:t>
            </a:r>
            <a:r>
              <a:rPr lang="en-US" err="1">
                <a:cs typeface="Calibri"/>
              </a:rPr>
              <a:t>stötta</a:t>
            </a:r>
            <a:r>
              <a:rPr lang="en-US">
                <a:cs typeface="Calibri"/>
              </a:rPr>
              <a:t> </a:t>
            </a:r>
            <a:r>
              <a:rPr lang="en-US" err="1">
                <a:cs typeface="Calibri"/>
              </a:rPr>
              <a:t>kring</a:t>
            </a:r>
            <a:r>
              <a:rPr lang="en-US">
                <a:cs typeface="Calibri"/>
              </a:rPr>
              <a:t> </a:t>
            </a:r>
            <a:r>
              <a:rPr lang="en-US" b="1" err="1">
                <a:cs typeface="Calibri"/>
              </a:rPr>
              <a:t>evakuering</a:t>
            </a:r>
            <a:r>
              <a:rPr lang="en-US" b="1">
                <a:cs typeface="Calibri"/>
              </a:rPr>
              <a:t> </a:t>
            </a:r>
            <a:r>
              <a:rPr lang="en-US">
                <a:cs typeface="Calibri"/>
              </a:rPr>
              <a:t>av </a:t>
            </a:r>
            <a:r>
              <a:rPr lang="en-US" err="1">
                <a:cs typeface="Calibri"/>
              </a:rPr>
              <a:t>människor</a:t>
            </a:r>
            <a:r>
              <a:rPr lang="en-US">
                <a:cs typeface="Calibri"/>
              </a:rPr>
              <a:t>, men </a:t>
            </a:r>
            <a:r>
              <a:rPr lang="en-US" err="1">
                <a:cs typeface="Calibri"/>
              </a:rPr>
              <a:t>också</a:t>
            </a:r>
            <a:r>
              <a:rPr lang="en-US">
                <a:cs typeface="Calibri"/>
              </a:rPr>
              <a:t> </a:t>
            </a:r>
            <a:r>
              <a:rPr lang="en-US" err="1">
                <a:cs typeface="Calibri"/>
              </a:rPr>
              <a:t>boskap</a:t>
            </a:r>
            <a:r>
              <a:rPr lang="en-US">
                <a:cs typeface="Calibri"/>
              </a:rPr>
              <a:t> </a:t>
            </a:r>
            <a:r>
              <a:rPr lang="en-US" err="1">
                <a:cs typeface="Calibri"/>
              </a:rPr>
              <a:t>beroende</a:t>
            </a:r>
            <a:r>
              <a:rPr lang="en-US">
                <a:cs typeface="Calibri"/>
              </a:rPr>
              <a:t> </a:t>
            </a:r>
            <a:r>
              <a:rPr lang="en-US" err="1">
                <a:cs typeface="Calibri"/>
              </a:rPr>
              <a:t>på</a:t>
            </a:r>
            <a:r>
              <a:rPr lang="en-US">
                <a:cs typeface="Calibri"/>
              </a:rPr>
              <a:t> </a:t>
            </a:r>
            <a:r>
              <a:rPr lang="en-US" err="1">
                <a:cs typeface="Calibri"/>
              </a:rPr>
              <a:t>kontext</a:t>
            </a:r>
            <a:r>
              <a:rPr lang="en-US">
                <a:cs typeface="Calibri"/>
              </a:rPr>
              <a:t>, </a:t>
            </a:r>
            <a:r>
              <a:rPr lang="en-US" err="1">
                <a:cs typeface="Calibri"/>
              </a:rPr>
              <a:t>liksom</a:t>
            </a:r>
            <a:r>
              <a:rPr lang="en-US">
                <a:cs typeface="Calibri"/>
              </a:rPr>
              <a:t> </a:t>
            </a:r>
            <a:r>
              <a:rPr lang="en-US" err="1">
                <a:cs typeface="Calibri"/>
              </a:rPr>
              <a:t>att</a:t>
            </a:r>
            <a:r>
              <a:rPr lang="en-US">
                <a:cs typeface="Calibri"/>
              </a:rPr>
              <a:t> </a:t>
            </a:r>
            <a:r>
              <a:rPr lang="en-US" b="1" err="1">
                <a:cs typeface="Calibri"/>
              </a:rPr>
              <a:t>sprida</a:t>
            </a:r>
            <a:r>
              <a:rPr lang="en-US" b="1">
                <a:cs typeface="Calibri"/>
              </a:rPr>
              <a:t> </a:t>
            </a:r>
            <a:r>
              <a:rPr lang="en-US" b="1" err="1">
                <a:cs typeface="Calibri"/>
              </a:rPr>
              <a:t>vädervarningar</a:t>
            </a:r>
            <a:r>
              <a:rPr lang="en-US">
                <a:cs typeface="Calibri"/>
              </a:rPr>
              <a:t> </a:t>
            </a:r>
            <a:r>
              <a:rPr lang="en-US" err="1">
                <a:cs typeface="Calibri"/>
              </a:rPr>
              <a:t>och</a:t>
            </a:r>
            <a:r>
              <a:rPr lang="en-US">
                <a:cs typeface="Calibri"/>
              </a:rPr>
              <a:t> </a:t>
            </a:r>
            <a:r>
              <a:rPr lang="en-US" err="1">
                <a:cs typeface="Calibri"/>
              </a:rPr>
              <a:t>säkerställa</a:t>
            </a:r>
            <a:r>
              <a:rPr lang="en-US">
                <a:cs typeface="Calibri"/>
              </a:rPr>
              <a:t> </a:t>
            </a:r>
            <a:r>
              <a:rPr lang="en-US" err="1">
                <a:cs typeface="Calibri"/>
              </a:rPr>
              <a:t>att</a:t>
            </a:r>
            <a:r>
              <a:rPr lang="en-US">
                <a:cs typeface="Calibri"/>
              </a:rPr>
              <a:t> </a:t>
            </a:r>
            <a:r>
              <a:rPr lang="en-US" err="1">
                <a:cs typeface="Calibri"/>
              </a:rPr>
              <a:t>samtliga</a:t>
            </a:r>
            <a:r>
              <a:rPr lang="en-US">
                <a:cs typeface="Calibri"/>
              </a:rPr>
              <a:t> </a:t>
            </a:r>
            <a:r>
              <a:rPr lang="en-US" err="1">
                <a:cs typeface="Calibri"/>
              </a:rPr>
              <a:t>riskgrupper</a:t>
            </a:r>
            <a:r>
              <a:rPr lang="en-US">
                <a:cs typeface="Calibri"/>
              </a:rPr>
              <a:t> </a:t>
            </a:r>
            <a:r>
              <a:rPr lang="en-US" err="1">
                <a:cs typeface="Calibri"/>
              </a:rPr>
              <a:t>nås</a:t>
            </a:r>
            <a:r>
              <a:rPr lang="en-US">
                <a:cs typeface="Calibri"/>
              </a:rPr>
              <a:t> av </a:t>
            </a:r>
            <a:r>
              <a:rPr lang="en-US" err="1">
                <a:cs typeface="Calibri"/>
              </a:rPr>
              <a:t>informationen</a:t>
            </a:r>
          </a:p>
          <a:p>
            <a:pPr marL="181240" indent="-181240">
              <a:buFont typeface="Arial"/>
              <a:buChar char="•"/>
            </a:pPr>
            <a:r>
              <a:rPr lang="en-US">
                <a:cs typeface="Calibri"/>
              </a:rPr>
              <a:t>Men nu </a:t>
            </a:r>
            <a:r>
              <a:rPr lang="en-US" err="1">
                <a:cs typeface="Calibri"/>
              </a:rPr>
              <a:t>har</a:t>
            </a:r>
            <a:r>
              <a:rPr lang="en-US">
                <a:cs typeface="Calibri"/>
              </a:rPr>
              <a:t> jag </a:t>
            </a:r>
            <a:r>
              <a:rPr lang="en-US" err="1">
                <a:cs typeface="Calibri"/>
              </a:rPr>
              <a:t>snackat</a:t>
            </a:r>
            <a:r>
              <a:rPr lang="en-US">
                <a:cs typeface="Calibri"/>
              </a:rPr>
              <a:t> </a:t>
            </a:r>
            <a:r>
              <a:rPr lang="en-US" err="1">
                <a:cs typeface="Calibri"/>
              </a:rPr>
              <a:t>nog</a:t>
            </a:r>
            <a:r>
              <a:rPr lang="en-US">
                <a:cs typeface="Calibri"/>
              </a:rPr>
              <a:t> – nu </a:t>
            </a:r>
            <a:r>
              <a:rPr lang="en-US" err="1">
                <a:cs typeface="Calibri"/>
              </a:rPr>
              <a:t>är</a:t>
            </a:r>
            <a:r>
              <a:rPr lang="en-US">
                <a:cs typeface="Calibri"/>
              </a:rPr>
              <a:t> det </a:t>
            </a:r>
            <a:r>
              <a:rPr lang="en-US" err="1">
                <a:cs typeface="Calibri"/>
              </a:rPr>
              <a:t>hög</a:t>
            </a:r>
            <a:r>
              <a:rPr lang="en-US">
                <a:cs typeface="Calibri"/>
              </a:rPr>
              <a:t> </a:t>
            </a:r>
            <a:r>
              <a:rPr lang="en-US" err="1">
                <a:cs typeface="Calibri"/>
              </a:rPr>
              <a:t>tid</a:t>
            </a:r>
            <a:r>
              <a:rPr lang="en-US">
                <a:cs typeface="Calibri"/>
              </a:rPr>
              <a:t> för lite </a:t>
            </a:r>
            <a:r>
              <a:rPr lang="en-US" err="1">
                <a:cs typeface="Calibri"/>
              </a:rPr>
              <a:t>diskussion</a:t>
            </a:r>
            <a:r>
              <a:rPr lang="en-US">
                <a:cs typeface="Calibri"/>
              </a:rPr>
              <a:t> – </a:t>
            </a:r>
            <a:r>
              <a:rPr lang="en-US" err="1">
                <a:cs typeface="Calibri"/>
              </a:rPr>
              <a:t>och</a:t>
            </a:r>
            <a:r>
              <a:rPr lang="en-US">
                <a:cs typeface="Calibri"/>
              </a:rPr>
              <a:t> för det </a:t>
            </a:r>
            <a:r>
              <a:rPr lang="en-US" err="1">
                <a:cs typeface="Calibri"/>
              </a:rPr>
              <a:t>lämnar</a:t>
            </a:r>
            <a:r>
              <a:rPr lang="en-US">
                <a:cs typeface="Calibri"/>
              </a:rPr>
              <a:t> jag </a:t>
            </a:r>
            <a:r>
              <a:rPr lang="en-US" err="1">
                <a:cs typeface="Calibri"/>
              </a:rPr>
              <a:t>över</a:t>
            </a:r>
            <a:r>
              <a:rPr lang="en-US">
                <a:cs typeface="Calibri"/>
              </a:rPr>
              <a:t> till Anders</a:t>
            </a:r>
          </a:p>
        </p:txBody>
      </p:sp>
      <p:sp>
        <p:nvSpPr>
          <p:cNvPr id="4" name="Platshållare för bildnummer 3"/>
          <p:cNvSpPr>
            <a:spLocks noGrp="1"/>
          </p:cNvSpPr>
          <p:nvPr>
            <p:ph type="sldNum" sz="quarter" idx="5"/>
          </p:nvPr>
        </p:nvSpPr>
        <p:spPr/>
        <p:txBody>
          <a:bodyPr/>
          <a:lstStyle/>
          <a:p>
            <a:fld id="{1B3D92CD-B126-47C5-90B1-C4AA0E3AC583}" type="slidenum">
              <a:rPr lang="sv-SE"/>
              <a:t>59</a:t>
            </a:fld>
            <a:endParaRPr lang="sv-SE"/>
          </a:p>
        </p:txBody>
      </p:sp>
    </p:spTree>
    <p:extLst>
      <p:ext uri="{BB962C8B-B14F-4D97-AF65-F5344CB8AC3E}">
        <p14:creationId xmlns:p14="http://schemas.microsoft.com/office/powerpoint/2010/main" val="1945726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B3D92CD-B126-47C5-90B1-C4AA0E3AC583}" type="slidenum">
              <a:rPr lang="sv-SE" smtClean="0"/>
              <a:t>60</a:t>
            </a:fld>
            <a:endParaRPr lang="sv-SE"/>
          </a:p>
        </p:txBody>
      </p:sp>
    </p:spTree>
    <p:extLst>
      <p:ext uri="{BB962C8B-B14F-4D97-AF65-F5344CB8AC3E}">
        <p14:creationId xmlns:p14="http://schemas.microsoft.com/office/powerpoint/2010/main" val="2524259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B3D92CD-B126-47C5-90B1-C4AA0E3AC583}" type="slidenum">
              <a:rPr lang="sv-SE" smtClean="0"/>
              <a:t>61</a:t>
            </a:fld>
            <a:endParaRPr lang="sv-SE"/>
          </a:p>
        </p:txBody>
      </p:sp>
    </p:spTree>
    <p:extLst>
      <p:ext uri="{BB962C8B-B14F-4D97-AF65-F5344CB8AC3E}">
        <p14:creationId xmlns:p14="http://schemas.microsoft.com/office/powerpoint/2010/main" val="3637892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42996" indent="-242996">
              <a:lnSpc>
                <a:spcPct val="90000"/>
              </a:lnSpc>
              <a:spcBef>
                <a:spcPts val="529"/>
              </a:spcBef>
              <a:buFont typeface="Arial"/>
              <a:buChar char="•"/>
            </a:pPr>
            <a:r>
              <a:rPr lang="en-US" b="1">
                <a:cs typeface="Calibri"/>
              </a:rPr>
              <a:t>Hur </a:t>
            </a:r>
            <a:r>
              <a:rPr lang="en-US" b="1" err="1">
                <a:cs typeface="Calibri"/>
              </a:rPr>
              <a:t>jobbar</a:t>
            </a:r>
            <a:r>
              <a:rPr lang="en-US" b="1">
                <a:cs typeface="Calibri"/>
              </a:rPr>
              <a:t> vi </a:t>
            </a:r>
            <a:r>
              <a:rPr lang="en-US" b="1" err="1">
                <a:cs typeface="Calibri"/>
              </a:rPr>
              <a:t>då</a:t>
            </a:r>
            <a:r>
              <a:rPr lang="en-US">
                <a:cs typeface="Calibri"/>
              </a:rPr>
              <a:t> </a:t>
            </a:r>
            <a:r>
              <a:rPr lang="en-US" err="1">
                <a:cs typeface="Calibri"/>
              </a:rPr>
              <a:t>inom</a:t>
            </a:r>
            <a:r>
              <a:rPr lang="en-US">
                <a:cs typeface="Calibri"/>
              </a:rPr>
              <a:t> </a:t>
            </a:r>
            <a:r>
              <a:rPr lang="en-US" err="1">
                <a:cs typeface="Calibri"/>
              </a:rPr>
              <a:t>rörelsen</a:t>
            </a:r>
            <a:r>
              <a:rPr lang="en-US">
                <a:cs typeface="Calibri"/>
              </a:rPr>
              <a:t> med </a:t>
            </a:r>
            <a:r>
              <a:rPr lang="en-US" err="1">
                <a:cs typeface="Calibri"/>
              </a:rPr>
              <a:t>klimatkrisen</a:t>
            </a:r>
            <a:r>
              <a:rPr lang="en-US">
                <a:cs typeface="Calibri"/>
              </a:rPr>
              <a:t>?</a:t>
            </a:r>
          </a:p>
          <a:p>
            <a:pPr marL="242996" indent="-242996">
              <a:lnSpc>
                <a:spcPct val="90000"/>
              </a:lnSpc>
              <a:spcBef>
                <a:spcPts val="529"/>
              </a:spcBef>
              <a:buFont typeface="Arial"/>
              <a:buChar char="•"/>
            </a:pPr>
            <a:r>
              <a:rPr lang="en-US">
                <a:cs typeface="Calibri"/>
              </a:rPr>
              <a:t>Man </a:t>
            </a:r>
            <a:r>
              <a:rPr lang="en-US" err="1">
                <a:cs typeface="Calibri"/>
              </a:rPr>
              <a:t>kan</a:t>
            </a:r>
            <a:r>
              <a:rPr lang="en-US">
                <a:cs typeface="Calibri"/>
              </a:rPr>
              <a:t> </a:t>
            </a:r>
            <a:r>
              <a:rPr lang="en-US" err="1">
                <a:cs typeface="Calibri"/>
              </a:rPr>
              <a:t>säga</a:t>
            </a:r>
            <a:r>
              <a:rPr lang="en-US">
                <a:cs typeface="Calibri"/>
              </a:rPr>
              <a:t> </a:t>
            </a:r>
            <a:r>
              <a:rPr lang="en-US" err="1">
                <a:cs typeface="Calibri"/>
              </a:rPr>
              <a:t>att</a:t>
            </a:r>
            <a:r>
              <a:rPr lang="en-US">
                <a:cs typeface="Calibri"/>
              </a:rPr>
              <a:t> vi </a:t>
            </a:r>
            <a:r>
              <a:rPr lang="en-US" err="1">
                <a:cs typeface="Calibri"/>
              </a:rPr>
              <a:t>jobbar</a:t>
            </a:r>
            <a:r>
              <a:rPr lang="en-US">
                <a:cs typeface="Calibri"/>
              </a:rPr>
              <a:t> </a:t>
            </a:r>
            <a:r>
              <a:rPr lang="en-US" b="1" err="1">
                <a:cs typeface="Calibri"/>
              </a:rPr>
              <a:t>från</a:t>
            </a:r>
            <a:r>
              <a:rPr lang="en-US" b="1">
                <a:cs typeface="Calibri"/>
              </a:rPr>
              <a:t> </a:t>
            </a:r>
            <a:r>
              <a:rPr lang="en-US" b="1" err="1">
                <a:cs typeface="Calibri"/>
              </a:rPr>
              <a:t>båda</a:t>
            </a:r>
            <a:r>
              <a:rPr lang="en-US" b="1">
                <a:cs typeface="Calibri"/>
              </a:rPr>
              <a:t> </a:t>
            </a:r>
            <a:r>
              <a:rPr lang="en-US" b="1" err="1">
                <a:cs typeface="Calibri"/>
              </a:rPr>
              <a:t>hållen</a:t>
            </a:r>
            <a:r>
              <a:rPr lang="en-US">
                <a:cs typeface="Calibri"/>
              </a:rPr>
              <a:t> - </a:t>
            </a:r>
            <a:r>
              <a:rPr lang="en-US" err="1">
                <a:cs typeface="Calibri"/>
              </a:rPr>
              <a:t>som</a:t>
            </a:r>
            <a:r>
              <a:rPr lang="en-US">
                <a:cs typeface="Calibri"/>
              </a:rPr>
              <a:t> </a:t>
            </a:r>
            <a:r>
              <a:rPr lang="en-US" err="1">
                <a:cs typeface="Calibri"/>
              </a:rPr>
              <a:t>både</a:t>
            </a:r>
            <a:r>
              <a:rPr lang="en-US">
                <a:cs typeface="Calibri"/>
              </a:rPr>
              <a:t> Anna </a:t>
            </a:r>
            <a:r>
              <a:rPr lang="en-US" err="1">
                <a:cs typeface="Calibri"/>
              </a:rPr>
              <a:t>och</a:t>
            </a:r>
            <a:r>
              <a:rPr lang="en-US">
                <a:cs typeface="Calibri"/>
              </a:rPr>
              <a:t> Ulrika redan </a:t>
            </a:r>
            <a:r>
              <a:rPr lang="en-US" err="1">
                <a:cs typeface="Calibri"/>
              </a:rPr>
              <a:t>har</a:t>
            </a:r>
            <a:r>
              <a:rPr lang="en-US">
                <a:cs typeface="Calibri"/>
              </a:rPr>
              <a:t> </a:t>
            </a:r>
            <a:r>
              <a:rPr lang="en-US" err="1">
                <a:cs typeface="Calibri"/>
              </a:rPr>
              <a:t>varit</a:t>
            </a:r>
            <a:r>
              <a:rPr lang="en-US">
                <a:cs typeface="Calibri"/>
              </a:rPr>
              <a:t> </a:t>
            </a:r>
            <a:r>
              <a:rPr lang="en-US" err="1">
                <a:cs typeface="Calibri"/>
              </a:rPr>
              <a:t>inne</a:t>
            </a:r>
            <a:r>
              <a:rPr lang="en-US">
                <a:cs typeface="Calibri"/>
              </a:rPr>
              <a:t> </a:t>
            </a:r>
            <a:r>
              <a:rPr lang="en-US" err="1">
                <a:cs typeface="Calibri"/>
              </a:rPr>
              <a:t>på</a:t>
            </a:r>
            <a:r>
              <a:rPr lang="en-US">
                <a:cs typeface="Calibri"/>
              </a:rPr>
              <a:t>: </a:t>
            </a:r>
            <a:r>
              <a:rPr lang="en-US" err="1">
                <a:cs typeface="Calibri"/>
              </a:rPr>
              <a:t>Såväl</a:t>
            </a:r>
            <a:r>
              <a:rPr lang="en-US">
                <a:cs typeface="Calibri"/>
              </a:rPr>
              <a:t> </a:t>
            </a:r>
            <a:r>
              <a:rPr lang="en-US" err="1">
                <a:cs typeface="Calibri"/>
              </a:rPr>
              <a:t>att</a:t>
            </a:r>
            <a:r>
              <a:rPr lang="en-US">
                <a:cs typeface="Calibri"/>
              </a:rPr>
              <a:t> </a:t>
            </a:r>
            <a:r>
              <a:rPr lang="en-US" b="1" err="1">
                <a:cs typeface="Calibri"/>
              </a:rPr>
              <a:t>minska</a:t>
            </a:r>
            <a:r>
              <a:rPr lang="en-US" b="1">
                <a:cs typeface="Calibri"/>
              </a:rPr>
              <a:t> </a:t>
            </a:r>
            <a:r>
              <a:rPr lang="en-US" err="1">
                <a:cs typeface="Calibri"/>
              </a:rPr>
              <a:t>vår</a:t>
            </a:r>
            <a:r>
              <a:rPr lang="en-US">
                <a:cs typeface="Calibri"/>
              </a:rPr>
              <a:t> </a:t>
            </a:r>
            <a:r>
              <a:rPr lang="en-US" err="1">
                <a:cs typeface="Calibri"/>
              </a:rPr>
              <a:t>negativa</a:t>
            </a:r>
            <a:r>
              <a:rPr lang="en-US">
                <a:cs typeface="Calibri"/>
              </a:rPr>
              <a:t> </a:t>
            </a:r>
            <a:r>
              <a:rPr lang="en-US" err="1">
                <a:cs typeface="Calibri"/>
              </a:rPr>
              <a:t>påverkan</a:t>
            </a:r>
            <a:r>
              <a:rPr lang="en-US">
                <a:cs typeface="Calibri"/>
              </a:rPr>
              <a:t> </a:t>
            </a:r>
            <a:r>
              <a:rPr lang="en-US" err="1">
                <a:cs typeface="Calibri"/>
              </a:rPr>
              <a:t>på</a:t>
            </a:r>
            <a:r>
              <a:rPr lang="en-US">
                <a:cs typeface="Calibri"/>
              </a:rPr>
              <a:t> </a:t>
            </a:r>
            <a:r>
              <a:rPr lang="en-US" err="1">
                <a:cs typeface="Calibri"/>
              </a:rPr>
              <a:t>klimatet</a:t>
            </a:r>
            <a:r>
              <a:rPr lang="en-US">
                <a:cs typeface="Calibri"/>
              </a:rPr>
              <a:t>, </a:t>
            </a:r>
            <a:r>
              <a:rPr lang="en-US" err="1">
                <a:cs typeface="Calibri"/>
              </a:rPr>
              <a:t>liksom</a:t>
            </a:r>
            <a:r>
              <a:rPr lang="en-US">
                <a:cs typeface="Calibri"/>
              </a:rPr>
              <a:t> </a:t>
            </a:r>
            <a:r>
              <a:rPr lang="en-US" err="1">
                <a:cs typeface="Calibri"/>
              </a:rPr>
              <a:t>att</a:t>
            </a:r>
            <a:r>
              <a:rPr lang="en-US">
                <a:cs typeface="Calibri"/>
              </a:rPr>
              <a:t> </a:t>
            </a:r>
            <a:r>
              <a:rPr lang="en-US" b="1" err="1">
                <a:cs typeface="Calibri"/>
              </a:rPr>
              <a:t>hantera</a:t>
            </a:r>
            <a:r>
              <a:rPr lang="en-US" b="1">
                <a:cs typeface="Calibri"/>
              </a:rPr>
              <a:t> </a:t>
            </a:r>
            <a:r>
              <a:rPr lang="en-US">
                <a:cs typeface="Calibri"/>
              </a:rPr>
              <a:t>de risker </a:t>
            </a:r>
            <a:r>
              <a:rPr lang="en-US" err="1">
                <a:cs typeface="Calibri"/>
              </a:rPr>
              <a:t>och</a:t>
            </a:r>
            <a:r>
              <a:rPr lang="en-US">
                <a:cs typeface="Calibri"/>
              </a:rPr>
              <a:t> </a:t>
            </a:r>
            <a:r>
              <a:rPr lang="en-US" err="1">
                <a:cs typeface="Calibri"/>
              </a:rPr>
              <a:t>kriser</a:t>
            </a:r>
            <a:r>
              <a:rPr lang="en-US">
                <a:cs typeface="Calibri"/>
              </a:rPr>
              <a:t> </a:t>
            </a:r>
            <a:r>
              <a:rPr lang="en-US" err="1">
                <a:cs typeface="Calibri"/>
              </a:rPr>
              <a:t>som</a:t>
            </a:r>
            <a:r>
              <a:rPr lang="en-US">
                <a:cs typeface="Calibri"/>
              </a:rPr>
              <a:t> </a:t>
            </a:r>
            <a:r>
              <a:rPr lang="en-US" err="1">
                <a:cs typeface="Calibri"/>
              </a:rPr>
              <a:t>skapas</a:t>
            </a:r>
            <a:r>
              <a:rPr lang="en-US">
                <a:cs typeface="Calibri"/>
              </a:rPr>
              <a:t> till </a:t>
            </a:r>
            <a:r>
              <a:rPr lang="en-US" err="1">
                <a:cs typeface="Calibri"/>
              </a:rPr>
              <a:t>följd</a:t>
            </a:r>
            <a:r>
              <a:rPr lang="en-US">
                <a:cs typeface="Calibri"/>
              </a:rPr>
              <a:t> av den. Det </a:t>
            </a:r>
            <a:r>
              <a:rPr lang="en-US" err="1">
                <a:cs typeface="Calibri"/>
              </a:rPr>
              <a:t>gör</a:t>
            </a:r>
            <a:r>
              <a:rPr lang="en-US">
                <a:cs typeface="Calibri"/>
              </a:rPr>
              <a:t> vi </a:t>
            </a:r>
            <a:r>
              <a:rPr lang="en-US" err="1">
                <a:cs typeface="Calibri"/>
              </a:rPr>
              <a:t>genom</a:t>
            </a:r>
            <a:r>
              <a:rPr lang="en-US">
                <a:cs typeface="Calibri"/>
              </a:rPr>
              <a:t> </a:t>
            </a:r>
            <a:r>
              <a:rPr lang="en-US" err="1">
                <a:cs typeface="Calibri"/>
              </a:rPr>
              <a:t>både</a:t>
            </a:r>
            <a:r>
              <a:rPr lang="en-US">
                <a:cs typeface="Calibri"/>
              </a:rPr>
              <a:t> </a:t>
            </a:r>
            <a:r>
              <a:rPr lang="en-US" b="1" err="1">
                <a:cs typeface="Calibri"/>
              </a:rPr>
              <a:t>verksamheter</a:t>
            </a:r>
            <a:r>
              <a:rPr lang="en-US" b="1">
                <a:cs typeface="Calibri"/>
              </a:rPr>
              <a:t> </a:t>
            </a:r>
            <a:r>
              <a:rPr lang="en-US" err="1">
                <a:cs typeface="Calibri"/>
              </a:rPr>
              <a:t>och</a:t>
            </a:r>
            <a:r>
              <a:rPr lang="en-US">
                <a:cs typeface="Calibri"/>
              </a:rPr>
              <a:t> </a:t>
            </a:r>
            <a:r>
              <a:rPr lang="en-US" b="1" err="1">
                <a:cs typeface="Calibri"/>
              </a:rPr>
              <a:t>ramverk</a:t>
            </a:r>
            <a:endParaRPr lang="en-US" b="1">
              <a:cs typeface="Calibri"/>
            </a:endParaRPr>
          </a:p>
          <a:p>
            <a:pPr lvl="1" indent="-242996">
              <a:lnSpc>
                <a:spcPct val="90000"/>
              </a:lnSpc>
              <a:spcBef>
                <a:spcPts val="529"/>
              </a:spcBef>
              <a:buFont typeface="Courier New"/>
              <a:buChar char="o"/>
            </a:pPr>
            <a:r>
              <a:rPr lang="en-US" b="1" err="1">
                <a:cs typeface="Calibri"/>
              </a:rPr>
              <a:t>Klimatcentret</a:t>
            </a:r>
            <a:r>
              <a:rPr lang="en-US"/>
              <a:t>, </a:t>
            </a:r>
            <a:r>
              <a:rPr lang="en-US" err="1"/>
              <a:t>där</a:t>
            </a:r>
            <a:r>
              <a:rPr lang="en-US"/>
              <a:t> jag </a:t>
            </a:r>
            <a:r>
              <a:rPr lang="en-US" err="1"/>
              <a:t>som</a:t>
            </a:r>
            <a:r>
              <a:rPr lang="en-US"/>
              <a:t> </a:t>
            </a:r>
            <a:r>
              <a:rPr lang="en-US" err="1"/>
              <a:t>sagt</a:t>
            </a:r>
            <a:r>
              <a:rPr lang="en-US"/>
              <a:t> </a:t>
            </a:r>
            <a:r>
              <a:rPr lang="en-US" err="1"/>
              <a:t>också</a:t>
            </a:r>
            <a:r>
              <a:rPr lang="en-US"/>
              <a:t> </a:t>
            </a:r>
            <a:r>
              <a:rPr lang="en-US" err="1"/>
              <a:t>jobbar</a:t>
            </a:r>
            <a:r>
              <a:rPr lang="en-US"/>
              <a:t>, </a:t>
            </a:r>
            <a:r>
              <a:rPr lang="en-US" err="1"/>
              <a:t>är</a:t>
            </a:r>
            <a:r>
              <a:rPr lang="en-US"/>
              <a:t> e</a:t>
            </a:r>
            <a:r>
              <a:rPr lang="sv-SE" err="1"/>
              <a:t>tt</a:t>
            </a:r>
            <a:r>
              <a:rPr lang="sv-SE"/>
              <a:t> av sju expertcenter inom rörelsen. Vi grundades 2002 och fokuserar på att förstå och hantera klimatförändringars humanitära konsekvenser. Huvuduppdrag att </a:t>
            </a:r>
            <a:r>
              <a:rPr lang="sv-SE" b="1"/>
              <a:t>stödja rörelsen</a:t>
            </a:r>
            <a:r>
              <a:rPr lang="sv-SE"/>
              <a:t> och </a:t>
            </a:r>
            <a:r>
              <a:rPr lang="sv-SE" b="1"/>
              <a:t>partners </a:t>
            </a:r>
            <a:r>
              <a:rPr lang="sv-SE"/>
              <a:t>att </a:t>
            </a:r>
            <a:r>
              <a:rPr lang="sv-SE" b="1"/>
              <a:t>minska effekterna</a:t>
            </a:r>
            <a:r>
              <a:rPr lang="sv-SE"/>
              <a:t> av klimatförändringar och extremväder för utsatta människor. Mycket av detta arbete fokuserar på att </a:t>
            </a:r>
            <a:r>
              <a:rPr lang="sv-SE" b="1"/>
              <a:t>öka medvetenhet</a:t>
            </a:r>
            <a:r>
              <a:rPr lang="sv-SE"/>
              <a:t> kring risker och </a:t>
            </a:r>
            <a:r>
              <a:rPr lang="sv-SE" b="1"/>
              <a:t>bygga kapacitet </a:t>
            </a:r>
            <a:r>
              <a:rPr lang="sv-SE"/>
              <a:t>för att minska dom </a:t>
            </a:r>
            <a:endParaRPr lang="sv-SE">
              <a:cs typeface="Calibri"/>
            </a:endParaRPr>
          </a:p>
          <a:p>
            <a:pPr lvl="1" indent="-242996">
              <a:lnSpc>
                <a:spcPct val="90000"/>
              </a:lnSpc>
              <a:spcBef>
                <a:spcPts val="529"/>
              </a:spcBef>
              <a:buFont typeface="Courier New"/>
              <a:buChar char="o"/>
            </a:pPr>
            <a:r>
              <a:rPr lang="en-US"/>
              <a:t>Inom </a:t>
            </a:r>
            <a:r>
              <a:rPr lang="en-US" err="1"/>
              <a:t>rörelsen</a:t>
            </a:r>
            <a:r>
              <a:rPr lang="en-US"/>
              <a:t> </a:t>
            </a:r>
            <a:r>
              <a:rPr lang="en-US" err="1"/>
              <a:t>har</a:t>
            </a:r>
            <a:r>
              <a:rPr lang="en-US"/>
              <a:t> vi </a:t>
            </a:r>
            <a:r>
              <a:rPr lang="en-US" err="1"/>
              <a:t>också</a:t>
            </a:r>
            <a:r>
              <a:rPr lang="en-US"/>
              <a:t> </a:t>
            </a:r>
            <a:r>
              <a:rPr lang="en-US" err="1"/>
              <a:t>tagit</a:t>
            </a:r>
            <a:r>
              <a:rPr lang="en-US"/>
              <a:t> </a:t>
            </a:r>
            <a:r>
              <a:rPr lang="en-US" err="1"/>
              <a:t>fram</a:t>
            </a:r>
            <a:r>
              <a:rPr lang="en-US"/>
              <a:t> </a:t>
            </a:r>
            <a:r>
              <a:rPr lang="en-US" b="1" err="1"/>
              <a:t>Chartern</a:t>
            </a:r>
            <a:r>
              <a:rPr lang="en-US"/>
              <a:t> Anna </a:t>
            </a:r>
            <a:r>
              <a:rPr lang="en-US" err="1"/>
              <a:t>nämnde</a:t>
            </a:r>
            <a:r>
              <a:rPr lang="en-US"/>
              <a:t> – </a:t>
            </a:r>
            <a:r>
              <a:rPr lang="en-US" err="1"/>
              <a:t>en</a:t>
            </a:r>
            <a:r>
              <a:rPr lang="en-US"/>
              <a:t> </a:t>
            </a:r>
            <a:r>
              <a:rPr lang="en-US" err="1"/>
              <a:t>klimat</a:t>
            </a:r>
            <a:r>
              <a:rPr lang="en-US"/>
              <a:t>- </a:t>
            </a:r>
            <a:r>
              <a:rPr lang="en-US" err="1"/>
              <a:t>och</a:t>
            </a:r>
            <a:r>
              <a:rPr lang="en-US"/>
              <a:t> </a:t>
            </a:r>
            <a:r>
              <a:rPr lang="en-US" err="1"/>
              <a:t>miljöstadga</a:t>
            </a:r>
            <a:r>
              <a:rPr lang="en-US"/>
              <a:t>. Det </a:t>
            </a:r>
            <a:r>
              <a:rPr lang="en-US" err="1"/>
              <a:t>är</a:t>
            </a:r>
            <a:r>
              <a:rPr lang="en-US"/>
              <a:t> </a:t>
            </a:r>
            <a:r>
              <a:rPr lang="en-US" err="1"/>
              <a:t>ett</a:t>
            </a:r>
            <a:r>
              <a:rPr lang="en-US"/>
              <a:t> </a:t>
            </a:r>
            <a:r>
              <a:rPr lang="en-US" b="1" err="1"/>
              <a:t>åtagande</a:t>
            </a:r>
            <a:r>
              <a:rPr lang="en-US"/>
              <a:t> </a:t>
            </a:r>
            <a:r>
              <a:rPr lang="en-US" err="1"/>
              <a:t>utvecklat</a:t>
            </a:r>
            <a:r>
              <a:rPr lang="en-US"/>
              <a:t> för </a:t>
            </a:r>
            <a:r>
              <a:rPr lang="en-US" err="1"/>
              <a:t>att</a:t>
            </a:r>
            <a:r>
              <a:rPr lang="en-US"/>
              <a:t> </a:t>
            </a:r>
            <a:r>
              <a:rPr lang="en-US" err="1"/>
              <a:t>hantera</a:t>
            </a:r>
            <a:r>
              <a:rPr lang="en-US"/>
              <a:t> den </a:t>
            </a:r>
            <a:r>
              <a:rPr lang="en-US" err="1"/>
              <a:t>växande</a:t>
            </a:r>
            <a:r>
              <a:rPr lang="en-US"/>
              <a:t> </a:t>
            </a:r>
            <a:r>
              <a:rPr lang="en-US" err="1"/>
              <a:t>påverkan</a:t>
            </a:r>
            <a:r>
              <a:rPr lang="en-US"/>
              <a:t> av </a:t>
            </a:r>
            <a:r>
              <a:rPr lang="en-US" err="1"/>
              <a:t>klimatförändringar</a:t>
            </a:r>
            <a:r>
              <a:rPr lang="en-US"/>
              <a:t> </a:t>
            </a:r>
            <a:r>
              <a:rPr lang="en-US" err="1"/>
              <a:t>och</a:t>
            </a:r>
            <a:r>
              <a:rPr lang="en-US"/>
              <a:t> </a:t>
            </a:r>
            <a:r>
              <a:rPr lang="en-US" err="1"/>
              <a:t>miljöförstöring</a:t>
            </a:r>
            <a:r>
              <a:rPr lang="en-US"/>
              <a:t>. Den </a:t>
            </a:r>
            <a:r>
              <a:rPr lang="en-US" err="1"/>
              <a:t>innehåller</a:t>
            </a:r>
            <a:r>
              <a:rPr lang="en-US"/>
              <a:t> </a:t>
            </a:r>
            <a:r>
              <a:rPr lang="en-US" b="1" err="1"/>
              <a:t>principer</a:t>
            </a:r>
            <a:r>
              <a:rPr lang="en-US" b="1"/>
              <a:t> </a:t>
            </a:r>
            <a:r>
              <a:rPr lang="en-US"/>
              <a:t>för </a:t>
            </a:r>
            <a:r>
              <a:rPr lang="en-US" err="1"/>
              <a:t>att</a:t>
            </a:r>
            <a:r>
              <a:rPr lang="en-US"/>
              <a:t> </a:t>
            </a:r>
            <a:r>
              <a:rPr lang="en-US" b="1" err="1"/>
              <a:t>vägleda</a:t>
            </a:r>
            <a:r>
              <a:rPr lang="en-US" b="1"/>
              <a:t> </a:t>
            </a:r>
            <a:r>
              <a:rPr lang="en-US" b="1" err="1"/>
              <a:t>humanitärt</a:t>
            </a:r>
            <a:r>
              <a:rPr lang="en-US" b="1"/>
              <a:t> </a:t>
            </a:r>
            <a:r>
              <a:rPr lang="en-US" b="1" err="1"/>
              <a:t>arbete</a:t>
            </a:r>
            <a:r>
              <a:rPr lang="en-US"/>
              <a:t>, med </a:t>
            </a:r>
            <a:r>
              <a:rPr lang="en-US" err="1"/>
              <a:t>fokus</a:t>
            </a:r>
            <a:r>
              <a:rPr lang="en-US"/>
              <a:t> </a:t>
            </a:r>
            <a:r>
              <a:rPr lang="en-US" err="1"/>
              <a:t>på</a:t>
            </a:r>
            <a:r>
              <a:rPr lang="en-US"/>
              <a:t> </a:t>
            </a:r>
            <a:r>
              <a:rPr lang="en-US" err="1"/>
              <a:t>att</a:t>
            </a:r>
            <a:r>
              <a:rPr lang="en-US"/>
              <a:t> </a:t>
            </a:r>
            <a:r>
              <a:rPr lang="en-US" err="1"/>
              <a:t>anpassa</a:t>
            </a:r>
            <a:r>
              <a:rPr lang="en-US"/>
              <a:t> sig till </a:t>
            </a:r>
            <a:r>
              <a:rPr lang="en-US" err="1"/>
              <a:t>klimatrisker</a:t>
            </a:r>
            <a:r>
              <a:rPr lang="en-US"/>
              <a:t> </a:t>
            </a:r>
            <a:r>
              <a:rPr lang="en-US" err="1"/>
              <a:t>och</a:t>
            </a:r>
            <a:r>
              <a:rPr lang="en-US"/>
              <a:t> </a:t>
            </a:r>
            <a:r>
              <a:rPr lang="en-US" err="1"/>
              <a:t>stötta</a:t>
            </a:r>
            <a:r>
              <a:rPr lang="en-US"/>
              <a:t> </a:t>
            </a:r>
            <a:r>
              <a:rPr lang="en-US" err="1"/>
              <a:t>utsatta</a:t>
            </a:r>
            <a:r>
              <a:rPr lang="en-US"/>
              <a:t> </a:t>
            </a:r>
            <a:r>
              <a:rPr lang="en-US" err="1"/>
              <a:t>samhällen</a:t>
            </a:r>
            <a:r>
              <a:rPr lang="en-US"/>
              <a:t> </a:t>
            </a:r>
            <a:r>
              <a:rPr lang="en-US" err="1"/>
              <a:t>i</a:t>
            </a:r>
            <a:r>
              <a:rPr lang="en-US"/>
              <a:t> </a:t>
            </a:r>
            <a:r>
              <a:rPr lang="en-US" err="1"/>
              <a:t>att</a:t>
            </a:r>
            <a:r>
              <a:rPr lang="en-US"/>
              <a:t> </a:t>
            </a:r>
            <a:r>
              <a:rPr lang="en-US" err="1"/>
              <a:t>bygga</a:t>
            </a:r>
            <a:r>
              <a:rPr lang="en-US"/>
              <a:t> </a:t>
            </a:r>
            <a:r>
              <a:rPr lang="en-US" err="1"/>
              <a:t>resiliens</a:t>
            </a:r>
            <a:r>
              <a:rPr lang="en-US"/>
              <a:t>. I </a:t>
            </a:r>
            <a:r>
              <a:rPr lang="en-US" err="1"/>
              <a:t>dagsläget</a:t>
            </a:r>
            <a:r>
              <a:rPr lang="en-US"/>
              <a:t> </a:t>
            </a:r>
            <a:r>
              <a:rPr lang="en-US" err="1"/>
              <a:t>har</a:t>
            </a:r>
            <a:r>
              <a:rPr lang="en-US"/>
              <a:t> </a:t>
            </a:r>
            <a:r>
              <a:rPr lang="en-US" err="1"/>
              <a:t>över</a:t>
            </a:r>
            <a:r>
              <a:rPr lang="en-US"/>
              <a:t> 230 </a:t>
            </a:r>
            <a:r>
              <a:rPr lang="en-US" err="1"/>
              <a:t>aktörer</a:t>
            </a:r>
            <a:r>
              <a:rPr lang="en-US"/>
              <a:t> </a:t>
            </a:r>
            <a:r>
              <a:rPr lang="en-US" err="1"/>
              <a:t>skrivit</a:t>
            </a:r>
            <a:r>
              <a:rPr lang="en-US"/>
              <a:t> under.</a:t>
            </a:r>
            <a:endParaRPr lang="en-US">
              <a:cs typeface="Calibri" panose="020F0502020204030204"/>
            </a:endParaRPr>
          </a:p>
          <a:p>
            <a:pPr lvl="1" indent="-242996">
              <a:lnSpc>
                <a:spcPct val="90000"/>
              </a:lnSpc>
              <a:spcBef>
                <a:spcPts val="529"/>
              </a:spcBef>
              <a:buFont typeface="Courier New"/>
              <a:buChar char="o"/>
            </a:pPr>
            <a:r>
              <a:rPr lang="en-US">
                <a:cs typeface="Calibri" panose="020F0502020204030204"/>
              </a:rPr>
              <a:t>Men </a:t>
            </a:r>
            <a:r>
              <a:rPr lang="en-US" err="1">
                <a:cs typeface="Calibri" panose="020F0502020204030204"/>
              </a:rPr>
              <a:t>klimatkrisen</a:t>
            </a:r>
            <a:r>
              <a:rPr lang="en-US">
                <a:cs typeface="Calibri" panose="020F0502020204030204"/>
              </a:rPr>
              <a:t> </a:t>
            </a:r>
            <a:r>
              <a:rPr lang="en-US" err="1">
                <a:cs typeface="Calibri" panose="020F0502020204030204"/>
              </a:rPr>
              <a:t>som</a:t>
            </a:r>
            <a:r>
              <a:rPr lang="en-US">
                <a:cs typeface="Calibri" panose="020F0502020204030204"/>
              </a:rPr>
              <a:t> </a:t>
            </a:r>
            <a:r>
              <a:rPr lang="en-US" err="1">
                <a:cs typeface="Calibri" panose="020F0502020204030204"/>
              </a:rPr>
              <a:t>humanitär</a:t>
            </a:r>
            <a:r>
              <a:rPr lang="en-US">
                <a:cs typeface="Calibri" panose="020F0502020204030204"/>
              </a:rPr>
              <a:t> kris </a:t>
            </a:r>
            <a:r>
              <a:rPr lang="en-US" err="1">
                <a:cs typeface="Calibri" panose="020F0502020204030204"/>
              </a:rPr>
              <a:t>är</a:t>
            </a:r>
            <a:r>
              <a:rPr lang="en-US">
                <a:cs typeface="Calibri" panose="020F0502020204030204"/>
              </a:rPr>
              <a:t> </a:t>
            </a:r>
            <a:r>
              <a:rPr lang="en-US" err="1">
                <a:cs typeface="Calibri" panose="020F0502020204030204"/>
              </a:rPr>
              <a:t>såklart</a:t>
            </a:r>
            <a:r>
              <a:rPr lang="en-US">
                <a:cs typeface="Calibri" panose="020F0502020204030204"/>
              </a:rPr>
              <a:t> </a:t>
            </a:r>
            <a:r>
              <a:rPr lang="en-US" err="1">
                <a:cs typeface="Calibri" panose="020F0502020204030204"/>
              </a:rPr>
              <a:t>också</a:t>
            </a:r>
            <a:r>
              <a:rPr lang="en-US">
                <a:cs typeface="Calibri" panose="020F0502020204030204"/>
              </a:rPr>
              <a:t> </a:t>
            </a:r>
            <a:r>
              <a:rPr lang="en-US" b="1" err="1">
                <a:cs typeface="Calibri" panose="020F0502020204030204"/>
              </a:rPr>
              <a:t>centrerat</a:t>
            </a:r>
            <a:r>
              <a:rPr lang="en-US" b="1">
                <a:cs typeface="Calibri" panose="020F0502020204030204"/>
              </a:rPr>
              <a:t> </a:t>
            </a:r>
            <a:r>
              <a:rPr lang="en-US" b="1" err="1">
                <a:cs typeface="Calibri" panose="020F0502020204030204"/>
              </a:rPr>
              <a:t>i</a:t>
            </a:r>
            <a:r>
              <a:rPr lang="en-US" b="1">
                <a:cs typeface="Calibri" panose="020F0502020204030204"/>
              </a:rPr>
              <a:t> </a:t>
            </a:r>
            <a:r>
              <a:rPr lang="en-US" b="1" err="1">
                <a:cs typeface="Calibri" panose="020F0502020204030204"/>
              </a:rPr>
              <a:t>rörelsens</a:t>
            </a:r>
            <a:r>
              <a:rPr lang="en-US">
                <a:cs typeface="Calibri" panose="020F0502020204030204"/>
              </a:rPr>
              <a:t> strategi 2030</a:t>
            </a:r>
            <a:endParaRPr lang="en-US">
              <a:ea typeface="Calibri"/>
              <a:cs typeface="Calibri" panose="020F0502020204030204"/>
            </a:endParaRPr>
          </a:p>
        </p:txBody>
      </p:sp>
      <p:sp>
        <p:nvSpPr>
          <p:cNvPr id="4" name="Platshållare för bildnummer 3"/>
          <p:cNvSpPr>
            <a:spLocks noGrp="1"/>
          </p:cNvSpPr>
          <p:nvPr>
            <p:ph type="sldNum" sz="quarter" idx="5"/>
          </p:nvPr>
        </p:nvSpPr>
        <p:spPr/>
        <p:txBody>
          <a:bodyPr/>
          <a:lstStyle/>
          <a:p>
            <a:fld id="{1B3D92CD-B126-47C5-90B1-C4AA0E3AC583}" type="slidenum">
              <a:rPr lang="sv-SE"/>
              <a:t>10</a:t>
            </a:fld>
            <a:endParaRPr lang="sv-SE"/>
          </a:p>
        </p:txBody>
      </p:sp>
    </p:spTree>
    <p:extLst>
      <p:ext uri="{BB962C8B-B14F-4D97-AF65-F5344CB8AC3E}">
        <p14:creationId xmlns:p14="http://schemas.microsoft.com/office/powerpoint/2010/main" val="273936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Strategin säger </a:t>
            </a:r>
            <a:r>
              <a:rPr lang="sv-SE" b="1"/>
              <a:t>ordagrant </a:t>
            </a:r>
            <a:r>
              <a:rPr lang="sv-SE"/>
              <a:t>att vi ska </a:t>
            </a:r>
            <a:r>
              <a:rPr lang="sv-SE" b="1"/>
              <a:t>integrera </a:t>
            </a:r>
            <a:r>
              <a:rPr lang="sv-SE"/>
              <a:t>klimatanpassning och utsläppsminskning i alla våra verksamheter, program och påverkansarbete</a:t>
            </a:r>
          </a:p>
        </p:txBody>
      </p:sp>
      <p:sp>
        <p:nvSpPr>
          <p:cNvPr id="4" name="Platshållare för bildnummer 3"/>
          <p:cNvSpPr>
            <a:spLocks noGrp="1"/>
          </p:cNvSpPr>
          <p:nvPr>
            <p:ph type="sldNum" sz="quarter" idx="5"/>
          </p:nvPr>
        </p:nvSpPr>
        <p:spPr/>
        <p:txBody>
          <a:bodyPr/>
          <a:lstStyle/>
          <a:p>
            <a:fld id="{1B3D92CD-B126-47C5-90B1-C4AA0E3AC583}" type="slidenum">
              <a:rPr lang="sv-SE"/>
              <a:t>11</a:t>
            </a:fld>
            <a:endParaRPr lang="sv-SE"/>
          </a:p>
        </p:txBody>
      </p:sp>
    </p:spTree>
    <p:extLst>
      <p:ext uri="{BB962C8B-B14F-4D97-AF65-F5344CB8AC3E}">
        <p14:creationId xmlns:p14="http://schemas.microsoft.com/office/powerpoint/2010/main" val="2184498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cs typeface="Calibri"/>
              </a:rPr>
              <a:t>Men </a:t>
            </a:r>
            <a:r>
              <a:rPr lang="en-US" err="1">
                <a:cs typeface="Calibri"/>
              </a:rPr>
              <a:t>vad</a:t>
            </a:r>
            <a:r>
              <a:rPr lang="en-US">
                <a:cs typeface="Calibri"/>
              </a:rPr>
              <a:t> ÄR </a:t>
            </a:r>
            <a:r>
              <a:rPr lang="en-US" err="1">
                <a:cs typeface="Calibri"/>
              </a:rPr>
              <a:t>då</a:t>
            </a:r>
            <a:r>
              <a:rPr lang="en-US">
                <a:cs typeface="Calibri"/>
              </a:rPr>
              <a:t> </a:t>
            </a:r>
            <a:r>
              <a:rPr lang="en-US" b="1" err="1">
                <a:cs typeface="Calibri"/>
              </a:rPr>
              <a:t>anpassning</a:t>
            </a:r>
            <a:r>
              <a:rPr lang="en-US" b="1">
                <a:cs typeface="Calibri"/>
              </a:rPr>
              <a:t> </a:t>
            </a:r>
            <a:r>
              <a:rPr lang="en-US" err="1">
                <a:cs typeface="Calibri"/>
              </a:rPr>
              <a:t>och</a:t>
            </a:r>
            <a:r>
              <a:rPr lang="en-US">
                <a:cs typeface="Calibri"/>
              </a:rPr>
              <a:t> </a:t>
            </a:r>
            <a:r>
              <a:rPr lang="en-US" b="1" err="1">
                <a:cs typeface="Calibri"/>
              </a:rPr>
              <a:t>minskning</a:t>
            </a:r>
            <a:r>
              <a:rPr lang="en-US">
                <a:cs typeface="Calibri"/>
              </a:rPr>
              <a:t>? Det </a:t>
            </a:r>
            <a:r>
              <a:rPr lang="en-US" err="1">
                <a:cs typeface="Calibri"/>
              </a:rPr>
              <a:t>är</a:t>
            </a:r>
            <a:r>
              <a:rPr lang="en-US">
                <a:cs typeface="Calibri"/>
              </a:rPr>
              <a:t> </a:t>
            </a:r>
            <a:r>
              <a:rPr lang="en-US" err="1">
                <a:cs typeface="Calibri"/>
              </a:rPr>
              <a:t>centrala</a:t>
            </a:r>
            <a:r>
              <a:rPr lang="en-US">
                <a:cs typeface="Calibri"/>
              </a:rPr>
              <a:t> </a:t>
            </a:r>
            <a:r>
              <a:rPr lang="en-US" err="1">
                <a:cs typeface="Calibri"/>
              </a:rPr>
              <a:t>begrepp</a:t>
            </a:r>
            <a:r>
              <a:rPr lang="en-US">
                <a:cs typeface="Calibri"/>
              </a:rPr>
              <a:t> för </a:t>
            </a:r>
            <a:r>
              <a:rPr lang="en-US" err="1">
                <a:cs typeface="Calibri"/>
              </a:rPr>
              <a:t>oss</a:t>
            </a:r>
            <a:r>
              <a:rPr lang="en-US">
                <a:cs typeface="Calibri"/>
              </a:rPr>
              <a:t> </a:t>
            </a:r>
            <a:r>
              <a:rPr lang="en-US" err="1">
                <a:cs typeface="Calibri"/>
              </a:rPr>
              <a:t>här</a:t>
            </a:r>
            <a:r>
              <a:rPr lang="en-US">
                <a:cs typeface="Calibri"/>
              </a:rPr>
              <a:t> </a:t>
            </a:r>
            <a:r>
              <a:rPr lang="en-US" err="1">
                <a:cs typeface="Calibri"/>
              </a:rPr>
              <a:t>idag</a:t>
            </a:r>
            <a:r>
              <a:rPr lang="en-US">
                <a:cs typeface="Calibri"/>
              </a:rPr>
              <a:t> </a:t>
            </a:r>
            <a:r>
              <a:rPr lang="en-US" err="1">
                <a:cs typeface="Calibri"/>
              </a:rPr>
              <a:t>och</a:t>
            </a:r>
            <a:r>
              <a:rPr lang="en-US">
                <a:cs typeface="Calibri"/>
              </a:rPr>
              <a:t> för </a:t>
            </a:r>
            <a:r>
              <a:rPr lang="en-US" err="1">
                <a:cs typeface="Calibri"/>
              </a:rPr>
              <a:t>vårt</a:t>
            </a:r>
            <a:r>
              <a:rPr lang="en-US">
                <a:cs typeface="Calibri"/>
              </a:rPr>
              <a:t> </a:t>
            </a:r>
            <a:r>
              <a:rPr lang="en-US" err="1">
                <a:cs typeface="Calibri"/>
              </a:rPr>
              <a:t>fortsatta</a:t>
            </a:r>
            <a:r>
              <a:rPr lang="en-US">
                <a:cs typeface="Calibri"/>
              </a:rPr>
              <a:t> </a:t>
            </a:r>
            <a:r>
              <a:rPr lang="en-US" err="1">
                <a:cs typeface="Calibri"/>
              </a:rPr>
              <a:t>arbete</a:t>
            </a:r>
            <a:r>
              <a:rPr lang="en-US">
                <a:cs typeface="Calibri"/>
              </a:rPr>
              <a:t> </a:t>
            </a:r>
            <a:r>
              <a:rPr lang="en-US" err="1">
                <a:cs typeface="Calibri"/>
              </a:rPr>
              <a:t>framåt</a:t>
            </a:r>
            <a:r>
              <a:rPr lang="en-US">
                <a:cs typeface="Calibri"/>
              </a:rPr>
              <a:t>, </a:t>
            </a:r>
            <a:r>
              <a:rPr lang="en-US" err="1">
                <a:cs typeface="Calibri"/>
              </a:rPr>
              <a:t>så</a:t>
            </a:r>
            <a:r>
              <a:rPr lang="en-US">
                <a:cs typeface="Calibri"/>
              </a:rPr>
              <a:t> jag </a:t>
            </a:r>
            <a:r>
              <a:rPr lang="en-US" err="1">
                <a:cs typeface="Calibri"/>
              </a:rPr>
              <a:t>tänkte</a:t>
            </a:r>
            <a:r>
              <a:rPr lang="en-US">
                <a:cs typeface="Calibri"/>
              </a:rPr>
              <a:t> </a:t>
            </a:r>
            <a:r>
              <a:rPr lang="en-US" err="1">
                <a:cs typeface="Calibri"/>
              </a:rPr>
              <a:t>att</a:t>
            </a:r>
            <a:r>
              <a:rPr lang="en-US">
                <a:cs typeface="Calibri"/>
              </a:rPr>
              <a:t> vi </a:t>
            </a:r>
            <a:r>
              <a:rPr lang="en-US" err="1">
                <a:cs typeface="Calibri"/>
              </a:rPr>
              <a:t>skulle</a:t>
            </a:r>
            <a:r>
              <a:rPr lang="en-US">
                <a:cs typeface="Calibri"/>
              </a:rPr>
              <a:t> </a:t>
            </a:r>
            <a:r>
              <a:rPr lang="en-US" err="1">
                <a:cs typeface="Calibri"/>
              </a:rPr>
              <a:t>gå</a:t>
            </a:r>
            <a:r>
              <a:rPr lang="en-US">
                <a:cs typeface="Calibri"/>
              </a:rPr>
              <a:t> </a:t>
            </a:r>
            <a:r>
              <a:rPr lang="en-US" err="1">
                <a:cs typeface="Calibri"/>
              </a:rPr>
              <a:t>igenom</a:t>
            </a:r>
            <a:r>
              <a:rPr lang="en-US">
                <a:cs typeface="Calibri"/>
              </a:rPr>
              <a:t> dom.</a:t>
            </a:r>
            <a:br>
              <a:rPr lang="en-US">
                <a:cs typeface="+mn-lt"/>
              </a:rPr>
            </a:br>
            <a:r>
              <a:rPr lang="en-US">
                <a:cs typeface="Calibri"/>
              </a:rPr>
              <a:t>- </a:t>
            </a:r>
            <a:r>
              <a:rPr lang="en-US" err="1">
                <a:cs typeface="Calibri"/>
              </a:rPr>
              <a:t>Minskning</a:t>
            </a:r>
            <a:r>
              <a:rPr lang="en-US">
                <a:cs typeface="Calibri"/>
              </a:rPr>
              <a:t> </a:t>
            </a:r>
            <a:r>
              <a:rPr lang="en-US" err="1">
                <a:cs typeface="Calibri"/>
              </a:rPr>
              <a:t>handlar</a:t>
            </a:r>
            <a:r>
              <a:rPr lang="en-US">
                <a:cs typeface="Calibri"/>
              </a:rPr>
              <a:t> om </a:t>
            </a:r>
            <a:r>
              <a:rPr lang="en-US" err="1">
                <a:cs typeface="Calibri"/>
              </a:rPr>
              <a:t>att</a:t>
            </a:r>
            <a:r>
              <a:rPr lang="en-US">
                <a:cs typeface="Calibri"/>
              </a:rPr>
              <a:t> </a:t>
            </a:r>
            <a:r>
              <a:rPr lang="en-US" b="1" err="1">
                <a:cs typeface="Calibri"/>
              </a:rPr>
              <a:t>gå</a:t>
            </a:r>
            <a:r>
              <a:rPr lang="en-US" b="1">
                <a:cs typeface="Calibri"/>
              </a:rPr>
              <a:t> till </a:t>
            </a:r>
            <a:r>
              <a:rPr lang="en-US" b="1" err="1">
                <a:cs typeface="Calibri"/>
              </a:rPr>
              <a:t>botten</a:t>
            </a:r>
            <a:r>
              <a:rPr lang="en-US">
                <a:cs typeface="Calibri"/>
              </a:rPr>
              <a:t> med </a:t>
            </a:r>
            <a:r>
              <a:rPr lang="en-US" err="1">
                <a:cs typeface="Calibri"/>
              </a:rPr>
              <a:t>problemet</a:t>
            </a:r>
            <a:r>
              <a:rPr lang="en-US">
                <a:cs typeface="Calibri"/>
              </a:rPr>
              <a:t> </a:t>
            </a:r>
            <a:r>
              <a:rPr lang="en-US" err="1">
                <a:cs typeface="Calibri"/>
              </a:rPr>
              <a:t>och</a:t>
            </a:r>
            <a:r>
              <a:rPr lang="en-US">
                <a:cs typeface="Calibri"/>
              </a:rPr>
              <a:t> </a:t>
            </a:r>
            <a:r>
              <a:rPr lang="en-US" err="1">
                <a:cs typeface="Calibri"/>
              </a:rPr>
              <a:t>hantera</a:t>
            </a:r>
            <a:r>
              <a:rPr lang="en-US">
                <a:cs typeface="Calibri"/>
              </a:rPr>
              <a:t> </a:t>
            </a:r>
            <a:r>
              <a:rPr lang="en-US" err="1">
                <a:cs typeface="Calibri"/>
              </a:rPr>
              <a:t>själva</a:t>
            </a:r>
            <a:r>
              <a:rPr lang="en-US">
                <a:cs typeface="Calibri"/>
              </a:rPr>
              <a:t> </a:t>
            </a:r>
            <a:r>
              <a:rPr lang="en-US" b="1" i="1" err="1">
                <a:cs typeface="Calibri"/>
              </a:rPr>
              <a:t>orsakerna</a:t>
            </a:r>
            <a:r>
              <a:rPr lang="en-US" b="1" i="1">
                <a:cs typeface="Calibri"/>
              </a:rPr>
              <a:t> </a:t>
            </a:r>
            <a:r>
              <a:rPr lang="en-US">
                <a:cs typeface="Calibri"/>
              </a:rPr>
              <a:t>till </a:t>
            </a:r>
            <a:r>
              <a:rPr lang="en-US" err="1">
                <a:cs typeface="Calibri"/>
              </a:rPr>
              <a:t>klimatförändringar</a:t>
            </a:r>
            <a:br>
              <a:rPr lang="en-US">
                <a:cs typeface="+mn-lt"/>
              </a:rPr>
            </a:br>
            <a:r>
              <a:rPr lang="en-US">
                <a:cs typeface="Calibri"/>
              </a:rPr>
              <a:t>- Medan </a:t>
            </a:r>
            <a:r>
              <a:rPr lang="en-US" err="1">
                <a:cs typeface="Calibri"/>
              </a:rPr>
              <a:t>anpassning</a:t>
            </a:r>
            <a:r>
              <a:rPr lang="en-US">
                <a:cs typeface="Calibri"/>
              </a:rPr>
              <a:t> </a:t>
            </a:r>
            <a:r>
              <a:rPr lang="en-US" err="1">
                <a:cs typeface="Calibri"/>
              </a:rPr>
              <a:t>handlar</a:t>
            </a:r>
            <a:r>
              <a:rPr lang="en-US">
                <a:cs typeface="Calibri"/>
              </a:rPr>
              <a:t> om </a:t>
            </a:r>
            <a:r>
              <a:rPr lang="en-US" err="1">
                <a:cs typeface="Calibri"/>
              </a:rPr>
              <a:t>att</a:t>
            </a:r>
            <a:r>
              <a:rPr lang="en-US">
                <a:cs typeface="Calibri"/>
              </a:rPr>
              <a:t> vi </a:t>
            </a:r>
            <a:r>
              <a:rPr lang="en-US" err="1">
                <a:cs typeface="Calibri"/>
              </a:rPr>
              <a:t>måste</a:t>
            </a:r>
            <a:r>
              <a:rPr lang="en-US">
                <a:cs typeface="Calibri"/>
              </a:rPr>
              <a:t> </a:t>
            </a:r>
            <a:r>
              <a:rPr lang="en-US" b="1" i="1" err="1">
                <a:cs typeface="Calibri"/>
              </a:rPr>
              <a:t>anpassa</a:t>
            </a:r>
            <a:r>
              <a:rPr lang="en-US" b="1" i="1">
                <a:cs typeface="Calibri"/>
              </a:rPr>
              <a:t> </a:t>
            </a:r>
            <a:r>
              <a:rPr lang="en-US" b="1" err="1">
                <a:cs typeface="Calibri"/>
              </a:rPr>
              <a:t>oss</a:t>
            </a:r>
            <a:r>
              <a:rPr lang="en-US">
                <a:cs typeface="Calibri"/>
              </a:rPr>
              <a:t> till </a:t>
            </a:r>
            <a:r>
              <a:rPr lang="en-US" err="1">
                <a:cs typeface="Calibri"/>
              </a:rPr>
              <a:t>detta</a:t>
            </a:r>
            <a:r>
              <a:rPr lang="en-US">
                <a:cs typeface="Calibri"/>
              </a:rPr>
              <a:t> </a:t>
            </a:r>
            <a:r>
              <a:rPr lang="en-US" err="1">
                <a:cs typeface="Calibri"/>
              </a:rPr>
              <a:t>förändrade</a:t>
            </a:r>
            <a:r>
              <a:rPr lang="en-US">
                <a:cs typeface="Calibri"/>
              </a:rPr>
              <a:t> </a:t>
            </a:r>
            <a:r>
              <a:rPr lang="en-US" err="1">
                <a:cs typeface="Calibri"/>
              </a:rPr>
              <a:t>klimat</a:t>
            </a:r>
            <a:r>
              <a:rPr lang="en-US">
                <a:cs typeface="Calibri"/>
              </a:rPr>
              <a:t>, för </a:t>
            </a:r>
            <a:r>
              <a:rPr lang="en-US" err="1">
                <a:cs typeface="Calibri"/>
              </a:rPr>
              <a:t>att</a:t>
            </a:r>
            <a:r>
              <a:rPr lang="en-US">
                <a:cs typeface="Calibri"/>
              </a:rPr>
              <a:t> </a:t>
            </a:r>
            <a:r>
              <a:rPr lang="en-US" err="1">
                <a:cs typeface="Calibri"/>
              </a:rPr>
              <a:t>förhindra</a:t>
            </a:r>
            <a:r>
              <a:rPr lang="en-US">
                <a:cs typeface="Calibri"/>
              </a:rPr>
              <a:t> </a:t>
            </a:r>
            <a:r>
              <a:rPr lang="en-US" err="1">
                <a:cs typeface="Calibri"/>
              </a:rPr>
              <a:t>negativa</a:t>
            </a:r>
            <a:r>
              <a:rPr lang="en-US">
                <a:cs typeface="Calibri"/>
              </a:rPr>
              <a:t> </a:t>
            </a:r>
            <a:r>
              <a:rPr lang="en-US" err="1">
                <a:cs typeface="Calibri"/>
              </a:rPr>
              <a:t>konsekvenser</a:t>
            </a:r>
            <a:r>
              <a:rPr lang="en-US">
                <a:cs typeface="Calibri"/>
              </a:rPr>
              <a:t> </a:t>
            </a:r>
            <a:r>
              <a:rPr lang="en-US" err="1">
                <a:cs typeface="Calibri"/>
              </a:rPr>
              <a:t>på</a:t>
            </a:r>
            <a:r>
              <a:rPr lang="en-US">
                <a:cs typeface="Calibri"/>
              </a:rPr>
              <a:t> </a:t>
            </a:r>
            <a:r>
              <a:rPr lang="en-US" err="1">
                <a:cs typeface="Calibri"/>
              </a:rPr>
              <a:t>hälsa</a:t>
            </a:r>
            <a:r>
              <a:rPr lang="en-US">
                <a:cs typeface="Calibri"/>
              </a:rPr>
              <a:t> </a:t>
            </a:r>
            <a:r>
              <a:rPr lang="en-US" err="1">
                <a:cs typeface="Calibri"/>
              </a:rPr>
              <a:t>och</a:t>
            </a:r>
            <a:r>
              <a:rPr lang="en-US">
                <a:cs typeface="Calibri"/>
              </a:rPr>
              <a:t> </a:t>
            </a:r>
            <a:r>
              <a:rPr lang="en-US" err="1">
                <a:cs typeface="Calibri"/>
              </a:rPr>
              <a:t>samhällsfunktioner</a:t>
            </a:r>
            <a:endParaRPr lang="en-US">
              <a:ea typeface="Calibri" panose="020F0502020204030204"/>
              <a:cs typeface="Calibri"/>
            </a:endParaRPr>
          </a:p>
          <a:p>
            <a:r>
              <a:rPr lang="en-US">
                <a:cs typeface="Calibri"/>
              </a:rPr>
              <a:t>Vi </a:t>
            </a:r>
            <a:r>
              <a:rPr lang="en-US" err="1">
                <a:cs typeface="Calibri"/>
              </a:rPr>
              <a:t>kan</a:t>
            </a:r>
            <a:r>
              <a:rPr lang="en-US">
                <a:cs typeface="Calibri"/>
              </a:rPr>
              <a:t> </a:t>
            </a:r>
            <a:r>
              <a:rPr lang="en-US" b="1" err="1">
                <a:cs typeface="Calibri"/>
              </a:rPr>
              <a:t>inte</a:t>
            </a:r>
            <a:r>
              <a:rPr lang="en-US" b="1">
                <a:cs typeface="Calibri"/>
              </a:rPr>
              <a:t> </a:t>
            </a:r>
            <a:r>
              <a:rPr lang="en-US" b="1" err="1">
                <a:cs typeface="Calibri"/>
              </a:rPr>
              <a:t>välja</a:t>
            </a:r>
            <a:r>
              <a:rPr lang="en-US" b="1">
                <a:cs typeface="Calibri"/>
              </a:rPr>
              <a:t> </a:t>
            </a:r>
            <a:r>
              <a:rPr lang="en-US" b="1" err="1">
                <a:cs typeface="Calibri"/>
              </a:rPr>
              <a:t>ett</a:t>
            </a:r>
            <a:r>
              <a:rPr lang="en-US" b="1">
                <a:cs typeface="Calibri"/>
              </a:rPr>
              <a:t> </a:t>
            </a:r>
            <a:r>
              <a:rPr lang="en-US">
                <a:cs typeface="Calibri"/>
              </a:rPr>
              <a:t>av dessa </a:t>
            </a:r>
            <a:r>
              <a:rPr lang="en-US" err="1">
                <a:cs typeface="Calibri"/>
              </a:rPr>
              <a:t>områden</a:t>
            </a:r>
            <a:r>
              <a:rPr lang="en-US">
                <a:cs typeface="Calibri"/>
              </a:rPr>
              <a:t> </a:t>
            </a:r>
            <a:r>
              <a:rPr lang="en-US" err="1">
                <a:cs typeface="Calibri"/>
              </a:rPr>
              <a:t>utan</a:t>
            </a:r>
            <a:r>
              <a:rPr lang="en-US">
                <a:cs typeface="Calibri"/>
              </a:rPr>
              <a:t> </a:t>
            </a:r>
            <a:r>
              <a:rPr lang="en-US" err="1">
                <a:cs typeface="Calibri"/>
              </a:rPr>
              <a:t>måste</a:t>
            </a:r>
            <a:r>
              <a:rPr lang="en-US">
                <a:cs typeface="Calibri"/>
              </a:rPr>
              <a:t> </a:t>
            </a:r>
            <a:r>
              <a:rPr lang="en-US" err="1">
                <a:cs typeface="Calibri"/>
              </a:rPr>
              <a:t>arbeta</a:t>
            </a:r>
            <a:r>
              <a:rPr lang="en-US">
                <a:cs typeface="Calibri"/>
              </a:rPr>
              <a:t> </a:t>
            </a:r>
            <a:r>
              <a:rPr lang="en-US" err="1">
                <a:cs typeface="Calibri"/>
              </a:rPr>
              <a:t>i</a:t>
            </a:r>
            <a:r>
              <a:rPr lang="en-US">
                <a:cs typeface="Calibri"/>
              </a:rPr>
              <a:t> </a:t>
            </a:r>
            <a:r>
              <a:rPr lang="en-US" err="1">
                <a:cs typeface="Calibri"/>
              </a:rPr>
              <a:t>bägge</a:t>
            </a:r>
            <a:r>
              <a:rPr lang="en-US">
                <a:cs typeface="Calibri"/>
              </a:rPr>
              <a:t> </a:t>
            </a:r>
            <a:r>
              <a:rPr lang="en-US" err="1">
                <a:cs typeface="Calibri"/>
              </a:rPr>
              <a:t>ändar</a:t>
            </a:r>
            <a:r>
              <a:rPr lang="en-US">
                <a:cs typeface="Calibri"/>
              </a:rPr>
              <a:t>.</a:t>
            </a:r>
            <a:endParaRPr lang="en-US">
              <a:ea typeface="Calibri"/>
              <a:cs typeface="Calibri"/>
            </a:endParaRPr>
          </a:p>
        </p:txBody>
      </p:sp>
      <p:sp>
        <p:nvSpPr>
          <p:cNvPr id="4" name="Platshållare för bildnummer 3"/>
          <p:cNvSpPr>
            <a:spLocks noGrp="1"/>
          </p:cNvSpPr>
          <p:nvPr>
            <p:ph type="sldNum" sz="quarter" idx="5"/>
          </p:nvPr>
        </p:nvSpPr>
        <p:spPr/>
        <p:txBody>
          <a:bodyPr/>
          <a:lstStyle/>
          <a:p>
            <a:fld id="{1B3D92CD-B126-47C5-90B1-C4AA0E3AC583}" type="slidenum">
              <a:rPr lang="sv-SE"/>
              <a:t>12</a:t>
            </a:fld>
            <a:endParaRPr lang="sv-SE"/>
          </a:p>
        </p:txBody>
      </p:sp>
    </p:spTree>
    <p:extLst>
      <p:ext uri="{BB962C8B-B14F-4D97-AF65-F5344CB8AC3E}">
        <p14:creationId xmlns:p14="http://schemas.microsoft.com/office/powerpoint/2010/main" val="4038540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cs typeface="Calibri"/>
              </a:rPr>
              <a:t>Frågan</a:t>
            </a:r>
            <a:r>
              <a:rPr lang="en-US" dirty="0">
                <a:cs typeface="Calibri"/>
              </a:rPr>
              <a:t> </a:t>
            </a:r>
            <a:r>
              <a:rPr lang="en-US" dirty="0" err="1">
                <a:cs typeface="Calibri"/>
              </a:rPr>
              <a:t>som</a:t>
            </a:r>
            <a:r>
              <a:rPr lang="en-US" dirty="0">
                <a:cs typeface="Calibri"/>
              </a:rPr>
              <a:t> </a:t>
            </a:r>
            <a:r>
              <a:rPr lang="en-US" dirty="0" err="1">
                <a:cs typeface="Calibri"/>
              </a:rPr>
              <a:t>ställs</a:t>
            </a:r>
            <a:r>
              <a:rPr lang="en-US" dirty="0">
                <a:cs typeface="Calibri"/>
              </a:rPr>
              <a:t> </a:t>
            </a:r>
            <a:r>
              <a:rPr lang="en-US" dirty="0" err="1">
                <a:cs typeface="Calibri"/>
              </a:rPr>
              <a:t>är</a:t>
            </a:r>
            <a:r>
              <a:rPr lang="en-US" dirty="0">
                <a:cs typeface="Calibri"/>
              </a:rPr>
              <a:t> </a:t>
            </a:r>
            <a:r>
              <a:rPr lang="en-US" dirty="0" err="1">
                <a:cs typeface="Calibri"/>
              </a:rPr>
              <a:t>alltså</a:t>
            </a:r>
            <a:r>
              <a:rPr lang="en-US" dirty="0">
                <a:cs typeface="Calibri"/>
              </a:rPr>
              <a:t> om </a:t>
            </a:r>
            <a:r>
              <a:rPr lang="en-US" dirty="0" err="1">
                <a:cs typeface="Calibri"/>
              </a:rPr>
              <a:t>åtgärden</a:t>
            </a:r>
            <a:r>
              <a:rPr lang="en-US" dirty="0">
                <a:cs typeface="Calibri"/>
              </a:rPr>
              <a:t> vi </a:t>
            </a:r>
            <a:r>
              <a:rPr lang="en-US" dirty="0" err="1">
                <a:cs typeface="Calibri"/>
              </a:rPr>
              <a:t>kommer</a:t>
            </a:r>
            <a:r>
              <a:rPr lang="en-US" dirty="0">
                <a:cs typeface="Calibri"/>
              </a:rPr>
              <a:t> </a:t>
            </a:r>
            <a:r>
              <a:rPr lang="en-US" dirty="0" err="1">
                <a:cs typeface="Calibri"/>
              </a:rPr>
              <a:t>att</a:t>
            </a:r>
            <a:r>
              <a:rPr lang="en-US" dirty="0">
                <a:cs typeface="Calibri"/>
              </a:rPr>
              <a:t> visa </a:t>
            </a:r>
            <a:r>
              <a:rPr lang="en-US" dirty="0" err="1">
                <a:cs typeface="Calibri"/>
              </a:rPr>
              <a:t>på</a:t>
            </a:r>
            <a:r>
              <a:rPr lang="en-US" dirty="0">
                <a:cs typeface="Calibri"/>
              </a:rPr>
              <a:t> </a:t>
            </a:r>
            <a:r>
              <a:rPr lang="en-US" dirty="0" err="1">
                <a:cs typeface="Calibri"/>
              </a:rPr>
              <a:t>skärmen</a:t>
            </a:r>
            <a:r>
              <a:rPr lang="en-US" dirty="0">
                <a:cs typeface="Calibri"/>
              </a:rPr>
              <a:t> </a:t>
            </a:r>
            <a:r>
              <a:rPr lang="en-US" dirty="0" err="1">
                <a:cs typeface="Calibri"/>
              </a:rPr>
              <a:t>handlar</a:t>
            </a:r>
            <a:r>
              <a:rPr lang="en-US" dirty="0">
                <a:cs typeface="Calibri"/>
              </a:rPr>
              <a:t> om </a:t>
            </a:r>
            <a:r>
              <a:rPr lang="en-US" dirty="0" err="1">
                <a:cs typeface="Calibri"/>
              </a:rPr>
              <a:t>en</a:t>
            </a:r>
            <a:r>
              <a:rPr lang="en-US" dirty="0">
                <a:cs typeface="Calibri"/>
              </a:rPr>
              <a:t> </a:t>
            </a:r>
            <a:r>
              <a:rPr lang="en-US" b="1" dirty="0" err="1">
                <a:cs typeface="Calibri"/>
              </a:rPr>
              <a:t>minskning</a:t>
            </a:r>
            <a:r>
              <a:rPr lang="en-US" b="1" dirty="0">
                <a:cs typeface="Calibri"/>
              </a:rPr>
              <a:t> </a:t>
            </a:r>
            <a:r>
              <a:rPr lang="en-US" dirty="0" err="1">
                <a:cs typeface="Calibri"/>
              </a:rPr>
              <a:t>eller</a:t>
            </a:r>
            <a:r>
              <a:rPr lang="en-US" dirty="0">
                <a:cs typeface="Calibri"/>
              </a:rPr>
              <a:t> </a:t>
            </a:r>
            <a:r>
              <a:rPr lang="en-US" b="1" dirty="0" err="1">
                <a:cs typeface="Calibri"/>
              </a:rPr>
              <a:t>anpassning</a:t>
            </a:r>
            <a:r>
              <a:rPr lang="en-US" dirty="0">
                <a:cs typeface="Calibri"/>
              </a:rPr>
              <a:t>. Eller </a:t>
            </a:r>
            <a:r>
              <a:rPr lang="en-US" b="1" dirty="0" err="1">
                <a:cs typeface="Calibri"/>
              </a:rPr>
              <a:t>kanske</a:t>
            </a:r>
            <a:r>
              <a:rPr lang="en-US" b="1" dirty="0">
                <a:cs typeface="Calibri"/>
              </a:rPr>
              <a:t> </a:t>
            </a:r>
            <a:r>
              <a:rPr lang="en-US" b="1" dirty="0" err="1">
                <a:cs typeface="Calibri"/>
              </a:rPr>
              <a:t>både</a:t>
            </a:r>
            <a:r>
              <a:rPr lang="en-US" b="1" dirty="0">
                <a:cs typeface="Calibri"/>
              </a:rPr>
              <a:t> </a:t>
            </a:r>
            <a:r>
              <a:rPr lang="en-US" b="1" dirty="0" err="1">
                <a:cs typeface="Calibri"/>
              </a:rPr>
              <a:t>och</a:t>
            </a:r>
            <a:r>
              <a:rPr lang="en-US" dirty="0">
                <a:cs typeface="Calibri"/>
              </a:rPr>
              <a:t>.</a:t>
            </a:r>
          </a:p>
          <a:p>
            <a:endParaRPr lang="en-US" dirty="0">
              <a:cs typeface="Calibri"/>
            </a:endParaRPr>
          </a:p>
          <a:p>
            <a:r>
              <a:rPr lang="en-US" dirty="0" err="1">
                <a:cs typeface="Calibri"/>
              </a:rPr>
              <a:t>Grön</a:t>
            </a:r>
            <a:r>
              <a:rPr lang="en-US" dirty="0">
                <a:cs typeface="Calibri"/>
              </a:rPr>
              <a:t>/</a:t>
            </a:r>
            <a:r>
              <a:rPr lang="en-US" dirty="0" err="1">
                <a:cs typeface="Calibri"/>
              </a:rPr>
              <a:t>blåa</a:t>
            </a:r>
            <a:r>
              <a:rPr lang="en-US" dirty="0">
                <a:cs typeface="Calibri"/>
              </a:rPr>
              <a:t> </a:t>
            </a:r>
            <a:r>
              <a:rPr lang="en-US" dirty="0" err="1">
                <a:cs typeface="Calibri"/>
              </a:rPr>
              <a:t>lappar</a:t>
            </a:r>
            <a:r>
              <a:rPr lang="en-US" dirty="0">
                <a:cs typeface="Calibri"/>
              </a:rPr>
              <a:t> - </a:t>
            </a:r>
            <a:r>
              <a:rPr lang="en-US" dirty="0" err="1">
                <a:cs typeface="Calibri"/>
              </a:rPr>
              <a:t>anpassning</a:t>
            </a:r>
            <a:r>
              <a:rPr lang="en-US" dirty="0">
                <a:cs typeface="Calibri"/>
              </a:rPr>
              <a:t>, gul/</a:t>
            </a:r>
            <a:r>
              <a:rPr lang="en-US" dirty="0" err="1">
                <a:cs typeface="Calibri"/>
              </a:rPr>
              <a:t>oranga</a:t>
            </a:r>
            <a:r>
              <a:rPr lang="en-US" dirty="0">
                <a:cs typeface="Calibri"/>
              </a:rPr>
              <a:t> </a:t>
            </a:r>
            <a:r>
              <a:rPr lang="en-US" dirty="0" err="1">
                <a:cs typeface="Calibri"/>
              </a:rPr>
              <a:t>lappar</a:t>
            </a:r>
            <a:r>
              <a:rPr lang="en-US" dirty="0">
                <a:cs typeface="Calibri"/>
              </a:rPr>
              <a:t> - </a:t>
            </a:r>
            <a:r>
              <a:rPr lang="en-US" dirty="0" err="1">
                <a:cs typeface="Calibri"/>
              </a:rPr>
              <a:t>minskning</a:t>
            </a:r>
            <a:r>
              <a:rPr lang="en-US" dirty="0">
                <a:cs typeface="Calibri"/>
              </a:rPr>
              <a:t>.</a:t>
            </a:r>
            <a:endParaRPr lang="en-US" dirty="0">
              <a:ea typeface="Calibri"/>
              <a:cs typeface="Calibri"/>
            </a:endParaRPr>
          </a:p>
        </p:txBody>
      </p:sp>
      <p:sp>
        <p:nvSpPr>
          <p:cNvPr id="4" name="Platshållare för bildnummer 3"/>
          <p:cNvSpPr>
            <a:spLocks noGrp="1"/>
          </p:cNvSpPr>
          <p:nvPr>
            <p:ph type="sldNum" sz="quarter" idx="5"/>
          </p:nvPr>
        </p:nvSpPr>
        <p:spPr/>
        <p:txBody>
          <a:bodyPr/>
          <a:lstStyle/>
          <a:p>
            <a:fld id="{1B3D92CD-B126-47C5-90B1-C4AA0E3AC583}" type="slidenum">
              <a:rPr lang="sv-SE"/>
              <a:t>13</a:t>
            </a:fld>
            <a:endParaRPr lang="sv-SE"/>
          </a:p>
        </p:txBody>
      </p:sp>
    </p:spTree>
    <p:extLst>
      <p:ext uri="{BB962C8B-B14F-4D97-AF65-F5344CB8AC3E}">
        <p14:creationId xmlns:p14="http://schemas.microsoft.com/office/powerpoint/2010/main" val="2731836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cs typeface="Calibri"/>
              </a:rPr>
              <a:t>Solceller</a:t>
            </a:r>
            <a:r>
              <a:rPr lang="en-US" dirty="0">
                <a:cs typeface="Calibri"/>
              </a:rPr>
              <a:t>. Vad </a:t>
            </a:r>
            <a:r>
              <a:rPr lang="en-US" dirty="0" err="1">
                <a:cs typeface="Calibri"/>
              </a:rPr>
              <a:t>är</a:t>
            </a:r>
            <a:r>
              <a:rPr lang="en-US" dirty="0">
                <a:cs typeface="Calibri"/>
              </a:rPr>
              <a:t> det man </a:t>
            </a:r>
            <a:r>
              <a:rPr lang="en-US" dirty="0" err="1">
                <a:cs typeface="Calibri"/>
              </a:rPr>
              <a:t>vill</a:t>
            </a:r>
            <a:r>
              <a:rPr lang="en-US" dirty="0">
                <a:cs typeface="Calibri"/>
              </a:rPr>
              <a:t> </a:t>
            </a:r>
            <a:r>
              <a:rPr lang="en-US" dirty="0" err="1">
                <a:cs typeface="Calibri"/>
              </a:rPr>
              <a:t>åt</a:t>
            </a:r>
            <a:r>
              <a:rPr lang="en-US" dirty="0">
                <a:cs typeface="Calibri"/>
              </a:rPr>
              <a:t> </a:t>
            </a:r>
            <a:r>
              <a:rPr lang="en-US" dirty="0" err="1">
                <a:cs typeface="Calibri"/>
              </a:rPr>
              <a:t>här</a:t>
            </a:r>
            <a:r>
              <a:rPr lang="en-US" dirty="0">
                <a:cs typeface="Calibri"/>
              </a:rPr>
              <a:t>? MINSKNING. </a:t>
            </a:r>
            <a:endParaRPr lang="en-US" dirty="0"/>
          </a:p>
          <a:p>
            <a:pPr marL="181240" indent="-181240">
              <a:buFont typeface="Arial"/>
              <a:buChar char="•"/>
            </a:pPr>
            <a:r>
              <a:rPr lang="en-US" dirty="0" err="1"/>
              <a:t>Genom</a:t>
            </a:r>
            <a:r>
              <a:rPr lang="en-US" dirty="0"/>
              <a:t> </a:t>
            </a:r>
            <a:r>
              <a:rPr lang="en-US" dirty="0" err="1"/>
              <a:t>att</a:t>
            </a:r>
            <a:r>
              <a:rPr lang="en-US" dirty="0"/>
              <a:t> </a:t>
            </a:r>
            <a:r>
              <a:rPr lang="en-US" b="1" dirty="0" err="1"/>
              <a:t>generera</a:t>
            </a:r>
            <a:r>
              <a:rPr lang="en-US" b="1" dirty="0"/>
              <a:t> ren, </a:t>
            </a:r>
            <a:r>
              <a:rPr lang="en-US" b="1" dirty="0" err="1"/>
              <a:t>förnybar</a:t>
            </a:r>
            <a:r>
              <a:rPr lang="en-US" b="1" dirty="0"/>
              <a:t> </a:t>
            </a:r>
            <a:r>
              <a:rPr lang="en-US" b="1" dirty="0" err="1"/>
              <a:t>energi</a:t>
            </a:r>
            <a:r>
              <a:rPr lang="en-US" b="1" dirty="0"/>
              <a:t> </a:t>
            </a:r>
            <a:r>
              <a:rPr lang="en-US" dirty="0" err="1"/>
              <a:t>från</a:t>
            </a:r>
            <a:r>
              <a:rPr lang="en-US" dirty="0"/>
              <a:t> solen </a:t>
            </a:r>
            <a:r>
              <a:rPr lang="en-US" dirty="0" err="1"/>
              <a:t>minskar</a:t>
            </a:r>
            <a:r>
              <a:rPr lang="en-US" dirty="0"/>
              <a:t> vi </a:t>
            </a:r>
            <a:r>
              <a:rPr lang="en-US" dirty="0" err="1"/>
              <a:t>beroendet</a:t>
            </a:r>
            <a:r>
              <a:rPr lang="en-US" dirty="0"/>
              <a:t> av </a:t>
            </a:r>
            <a:r>
              <a:rPr lang="en-US" b="1" dirty="0" err="1"/>
              <a:t>fossila</a:t>
            </a:r>
            <a:r>
              <a:rPr lang="en-US" b="1" dirty="0"/>
              <a:t> </a:t>
            </a:r>
            <a:r>
              <a:rPr lang="en-US" b="1" dirty="0" err="1"/>
              <a:t>bränslen</a:t>
            </a:r>
            <a:r>
              <a:rPr lang="en-US" dirty="0"/>
              <a:t> </a:t>
            </a:r>
            <a:r>
              <a:rPr lang="en-US" dirty="0" err="1"/>
              <a:t>och</a:t>
            </a:r>
            <a:r>
              <a:rPr lang="en-US" dirty="0"/>
              <a:t> </a:t>
            </a:r>
            <a:r>
              <a:rPr lang="en-US" dirty="0" err="1"/>
              <a:t>därmed</a:t>
            </a:r>
            <a:r>
              <a:rPr lang="en-US" dirty="0"/>
              <a:t> </a:t>
            </a:r>
            <a:r>
              <a:rPr lang="en-US" dirty="0" err="1"/>
              <a:t>utsläppen</a:t>
            </a:r>
            <a:r>
              <a:rPr lang="en-US" dirty="0"/>
              <a:t> av </a:t>
            </a:r>
            <a:r>
              <a:rPr lang="en-US" dirty="0" err="1"/>
              <a:t>växthusgaser</a:t>
            </a:r>
            <a:r>
              <a:rPr lang="en-US" dirty="0"/>
              <a:t> - </a:t>
            </a:r>
            <a:r>
              <a:rPr lang="en-US" dirty="0" err="1"/>
              <a:t>vilket</a:t>
            </a:r>
            <a:r>
              <a:rPr lang="en-US" dirty="0"/>
              <a:t> </a:t>
            </a:r>
            <a:r>
              <a:rPr lang="en-US" dirty="0" err="1"/>
              <a:t>ju</a:t>
            </a:r>
            <a:r>
              <a:rPr lang="en-US" dirty="0"/>
              <a:t> </a:t>
            </a:r>
            <a:r>
              <a:rPr lang="en-US" dirty="0" err="1"/>
              <a:t>bidrar</a:t>
            </a:r>
            <a:r>
              <a:rPr lang="en-US" dirty="0"/>
              <a:t> till </a:t>
            </a:r>
            <a:r>
              <a:rPr lang="en-US" dirty="0" err="1"/>
              <a:t>att</a:t>
            </a:r>
            <a:r>
              <a:rPr lang="en-US" dirty="0"/>
              <a:t> </a:t>
            </a:r>
            <a:r>
              <a:rPr lang="en-US" dirty="0" err="1"/>
              <a:t>bromsa</a:t>
            </a:r>
            <a:r>
              <a:rPr lang="en-US" dirty="0"/>
              <a:t> </a:t>
            </a:r>
            <a:r>
              <a:rPr lang="en-US" dirty="0" err="1"/>
              <a:t>klimatförändringarna</a:t>
            </a:r>
            <a:r>
              <a:rPr lang="en-US" dirty="0"/>
              <a:t>. </a:t>
            </a:r>
            <a:endParaRPr lang="en-US" dirty="0">
              <a:cs typeface="Calibri"/>
            </a:endParaRPr>
          </a:p>
        </p:txBody>
      </p:sp>
      <p:sp>
        <p:nvSpPr>
          <p:cNvPr id="4" name="Platshållare för bildnummer 3"/>
          <p:cNvSpPr>
            <a:spLocks noGrp="1"/>
          </p:cNvSpPr>
          <p:nvPr>
            <p:ph type="sldNum" sz="quarter" idx="5"/>
          </p:nvPr>
        </p:nvSpPr>
        <p:spPr/>
        <p:txBody>
          <a:bodyPr/>
          <a:lstStyle/>
          <a:p>
            <a:fld id="{1B3D92CD-B126-47C5-90B1-C4AA0E3AC583}" type="slidenum">
              <a:rPr lang="sv-SE"/>
              <a:t>14</a:t>
            </a:fld>
            <a:endParaRPr lang="sv-SE"/>
          </a:p>
        </p:txBody>
      </p:sp>
    </p:spTree>
    <p:extLst>
      <p:ext uri="{BB962C8B-B14F-4D97-AF65-F5344CB8AC3E}">
        <p14:creationId xmlns:p14="http://schemas.microsoft.com/office/powerpoint/2010/main" val="15711205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Rubrikbild Röda korset">
    <p:bg>
      <p:bgPr>
        <a:solidFill>
          <a:schemeClr val="accent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BDD7ADF-DDE1-4178-9715-D83EAD0B8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 y="6016641"/>
            <a:ext cx="12193200" cy="848064"/>
          </a:xfrm>
          <a:prstGeom prst="rect">
            <a:avLst/>
          </a:prstGeom>
        </p:spPr>
      </p:pic>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a:t>Presentationens namn</a:t>
            </a:r>
          </a:p>
        </p:txBody>
      </p:sp>
      <p:sp>
        <p:nvSpPr>
          <p:cNvPr id="3" name="Underrubrik 2">
            <a:extLst>
              <a:ext uri="{FF2B5EF4-FFF2-40B4-BE49-F238E27FC236}">
                <a16:creationId xmlns:a16="http://schemas.microsoft.com/office/drawing/2014/main" id="{291B7A5A-9E53-47F5-88C5-3B08A9C491A8}"/>
              </a:ext>
            </a:extLst>
          </p:cNvPr>
          <p:cNvSpPr>
            <a:spLocks noGrp="1"/>
          </p:cNvSpPr>
          <p:nvPr>
            <p:ph type="subTitle" idx="1" hasCustomPrompt="1"/>
          </p:nvPr>
        </p:nvSpPr>
        <p:spPr>
          <a:xfrm>
            <a:off x="1055687" y="4664176"/>
            <a:ext cx="10080624" cy="105222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a:t>
            </a:r>
            <a:r>
              <a:rPr lang="sv-SE" err="1"/>
              <a:t>ev</a:t>
            </a:r>
            <a:r>
              <a:rPr lang="sv-SE"/>
              <a:t> titel</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10202383" y="126522"/>
            <a:ext cx="1867855" cy="338648"/>
          </a:xfrm>
        </p:spPr>
        <p:txBody>
          <a:bodyPr/>
          <a:lstStyle>
            <a:lvl1pPr algn="ctr">
              <a:defRPr sz="1250">
                <a:solidFill>
                  <a:schemeClr val="bg1"/>
                </a:solidFill>
              </a:defRPr>
            </a:lvl1pPr>
          </a:lstStyle>
          <a:p>
            <a:fld id="{417130F1-CFAE-4F3E-8DBA-15451F694089}" type="datetimeFigureOut">
              <a:rPr lang="en-GB" smtClean="0"/>
              <a:t>01/10/2024</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563825" y="105170"/>
            <a:ext cx="9486199" cy="360000"/>
          </a:xfrm>
        </p:spPr>
        <p:txBody>
          <a:bodyPr/>
          <a:lstStyle>
            <a:lvl1pPr algn="ctr">
              <a:defRPr sz="1250">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pic>
        <p:nvPicPr>
          <p:cNvPr id="7" name="Bildobjekt 6">
            <a:extLst>
              <a:ext uri="{FF2B5EF4-FFF2-40B4-BE49-F238E27FC236}">
                <a16:creationId xmlns:a16="http://schemas.microsoft.com/office/drawing/2014/main" id="{24AC53B6-EC42-4F1C-8F62-C2C307A59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
        <p:nvSpPr>
          <p:cNvPr id="9" name="Platshållare för text 7">
            <a:extLst>
              <a:ext uri="{FF2B5EF4-FFF2-40B4-BE49-F238E27FC236}">
                <a16:creationId xmlns:a16="http://schemas.microsoft.com/office/drawing/2014/main" id="{58A7A936-BBE4-41FE-9470-0D56E8F771BB}"/>
              </a:ext>
            </a:extLst>
          </p:cNvPr>
          <p:cNvSpPr>
            <a:spLocks noGrp="1"/>
          </p:cNvSpPr>
          <p:nvPr>
            <p:ph type="body" sz="quarter" idx="13" hasCustomPrompt="1"/>
          </p:nvPr>
        </p:nvSpPr>
        <p:spPr>
          <a:xfrm>
            <a:off x="402534" y="6092025"/>
            <a:ext cx="9167812" cy="262314"/>
          </a:xfrm>
        </p:spPr>
        <p:txBody>
          <a:bodyPr/>
          <a:lstStyle>
            <a:lvl1pPr algn="ctr">
              <a:buNone/>
              <a:defRPr sz="1250">
                <a:solidFill>
                  <a:schemeClr val="accent1"/>
                </a:solidFill>
              </a:defRPr>
            </a:lvl1pPr>
          </a:lstStyle>
          <a:p>
            <a:pPr lvl="0"/>
            <a:r>
              <a:rPr lang="sv-SE" sz="1250"/>
              <a:t>Presentation ÅÅÅÅ.MM.DD</a:t>
            </a:r>
            <a:endParaRPr lang="sv-SE"/>
          </a:p>
        </p:txBody>
      </p:sp>
      <p:sp>
        <p:nvSpPr>
          <p:cNvPr id="12" name="Platshållare för text 7">
            <a:extLst>
              <a:ext uri="{FF2B5EF4-FFF2-40B4-BE49-F238E27FC236}">
                <a16:creationId xmlns:a16="http://schemas.microsoft.com/office/drawing/2014/main" id="{6CED2D2E-D243-4321-A9D0-37B7BABDA693}"/>
              </a:ext>
            </a:extLst>
          </p:cNvPr>
          <p:cNvSpPr>
            <a:spLocks noGrp="1"/>
          </p:cNvSpPr>
          <p:nvPr>
            <p:ph type="body" sz="quarter" idx="14" hasCustomPrompt="1"/>
          </p:nvPr>
        </p:nvSpPr>
        <p:spPr>
          <a:xfrm>
            <a:off x="402534" y="6490516"/>
            <a:ext cx="9167812" cy="262314"/>
          </a:xfrm>
        </p:spPr>
        <p:txBody>
          <a:bodyPr/>
          <a:lstStyle>
            <a:lvl1pPr algn="ctr">
              <a:buNone/>
              <a:defRPr sz="1250">
                <a:solidFill>
                  <a:schemeClr val="bg1"/>
                </a:solidFill>
              </a:defRPr>
            </a:lvl1pPr>
          </a:lstStyle>
          <a:p>
            <a:pPr lvl="0"/>
            <a:r>
              <a:rPr lang="sv-SE" sz="1250"/>
              <a:t>Förnamn Efternamn, Avdelning</a:t>
            </a:r>
            <a:endParaRPr lang="sv-SE"/>
          </a:p>
        </p:txBody>
      </p:sp>
    </p:spTree>
    <p:extLst>
      <p:ext uri="{BB962C8B-B14F-4D97-AF65-F5344CB8AC3E}">
        <p14:creationId xmlns:p14="http://schemas.microsoft.com/office/powerpoint/2010/main" val="110726351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1388" y="2856741"/>
            <a:ext cx="3932237" cy="300729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8F8EBE0-44E9-4148-A411-C212684D3B25}"/>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01/10/2024</a:t>
            </a:fld>
            <a:endParaRPr lang="en-GB"/>
          </a:p>
        </p:txBody>
      </p:sp>
      <p:sp>
        <p:nvSpPr>
          <p:cNvPr id="6" name="Platshållare för sidfot 5">
            <a:extLst>
              <a:ext uri="{FF2B5EF4-FFF2-40B4-BE49-F238E27FC236}">
                <a16:creationId xmlns:a16="http://schemas.microsoft.com/office/drawing/2014/main" id="{67A07710-43F0-4973-8590-85D8D51964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2913FACA-D495-4B47-A60C-026B75E5F8B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3463166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med bildtext och fotnot, för diagram tabell etc">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1388" y="2856741"/>
            <a:ext cx="3932237" cy="300729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4" name="Platshållare för bildnummer 13">
            <a:extLst>
              <a:ext uri="{FF2B5EF4-FFF2-40B4-BE49-F238E27FC236}">
                <a16:creationId xmlns:a16="http://schemas.microsoft.com/office/drawing/2014/main" id="{BEA6B900-BAE4-4916-B65F-318A0126D368}"/>
              </a:ext>
            </a:extLst>
          </p:cNvPr>
          <p:cNvSpPr>
            <a:spLocks noGrp="1"/>
          </p:cNvSpPr>
          <p:nvPr>
            <p:ph type="sldNum" sz="quarter" idx="16"/>
          </p:nvPr>
        </p:nvSpPr>
        <p:spPr/>
        <p:txBody>
          <a:bodyPr/>
          <a:lstStyle/>
          <a:p>
            <a:fld id="{0CBCBD9C-3C31-42D4-A78B-497858E3EA19}" type="slidenum">
              <a:rPr lang="en-GB" smtClean="0"/>
              <a:t>‹#›</a:t>
            </a:fld>
            <a:endParaRPr lang="en-GB"/>
          </a:p>
        </p:txBody>
      </p:sp>
      <p:sp>
        <p:nvSpPr>
          <p:cNvPr id="16" name="Platshållare för text 15">
            <a:extLst>
              <a:ext uri="{FF2B5EF4-FFF2-40B4-BE49-F238E27FC236}">
                <a16:creationId xmlns:a16="http://schemas.microsoft.com/office/drawing/2014/main" id="{9C4D7878-6B91-4618-BB4C-17076AD41059}"/>
              </a:ext>
            </a:extLst>
          </p:cNvPr>
          <p:cNvSpPr>
            <a:spLocks noGrp="1"/>
          </p:cNvSpPr>
          <p:nvPr>
            <p:ph type="body" sz="quarter" idx="17" hasCustomPrompt="1"/>
          </p:nvPr>
        </p:nvSpPr>
        <p:spPr>
          <a:xfrm>
            <a:off x="381000" y="6464896"/>
            <a:ext cx="5210175" cy="295275"/>
          </a:xfrm>
        </p:spPr>
        <p:txBody>
          <a:bodyPr/>
          <a:lstStyle>
            <a:lvl1pPr>
              <a:buNone/>
              <a:defRPr sz="1100">
                <a:solidFill>
                  <a:schemeClr val="tx1"/>
                </a:solidFill>
              </a:defRPr>
            </a:lvl1pPr>
          </a:lstStyle>
          <a:p>
            <a:pPr lvl="0"/>
            <a:r>
              <a:rPr lang="sv-SE" sz="1050"/>
              <a:t>Eventuell text kring diagram datum och år för när studien genomfördes</a:t>
            </a:r>
            <a:endParaRPr lang="sv-SE"/>
          </a:p>
        </p:txBody>
      </p:sp>
    </p:spTree>
    <p:extLst>
      <p:ext uri="{BB962C8B-B14F-4D97-AF65-F5344CB8AC3E}">
        <p14:creationId xmlns:p14="http://schemas.microsoft.com/office/powerpoint/2010/main" val="4050577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med bildtext hög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1B0F0-8551-4190-B9DB-C50A99F7DD72}"/>
              </a:ext>
            </a:extLst>
          </p:cNvPr>
          <p:cNvSpPr>
            <a:spLocks noGrp="1"/>
          </p:cNvSpPr>
          <p:nvPr>
            <p:ph type="title"/>
          </p:nvPr>
        </p:nvSpPr>
        <p:spPr>
          <a:xfrm>
            <a:off x="942975" y="271200"/>
            <a:ext cx="3932237" cy="1600200"/>
          </a:xfrm>
        </p:spPr>
        <p:txBody>
          <a:bodyPr anchor="b">
            <a:normAutofit/>
          </a:bodyPr>
          <a:lstStyle>
            <a:lvl1pPr>
              <a:defRPr sz="275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84B3F8-7DED-43FE-B46F-DDF8AE5545BA}"/>
              </a:ext>
            </a:extLst>
          </p:cNvPr>
          <p:cNvSpPr>
            <a:spLocks noGrp="1"/>
          </p:cNvSpPr>
          <p:nvPr>
            <p:ph idx="1"/>
          </p:nvPr>
        </p:nvSpPr>
        <p:spPr>
          <a:xfrm>
            <a:off x="5591174" y="528739"/>
            <a:ext cx="5764213" cy="533529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B787CF11-DB8B-4272-A218-22A1347BCD06}"/>
              </a:ext>
            </a:extLst>
          </p:cNvPr>
          <p:cNvSpPr>
            <a:spLocks noGrp="1"/>
          </p:cNvSpPr>
          <p:nvPr>
            <p:ph type="body" sz="half" idx="2"/>
          </p:nvPr>
        </p:nvSpPr>
        <p:spPr>
          <a:xfrm>
            <a:off x="942974" y="1802962"/>
            <a:ext cx="3932237" cy="406106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8F8EBE0-44E9-4148-A411-C212684D3B25}"/>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01/10/2024</a:t>
            </a:fld>
            <a:endParaRPr lang="en-GB"/>
          </a:p>
        </p:txBody>
      </p:sp>
      <p:sp>
        <p:nvSpPr>
          <p:cNvPr id="6" name="Platshållare för sidfot 5">
            <a:extLst>
              <a:ext uri="{FF2B5EF4-FFF2-40B4-BE49-F238E27FC236}">
                <a16:creationId xmlns:a16="http://schemas.microsoft.com/office/drawing/2014/main" id="{67A07710-43F0-4973-8590-85D8D51964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2913FACA-D495-4B47-A60C-026B75E5F8B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3221388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9" name="Platshållare för bild 8">
            <a:extLst>
              <a:ext uri="{FF2B5EF4-FFF2-40B4-BE49-F238E27FC236}">
                <a16:creationId xmlns:a16="http://schemas.microsoft.com/office/drawing/2014/main" id="{358D5B2C-4BA7-48A7-8966-DB55136774F6}"/>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3752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55817EE-6E8D-47C7-A929-7CC366618CFD}"/>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01/10/2024</a:t>
            </a:fld>
            <a:endParaRPr lang="en-GB"/>
          </a:p>
        </p:txBody>
      </p:sp>
      <p:sp>
        <p:nvSpPr>
          <p:cNvPr id="6" name="Platshållare för sidfot 5">
            <a:extLst>
              <a:ext uri="{FF2B5EF4-FFF2-40B4-BE49-F238E27FC236}">
                <a16:creationId xmlns:a16="http://schemas.microsoft.com/office/drawing/2014/main" id="{EDBFFFA9-A1C4-41AD-A2C4-BF76E9EF84FF}"/>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pic>
        <p:nvPicPr>
          <p:cNvPr id="8" name="Bildobjekt 7">
            <a:extLst>
              <a:ext uri="{FF2B5EF4-FFF2-40B4-BE49-F238E27FC236}">
                <a16:creationId xmlns:a16="http://schemas.microsoft.com/office/drawing/2014/main" id="{963CEA20-922C-49DC-8A38-B3A2DE5B3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2027095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ild med bildtext datum och årta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1388" y="1239926"/>
            <a:ext cx="3932237" cy="1600200"/>
          </a:xfrm>
        </p:spPr>
        <p:txBody>
          <a:bodyPr anchor="b">
            <a:normAutofit/>
          </a:bodyPr>
          <a:lstStyle>
            <a:lvl1pPr>
              <a:defRPr sz="2750"/>
            </a:lvl1pPr>
          </a:lstStyle>
          <a:p>
            <a:r>
              <a:rPr lang="sv-SE"/>
              <a:t>Klicka här för att ändra mall för rubrikformat</a:t>
            </a:r>
          </a:p>
        </p:txBody>
      </p:sp>
      <p:sp>
        <p:nvSpPr>
          <p:cNvPr id="8" name="Platshållare för bild 7">
            <a:extLst>
              <a:ext uri="{FF2B5EF4-FFF2-40B4-BE49-F238E27FC236}">
                <a16:creationId xmlns:a16="http://schemas.microsoft.com/office/drawing/2014/main" id="{D7B2F451-B74E-4441-A066-789EAF783098}"/>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3752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4" name="Platshållare för text 15">
            <a:extLst>
              <a:ext uri="{FF2B5EF4-FFF2-40B4-BE49-F238E27FC236}">
                <a16:creationId xmlns:a16="http://schemas.microsoft.com/office/drawing/2014/main" id="{43527A50-5DF0-4D3F-A53D-E8D3AB7ACE3F}"/>
              </a:ext>
            </a:extLst>
          </p:cNvPr>
          <p:cNvSpPr>
            <a:spLocks noGrp="1"/>
          </p:cNvSpPr>
          <p:nvPr>
            <p:ph type="body" sz="quarter" idx="17" hasCustomPrompt="1"/>
          </p:nvPr>
        </p:nvSpPr>
        <p:spPr>
          <a:xfrm>
            <a:off x="381000" y="6464896"/>
            <a:ext cx="5210175" cy="295275"/>
          </a:xfrm>
        </p:spPr>
        <p:txBody>
          <a:bodyPr/>
          <a:lstStyle>
            <a:lvl1pPr algn="r">
              <a:buNone/>
              <a:defRPr sz="1100">
                <a:solidFill>
                  <a:schemeClr val="tx1"/>
                </a:solidFill>
              </a:defRPr>
            </a:lvl1pPr>
          </a:lstStyle>
          <a:p>
            <a:pPr lvl="0"/>
            <a:r>
              <a:rPr lang="sv-SE" sz="1050"/>
              <a:t>Frivillig bildtext datum och årtal</a:t>
            </a:r>
            <a:endParaRPr lang="sv-SE"/>
          </a:p>
        </p:txBody>
      </p:sp>
      <p:pic>
        <p:nvPicPr>
          <p:cNvPr id="5" name="Bildobjekt 4">
            <a:extLst>
              <a:ext uri="{FF2B5EF4-FFF2-40B4-BE49-F238E27FC236}">
                <a16:creationId xmlns:a16="http://schemas.microsoft.com/office/drawing/2014/main" id="{9655C518-69E3-420A-A43C-58B15F748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1337845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ild med bildtext hög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42975" y="271200"/>
            <a:ext cx="3932237" cy="1600200"/>
          </a:xfrm>
        </p:spPr>
        <p:txBody>
          <a:bodyPr anchor="b">
            <a:normAutofit/>
          </a:bodyPr>
          <a:lstStyle>
            <a:lvl1pPr>
              <a:defRPr sz="2750"/>
            </a:lvl1pPr>
          </a:lstStyle>
          <a:p>
            <a:r>
              <a:rPr lang="sv-SE"/>
              <a:t>Klicka här för att ändra mall för rubrikformat</a:t>
            </a:r>
          </a:p>
        </p:txBody>
      </p:sp>
      <p:sp>
        <p:nvSpPr>
          <p:cNvPr id="9" name="Platshållare för bild 8">
            <a:extLst>
              <a:ext uri="{FF2B5EF4-FFF2-40B4-BE49-F238E27FC236}">
                <a16:creationId xmlns:a16="http://schemas.microsoft.com/office/drawing/2014/main" id="{358D5B2C-4BA7-48A7-8966-DB55136774F6}"/>
              </a:ext>
            </a:extLst>
          </p:cNvPr>
          <p:cNvSpPr>
            <a:spLocks noGrp="1"/>
          </p:cNvSpPr>
          <p:nvPr>
            <p:ph type="pic" idx="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42974" y="1802962"/>
            <a:ext cx="3932237" cy="406106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55817EE-6E8D-47C7-A929-7CC366618CFD}"/>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01/10/2024</a:t>
            </a:fld>
            <a:endParaRPr lang="en-GB"/>
          </a:p>
        </p:txBody>
      </p:sp>
      <p:sp>
        <p:nvSpPr>
          <p:cNvPr id="6" name="Platshållare för sidfot 5">
            <a:extLst>
              <a:ext uri="{FF2B5EF4-FFF2-40B4-BE49-F238E27FC236}">
                <a16:creationId xmlns:a16="http://schemas.microsoft.com/office/drawing/2014/main" id="{EDBFFFA9-A1C4-41AD-A2C4-BF76E9EF84FF}"/>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pic>
        <p:nvPicPr>
          <p:cNvPr id="8" name="Bildobjekt 7">
            <a:extLst>
              <a:ext uri="{FF2B5EF4-FFF2-40B4-BE49-F238E27FC236}">
                <a16:creationId xmlns:a16="http://schemas.microsoft.com/office/drawing/2014/main" id="{963CEA20-922C-49DC-8A38-B3A2DE5B3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4126238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Helsides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286C54BD-0732-49B7-830A-ABCB62A50CF7}"/>
              </a:ext>
            </a:extLst>
          </p:cNvPr>
          <p:cNvSpPr>
            <a:spLocks noGrp="1"/>
          </p:cNvSpPr>
          <p:nvPr>
            <p:ph type="pic" id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pic>
        <p:nvPicPr>
          <p:cNvPr id="2" name="Bildobjekt 1">
            <a:extLst>
              <a:ext uri="{FF2B5EF4-FFF2-40B4-BE49-F238E27FC236}">
                <a16:creationId xmlns:a16="http://schemas.microsoft.com/office/drawing/2014/main" id="{66346768-3ABF-4877-80E8-B8480553F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1647450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Helsidesbild med bildtext">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C5A9CA11-C79B-42D0-9601-1FE1C607F14C}"/>
              </a:ext>
            </a:extLst>
          </p:cNvPr>
          <p:cNvSpPr>
            <a:spLocks noGrp="1"/>
          </p:cNvSpPr>
          <p:nvPr>
            <p:ph type="pic" idx="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1469 h 6858000"/>
              <a:gd name="connsiteX3" fmla="*/ 9592853 w 12192000"/>
              <a:gd name="connsiteY3" fmla="*/ 6021469 h 6858000"/>
              <a:gd name="connsiteX4" fmla="*/ 9592853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6021469"/>
                </a:lnTo>
                <a:lnTo>
                  <a:pt x="9592853" y="6021469"/>
                </a:lnTo>
                <a:lnTo>
                  <a:pt x="9592853" y="6858000"/>
                </a:lnTo>
                <a:lnTo>
                  <a:pt x="0" y="685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9" name="Platshållare för text 8">
            <a:extLst>
              <a:ext uri="{FF2B5EF4-FFF2-40B4-BE49-F238E27FC236}">
                <a16:creationId xmlns:a16="http://schemas.microsoft.com/office/drawing/2014/main" id="{7532F9D4-73A7-4BA1-B2A5-01B8EE571F95}"/>
              </a:ext>
            </a:extLst>
          </p:cNvPr>
          <p:cNvSpPr>
            <a:spLocks noGrp="1"/>
          </p:cNvSpPr>
          <p:nvPr>
            <p:ph type="body" sz="quarter" idx="14" hasCustomPrompt="1"/>
          </p:nvPr>
        </p:nvSpPr>
        <p:spPr>
          <a:xfrm>
            <a:off x="12269" y="6047598"/>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100"/>
            </a:lvl1pPr>
            <a:lvl2pPr algn="r">
              <a:defRPr sz="1050"/>
            </a:lvl2pPr>
            <a:lvl3pPr algn="r">
              <a:defRPr sz="1050"/>
            </a:lvl3pPr>
            <a:lvl4pPr algn="r">
              <a:defRPr sz="1050"/>
            </a:lvl4pPr>
            <a:lvl5pPr algn="r">
              <a:defRPr sz="1050"/>
            </a:lvl5pPr>
          </a:lstStyle>
          <a:p>
            <a:pPr lvl="0"/>
            <a:r>
              <a:rPr lang="sv-SE"/>
              <a:t>Frivillig bildtext datum och årtal</a:t>
            </a:r>
          </a:p>
        </p:txBody>
      </p:sp>
      <p:pic>
        <p:nvPicPr>
          <p:cNvPr id="2" name="Bildobjekt 1">
            <a:extLst>
              <a:ext uri="{FF2B5EF4-FFF2-40B4-BE49-F238E27FC236}">
                <a16:creationId xmlns:a16="http://schemas.microsoft.com/office/drawing/2014/main" id="{0970884E-F055-435A-9339-B72F62801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142651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2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953339" y="1240106"/>
            <a:ext cx="3932237" cy="1600200"/>
          </a:xfrm>
        </p:spPr>
        <p:txBody>
          <a:bodyPr anchor="b">
            <a:normAutofit/>
          </a:bodyPr>
          <a:lstStyle>
            <a:lvl1pPr>
              <a:defRPr sz="275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6096000" y="0"/>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959314" y="2852259"/>
            <a:ext cx="3932237" cy="304689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9" name="Platshållare för bild 8">
            <a:extLst>
              <a:ext uri="{FF2B5EF4-FFF2-40B4-BE49-F238E27FC236}">
                <a16:creationId xmlns:a16="http://schemas.microsoft.com/office/drawing/2014/main" id="{E10496DA-9D5E-45CE-AA8B-05EF79E3BB24}"/>
              </a:ext>
            </a:extLst>
          </p:cNvPr>
          <p:cNvSpPr>
            <a:spLocks noGrp="1"/>
          </p:cNvSpPr>
          <p:nvPr>
            <p:ph type="pic" idx="13"/>
          </p:nvPr>
        </p:nvSpPr>
        <p:spPr>
          <a:xfrm>
            <a:off x="6096000" y="3439250"/>
            <a:ext cx="6096000" cy="3429000"/>
          </a:xfrm>
          <a:custGeom>
            <a:avLst/>
            <a:gdLst>
              <a:gd name="connsiteX0" fmla="*/ 0 w 6096000"/>
              <a:gd name="connsiteY0" fmla="*/ 0 h 3429000"/>
              <a:gd name="connsiteX1" fmla="*/ 6096000 w 6096000"/>
              <a:gd name="connsiteY1" fmla="*/ 0 h 3429000"/>
              <a:gd name="connsiteX2" fmla="*/ 6096000 w 6096000"/>
              <a:gd name="connsiteY2" fmla="*/ 2582219 h 3429000"/>
              <a:gd name="connsiteX3" fmla="*/ 3496853 w 6096000"/>
              <a:gd name="connsiteY3" fmla="*/ 2582219 h 3429000"/>
              <a:gd name="connsiteX4" fmla="*/ 3496853 w 6096000"/>
              <a:gd name="connsiteY4" fmla="*/ 3429000 h 3429000"/>
              <a:gd name="connsiteX5" fmla="*/ 0 w 6096000"/>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429000">
                <a:moveTo>
                  <a:pt x="0" y="0"/>
                </a:moveTo>
                <a:lnTo>
                  <a:pt x="6096000" y="0"/>
                </a:lnTo>
                <a:lnTo>
                  <a:pt x="6096000" y="2582219"/>
                </a:lnTo>
                <a:lnTo>
                  <a:pt x="3496853" y="2582219"/>
                </a:lnTo>
                <a:lnTo>
                  <a:pt x="3496853" y="3429000"/>
                </a:lnTo>
                <a:lnTo>
                  <a:pt x="0" y="3429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12" name="Platshållare för bildnummer 11">
            <a:extLst>
              <a:ext uri="{FF2B5EF4-FFF2-40B4-BE49-F238E27FC236}">
                <a16:creationId xmlns:a16="http://schemas.microsoft.com/office/drawing/2014/main" id="{D070DB78-6A6B-42C1-8412-93073B56A7B8}"/>
              </a:ext>
            </a:extLst>
          </p:cNvPr>
          <p:cNvSpPr>
            <a:spLocks noGrp="1"/>
          </p:cNvSpPr>
          <p:nvPr>
            <p:ph type="sldNum" sz="quarter" idx="17"/>
          </p:nvPr>
        </p:nvSpPr>
        <p:spPr/>
        <p:txBody>
          <a:bodyPr/>
          <a:lstStyle/>
          <a:p>
            <a:fld id="{0CBCBD9C-3C31-42D4-A78B-497858E3EA19}" type="slidenum">
              <a:rPr lang="en-GB" smtClean="0"/>
              <a:t>‹#›</a:t>
            </a:fld>
            <a:endParaRPr lang="en-GB"/>
          </a:p>
        </p:txBody>
      </p:sp>
      <p:sp>
        <p:nvSpPr>
          <p:cNvPr id="17" name="Platshållare för text 15">
            <a:extLst>
              <a:ext uri="{FF2B5EF4-FFF2-40B4-BE49-F238E27FC236}">
                <a16:creationId xmlns:a16="http://schemas.microsoft.com/office/drawing/2014/main" id="{88EE81BD-4783-4EBA-9564-3C1D3E604EAE}"/>
              </a:ext>
            </a:extLst>
          </p:cNvPr>
          <p:cNvSpPr>
            <a:spLocks noGrp="1"/>
          </p:cNvSpPr>
          <p:nvPr>
            <p:ph type="body" sz="quarter" idx="20" hasCustomPrompt="1"/>
          </p:nvPr>
        </p:nvSpPr>
        <p:spPr>
          <a:xfrm>
            <a:off x="381000" y="6464896"/>
            <a:ext cx="5210175" cy="295275"/>
          </a:xfrm>
        </p:spPr>
        <p:txBody>
          <a:bodyPr/>
          <a:lstStyle>
            <a:lvl1pPr algn="r">
              <a:buNone/>
              <a:defRPr sz="1100">
                <a:solidFill>
                  <a:schemeClr val="tx1"/>
                </a:solidFill>
              </a:defRPr>
            </a:lvl1pPr>
          </a:lstStyle>
          <a:p>
            <a:pPr lvl="0"/>
            <a:r>
              <a:rPr lang="sv-SE" sz="1050"/>
              <a:t>Frivillig bildtext datum och årtal</a:t>
            </a:r>
            <a:endParaRPr lang="sv-SE"/>
          </a:p>
        </p:txBody>
      </p:sp>
      <p:pic>
        <p:nvPicPr>
          <p:cNvPr id="5" name="Bildobjekt 4">
            <a:extLst>
              <a:ext uri="{FF2B5EF4-FFF2-40B4-BE49-F238E27FC236}">
                <a16:creationId xmlns:a16="http://schemas.microsoft.com/office/drawing/2014/main" id="{C86201F0-9E0D-4AA4-B8F7-3A3C128D9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168290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Bilder och text till höger">
    <p:spTree>
      <p:nvGrpSpPr>
        <p:cNvPr id="1" name=""/>
        <p:cNvGrpSpPr/>
        <p:nvPr/>
      </p:nvGrpSpPr>
      <p:grpSpPr>
        <a:xfrm>
          <a:off x="0" y="0"/>
          <a:ext cx="0" cy="0"/>
          <a:chOff x="0" y="0"/>
          <a:chExt cx="0" cy="0"/>
        </a:xfrm>
      </p:grpSpPr>
      <p:sp>
        <p:nvSpPr>
          <p:cNvPr id="8" name="Platshållare för bild 2">
            <a:extLst>
              <a:ext uri="{FF2B5EF4-FFF2-40B4-BE49-F238E27FC236}">
                <a16:creationId xmlns:a16="http://schemas.microsoft.com/office/drawing/2014/main" id="{AF6593F1-F15E-4A60-9D79-28689A1CAC2E}"/>
              </a:ext>
            </a:extLst>
          </p:cNvPr>
          <p:cNvSpPr>
            <a:spLocks noGrp="1"/>
          </p:cNvSpPr>
          <p:nvPr>
            <p:ph type="pic" idx="13"/>
          </p:nvPr>
        </p:nvSpPr>
        <p:spPr>
          <a:xfrm>
            <a:off x="-12" y="342900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6565257" y="1240106"/>
            <a:ext cx="4571056" cy="1600200"/>
          </a:xfrm>
        </p:spPr>
        <p:txBody>
          <a:bodyPr anchor="b">
            <a:normAutofit/>
          </a:bodyPr>
          <a:lstStyle>
            <a:lvl1pPr>
              <a:defRPr sz="275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6571228" y="2852259"/>
            <a:ext cx="4565085" cy="30786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12" y="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Tree>
    <p:extLst>
      <p:ext uri="{BB962C8B-B14F-4D97-AF65-F5344CB8AC3E}">
        <p14:creationId xmlns:p14="http://schemas.microsoft.com/office/powerpoint/2010/main" val="2002882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3D170-A237-4BF4-B00E-22E5A0AD2B5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A7DA5A3-C3FD-49B5-A89C-5B062D3FE665}"/>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5A01780-A27E-4051-B9B8-7591913F65F1}"/>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01/10/2024</a:t>
            </a:fld>
            <a:endParaRPr lang="en-GB"/>
          </a:p>
        </p:txBody>
      </p:sp>
      <p:sp>
        <p:nvSpPr>
          <p:cNvPr id="5" name="Platshållare för sidfot 4">
            <a:extLst>
              <a:ext uri="{FF2B5EF4-FFF2-40B4-BE49-F238E27FC236}">
                <a16:creationId xmlns:a16="http://schemas.microsoft.com/office/drawing/2014/main" id="{A8F5340F-CA4B-460E-8B4E-F68DE7825A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62D045FA-B788-48D8-BD0D-F78B59A64CF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394962873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Bilder och text till höger samt bildtext">
    <p:spTree>
      <p:nvGrpSpPr>
        <p:cNvPr id="1" name=""/>
        <p:cNvGrpSpPr/>
        <p:nvPr/>
      </p:nvGrpSpPr>
      <p:grpSpPr>
        <a:xfrm>
          <a:off x="0" y="0"/>
          <a:ext cx="0" cy="0"/>
          <a:chOff x="0" y="0"/>
          <a:chExt cx="0" cy="0"/>
        </a:xfrm>
      </p:grpSpPr>
      <p:sp>
        <p:nvSpPr>
          <p:cNvPr id="8" name="Platshållare för bild 2">
            <a:extLst>
              <a:ext uri="{FF2B5EF4-FFF2-40B4-BE49-F238E27FC236}">
                <a16:creationId xmlns:a16="http://schemas.microsoft.com/office/drawing/2014/main" id="{AF6593F1-F15E-4A60-9D79-28689A1CAC2E}"/>
              </a:ext>
            </a:extLst>
          </p:cNvPr>
          <p:cNvSpPr>
            <a:spLocks noGrp="1"/>
          </p:cNvSpPr>
          <p:nvPr>
            <p:ph type="pic" idx="13"/>
          </p:nvPr>
        </p:nvSpPr>
        <p:spPr>
          <a:xfrm>
            <a:off x="-12" y="342900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3882D931-B573-4306-9A60-291CE56EF60A}"/>
              </a:ext>
            </a:extLst>
          </p:cNvPr>
          <p:cNvSpPr>
            <a:spLocks noGrp="1"/>
          </p:cNvSpPr>
          <p:nvPr>
            <p:ph type="title"/>
          </p:nvPr>
        </p:nvSpPr>
        <p:spPr>
          <a:xfrm>
            <a:off x="6565257" y="1240106"/>
            <a:ext cx="4571056" cy="1600200"/>
          </a:xfrm>
        </p:spPr>
        <p:txBody>
          <a:bodyPr anchor="b">
            <a:normAutofit/>
          </a:bodyPr>
          <a:lstStyle>
            <a:lvl1pPr>
              <a:defRPr sz="275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2145584E-4001-4DFF-B36E-AE90EFC35DD3}"/>
              </a:ext>
            </a:extLst>
          </p:cNvPr>
          <p:cNvSpPr>
            <a:spLocks noGrp="1"/>
          </p:cNvSpPr>
          <p:nvPr>
            <p:ph type="body" sz="half" idx="2"/>
          </p:nvPr>
        </p:nvSpPr>
        <p:spPr>
          <a:xfrm>
            <a:off x="6571228" y="2852259"/>
            <a:ext cx="4565085" cy="30786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7" name="Platshållare för bildnummer 6">
            <a:extLst>
              <a:ext uri="{FF2B5EF4-FFF2-40B4-BE49-F238E27FC236}">
                <a16:creationId xmlns:a16="http://schemas.microsoft.com/office/drawing/2014/main" id="{DD700106-5C7A-46FF-ACC8-7637717773E1}"/>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3" name="Platshållare för bild 2">
            <a:extLst>
              <a:ext uri="{FF2B5EF4-FFF2-40B4-BE49-F238E27FC236}">
                <a16:creationId xmlns:a16="http://schemas.microsoft.com/office/drawing/2014/main" id="{EFE0BD56-103E-4ADB-8B3F-DD547F7F17AE}"/>
              </a:ext>
            </a:extLst>
          </p:cNvPr>
          <p:cNvSpPr>
            <a:spLocks noGrp="1"/>
          </p:cNvSpPr>
          <p:nvPr>
            <p:ph type="pic" idx="1"/>
          </p:nvPr>
        </p:nvSpPr>
        <p:spPr>
          <a:xfrm>
            <a:off x="-12" y="0"/>
            <a:ext cx="6096000" cy="3430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9" name="Platshållare för text 8">
            <a:extLst>
              <a:ext uri="{FF2B5EF4-FFF2-40B4-BE49-F238E27FC236}">
                <a16:creationId xmlns:a16="http://schemas.microsoft.com/office/drawing/2014/main" id="{F1697DF9-0EE4-4FFD-8C38-E52622BBC1B1}"/>
              </a:ext>
            </a:extLst>
          </p:cNvPr>
          <p:cNvSpPr>
            <a:spLocks noGrp="1"/>
          </p:cNvSpPr>
          <p:nvPr>
            <p:ph type="body" sz="quarter" idx="14" hasCustomPrompt="1"/>
          </p:nvPr>
        </p:nvSpPr>
        <p:spPr>
          <a:xfrm>
            <a:off x="12269" y="6047598"/>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100"/>
            </a:lvl1pPr>
            <a:lvl2pPr algn="r">
              <a:defRPr sz="1050"/>
            </a:lvl2pPr>
            <a:lvl3pPr algn="r">
              <a:defRPr sz="1050"/>
            </a:lvl3pPr>
            <a:lvl4pPr algn="r">
              <a:defRPr sz="1050"/>
            </a:lvl4pPr>
            <a:lvl5pPr algn="r">
              <a:defRPr sz="1050"/>
            </a:lvl5pPr>
          </a:lstStyle>
          <a:p>
            <a:pPr lvl="0"/>
            <a:r>
              <a:rPr lang="sv-SE"/>
              <a:t>Frivillig bildtext datum och årtal</a:t>
            </a:r>
          </a:p>
        </p:txBody>
      </p:sp>
      <p:sp>
        <p:nvSpPr>
          <p:cNvPr id="10" name="Platshållare för text 8">
            <a:extLst>
              <a:ext uri="{FF2B5EF4-FFF2-40B4-BE49-F238E27FC236}">
                <a16:creationId xmlns:a16="http://schemas.microsoft.com/office/drawing/2014/main" id="{85C212FF-BB65-4D26-89D7-1E3EBF11D688}"/>
              </a:ext>
            </a:extLst>
          </p:cNvPr>
          <p:cNvSpPr>
            <a:spLocks noGrp="1"/>
          </p:cNvSpPr>
          <p:nvPr>
            <p:ph type="body" sz="quarter" idx="15" hasCustomPrompt="1"/>
          </p:nvPr>
        </p:nvSpPr>
        <p:spPr>
          <a:xfrm>
            <a:off x="12269" y="2615400"/>
            <a:ext cx="2599200" cy="813600"/>
          </a:xfrm>
          <a:solidFill>
            <a:schemeClr val="bg1"/>
          </a:solidFill>
        </p:spPr>
        <p:txBody>
          <a:bodyPr lIns="108000" tIns="108000" rIns="108000" bIns="108000" anchor="ctr" anchorCtr="0">
            <a:noAutofit/>
          </a:bodyPr>
          <a:lstStyle>
            <a:lvl1pPr marL="0" indent="0" algn="l">
              <a:spcBef>
                <a:spcPts val="0"/>
              </a:spcBef>
              <a:spcAft>
                <a:spcPts val="600"/>
              </a:spcAft>
              <a:buNone/>
              <a:defRPr sz="1050"/>
            </a:lvl1pPr>
            <a:lvl2pPr algn="r">
              <a:defRPr sz="1050"/>
            </a:lvl2pPr>
            <a:lvl3pPr algn="r">
              <a:defRPr sz="1050"/>
            </a:lvl3pPr>
            <a:lvl4pPr algn="r">
              <a:defRPr sz="1050"/>
            </a:lvl4pPr>
            <a:lvl5pPr algn="r">
              <a:defRPr sz="1050"/>
            </a:lvl5pPr>
          </a:lstStyle>
          <a:p>
            <a:pPr lvl="0"/>
            <a:r>
              <a:rPr lang="sv-SE"/>
              <a:t>Frivillig bildtext datum och årtal</a:t>
            </a:r>
          </a:p>
        </p:txBody>
      </p:sp>
    </p:spTree>
    <p:extLst>
      <p:ext uri="{BB962C8B-B14F-4D97-AF65-F5344CB8AC3E}">
        <p14:creationId xmlns:p14="http://schemas.microsoft.com/office/powerpoint/2010/main" val="4232273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vslutning">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a:t>Skriv avslutningsfras här</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20596" y="6453763"/>
            <a:ext cx="1867855" cy="338648"/>
          </a:xfrm>
        </p:spPr>
        <p:txBody>
          <a:bodyPr/>
          <a:lstStyle>
            <a:lvl1pPr algn="l">
              <a:defRPr sz="1250">
                <a:solidFill>
                  <a:schemeClr val="bg1"/>
                </a:solidFill>
              </a:defRPr>
            </a:lvl1pPr>
          </a:lstStyle>
          <a:p>
            <a:fld id="{417130F1-CFAE-4F3E-8DBA-15451F694089}" type="datetimeFigureOut">
              <a:rPr lang="en-GB" smtClean="0"/>
              <a:t>01/10/2024</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976843" y="6468408"/>
            <a:ext cx="8345833" cy="338647"/>
          </a:xfrm>
        </p:spPr>
        <p:txBody>
          <a:bodyPr/>
          <a:lstStyle>
            <a:lvl1pPr algn="l">
              <a:defRPr sz="1250">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425229977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BDD7ADF-DDE1-4178-9715-D83EAD0B8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 y="6016641"/>
            <a:ext cx="12193200" cy="848064"/>
          </a:xfrm>
          <a:prstGeom prst="rect">
            <a:avLst/>
          </a:prstGeom>
        </p:spPr>
      </p:pic>
      <p:sp>
        <p:nvSpPr>
          <p:cNvPr id="2" name="Rubrik 1">
            <a:extLst>
              <a:ext uri="{FF2B5EF4-FFF2-40B4-BE49-F238E27FC236}">
                <a16:creationId xmlns:a16="http://schemas.microsoft.com/office/drawing/2014/main" id="{3133EBC0-38CC-4F6B-B06A-CF1D772326FC}"/>
              </a:ext>
            </a:extLst>
          </p:cNvPr>
          <p:cNvSpPr>
            <a:spLocks noGrp="1"/>
          </p:cNvSpPr>
          <p:nvPr>
            <p:ph type="ctrTitle" hasCustomPrompt="1"/>
          </p:nvPr>
        </p:nvSpPr>
        <p:spPr>
          <a:xfrm>
            <a:off x="1055687" y="1857480"/>
            <a:ext cx="10080625" cy="2387600"/>
          </a:xfrm>
        </p:spPr>
        <p:txBody>
          <a:bodyPr anchor="ctr" anchorCtr="0">
            <a:normAutofit/>
          </a:bodyPr>
          <a:lstStyle>
            <a:lvl1pPr algn="ctr">
              <a:defRPr sz="5000">
                <a:solidFill>
                  <a:schemeClr val="bg1"/>
                </a:solidFill>
              </a:defRPr>
            </a:lvl1pPr>
          </a:lstStyle>
          <a:p>
            <a:r>
              <a:rPr lang="sv-SE"/>
              <a:t>Presentationens namn</a:t>
            </a:r>
          </a:p>
        </p:txBody>
      </p:sp>
      <p:sp>
        <p:nvSpPr>
          <p:cNvPr id="3" name="Underrubrik 2">
            <a:extLst>
              <a:ext uri="{FF2B5EF4-FFF2-40B4-BE49-F238E27FC236}">
                <a16:creationId xmlns:a16="http://schemas.microsoft.com/office/drawing/2014/main" id="{291B7A5A-9E53-47F5-88C5-3B08A9C491A8}"/>
              </a:ext>
            </a:extLst>
          </p:cNvPr>
          <p:cNvSpPr>
            <a:spLocks noGrp="1"/>
          </p:cNvSpPr>
          <p:nvPr>
            <p:ph type="subTitle" idx="1" hasCustomPrompt="1"/>
          </p:nvPr>
        </p:nvSpPr>
        <p:spPr>
          <a:xfrm>
            <a:off x="1055687" y="4664176"/>
            <a:ext cx="10080624" cy="105222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a:t>
            </a:r>
            <a:r>
              <a:rPr lang="sv-SE" err="1"/>
              <a:t>ev</a:t>
            </a:r>
            <a:r>
              <a:rPr lang="sv-SE"/>
              <a:t> titel</a:t>
            </a:r>
          </a:p>
        </p:txBody>
      </p:sp>
      <p:sp>
        <p:nvSpPr>
          <p:cNvPr id="4" name="Platshållare för datum 3">
            <a:extLst>
              <a:ext uri="{FF2B5EF4-FFF2-40B4-BE49-F238E27FC236}">
                <a16:creationId xmlns:a16="http://schemas.microsoft.com/office/drawing/2014/main" id="{94A1A8B2-3BF6-43C2-AAB7-0185B4346435}"/>
              </a:ext>
            </a:extLst>
          </p:cNvPr>
          <p:cNvSpPr>
            <a:spLocks noGrp="1"/>
          </p:cNvSpPr>
          <p:nvPr>
            <p:ph type="dt" sz="half" idx="10"/>
          </p:nvPr>
        </p:nvSpPr>
        <p:spPr>
          <a:xfrm>
            <a:off x="3901597" y="6445453"/>
            <a:ext cx="1867855" cy="338648"/>
          </a:xfrm>
        </p:spPr>
        <p:txBody>
          <a:bodyPr/>
          <a:lstStyle>
            <a:lvl1pPr algn="ctr">
              <a:defRPr sz="1250">
                <a:solidFill>
                  <a:schemeClr val="bg1"/>
                </a:solidFill>
              </a:defRPr>
            </a:lvl1pPr>
          </a:lstStyle>
          <a:p>
            <a:fld id="{417130F1-CFAE-4F3E-8DBA-15451F694089}" type="datetimeFigureOut">
              <a:rPr lang="en-GB" smtClean="0"/>
              <a:t>01/10/2024</a:t>
            </a:fld>
            <a:endParaRPr lang="en-GB"/>
          </a:p>
        </p:txBody>
      </p:sp>
      <p:sp>
        <p:nvSpPr>
          <p:cNvPr id="5" name="Platshållare för sidfot 4">
            <a:extLst>
              <a:ext uri="{FF2B5EF4-FFF2-40B4-BE49-F238E27FC236}">
                <a16:creationId xmlns:a16="http://schemas.microsoft.com/office/drawing/2014/main" id="{D6969D89-5B9D-45E3-B4A7-395D4F22684B}"/>
              </a:ext>
            </a:extLst>
          </p:cNvPr>
          <p:cNvSpPr>
            <a:spLocks noGrp="1"/>
          </p:cNvSpPr>
          <p:nvPr>
            <p:ph type="ftr" sz="quarter" idx="11"/>
          </p:nvPr>
        </p:nvSpPr>
        <p:spPr>
          <a:xfrm>
            <a:off x="84147" y="6031995"/>
            <a:ext cx="9486199" cy="360000"/>
          </a:xfrm>
        </p:spPr>
        <p:txBody>
          <a:bodyPr/>
          <a:lstStyle>
            <a:lvl1pPr algn="ctr">
              <a:defRPr sz="1250">
                <a:solidFill>
                  <a:schemeClr val="accent1"/>
                </a:solidFill>
              </a:defRPr>
            </a:lvl1pPr>
          </a:lstStyle>
          <a:p>
            <a:endParaRPr lang="en-GB"/>
          </a:p>
        </p:txBody>
      </p:sp>
      <p:sp>
        <p:nvSpPr>
          <p:cNvPr id="6" name="Platshållare för bildnummer 5">
            <a:extLst>
              <a:ext uri="{FF2B5EF4-FFF2-40B4-BE49-F238E27FC236}">
                <a16:creationId xmlns:a16="http://schemas.microsoft.com/office/drawing/2014/main" id="{A30B2CC6-95CE-4152-976B-B941FF1A114E}"/>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pic>
        <p:nvPicPr>
          <p:cNvPr id="7" name="Bildobjekt 6">
            <a:extLst>
              <a:ext uri="{FF2B5EF4-FFF2-40B4-BE49-F238E27FC236}">
                <a16:creationId xmlns:a16="http://schemas.microsoft.com/office/drawing/2014/main" id="{24AC53B6-EC42-4F1C-8F62-C2C307A59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426329514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152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3D170-A237-4BF4-B00E-22E5A0AD2B5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A7DA5A3-C3FD-49B5-A89C-5B062D3FE665}"/>
              </a:ext>
            </a:extLst>
          </p:cNvPr>
          <p:cNvSpPr>
            <a:spLocks noGrp="1"/>
          </p:cNvSpPr>
          <p:nvPr>
            <p:ph idx="1"/>
          </p:nvPr>
        </p:nvSpPr>
        <p:spPr/>
        <p:txBody>
          <a:bodyPr/>
          <a:lstStyle>
            <a:lvl1pPr marL="360000" indent="-360000">
              <a:buFont typeface="+mj-lt"/>
              <a:buAutoNum type="arabicPeriod"/>
              <a:defRPr/>
            </a:lvl1pPr>
            <a:lvl2pPr marL="720000" indent="-360000">
              <a:defRPr/>
            </a:lvl2pPr>
            <a:lvl3pPr marL="1080000" indent="-360000">
              <a:defRPr/>
            </a:lvl3pPr>
            <a:lvl4pPr marL="1440000" indent="-360000">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5A01780-A27E-4051-B9B8-7591913F65F1}"/>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01/10/2024</a:t>
            </a:fld>
            <a:endParaRPr lang="en-GB"/>
          </a:p>
        </p:txBody>
      </p:sp>
      <p:sp>
        <p:nvSpPr>
          <p:cNvPr id="5" name="Platshållare för sidfot 4">
            <a:extLst>
              <a:ext uri="{FF2B5EF4-FFF2-40B4-BE49-F238E27FC236}">
                <a16:creationId xmlns:a16="http://schemas.microsoft.com/office/drawing/2014/main" id="{A8F5340F-CA4B-460E-8B4E-F68DE7825A3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62D045FA-B788-48D8-BD0D-F78B59A64CF2}"/>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325324600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561DF-FAB3-49FB-85E3-6FC02A4FA6BD}"/>
              </a:ext>
            </a:extLst>
          </p:cNvPr>
          <p:cNvSpPr>
            <a:spLocks noGrp="1"/>
          </p:cNvSpPr>
          <p:nvPr>
            <p:ph type="title" hasCustomPrompt="1"/>
          </p:nvPr>
        </p:nvSpPr>
        <p:spPr>
          <a:xfrm>
            <a:off x="1055688" y="2264000"/>
            <a:ext cx="10080625" cy="2386800"/>
          </a:xfrm>
        </p:spPr>
        <p:txBody>
          <a:bodyPr anchor="ctr" anchorCtr="0">
            <a:normAutofit/>
          </a:bodyPr>
          <a:lstStyle>
            <a:lvl1pPr algn="ctr">
              <a:defRPr sz="5000">
                <a:solidFill>
                  <a:schemeClr val="bg1"/>
                </a:solidFill>
              </a:defRPr>
            </a:lvl1pPr>
          </a:lstStyle>
          <a:p>
            <a:r>
              <a:rPr lang="sv-SE"/>
              <a:t>Avsnittsrubrik</a:t>
            </a:r>
          </a:p>
        </p:txBody>
      </p:sp>
      <p:sp>
        <p:nvSpPr>
          <p:cNvPr id="3" name="Platshållare för text 2">
            <a:extLst>
              <a:ext uri="{FF2B5EF4-FFF2-40B4-BE49-F238E27FC236}">
                <a16:creationId xmlns:a16="http://schemas.microsoft.com/office/drawing/2014/main" id="{2E013F11-E51F-4BC0-9677-32BFFF725492}"/>
              </a:ext>
            </a:extLst>
          </p:cNvPr>
          <p:cNvSpPr>
            <a:spLocks noGrp="1"/>
          </p:cNvSpPr>
          <p:nvPr>
            <p:ph type="body" idx="1" hasCustomPrompt="1"/>
          </p:nvPr>
        </p:nvSpPr>
        <p:spPr>
          <a:xfrm>
            <a:off x="1055688" y="5008294"/>
            <a:ext cx="10080625" cy="744003"/>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Skriv text här eller lämna blankt</a:t>
            </a:r>
          </a:p>
        </p:txBody>
      </p:sp>
      <p:sp>
        <p:nvSpPr>
          <p:cNvPr id="4" name="Platshållare för datum 3">
            <a:extLst>
              <a:ext uri="{FF2B5EF4-FFF2-40B4-BE49-F238E27FC236}">
                <a16:creationId xmlns:a16="http://schemas.microsoft.com/office/drawing/2014/main" id="{6D4896AD-BB83-4D48-AE45-CF75415D539D}"/>
              </a:ext>
            </a:extLst>
          </p:cNvPr>
          <p:cNvSpPr>
            <a:spLocks noGrp="1"/>
          </p:cNvSpPr>
          <p:nvPr>
            <p:ph type="dt" sz="half" idx="10"/>
          </p:nvPr>
        </p:nvSpPr>
        <p:spPr>
          <a:xfrm>
            <a:off x="20596" y="6453763"/>
            <a:ext cx="922379" cy="230884"/>
          </a:xfrm>
        </p:spPr>
        <p:txBody>
          <a:bodyPr/>
          <a:lstStyle>
            <a:lvl1pPr>
              <a:defRPr>
                <a:solidFill>
                  <a:schemeClr val="bg1"/>
                </a:solidFill>
              </a:defRPr>
            </a:lvl1pPr>
          </a:lstStyle>
          <a:p>
            <a:fld id="{417130F1-CFAE-4F3E-8DBA-15451F694089}" type="datetimeFigureOut">
              <a:rPr lang="en-GB" smtClean="0"/>
              <a:t>01/10/2024</a:t>
            </a:fld>
            <a:endParaRPr lang="en-GB"/>
          </a:p>
        </p:txBody>
      </p:sp>
      <p:sp>
        <p:nvSpPr>
          <p:cNvPr id="5" name="Platshållare för sidfot 4">
            <a:extLst>
              <a:ext uri="{FF2B5EF4-FFF2-40B4-BE49-F238E27FC236}">
                <a16:creationId xmlns:a16="http://schemas.microsoft.com/office/drawing/2014/main" id="{728CF1B9-9E4A-4145-B542-EBF64656D350}"/>
              </a:ext>
            </a:extLst>
          </p:cNvPr>
          <p:cNvSpPr>
            <a:spLocks noGrp="1"/>
          </p:cNvSpPr>
          <p:nvPr>
            <p:ph type="ftr" sz="quarter" idx="11"/>
          </p:nvPr>
        </p:nvSpPr>
        <p:spPr>
          <a:xfrm>
            <a:off x="976841" y="6394838"/>
            <a:ext cx="8946091" cy="365125"/>
          </a:xfrm>
        </p:spPr>
        <p:txBody>
          <a:bodyPr/>
          <a:lstStyle>
            <a:lvl1pPr>
              <a:defRPr>
                <a:solidFill>
                  <a:schemeClr val="bg1"/>
                </a:solidFill>
              </a:defRPr>
            </a:lvl1pPr>
          </a:lstStyle>
          <a:p>
            <a:endParaRPr lang="en-GB"/>
          </a:p>
        </p:txBody>
      </p:sp>
      <p:sp>
        <p:nvSpPr>
          <p:cNvPr id="6" name="Platshållare för bildnummer 5">
            <a:extLst>
              <a:ext uri="{FF2B5EF4-FFF2-40B4-BE49-F238E27FC236}">
                <a16:creationId xmlns:a16="http://schemas.microsoft.com/office/drawing/2014/main" id="{5081BAA2-4498-41C8-8996-C7436D1390A9}"/>
              </a:ext>
            </a:extLst>
          </p:cNvPr>
          <p:cNvSpPr>
            <a:spLocks noGrp="1"/>
          </p:cNvSpPr>
          <p:nvPr>
            <p:ph type="sldNum" sz="quarter" idx="12"/>
          </p:nvPr>
        </p:nvSpPr>
        <p:spPr/>
        <p:txBody>
          <a:bodyPr/>
          <a:lstStyle>
            <a:lvl1pPr>
              <a:defRPr>
                <a:solidFill>
                  <a:schemeClr val="bg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3516930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ita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2561DF-FAB3-49FB-85E3-6FC02A4FA6BD}"/>
              </a:ext>
            </a:extLst>
          </p:cNvPr>
          <p:cNvSpPr>
            <a:spLocks noGrp="1"/>
          </p:cNvSpPr>
          <p:nvPr>
            <p:ph type="title" hasCustomPrompt="1"/>
          </p:nvPr>
        </p:nvSpPr>
        <p:spPr>
          <a:xfrm>
            <a:off x="1055688" y="1278975"/>
            <a:ext cx="10080625" cy="3193866"/>
          </a:xfrm>
        </p:spPr>
        <p:txBody>
          <a:bodyPr anchor="ctr" anchorCtr="0">
            <a:normAutofit/>
          </a:bodyPr>
          <a:lstStyle>
            <a:lvl1pPr algn="ctr">
              <a:defRPr sz="3500">
                <a:solidFill>
                  <a:schemeClr val="tx1"/>
                </a:solidFill>
              </a:defRPr>
            </a:lvl1pPr>
          </a:lstStyle>
          <a:p>
            <a:r>
              <a:rPr lang="sv-SE"/>
              <a:t>Citat</a:t>
            </a:r>
          </a:p>
        </p:txBody>
      </p:sp>
      <p:sp>
        <p:nvSpPr>
          <p:cNvPr id="3" name="Platshållare för text 2">
            <a:extLst>
              <a:ext uri="{FF2B5EF4-FFF2-40B4-BE49-F238E27FC236}">
                <a16:creationId xmlns:a16="http://schemas.microsoft.com/office/drawing/2014/main" id="{2E013F11-E51F-4BC0-9677-32BFFF725492}"/>
              </a:ext>
            </a:extLst>
          </p:cNvPr>
          <p:cNvSpPr>
            <a:spLocks noGrp="1"/>
          </p:cNvSpPr>
          <p:nvPr>
            <p:ph type="body" idx="1" hasCustomPrompt="1"/>
          </p:nvPr>
        </p:nvSpPr>
        <p:spPr>
          <a:xfrm>
            <a:off x="1055688" y="4601894"/>
            <a:ext cx="10080625" cy="1246281"/>
          </a:xfrm>
        </p:spPr>
        <p:txBody>
          <a:bodyPr/>
          <a:lstStyle>
            <a:lvl1pPr marL="0" indent="0" algn="ctr">
              <a:buNone/>
              <a:defRPr sz="1500" b="1">
                <a:solidFill>
                  <a:schemeClr val="tx1"/>
                </a:solidFill>
              </a:defRPr>
            </a:lvl1pPr>
            <a:lvl2pPr marL="0" indent="0" algn="ctr">
              <a:buNone/>
              <a:defRPr sz="15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a:t>
            </a:r>
          </a:p>
          <a:p>
            <a:pPr lvl="1"/>
            <a:r>
              <a:rPr lang="sv-SE"/>
              <a:t>Titel</a:t>
            </a:r>
            <a:br>
              <a:rPr lang="sv-SE"/>
            </a:br>
            <a:r>
              <a:rPr lang="sv-SE"/>
              <a:t>Datum</a:t>
            </a:r>
          </a:p>
        </p:txBody>
      </p:sp>
      <p:sp>
        <p:nvSpPr>
          <p:cNvPr id="4" name="Platshållare för datum 3">
            <a:extLst>
              <a:ext uri="{FF2B5EF4-FFF2-40B4-BE49-F238E27FC236}">
                <a16:creationId xmlns:a16="http://schemas.microsoft.com/office/drawing/2014/main" id="{6D4896AD-BB83-4D48-AE45-CF75415D539D}"/>
              </a:ext>
            </a:extLst>
          </p:cNvPr>
          <p:cNvSpPr>
            <a:spLocks noGrp="1"/>
          </p:cNvSpPr>
          <p:nvPr>
            <p:ph type="dt" sz="half" idx="10"/>
          </p:nvPr>
        </p:nvSpPr>
        <p:spPr>
          <a:xfrm>
            <a:off x="20596" y="6453763"/>
            <a:ext cx="922379" cy="230884"/>
          </a:xfrm>
        </p:spPr>
        <p:txBody>
          <a:bodyPr/>
          <a:lstStyle>
            <a:lvl1pPr>
              <a:defRPr>
                <a:solidFill>
                  <a:schemeClr val="tx1"/>
                </a:solidFill>
              </a:defRPr>
            </a:lvl1pPr>
          </a:lstStyle>
          <a:p>
            <a:fld id="{417130F1-CFAE-4F3E-8DBA-15451F694089}" type="datetimeFigureOut">
              <a:rPr lang="en-GB" smtClean="0"/>
              <a:t>01/10/2024</a:t>
            </a:fld>
            <a:endParaRPr lang="en-GB"/>
          </a:p>
        </p:txBody>
      </p:sp>
      <p:sp>
        <p:nvSpPr>
          <p:cNvPr id="5" name="Platshållare för sidfot 4">
            <a:extLst>
              <a:ext uri="{FF2B5EF4-FFF2-40B4-BE49-F238E27FC236}">
                <a16:creationId xmlns:a16="http://schemas.microsoft.com/office/drawing/2014/main" id="{728CF1B9-9E4A-4145-B542-EBF64656D350}"/>
              </a:ext>
            </a:extLst>
          </p:cNvPr>
          <p:cNvSpPr>
            <a:spLocks noGrp="1"/>
          </p:cNvSpPr>
          <p:nvPr>
            <p:ph type="ftr" sz="quarter" idx="11"/>
          </p:nvPr>
        </p:nvSpPr>
        <p:spPr>
          <a:xfrm>
            <a:off x="976841" y="6394838"/>
            <a:ext cx="8946091" cy="365125"/>
          </a:xfrm>
        </p:spPr>
        <p:txBody>
          <a:bodyPr/>
          <a:lstStyle>
            <a:lvl1pPr>
              <a:defRPr>
                <a:solidFill>
                  <a:schemeClr val="tx1"/>
                </a:solidFill>
              </a:defRPr>
            </a:lvl1pPr>
          </a:lstStyle>
          <a:p>
            <a:endParaRPr lang="en-GB"/>
          </a:p>
        </p:txBody>
      </p:sp>
      <p:sp>
        <p:nvSpPr>
          <p:cNvPr id="6" name="Platshållare för bildnummer 5">
            <a:extLst>
              <a:ext uri="{FF2B5EF4-FFF2-40B4-BE49-F238E27FC236}">
                <a16:creationId xmlns:a16="http://schemas.microsoft.com/office/drawing/2014/main" id="{5081BAA2-4498-41C8-8996-C7436D1390A9}"/>
              </a:ext>
            </a:extLst>
          </p:cNvPr>
          <p:cNvSpPr>
            <a:spLocks noGrp="1"/>
          </p:cNvSpPr>
          <p:nvPr>
            <p:ph type="sldNum" sz="quarter" idx="12"/>
          </p:nvPr>
        </p:nvSpPr>
        <p:spPr/>
        <p:txBody>
          <a:bodyPr/>
          <a:lstStyle>
            <a:lvl1pPr>
              <a:defRPr>
                <a:solidFill>
                  <a:schemeClr val="tx1"/>
                </a:solidFill>
              </a:defRPr>
            </a:lvl1pPr>
          </a:lstStyle>
          <a:p>
            <a:fld id="{0CBCBD9C-3C31-42D4-A78B-497858E3EA19}" type="slidenum">
              <a:rPr lang="en-GB" smtClean="0"/>
              <a:t>‹#›</a:t>
            </a:fld>
            <a:endParaRPr lang="en-GB"/>
          </a:p>
        </p:txBody>
      </p:sp>
    </p:spTree>
    <p:extLst>
      <p:ext uri="{BB962C8B-B14F-4D97-AF65-F5344CB8AC3E}">
        <p14:creationId xmlns:p14="http://schemas.microsoft.com/office/powerpoint/2010/main" val="147164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2B6569-B60F-4441-9EE5-6A0BFD6A4ED6}"/>
              </a:ext>
            </a:extLst>
          </p:cNvPr>
          <p:cNvSpPr>
            <a:spLocks noGrp="1"/>
          </p:cNvSpPr>
          <p:nvPr>
            <p:ph type="title"/>
          </p:nvPr>
        </p:nvSpPr>
        <p:spPr>
          <a:xfrm>
            <a:off x="942975" y="271200"/>
            <a:ext cx="10304744" cy="1325563"/>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0D44710-A50F-4B2C-A56C-1BE478C88A0C}"/>
              </a:ext>
            </a:extLst>
          </p:cNvPr>
          <p:cNvSpPr>
            <a:spLocks noGrp="1"/>
          </p:cNvSpPr>
          <p:nvPr>
            <p:ph sz="half" idx="1"/>
          </p:nvPr>
        </p:nvSpPr>
        <p:spPr>
          <a:xfrm>
            <a:off x="942975" y="1802962"/>
            <a:ext cx="3960000" cy="4254938"/>
          </a:xfrm>
        </p:spPr>
        <p:txBody>
          <a:bodyPr>
            <a:normAutofit/>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528DA3B-9D14-4E86-AB67-2A587A1D7DBE}"/>
              </a:ext>
            </a:extLst>
          </p:cNvPr>
          <p:cNvSpPr>
            <a:spLocks noGrp="1"/>
          </p:cNvSpPr>
          <p:nvPr>
            <p:ph sz="half" idx="2"/>
          </p:nvPr>
        </p:nvSpPr>
        <p:spPr>
          <a:xfrm>
            <a:off x="5508831" y="1795696"/>
            <a:ext cx="3960000" cy="4254937"/>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43A583F5-71B0-4CC6-AD22-244EA23E13C6}"/>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01/10/2024</a:t>
            </a:fld>
            <a:endParaRPr lang="en-GB"/>
          </a:p>
        </p:txBody>
      </p:sp>
      <p:sp>
        <p:nvSpPr>
          <p:cNvPr id="6" name="Platshållare för sidfot 5">
            <a:extLst>
              <a:ext uri="{FF2B5EF4-FFF2-40B4-BE49-F238E27FC236}">
                <a16:creationId xmlns:a16="http://schemas.microsoft.com/office/drawing/2014/main" id="{4F219E4C-B4B0-4100-B003-053F7FBF971E}"/>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Platshållare för bildnummer 6">
            <a:extLst>
              <a:ext uri="{FF2B5EF4-FFF2-40B4-BE49-F238E27FC236}">
                <a16:creationId xmlns:a16="http://schemas.microsoft.com/office/drawing/2014/main" id="{4AD4C9EE-EDF9-4F72-931C-67B0495EFDF4}"/>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48810370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vå delar med ingres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2694A3-27BC-4AC1-9E40-E79F09561592}"/>
              </a:ext>
            </a:extLst>
          </p:cNvPr>
          <p:cNvSpPr>
            <a:spLocks noGrp="1"/>
          </p:cNvSpPr>
          <p:nvPr>
            <p:ph type="title"/>
          </p:nvPr>
        </p:nvSpPr>
        <p:spPr>
          <a:xfrm>
            <a:off x="942975" y="271200"/>
            <a:ext cx="10304744" cy="1325563"/>
          </a:xfrm>
        </p:spPr>
        <p:txBody>
          <a:bodyPr/>
          <a:lstStyle>
            <a:lvl1pPr>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1802961"/>
            <a:ext cx="7594969" cy="905313"/>
          </a:xfrm>
        </p:spPr>
        <p:txBody>
          <a:bodyPr anchor="t" anchorCtr="0">
            <a:noAutofit/>
          </a:bodyPr>
          <a:lstStyle>
            <a:lvl1pPr marL="0" indent="0">
              <a:buNone/>
              <a:defRPr sz="225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53336" y="2924174"/>
            <a:ext cx="3960000" cy="3133725"/>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5507511" y="2914472"/>
            <a:ext cx="3960000" cy="314342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01/10/2024</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Tree>
    <p:extLst>
      <p:ext uri="{BB962C8B-B14F-4D97-AF65-F5344CB8AC3E}">
        <p14:creationId xmlns:p14="http://schemas.microsoft.com/office/powerpoint/2010/main" val="965893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2694A3-27BC-4AC1-9E40-E79F09561592}"/>
              </a:ext>
            </a:extLst>
          </p:cNvPr>
          <p:cNvSpPr>
            <a:spLocks noGrp="1"/>
          </p:cNvSpPr>
          <p:nvPr>
            <p:ph type="title"/>
          </p:nvPr>
        </p:nvSpPr>
        <p:spPr>
          <a:xfrm>
            <a:off x="942975" y="271200"/>
            <a:ext cx="10304744" cy="1325563"/>
          </a:xfrm>
        </p:spPr>
        <p:txBody>
          <a:bodyPr/>
          <a:lstStyle>
            <a:lvl1pPr>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1802962"/>
            <a:ext cx="3960000" cy="617460"/>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53336" y="2724504"/>
            <a:ext cx="3960000" cy="3333396"/>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5507511" y="2730451"/>
            <a:ext cx="3960000" cy="3327449"/>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01/10/2024</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0" name="Platshållare för text 2">
            <a:extLst>
              <a:ext uri="{FF2B5EF4-FFF2-40B4-BE49-F238E27FC236}">
                <a16:creationId xmlns:a16="http://schemas.microsoft.com/office/drawing/2014/main" id="{D64FE2C8-D21A-47DA-8082-E5E53F3BC26C}"/>
              </a:ext>
            </a:extLst>
          </p:cNvPr>
          <p:cNvSpPr>
            <a:spLocks noGrp="1"/>
          </p:cNvSpPr>
          <p:nvPr>
            <p:ph type="body" idx="13" hasCustomPrompt="1"/>
          </p:nvPr>
        </p:nvSpPr>
        <p:spPr>
          <a:xfrm>
            <a:off x="5507511" y="1800302"/>
            <a:ext cx="3960000" cy="617461"/>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Tree>
    <p:extLst>
      <p:ext uri="{BB962C8B-B14F-4D97-AF65-F5344CB8AC3E}">
        <p14:creationId xmlns:p14="http://schemas.microsoft.com/office/powerpoint/2010/main" val="2525406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Jämförelse tre dela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BAE8C39-E77C-4AD2-ABD6-99F5937041A4}"/>
              </a:ext>
            </a:extLst>
          </p:cNvPr>
          <p:cNvSpPr>
            <a:spLocks noGrp="1"/>
          </p:cNvSpPr>
          <p:nvPr>
            <p:ph type="body" idx="1" hasCustomPrompt="1"/>
          </p:nvPr>
        </p:nvSpPr>
        <p:spPr>
          <a:xfrm>
            <a:off x="942975"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4" name="Platshållare för innehåll 3">
            <a:extLst>
              <a:ext uri="{FF2B5EF4-FFF2-40B4-BE49-F238E27FC236}">
                <a16:creationId xmlns:a16="http://schemas.microsoft.com/office/drawing/2014/main" id="{9966EB11-282A-4BE5-8D13-C67B1B0A2F9D}"/>
              </a:ext>
            </a:extLst>
          </p:cNvPr>
          <p:cNvSpPr>
            <a:spLocks noGrp="1"/>
          </p:cNvSpPr>
          <p:nvPr>
            <p:ph sz="half" idx="2"/>
          </p:nvPr>
        </p:nvSpPr>
        <p:spPr>
          <a:xfrm>
            <a:off x="942975"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5">
            <a:extLst>
              <a:ext uri="{FF2B5EF4-FFF2-40B4-BE49-F238E27FC236}">
                <a16:creationId xmlns:a16="http://schemas.microsoft.com/office/drawing/2014/main" id="{F5811257-E53A-4913-B93A-1FC40677A436}"/>
              </a:ext>
            </a:extLst>
          </p:cNvPr>
          <p:cNvSpPr>
            <a:spLocks noGrp="1"/>
          </p:cNvSpPr>
          <p:nvPr>
            <p:ph sz="quarter" idx="4"/>
          </p:nvPr>
        </p:nvSpPr>
        <p:spPr>
          <a:xfrm>
            <a:off x="4582800"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526760F-08C4-471B-BDBD-A36A16E943B0}"/>
              </a:ext>
            </a:extLst>
          </p:cNvPr>
          <p:cNvSpPr>
            <a:spLocks noGrp="1"/>
          </p:cNvSpPr>
          <p:nvPr>
            <p:ph type="dt" sz="half" idx="10"/>
          </p:nvPr>
        </p:nvSpPr>
        <p:spPr/>
        <p:txBody>
          <a:bodyPr/>
          <a:lstStyle>
            <a:lvl1pPr>
              <a:defRPr>
                <a:solidFill>
                  <a:schemeClr val="tx1"/>
                </a:solidFill>
              </a:defRPr>
            </a:lvl1pPr>
          </a:lstStyle>
          <a:p>
            <a:fld id="{417130F1-CFAE-4F3E-8DBA-15451F694089}" type="datetimeFigureOut">
              <a:rPr lang="en-GB" smtClean="0"/>
              <a:t>01/10/2024</a:t>
            </a:fld>
            <a:endParaRPr lang="en-GB"/>
          </a:p>
        </p:txBody>
      </p:sp>
      <p:sp>
        <p:nvSpPr>
          <p:cNvPr id="8" name="Platshållare för sidfot 7">
            <a:extLst>
              <a:ext uri="{FF2B5EF4-FFF2-40B4-BE49-F238E27FC236}">
                <a16:creationId xmlns:a16="http://schemas.microsoft.com/office/drawing/2014/main" id="{281363A7-45EC-4C4C-8643-D905C37A18F2}"/>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Platshållare för bildnummer 8">
            <a:extLst>
              <a:ext uri="{FF2B5EF4-FFF2-40B4-BE49-F238E27FC236}">
                <a16:creationId xmlns:a16="http://schemas.microsoft.com/office/drawing/2014/main" id="{5AD14DF5-F427-4A2A-BF65-36EC79345939}"/>
              </a:ext>
            </a:extLst>
          </p:cNvPr>
          <p:cNvSpPr>
            <a:spLocks noGrp="1"/>
          </p:cNvSpPr>
          <p:nvPr>
            <p:ph type="sldNum" sz="quarter" idx="12"/>
          </p:nvPr>
        </p:nvSpPr>
        <p:spPr/>
        <p:txBody>
          <a:bodyPr/>
          <a:lstStyle/>
          <a:p>
            <a:fld id="{0CBCBD9C-3C31-42D4-A78B-497858E3EA19}" type="slidenum">
              <a:rPr lang="en-GB" smtClean="0"/>
              <a:t>‹#›</a:t>
            </a:fld>
            <a:endParaRPr lang="en-GB"/>
          </a:p>
        </p:txBody>
      </p:sp>
      <p:sp>
        <p:nvSpPr>
          <p:cNvPr id="10" name="Platshållare för text 2">
            <a:extLst>
              <a:ext uri="{FF2B5EF4-FFF2-40B4-BE49-F238E27FC236}">
                <a16:creationId xmlns:a16="http://schemas.microsoft.com/office/drawing/2014/main" id="{D64FE2C8-D21A-47DA-8082-E5E53F3BC26C}"/>
              </a:ext>
            </a:extLst>
          </p:cNvPr>
          <p:cNvSpPr>
            <a:spLocks noGrp="1"/>
          </p:cNvSpPr>
          <p:nvPr>
            <p:ph type="body" idx="13" hasCustomPrompt="1"/>
          </p:nvPr>
        </p:nvSpPr>
        <p:spPr>
          <a:xfrm>
            <a:off x="4582800"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
        <p:nvSpPr>
          <p:cNvPr id="11" name="Platshållare för innehåll 5">
            <a:extLst>
              <a:ext uri="{FF2B5EF4-FFF2-40B4-BE49-F238E27FC236}">
                <a16:creationId xmlns:a16="http://schemas.microsoft.com/office/drawing/2014/main" id="{3EC896FE-0F44-4976-AC84-C05986ED0EC0}"/>
              </a:ext>
            </a:extLst>
          </p:cNvPr>
          <p:cNvSpPr>
            <a:spLocks noGrp="1"/>
          </p:cNvSpPr>
          <p:nvPr>
            <p:ph sz="quarter" idx="14"/>
          </p:nvPr>
        </p:nvSpPr>
        <p:spPr>
          <a:xfrm>
            <a:off x="8212264" y="1802962"/>
            <a:ext cx="3024000" cy="4254938"/>
          </a:xfrm>
        </p:spPr>
        <p:txBody>
          <a:bodyPr/>
          <a:lstStyle>
            <a:lvl1pPr marL="216000" indent="-216000">
              <a:defRPr sz="2000"/>
            </a:lvl1pPr>
            <a:lvl2pPr marL="432000" indent="-216000">
              <a:defRPr sz="2000"/>
            </a:lvl2pPr>
            <a:lvl3pPr marL="648000" indent="-216000">
              <a:defRPr sz="2000"/>
            </a:lvl3pPr>
            <a:lvl4pPr marL="864000" indent="-216000">
              <a:defRPr sz="2000"/>
            </a:lvl4pPr>
            <a:lvl5pPr marL="1152000" indent="-216000">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text 2">
            <a:extLst>
              <a:ext uri="{FF2B5EF4-FFF2-40B4-BE49-F238E27FC236}">
                <a16:creationId xmlns:a16="http://schemas.microsoft.com/office/drawing/2014/main" id="{5E75B965-F5AB-4DD3-8E07-8424EDD7511D}"/>
              </a:ext>
            </a:extLst>
          </p:cNvPr>
          <p:cNvSpPr>
            <a:spLocks noGrp="1"/>
          </p:cNvSpPr>
          <p:nvPr>
            <p:ph type="body" idx="15" hasCustomPrompt="1"/>
          </p:nvPr>
        </p:nvSpPr>
        <p:spPr>
          <a:xfrm>
            <a:off x="8212264" y="271200"/>
            <a:ext cx="3024000" cy="1325563"/>
          </a:xfrm>
        </p:spPr>
        <p:txBody>
          <a:bodyPr anchor="b">
            <a:noAutofit/>
          </a:bodyPr>
          <a:lstStyle>
            <a:lvl1pPr marL="0" indent="0">
              <a:buNone/>
              <a:defRPr sz="27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a:t>
            </a:r>
          </a:p>
        </p:txBody>
      </p:sp>
    </p:spTree>
    <p:extLst>
      <p:ext uri="{BB962C8B-B14F-4D97-AF65-F5344CB8AC3E}">
        <p14:creationId xmlns:p14="http://schemas.microsoft.com/office/powerpoint/2010/main" val="419111267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69973F0-AD06-4B4B-9740-8506B3727871}"/>
              </a:ext>
            </a:extLst>
          </p:cNvPr>
          <p:cNvSpPr>
            <a:spLocks noGrp="1"/>
          </p:cNvSpPr>
          <p:nvPr>
            <p:ph type="title"/>
          </p:nvPr>
        </p:nvSpPr>
        <p:spPr>
          <a:xfrm>
            <a:off x="942975" y="271200"/>
            <a:ext cx="10304744" cy="1325563"/>
          </a:xfrm>
          <a:prstGeom prst="rect">
            <a:avLst/>
          </a:prstGeom>
        </p:spPr>
        <p:txBody>
          <a:bodyPr vert="horz" lIns="91440" tIns="45720" rIns="91440" bIns="45720" rtlCol="0" anchor="b" anchorCtr="0">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F24BEE8-7462-4A31-B9F4-DB84347E27E0}"/>
              </a:ext>
            </a:extLst>
          </p:cNvPr>
          <p:cNvSpPr>
            <a:spLocks noGrp="1"/>
          </p:cNvSpPr>
          <p:nvPr>
            <p:ph type="body" idx="1"/>
          </p:nvPr>
        </p:nvSpPr>
        <p:spPr>
          <a:xfrm>
            <a:off x="942975" y="1802962"/>
            <a:ext cx="10304744" cy="42549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E1930D9-D939-4946-BBE3-16BF6093DA1F}"/>
              </a:ext>
            </a:extLst>
          </p:cNvPr>
          <p:cNvSpPr>
            <a:spLocks noGrp="1"/>
          </p:cNvSpPr>
          <p:nvPr>
            <p:ph type="dt" sz="half" idx="2"/>
          </p:nvPr>
        </p:nvSpPr>
        <p:spPr>
          <a:xfrm>
            <a:off x="20596" y="6453763"/>
            <a:ext cx="922379" cy="230884"/>
          </a:xfrm>
          <a:prstGeom prst="rect">
            <a:avLst/>
          </a:prstGeom>
        </p:spPr>
        <p:txBody>
          <a:bodyPr vert="horz" lIns="91440" tIns="45720" rIns="91440" bIns="45720" rtlCol="0" anchor="ctr"/>
          <a:lstStyle>
            <a:lvl1pPr algn="l">
              <a:defRPr sz="1000">
                <a:solidFill>
                  <a:schemeClr val="tx1"/>
                </a:solidFill>
              </a:defRPr>
            </a:lvl1pPr>
          </a:lstStyle>
          <a:p>
            <a:fld id="{417130F1-CFAE-4F3E-8DBA-15451F694089}" type="datetimeFigureOut">
              <a:rPr lang="en-GB" smtClean="0"/>
              <a:t>01/10/2024</a:t>
            </a:fld>
            <a:endParaRPr lang="en-GB"/>
          </a:p>
        </p:txBody>
      </p:sp>
      <p:sp>
        <p:nvSpPr>
          <p:cNvPr id="6" name="Platshållare för bildnummer 5">
            <a:extLst>
              <a:ext uri="{FF2B5EF4-FFF2-40B4-BE49-F238E27FC236}">
                <a16:creationId xmlns:a16="http://schemas.microsoft.com/office/drawing/2014/main" id="{99401577-0F42-42F8-9BA8-73102A53778F}"/>
              </a:ext>
            </a:extLst>
          </p:cNvPr>
          <p:cNvSpPr>
            <a:spLocks noGrp="1"/>
          </p:cNvSpPr>
          <p:nvPr>
            <p:ph type="sldNum" sz="quarter" idx="4"/>
          </p:nvPr>
        </p:nvSpPr>
        <p:spPr>
          <a:xfrm>
            <a:off x="45669" y="72806"/>
            <a:ext cx="477151" cy="338648"/>
          </a:xfrm>
          <a:prstGeom prst="rect">
            <a:avLst/>
          </a:prstGeom>
        </p:spPr>
        <p:txBody>
          <a:bodyPr vert="horz" lIns="91440" tIns="45720" rIns="91440" bIns="45720" rtlCol="0" anchor="ctr"/>
          <a:lstStyle>
            <a:lvl1pPr algn="l">
              <a:defRPr sz="1000">
                <a:solidFill>
                  <a:schemeClr val="tx1"/>
                </a:solidFill>
              </a:defRPr>
            </a:lvl1pPr>
          </a:lstStyle>
          <a:p>
            <a:fld id="{0CBCBD9C-3C31-42D4-A78B-497858E3EA19}" type="slidenum">
              <a:rPr lang="en-GB" smtClean="0"/>
              <a:t>‹#›</a:t>
            </a:fld>
            <a:endParaRPr lang="en-GB"/>
          </a:p>
        </p:txBody>
      </p:sp>
      <p:sp>
        <p:nvSpPr>
          <p:cNvPr id="5" name="Platshållare för sidfot 4">
            <a:extLst>
              <a:ext uri="{FF2B5EF4-FFF2-40B4-BE49-F238E27FC236}">
                <a16:creationId xmlns:a16="http://schemas.microsoft.com/office/drawing/2014/main" id="{3FF12FEC-95B7-429F-BE0E-75829CD3BE39}"/>
              </a:ext>
            </a:extLst>
          </p:cNvPr>
          <p:cNvSpPr>
            <a:spLocks noGrp="1"/>
          </p:cNvSpPr>
          <p:nvPr>
            <p:ph type="ftr" sz="quarter" idx="3"/>
          </p:nvPr>
        </p:nvSpPr>
        <p:spPr>
          <a:xfrm>
            <a:off x="976843" y="6394838"/>
            <a:ext cx="8535020" cy="373824"/>
          </a:xfrm>
          <a:prstGeom prst="rect">
            <a:avLst/>
          </a:prstGeom>
        </p:spPr>
        <p:txBody>
          <a:bodyPr vert="horz" lIns="91440" tIns="45720" rIns="91440" bIns="45720" rtlCol="0" anchor="ctr"/>
          <a:lstStyle>
            <a:lvl1pPr algn="l">
              <a:defRPr sz="1000">
                <a:solidFill>
                  <a:schemeClr val="tx1"/>
                </a:solidFill>
              </a:defRPr>
            </a:lvl1pPr>
          </a:lstStyle>
          <a:p>
            <a:endParaRPr lang="en-GB"/>
          </a:p>
        </p:txBody>
      </p:sp>
      <p:pic>
        <p:nvPicPr>
          <p:cNvPr id="10" name="Bildobjekt 9">
            <a:extLst>
              <a:ext uri="{FF2B5EF4-FFF2-40B4-BE49-F238E27FC236}">
                <a16:creationId xmlns:a16="http://schemas.microsoft.com/office/drawing/2014/main" id="{2C7A058D-6776-4EBC-8542-AD9B1A33D14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592853" y="6021469"/>
            <a:ext cx="2601220" cy="849600"/>
          </a:xfrm>
          <a:prstGeom prst="rect">
            <a:avLst/>
          </a:prstGeom>
        </p:spPr>
      </p:pic>
    </p:spTree>
    <p:extLst>
      <p:ext uri="{BB962C8B-B14F-4D97-AF65-F5344CB8AC3E}">
        <p14:creationId xmlns:p14="http://schemas.microsoft.com/office/powerpoint/2010/main" val="994100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1" r:id="rId12"/>
    <p:sldLayoutId id="2147483672" r:id="rId13"/>
    <p:sldLayoutId id="2147483673" r:id="rId14"/>
    <p:sldLayoutId id="2147483682" r:id="rId15"/>
    <p:sldLayoutId id="2147483674" r:id="rId16"/>
    <p:sldLayoutId id="2147483675" r:id="rId17"/>
    <p:sldLayoutId id="2147483676" r:id="rId18"/>
    <p:sldLayoutId id="2147483677" r:id="rId19"/>
    <p:sldLayoutId id="2147483678" r:id="rId20"/>
    <p:sldLayoutId id="2147483679" r:id="rId21"/>
    <p:sldLayoutId id="2147483680" r:id="rId22"/>
    <p:sldLayoutId id="2147483683" r:id="rId23"/>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304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1pPr>
      <a:lvl2pPr marL="4608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2pPr>
      <a:lvl3pPr marL="6912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3pPr>
      <a:lvl4pPr marL="9216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video" Target="https://www.youtube.com/embed/Nx50cNfPL6g?feature=oembed" TargetMode="Externa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3D1D05-0764-448D-98DD-2D5BBBFAEA1E}"/>
              </a:ext>
            </a:extLst>
          </p:cNvPr>
          <p:cNvSpPr>
            <a:spLocks noGrp="1"/>
          </p:cNvSpPr>
          <p:nvPr>
            <p:ph type="ctrTitle"/>
          </p:nvPr>
        </p:nvSpPr>
        <p:spPr>
          <a:xfrm>
            <a:off x="1055687" y="3256087"/>
            <a:ext cx="10080625" cy="988993"/>
          </a:xfrm>
        </p:spPr>
        <p:txBody>
          <a:bodyPr>
            <a:normAutofit fontScale="90000"/>
          </a:bodyPr>
          <a:lstStyle/>
          <a:p>
            <a:r>
              <a:rPr lang="sv-SE" sz="4000">
                <a:cs typeface="Arial"/>
              </a:rPr>
              <a:t>Humanitära konsekvenser av klimatförändringarna och </a:t>
            </a:r>
            <a:br>
              <a:rPr lang="sv-SE" sz="4000">
                <a:cs typeface="Arial"/>
              </a:rPr>
            </a:br>
            <a:r>
              <a:rPr lang="sv-SE" sz="4000">
                <a:cs typeface="Arial"/>
              </a:rPr>
              <a:t>Röda Korsets roll i Sverige</a:t>
            </a:r>
            <a:br>
              <a:rPr lang="sv-SE" sz="4000">
                <a:cs typeface="Arial"/>
              </a:rPr>
            </a:br>
            <a:br>
              <a:rPr lang="sv-SE" sz="4000">
                <a:cs typeface="Arial"/>
              </a:rPr>
            </a:br>
            <a:br>
              <a:rPr lang="sv-SE" sz="4000">
                <a:cs typeface="Arial"/>
              </a:rPr>
            </a:br>
            <a:endParaRPr lang="sv-SE" sz="4000"/>
          </a:p>
        </p:txBody>
      </p:sp>
      <p:sp>
        <p:nvSpPr>
          <p:cNvPr id="3" name="Underrubrik 2">
            <a:extLst>
              <a:ext uri="{FF2B5EF4-FFF2-40B4-BE49-F238E27FC236}">
                <a16:creationId xmlns:a16="http://schemas.microsoft.com/office/drawing/2014/main" id="{8F8ECED2-38FE-461D-B9B0-B8EAB97F4186}"/>
              </a:ext>
            </a:extLst>
          </p:cNvPr>
          <p:cNvSpPr>
            <a:spLocks noGrp="1"/>
          </p:cNvSpPr>
          <p:nvPr>
            <p:ph type="subTitle" idx="1"/>
          </p:nvPr>
        </p:nvSpPr>
        <p:spPr>
          <a:xfrm>
            <a:off x="4320" y="4152960"/>
            <a:ext cx="12183358" cy="618176"/>
          </a:xfrm>
        </p:spPr>
        <p:txBody>
          <a:bodyPr vert="horz" lIns="91440" tIns="45720" rIns="91440" bIns="45720" rtlCol="0" anchor="t">
            <a:noAutofit/>
          </a:bodyPr>
          <a:lstStyle/>
          <a:p>
            <a:r>
              <a:rPr lang="sv-SE">
                <a:cs typeface="Arial"/>
              </a:rPr>
              <a:t>Rödakorsdialogen 28 september</a:t>
            </a:r>
            <a:endParaRPr lang="sv-SE"/>
          </a:p>
        </p:txBody>
      </p:sp>
      <p:sp>
        <p:nvSpPr>
          <p:cNvPr id="4" name="Platshållare för text 3">
            <a:extLst>
              <a:ext uri="{FF2B5EF4-FFF2-40B4-BE49-F238E27FC236}">
                <a16:creationId xmlns:a16="http://schemas.microsoft.com/office/drawing/2014/main" id="{208A099F-1AEC-4C44-8F85-045BEE4C6D09}"/>
              </a:ext>
            </a:extLst>
          </p:cNvPr>
          <p:cNvSpPr>
            <a:spLocks noGrp="1"/>
          </p:cNvSpPr>
          <p:nvPr>
            <p:ph type="body" sz="quarter" idx="13"/>
          </p:nvPr>
        </p:nvSpPr>
        <p:spPr/>
        <p:txBody>
          <a:bodyPr vert="horz" lIns="91440" tIns="45720" rIns="91440" bIns="45720" rtlCol="0" anchor="t">
            <a:normAutofit lnSpcReduction="10000"/>
          </a:bodyPr>
          <a:lstStyle/>
          <a:p>
            <a:pPr marL="229870" indent="-229870"/>
            <a:r>
              <a:rPr lang="sv-SE">
                <a:cs typeface="Arial"/>
              </a:rPr>
              <a:t>28 september 2024</a:t>
            </a:r>
          </a:p>
        </p:txBody>
      </p:sp>
      <p:sp>
        <p:nvSpPr>
          <p:cNvPr id="5" name="Platshållare för text 4">
            <a:extLst>
              <a:ext uri="{FF2B5EF4-FFF2-40B4-BE49-F238E27FC236}">
                <a16:creationId xmlns:a16="http://schemas.microsoft.com/office/drawing/2014/main" id="{42094BBE-A429-4E55-8E94-5D92DF9467A9}"/>
              </a:ext>
            </a:extLst>
          </p:cNvPr>
          <p:cNvSpPr>
            <a:spLocks noGrp="1"/>
          </p:cNvSpPr>
          <p:nvPr>
            <p:ph type="body" sz="quarter" idx="14"/>
          </p:nvPr>
        </p:nvSpPr>
        <p:spPr/>
        <p:txBody>
          <a:bodyPr>
            <a:normAutofit lnSpcReduction="10000"/>
          </a:bodyPr>
          <a:lstStyle/>
          <a:p>
            <a:endParaRPr lang="sv-SE"/>
          </a:p>
        </p:txBody>
      </p:sp>
    </p:spTree>
    <p:extLst>
      <p:ext uri="{BB962C8B-B14F-4D97-AF65-F5344CB8AC3E}">
        <p14:creationId xmlns:p14="http://schemas.microsoft.com/office/powerpoint/2010/main" val="3429043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71C26C-7EB0-B888-6367-1C747038A91A}"/>
              </a:ext>
            </a:extLst>
          </p:cNvPr>
          <p:cNvSpPr>
            <a:spLocks noGrp="1"/>
          </p:cNvSpPr>
          <p:nvPr>
            <p:ph type="title"/>
          </p:nvPr>
        </p:nvSpPr>
        <p:spPr/>
        <p:txBody>
          <a:bodyPr/>
          <a:lstStyle/>
          <a:p>
            <a:r>
              <a:rPr lang="sv-SE">
                <a:cs typeface="Arial"/>
              </a:rPr>
              <a:t>Röda Korsets roll i klimatkrisen</a:t>
            </a:r>
          </a:p>
        </p:txBody>
      </p:sp>
      <p:sp>
        <p:nvSpPr>
          <p:cNvPr id="3" name="Platshållare för innehåll 2">
            <a:extLst>
              <a:ext uri="{FF2B5EF4-FFF2-40B4-BE49-F238E27FC236}">
                <a16:creationId xmlns:a16="http://schemas.microsoft.com/office/drawing/2014/main" id="{BEA2E4FB-AA86-65D7-88D2-2BD7851C177E}"/>
              </a:ext>
            </a:extLst>
          </p:cNvPr>
          <p:cNvSpPr>
            <a:spLocks noGrp="1"/>
          </p:cNvSpPr>
          <p:nvPr>
            <p:ph idx="1"/>
          </p:nvPr>
        </p:nvSpPr>
        <p:spPr/>
        <p:txBody>
          <a:bodyPr vert="horz" lIns="91440" tIns="45720" rIns="91440" bIns="45720" rtlCol="0" anchor="t">
            <a:normAutofit/>
          </a:bodyPr>
          <a:lstStyle/>
          <a:p>
            <a:pPr marL="229870" indent="-229870"/>
            <a:r>
              <a:rPr lang="sv-SE">
                <a:cs typeface="Arial"/>
              </a:rPr>
              <a:t>Minska negativ klimatpåverkan</a:t>
            </a:r>
            <a:endParaRPr lang="sv-SE"/>
          </a:p>
          <a:p>
            <a:pPr marL="229870" indent="-229870"/>
            <a:r>
              <a:rPr lang="sv-SE">
                <a:cs typeface="Arial"/>
              </a:rPr>
              <a:t>Förhindra och hantera konsekvenserna av klimatförändringar</a:t>
            </a:r>
            <a:endParaRPr lang="sv-SE"/>
          </a:p>
          <a:p>
            <a:pPr marL="229870" indent="-229870"/>
            <a:endParaRPr lang="sv-SE">
              <a:cs typeface="Arial"/>
            </a:endParaRPr>
          </a:p>
        </p:txBody>
      </p:sp>
      <p:pic>
        <p:nvPicPr>
          <p:cNvPr id="4" name="Bildobjekt 3" descr="Frivilliga från Röda Korset lastar av en lastbil med dryck på basen i Lassekrog, Ljusdals kommun.">
            <a:extLst>
              <a:ext uri="{FF2B5EF4-FFF2-40B4-BE49-F238E27FC236}">
                <a16:creationId xmlns:a16="http://schemas.microsoft.com/office/drawing/2014/main" id="{94FACF93-9130-1886-7B88-7D89FADE6F08}"/>
              </a:ext>
            </a:extLst>
          </p:cNvPr>
          <p:cNvPicPr>
            <a:picLocks noChangeAspect="1"/>
          </p:cNvPicPr>
          <p:nvPr/>
        </p:nvPicPr>
        <p:blipFill>
          <a:blip r:embed="rId3"/>
          <a:stretch>
            <a:fillRect/>
          </a:stretch>
        </p:blipFill>
        <p:spPr>
          <a:xfrm>
            <a:off x="939939" y="3168675"/>
            <a:ext cx="4016540" cy="2674985"/>
          </a:xfrm>
          <a:prstGeom prst="rect">
            <a:avLst/>
          </a:prstGeom>
        </p:spPr>
      </p:pic>
      <p:pic>
        <p:nvPicPr>
          <p:cNvPr id="5" name="Bildobjekt 4" descr="En bild som visar text, konst, tecknad serie&#10;&#10;Automatiskt genererad beskrivning">
            <a:extLst>
              <a:ext uri="{FF2B5EF4-FFF2-40B4-BE49-F238E27FC236}">
                <a16:creationId xmlns:a16="http://schemas.microsoft.com/office/drawing/2014/main" id="{67260879-4177-D109-D6BB-1F1203B876AE}"/>
              </a:ext>
            </a:extLst>
          </p:cNvPr>
          <p:cNvPicPr>
            <a:picLocks noChangeAspect="1"/>
          </p:cNvPicPr>
          <p:nvPr/>
        </p:nvPicPr>
        <p:blipFill>
          <a:blip r:embed="rId4"/>
          <a:stretch>
            <a:fillRect/>
          </a:stretch>
        </p:blipFill>
        <p:spPr>
          <a:xfrm>
            <a:off x="5520905" y="3175703"/>
            <a:ext cx="5722190" cy="2634443"/>
          </a:xfrm>
          <a:prstGeom prst="rect">
            <a:avLst/>
          </a:prstGeom>
        </p:spPr>
      </p:pic>
    </p:spTree>
    <p:extLst>
      <p:ext uri="{BB962C8B-B14F-4D97-AF65-F5344CB8AC3E}">
        <p14:creationId xmlns:p14="http://schemas.microsoft.com/office/powerpoint/2010/main" val="3768242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CFA376-DAF7-8430-8D68-13442ED1E183}"/>
              </a:ext>
            </a:extLst>
          </p:cNvPr>
          <p:cNvSpPr>
            <a:spLocks noGrp="1"/>
          </p:cNvSpPr>
          <p:nvPr>
            <p:ph type="title"/>
          </p:nvPr>
        </p:nvSpPr>
        <p:spPr/>
        <p:txBody>
          <a:bodyPr/>
          <a:lstStyle/>
          <a:p>
            <a:pPr algn="ctr"/>
            <a:r>
              <a:rPr lang="sv-SE" err="1">
                <a:cs typeface="Arial"/>
              </a:rPr>
              <a:t>IFRCs</a:t>
            </a:r>
            <a:r>
              <a:rPr lang="sv-SE">
                <a:cs typeface="Arial"/>
              </a:rPr>
              <a:t> strategi 2030</a:t>
            </a:r>
          </a:p>
        </p:txBody>
      </p:sp>
      <p:sp>
        <p:nvSpPr>
          <p:cNvPr id="3" name="Platshållare för innehåll 2">
            <a:extLst>
              <a:ext uri="{FF2B5EF4-FFF2-40B4-BE49-F238E27FC236}">
                <a16:creationId xmlns:a16="http://schemas.microsoft.com/office/drawing/2014/main" id="{FB21C87A-79EA-094D-B037-234EA95D995D}"/>
              </a:ext>
            </a:extLst>
          </p:cNvPr>
          <p:cNvSpPr>
            <a:spLocks noGrp="1"/>
          </p:cNvSpPr>
          <p:nvPr>
            <p:ph idx="1"/>
          </p:nvPr>
        </p:nvSpPr>
        <p:spPr>
          <a:xfrm>
            <a:off x="942975" y="2334924"/>
            <a:ext cx="10304744" cy="4254938"/>
          </a:xfrm>
        </p:spPr>
        <p:txBody>
          <a:bodyPr vert="horz" lIns="91440" tIns="45720" rIns="91440" bIns="45720" rtlCol="0" anchor="t">
            <a:normAutofit/>
          </a:bodyPr>
          <a:lstStyle/>
          <a:p>
            <a:pPr marL="0" indent="0" algn="ctr">
              <a:buNone/>
            </a:pPr>
            <a:r>
              <a:rPr lang="sv-SE" sz="2800" i="1">
                <a:cs typeface="Arial"/>
              </a:rPr>
              <a:t>"Vi kommer att integrera klimatriskhantering – inklusive </a:t>
            </a:r>
            <a:r>
              <a:rPr lang="sv-SE" sz="2800" i="1">
                <a:highlight>
                  <a:srgbClr val="FFFF00"/>
                </a:highlight>
                <a:cs typeface="Arial"/>
              </a:rPr>
              <a:t>anpassning</a:t>
            </a:r>
            <a:r>
              <a:rPr lang="sv-SE" sz="2800" i="1">
                <a:cs typeface="Arial"/>
              </a:rPr>
              <a:t> och </a:t>
            </a:r>
            <a:r>
              <a:rPr lang="sv-SE" sz="2800" i="1">
                <a:highlight>
                  <a:srgbClr val="FFFF00"/>
                </a:highlight>
                <a:cs typeface="Arial"/>
              </a:rPr>
              <a:t>minskning</a:t>
            </a:r>
            <a:r>
              <a:rPr lang="sv-SE" sz="2800" i="1">
                <a:cs typeface="Arial"/>
              </a:rPr>
              <a:t> – i alla våra program, verksamheter och påverkansarbete, och anta bättre miljöhantering i våra metoder för att hantera människors exponering och sårbarhet" </a:t>
            </a:r>
            <a:br>
              <a:rPr lang="sv-SE" sz="2800" i="1">
                <a:cs typeface="Arial"/>
              </a:rPr>
            </a:br>
            <a:br>
              <a:rPr lang="sv-SE" sz="2800" i="1">
                <a:cs typeface="Arial"/>
              </a:rPr>
            </a:br>
            <a:r>
              <a:rPr lang="sv-SE" sz="2000" i="1">
                <a:cs typeface="Arial"/>
              </a:rPr>
              <a:t>(</a:t>
            </a:r>
            <a:r>
              <a:rPr lang="sv-SE" sz="2000">
                <a:cs typeface="Arial"/>
              </a:rPr>
              <a:t>svensk översättning av </a:t>
            </a:r>
            <a:r>
              <a:rPr lang="sv-SE" sz="2000" err="1">
                <a:cs typeface="Arial"/>
              </a:rPr>
              <a:t>IFRCs</a:t>
            </a:r>
            <a:r>
              <a:rPr lang="sv-SE" sz="2000">
                <a:cs typeface="Arial"/>
              </a:rPr>
              <a:t> strategi 2030)</a:t>
            </a:r>
          </a:p>
          <a:p>
            <a:pPr marL="342900" indent="-342900"/>
            <a:endParaRPr lang="sv-SE">
              <a:cs typeface="Arial"/>
            </a:endParaRPr>
          </a:p>
        </p:txBody>
      </p:sp>
    </p:spTree>
    <p:extLst>
      <p:ext uri="{BB962C8B-B14F-4D97-AF65-F5344CB8AC3E}">
        <p14:creationId xmlns:p14="http://schemas.microsoft.com/office/powerpoint/2010/main" val="3097173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9EAB5F-354D-4602-4A80-329A9C0BDA58}"/>
              </a:ext>
            </a:extLst>
          </p:cNvPr>
          <p:cNvSpPr>
            <a:spLocks noGrp="1"/>
          </p:cNvSpPr>
          <p:nvPr>
            <p:ph type="title"/>
          </p:nvPr>
        </p:nvSpPr>
        <p:spPr/>
        <p:txBody>
          <a:bodyPr>
            <a:normAutofit/>
          </a:bodyPr>
          <a:lstStyle/>
          <a:p>
            <a:pPr algn="ctr"/>
            <a:r>
              <a:rPr lang="sv-SE" sz="3600"/>
              <a:t>Anpassning och minskning</a:t>
            </a:r>
            <a:endParaRPr lang="sv-SE" sz="3600">
              <a:cs typeface="Arial"/>
            </a:endParaRPr>
          </a:p>
        </p:txBody>
      </p:sp>
      <p:grpSp>
        <p:nvGrpSpPr>
          <p:cNvPr id="19" name="Grupp 18">
            <a:extLst>
              <a:ext uri="{FF2B5EF4-FFF2-40B4-BE49-F238E27FC236}">
                <a16:creationId xmlns:a16="http://schemas.microsoft.com/office/drawing/2014/main" id="{B6D39CDD-AF36-F7B7-F405-5E4D8A743FBB}"/>
              </a:ext>
            </a:extLst>
          </p:cNvPr>
          <p:cNvGrpSpPr/>
          <p:nvPr/>
        </p:nvGrpSpPr>
        <p:grpSpPr>
          <a:xfrm>
            <a:off x="358450" y="2056356"/>
            <a:ext cx="5687966" cy="3120133"/>
            <a:chOff x="732022" y="2229633"/>
            <a:chExt cx="5528759" cy="2998786"/>
          </a:xfrm>
        </p:grpSpPr>
        <p:sp>
          <p:nvSpPr>
            <p:cNvPr id="4" name="Rectangle 17">
              <a:extLst>
                <a:ext uri="{FF2B5EF4-FFF2-40B4-BE49-F238E27FC236}">
                  <a16:creationId xmlns:a16="http://schemas.microsoft.com/office/drawing/2014/main" id="{8775FE0C-FF8F-6128-992C-1146416497A0}"/>
                </a:ext>
              </a:extLst>
            </p:cNvPr>
            <p:cNvSpPr>
              <a:spLocks noChangeArrowheads="1"/>
            </p:cNvSpPr>
            <p:nvPr/>
          </p:nvSpPr>
          <p:spPr bwMode="auto">
            <a:xfrm>
              <a:off x="946771" y="2293381"/>
              <a:ext cx="5073651" cy="70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a:lnSpc>
                  <a:spcPct val="110000"/>
                </a:lnSpc>
              </a:pPr>
              <a:r>
                <a:rPr lang="en-US" altLang="nl-NL" sz="2100" b="1" i="1" dirty="0" err="1">
                  <a:solidFill>
                    <a:srgbClr val="000000"/>
                  </a:solidFill>
                  <a:latin typeface="Helvetica" panose="020B0604020202020204" pitchFamily="34" charset="0"/>
                </a:rPr>
                <a:t>Minskning</a:t>
              </a:r>
              <a:r>
                <a:rPr lang="en-US" altLang="nl-NL" sz="2100" b="1" dirty="0">
                  <a:solidFill>
                    <a:srgbClr val="000000"/>
                  </a:solidFill>
                  <a:latin typeface="Helvetica" panose="020B0604020202020204" pitchFamily="34" charset="0"/>
                </a:rPr>
                <a:t> av </a:t>
              </a:r>
              <a:r>
                <a:rPr lang="en-US" altLang="nl-NL" sz="2100" b="1" dirty="0" err="1">
                  <a:solidFill>
                    <a:srgbClr val="000000"/>
                  </a:solidFill>
                  <a:latin typeface="Helvetica" panose="020B0604020202020204" pitchFamily="34" charset="0"/>
                </a:rPr>
                <a:t>klimatpåverkan</a:t>
              </a:r>
              <a:r>
                <a:rPr lang="en-US" altLang="nl-NL" sz="2100" dirty="0">
                  <a:solidFill>
                    <a:srgbClr val="000000"/>
                  </a:solidFill>
                  <a:latin typeface="Helvetica" panose="020B0604020202020204" pitchFamily="34" charset="0"/>
                </a:rPr>
                <a:t>:</a:t>
              </a:r>
            </a:p>
            <a:p>
              <a:pPr>
                <a:lnSpc>
                  <a:spcPct val="110000"/>
                </a:lnSpc>
              </a:pPr>
              <a:r>
                <a:rPr lang="en-US" altLang="nl-NL" dirty="0" err="1">
                  <a:solidFill>
                    <a:srgbClr val="000000"/>
                  </a:solidFill>
                  <a:latin typeface="Helvetica" panose="020B0604020202020204" pitchFamily="34" charset="0"/>
                </a:rPr>
                <a:t>Hantera</a:t>
              </a:r>
              <a:r>
                <a:rPr lang="en-US" altLang="nl-NL" dirty="0">
                  <a:solidFill>
                    <a:srgbClr val="000000"/>
                  </a:solidFill>
                  <a:latin typeface="Helvetica" panose="020B0604020202020204" pitchFamily="34" charset="0"/>
                </a:rPr>
                <a:t> </a:t>
              </a:r>
              <a:r>
                <a:rPr lang="en-US" altLang="nl-NL" i="1" dirty="0" err="1">
                  <a:solidFill>
                    <a:srgbClr val="000000"/>
                  </a:solidFill>
                  <a:latin typeface="Helvetica" panose="020B0604020202020204" pitchFamily="34" charset="0"/>
                </a:rPr>
                <a:t>orsaken</a:t>
              </a:r>
              <a:r>
                <a:rPr lang="en-US" altLang="nl-NL" dirty="0">
                  <a:solidFill>
                    <a:srgbClr val="000000"/>
                  </a:solidFill>
                  <a:latin typeface="Helvetica" panose="020B0604020202020204" pitchFamily="34" charset="0"/>
                </a:rPr>
                <a:t> till </a:t>
              </a:r>
              <a:r>
                <a:rPr lang="en-US" altLang="nl-NL" dirty="0" err="1">
                  <a:solidFill>
                    <a:srgbClr val="000000"/>
                  </a:solidFill>
                  <a:latin typeface="Helvetica" panose="020B0604020202020204" pitchFamily="34" charset="0"/>
                </a:rPr>
                <a:t>klimatförändringarna</a:t>
              </a:r>
              <a:endParaRPr lang="en-US" altLang="nl-NL" dirty="0">
                <a:solidFill>
                  <a:srgbClr val="000000"/>
                </a:solidFill>
                <a:latin typeface="Helvetica" panose="020B0604020202020204" pitchFamily="34" charset="0"/>
              </a:endParaRPr>
            </a:p>
          </p:txBody>
        </p:sp>
        <p:sp>
          <p:nvSpPr>
            <p:cNvPr id="5" name="Rectangle 24">
              <a:extLst>
                <a:ext uri="{FF2B5EF4-FFF2-40B4-BE49-F238E27FC236}">
                  <a16:creationId xmlns:a16="http://schemas.microsoft.com/office/drawing/2014/main" id="{F36D7BC1-1876-64A6-5908-CA4582F1DD92}"/>
                </a:ext>
              </a:extLst>
            </p:cNvPr>
            <p:cNvSpPr>
              <a:spLocks noChangeArrowheads="1"/>
            </p:cNvSpPr>
            <p:nvPr/>
          </p:nvSpPr>
          <p:spPr bwMode="auto">
            <a:xfrm>
              <a:off x="732022" y="2229633"/>
              <a:ext cx="5528759" cy="2998786"/>
            </a:xfrm>
            <a:prstGeom prst="rect">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nl-NL" sz="2400" b="1">
                <a:latin typeface="Helvetica" panose="020B0604020202020204" pitchFamily="34" charset="0"/>
              </a:endParaRPr>
            </a:p>
          </p:txBody>
        </p:sp>
        <p:grpSp>
          <p:nvGrpSpPr>
            <p:cNvPr id="18" name="Grupp 17">
              <a:extLst>
                <a:ext uri="{FF2B5EF4-FFF2-40B4-BE49-F238E27FC236}">
                  <a16:creationId xmlns:a16="http://schemas.microsoft.com/office/drawing/2014/main" id="{41D1DBCB-5FFF-756D-6BC4-68A4C4EFF740}"/>
                </a:ext>
              </a:extLst>
            </p:cNvPr>
            <p:cNvGrpSpPr/>
            <p:nvPr/>
          </p:nvGrpSpPr>
          <p:grpSpPr>
            <a:xfrm>
              <a:off x="946771" y="3172878"/>
              <a:ext cx="5241955" cy="1892718"/>
              <a:chOff x="946771" y="3172878"/>
              <a:chExt cx="5241955" cy="1892718"/>
            </a:xfrm>
          </p:grpSpPr>
          <p:pic>
            <p:nvPicPr>
              <p:cNvPr id="6" name="Picture 10">
                <a:extLst>
                  <a:ext uri="{FF2B5EF4-FFF2-40B4-BE49-F238E27FC236}">
                    <a16:creationId xmlns:a16="http://schemas.microsoft.com/office/drawing/2014/main" id="{BAE46E5D-C9B6-DE98-D8E7-88DB580ECC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3051" y="3172878"/>
                <a:ext cx="2411763" cy="1863548"/>
              </a:xfrm>
              <a:prstGeom prst="rect">
                <a:avLst/>
              </a:prstGeom>
            </p:spPr>
          </p:pic>
          <p:grpSp>
            <p:nvGrpSpPr>
              <p:cNvPr id="8" name="Group 18">
                <a:extLst>
                  <a:ext uri="{FF2B5EF4-FFF2-40B4-BE49-F238E27FC236}">
                    <a16:creationId xmlns:a16="http://schemas.microsoft.com/office/drawing/2014/main" id="{A66AC1BC-8AD6-F74B-7060-1E45632931B0}"/>
                  </a:ext>
                </a:extLst>
              </p:cNvPr>
              <p:cNvGrpSpPr/>
              <p:nvPr/>
            </p:nvGrpSpPr>
            <p:grpSpPr>
              <a:xfrm>
                <a:off x="946771" y="3174455"/>
                <a:ext cx="2466343" cy="1891141"/>
                <a:chOff x="536868" y="2102400"/>
                <a:chExt cx="2466343" cy="1891141"/>
              </a:xfrm>
            </p:grpSpPr>
            <p:pic>
              <p:nvPicPr>
                <p:cNvPr id="9" name="Picture 12">
                  <a:extLst>
                    <a:ext uri="{FF2B5EF4-FFF2-40B4-BE49-F238E27FC236}">
                      <a16:creationId xmlns:a16="http://schemas.microsoft.com/office/drawing/2014/main" id="{C8F3C8D6-9106-1FAD-7B05-AE712ACEC83A}"/>
                    </a:ext>
                  </a:extLst>
                </p:cNvPr>
                <p:cNvPicPr preferRelativeResize="0">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1211" y="2102400"/>
                  <a:ext cx="2412000" cy="1871237"/>
                </a:xfrm>
                <a:prstGeom prst="rect">
                  <a:avLst/>
                </a:prstGeom>
              </p:spPr>
            </p:pic>
            <p:sp>
              <p:nvSpPr>
                <p:cNvPr id="10" name="Tekstvak 20">
                  <a:extLst>
                    <a:ext uri="{FF2B5EF4-FFF2-40B4-BE49-F238E27FC236}">
                      <a16:creationId xmlns:a16="http://schemas.microsoft.com/office/drawing/2014/main" id="{62AE8435-4153-DB99-1743-F29F8EAC828C}"/>
                    </a:ext>
                  </a:extLst>
                </p:cNvPr>
                <p:cNvSpPr txBox="1">
                  <a:spLocks noChangeArrowheads="1"/>
                </p:cNvSpPr>
                <p:nvPr/>
              </p:nvSpPr>
              <p:spPr bwMode="auto">
                <a:xfrm>
                  <a:off x="536868" y="3824264"/>
                  <a:ext cx="86590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nl-NL" sz="500">
                      <a:solidFill>
                        <a:schemeClr val="bg1"/>
                      </a:solidFill>
                    </a:rPr>
                    <a:t>Photos:  Climate Centre</a:t>
                  </a:r>
                </a:p>
              </p:txBody>
            </p:sp>
          </p:grpSp>
          <p:sp>
            <p:nvSpPr>
              <p:cNvPr id="7" name="Text Box 25">
                <a:extLst>
                  <a:ext uri="{FF2B5EF4-FFF2-40B4-BE49-F238E27FC236}">
                    <a16:creationId xmlns:a16="http://schemas.microsoft.com/office/drawing/2014/main" id="{EC2C157B-6C85-F592-A164-E786B2E903C0}"/>
                  </a:ext>
                </a:extLst>
              </p:cNvPr>
              <p:cNvSpPr txBox="1">
                <a:spLocks noChangeArrowheads="1"/>
              </p:cNvSpPr>
              <p:nvPr/>
            </p:nvSpPr>
            <p:spPr bwMode="auto">
              <a:xfrm rot="20708656">
                <a:off x="2879741" y="4154416"/>
                <a:ext cx="3308985" cy="754893"/>
              </a:xfrm>
              <a:prstGeom prst="rect">
                <a:avLst/>
              </a:prstGeom>
              <a:solidFill>
                <a:srgbClr val="FF0000">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68288" indent="-2667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1pPr>
                <a:lvl2pPr marL="742950" indent="-28575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2pPr>
                <a:lvl3pPr marL="1143000" indent="-2286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3pPr>
                <a:lvl4pPr marL="1600200" indent="-2286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4pPr>
                <a:lvl5pPr marL="2057400" indent="-2286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9pPr>
              </a:lstStyle>
              <a:p>
                <a:pPr eaLnBrk="1" hangingPunct="1"/>
                <a:r>
                  <a:rPr lang="sv-SE" altLang="nl-NL" sz="1600" dirty="0">
                    <a:solidFill>
                      <a:srgbClr val="FFFFFF"/>
                    </a:solidFill>
                    <a:latin typeface="Helvetica" panose="020B0604020202020204" pitchFamily="34" charset="0"/>
                  </a:rPr>
                  <a:t>Minska våra utsläpp för att bromsa den globala uppvärmningen</a:t>
                </a:r>
              </a:p>
            </p:txBody>
          </p:sp>
        </p:grpSp>
      </p:grpSp>
      <p:grpSp>
        <p:nvGrpSpPr>
          <p:cNvPr id="3" name="Grupp 2">
            <a:extLst>
              <a:ext uri="{FF2B5EF4-FFF2-40B4-BE49-F238E27FC236}">
                <a16:creationId xmlns:a16="http://schemas.microsoft.com/office/drawing/2014/main" id="{BC7FFEE0-161E-930A-8F92-6EFF280B5E27}"/>
              </a:ext>
            </a:extLst>
          </p:cNvPr>
          <p:cNvGrpSpPr/>
          <p:nvPr/>
        </p:nvGrpSpPr>
        <p:grpSpPr>
          <a:xfrm>
            <a:off x="6315124" y="2056356"/>
            <a:ext cx="5796539" cy="3120133"/>
            <a:chOff x="6315124" y="2056356"/>
            <a:chExt cx="5796539" cy="3120133"/>
          </a:xfrm>
        </p:grpSpPr>
        <p:sp>
          <p:nvSpPr>
            <p:cNvPr id="11" name="Rectangle 22">
              <a:extLst>
                <a:ext uri="{FF2B5EF4-FFF2-40B4-BE49-F238E27FC236}">
                  <a16:creationId xmlns:a16="http://schemas.microsoft.com/office/drawing/2014/main" id="{4ECF635E-035F-91D1-1E38-D050DEA814C5}"/>
                </a:ext>
              </a:extLst>
            </p:cNvPr>
            <p:cNvSpPr>
              <a:spLocks noChangeArrowheads="1"/>
            </p:cNvSpPr>
            <p:nvPr/>
          </p:nvSpPr>
          <p:spPr bwMode="auto">
            <a:xfrm>
              <a:off x="6432243" y="2122684"/>
              <a:ext cx="5562299" cy="731099"/>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a:lnSpc>
                  <a:spcPct val="110000"/>
                </a:lnSpc>
              </a:pPr>
              <a:r>
                <a:rPr lang="en-US" altLang="nl-NL" sz="2100" b="1" i="1" dirty="0" err="1">
                  <a:solidFill>
                    <a:srgbClr val="000000"/>
                  </a:solidFill>
                  <a:latin typeface="Helvetica" panose="020B0604020202020204" pitchFamily="34" charset="0"/>
                </a:rPr>
                <a:t>Anpassning</a:t>
              </a:r>
              <a:r>
                <a:rPr lang="en-US" altLang="nl-NL" sz="2100" b="1" dirty="0">
                  <a:solidFill>
                    <a:srgbClr val="000000"/>
                  </a:solidFill>
                  <a:latin typeface="Helvetica" panose="020B0604020202020204" pitchFamily="34" charset="0"/>
                </a:rPr>
                <a:t> till </a:t>
              </a:r>
              <a:r>
                <a:rPr lang="en-US" altLang="nl-NL" sz="2100" b="1" dirty="0" err="1">
                  <a:solidFill>
                    <a:srgbClr val="000000"/>
                  </a:solidFill>
                  <a:latin typeface="Helvetica" panose="020B0604020202020204" pitchFamily="34" charset="0"/>
                </a:rPr>
                <a:t>ett</a:t>
              </a:r>
              <a:r>
                <a:rPr lang="en-US" altLang="nl-NL" sz="2100" b="1" dirty="0">
                  <a:solidFill>
                    <a:srgbClr val="000000"/>
                  </a:solidFill>
                  <a:latin typeface="Helvetica" panose="020B0604020202020204" pitchFamily="34" charset="0"/>
                </a:rPr>
                <a:t> </a:t>
              </a:r>
              <a:r>
                <a:rPr lang="en-US" altLang="nl-NL" sz="2100" b="1" dirty="0" err="1">
                  <a:solidFill>
                    <a:srgbClr val="000000"/>
                  </a:solidFill>
                  <a:latin typeface="Helvetica" panose="020B0604020202020204" pitchFamily="34" charset="0"/>
                </a:rPr>
                <a:t>förändrat</a:t>
              </a:r>
              <a:r>
                <a:rPr lang="en-US" altLang="nl-NL" sz="2100" b="1" dirty="0">
                  <a:solidFill>
                    <a:srgbClr val="000000"/>
                  </a:solidFill>
                  <a:latin typeface="Helvetica" panose="020B0604020202020204" pitchFamily="34" charset="0"/>
                </a:rPr>
                <a:t> </a:t>
              </a:r>
              <a:r>
                <a:rPr lang="en-US" altLang="nl-NL" sz="2100" b="1" dirty="0" err="1">
                  <a:solidFill>
                    <a:srgbClr val="000000"/>
                  </a:solidFill>
                  <a:latin typeface="Helvetica" panose="020B0604020202020204" pitchFamily="34" charset="0"/>
                </a:rPr>
                <a:t>klimat</a:t>
              </a:r>
              <a:r>
                <a:rPr lang="en-US" altLang="nl-NL" sz="2100" b="1" dirty="0">
                  <a:solidFill>
                    <a:srgbClr val="000000"/>
                  </a:solidFill>
                  <a:latin typeface="Helvetica" panose="020B0604020202020204" pitchFamily="34" charset="0"/>
                </a:rPr>
                <a:t>:</a:t>
              </a:r>
            </a:p>
            <a:p>
              <a:pPr>
                <a:lnSpc>
                  <a:spcPct val="110000"/>
                </a:lnSpc>
              </a:pPr>
              <a:r>
                <a:rPr lang="en-US" altLang="nl-NL" dirty="0" err="1">
                  <a:solidFill>
                    <a:srgbClr val="000000"/>
                  </a:solidFill>
                  <a:latin typeface="Helvetica" panose="020B0604020202020204" pitchFamily="34" charset="0"/>
                </a:rPr>
                <a:t>Förhindra</a:t>
              </a:r>
              <a:r>
                <a:rPr lang="en-US" altLang="nl-NL" dirty="0">
                  <a:solidFill>
                    <a:srgbClr val="000000"/>
                  </a:solidFill>
                  <a:latin typeface="Helvetica" panose="020B0604020202020204" pitchFamily="34" charset="0"/>
                </a:rPr>
                <a:t> </a:t>
              </a:r>
              <a:r>
                <a:rPr lang="en-US" altLang="nl-NL" i="1" dirty="0" err="1">
                  <a:solidFill>
                    <a:srgbClr val="000000"/>
                  </a:solidFill>
                  <a:latin typeface="Helvetica" panose="020B0604020202020204" pitchFamily="34" charset="0"/>
                </a:rPr>
                <a:t>konsekvenserna</a:t>
              </a:r>
              <a:r>
                <a:rPr lang="en-US" altLang="nl-NL" dirty="0">
                  <a:solidFill>
                    <a:srgbClr val="000000"/>
                  </a:solidFill>
                  <a:latin typeface="Helvetica" panose="020B0604020202020204" pitchFamily="34" charset="0"/>
                </a:rPr>
                <a:t> av </a:t>
              </a:r>
              <a:r>
                <a:rPr lang="en-US" altLang="nl-NL" dirty="0" err="1">
                  <a:solidFill>
                    <a:srgbClr val="000000"/>
                  </a:solidFill>
                  <a:latin typeface="Helvetica" panose="020B0604020202020204" pitchFamily="34" charset="0"/>
                </a:rPr>
                <a:t>klimatförändringarna</a:t>
              </a:r>
              <a:endParaRPr lang="en-US" altLang="nl-NL" dirty="0">
                <a:solidFill>
                  <a:srgbClr val="000000"/>
                </a:solidFill>
                <a:latin typeface="Helvetica" panose="020B0604020202020204" pitchFamily="34" charset="0"/>
              </a:endParaRPr>
            </a:p>
          </p:txBody>
        </p:sp>
        <p:sp>
          <p:nvSpPr>
            <p:cNvPr id="12" name="Rectangle 24">
              <a:extLst>
                <a:ext uri="{FF2B5EF4-FFF2-40B4-BE49-F238E27FC236}">
                  <a16:creationId xmlns:a16="http://schemas.microsoft.com/office/drawing/2014/main" id="{59E34442-927A-D973-0509-34531AC0C94E}"/>
                </a:ext>
              </a:extLst>
            </p:cNvPr>
            <p:cNvSpPr>
              <a:spLocks noChangeArrowheads="1"/>
            </p:cNvSpPr>
            <p:nvPr/>
          </p:nvSpPr>
          <p:spPr bwMode="auto">
            <a:xfrm>
              <a:off x="6315124" y="2056356"/>
              <a:ext cx="5796539" cy="3120133"/>
            </a:xfrm>
            <a:prstGeom prst="rect">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nl-NL" altLang="nl-NL" sz="2400" b="1">
                <a:latin typeface="Helvetica" panose="020B0604020202020204" pitchFamily="34" charset="0"/>
              </a:endParaRPr>
            </a:p>
          </p:txBody>
        </p:sp>
        <p:grpSp>
          <p:nvGrpSpPr>
            <p:cNvPr id="13" name="Group 19">
              <a:extLst>
                <a:ext uri="{FF2B5EF4-FFF2-40B4-BE49-F238E27FC236}">
                  <a16:creationId xmlns:a16="http://schemas.microsoft.com/office/drawing/2014/main" id="{BDC936A3-D3D0-DCD1-BBEF-78ADE59A2E49}"/>
                </a:ext>
              </a:extLst>
            </p:cNvPr>
            <p:cNvGrpSpPr/>
            <p:nvPr/>
          </p:nvGrpSpPr>
          <p:grpSpPr>
            <a:xfrm>
              <a:off x="6646521" y="3122526"/>
              <a:ext cx="2474661" cy="1864800"/>
              <a:chOff x="6577921" y="2102400"/>
              <a:chExt cx="2474661" cy="1864800"/>
            </a:xfrm>
          </p:grpSpPr>
          <p:pic>
            <p:nvPicPr>
              <p:cNvPr id="14" name="Picture 21">
                <a:extLst>
                  <a:ext uri="{FF2B5EF4-FFF2-40B4-BE49-F238E27FC236}">
                    <a16:creationId xmlns:a16="http://schemas.microsoft.com/office/drawing/2014/main" id="{7CB46836-F7B8-F108-B165-50691DC53A78}"/>
                  </a:ext>
                </a:extLst>
              </p:cNvPr>
              <p:cNvPicPr preferRelativeResize="0">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77921" y="2102400"/>
                <a:ext cx="2412000" cy="186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kstvak 20">
                <a:extLst>
                  <a:ext uri="{FF2B5EF4-FFF2-40B4-BE49-F238E27FC236}">
                    <a16:creationId xmlns:a16="http://schemas.microsoft.com/office/drawing/2014/main" id="{0CDF020E-772A-E570-1C83-2250D40F29F9}"/>
                  </a:ext>
                </a:extLst>
              </p:cNvPr>
              <p:cNvSpPr txBox="1">
                <a:spLocks noChangeArrowheads="1"/>
              </p:cNvSpPr>
              <p:nvPr/>
            </p:nvSpPr>
            <p:spPr bwMode="auto">
              <a:xfrm>
                <a:off x="8489373" y="3775774"/>
                <a:ext cx="56320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nl-NL" sz="500">
                    <a:solidFill>
                      <a:schemeClr val="bg1"/>
                    </a:solidFill>
                  </a:rPr>
                  <a:t>Photos: IFRC</a:t>
                </a:r>
              </a:p>
            </p:txBody>
          </p:sp>
        </p:grpSp>
        <p:pic>
          <p:nvPicPr>
            <p:cNvPr id="16" name="Picture 16">
              <a:extLst>
                <a:ext uri="{FF2B5EF4-FFF2-40B4-BE49-F238E27FC236}">
                  <a16:creationId xmlns:a16="http://schemas.microsoft.com/office/drawing/2014/main" id="{33F29F68-2838-1212-77BC-C8A2C1D9A9B6}"/>
                </a:ext>
              </a:extLst>
            </p:cNvPr>
            <p:cNvPicPr preferRelativeResize="0">
              <a:picLocks/>
            </p:cNvPicPr>
            <p:nvPr/>
          </p:nvPicPr>
          <p:blipFill>
            <a:blip r:embed="rId6" cstate="print">
              <a:extLst>
                <a:ext uri="{28A0092B-C50C-407E-A947-70E740481C1C}">
                  <a14:useLocalDpi xmlns:a14="http://schemas.microsoft.com/office/drawing/2010/main"/>
                </a:ext>
              </a:extLst>
            </a:blip>
            <a:stretch>
              <a:fillRect/>
            </a:stretch>
          </p:blipFill>
          <p:spPr>
            <a:xfrm>
              <a:off x="9221117" y="3122526"/>
              <a:ext cx="2412000" cy="1864800"/>
            </a:xfrm>
            <a:prstGeom prst="rect">
              <a:avLst/>
            </a:prstGeom>
          </p:spPr>
        </p:pic>
        <p:sp>
          <p:nvSpPr>
            <p:cNvPr id="17" name="Text Box 25">
              <a:extLst>
                <a:ext uri="{FF2B5EF4-FFF2-40B4-BE49-F238E27FC236}">
                  <a16:creationId xmlns:a16="http://schemas.microsoft.com/office/drawing/2014/main" id="{0C2F96EF-325D-FF42-F521-5FE0F9B775C6}"/>
                </a:ext>
              </a:extLst>
            </p:cNvPr>
            <p:cNvSpPr txBox="1">
              <a:spLocks noChangeArrowheads="1"/>
            </p:cNvSpPr>
            <p:nvPr/>
          </p:nvSpPr>
          <p:spPr bwMode="auto">
            <a:xfrm rot="696863">
              <a:off x="9515263" y="3250365"/>
              <a:ext cx="2430145" cy="843454"/>
            </a:xfrm>
            <a:prstGeom prst="rect">
              <a:avLst/>
            </a:prstGeom>
            <a:solidFill>
              <a:srgbClr val="FF0000">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68288" indent="-2667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1pPr>
              <a:lvl2pPr marL="742950" indent="-28575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2pPr>
              <a:lvl3pPr marL="1143000" indent="-2286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3pPr>
              <a:lvl4pPr marL="1600200" indent="-2286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4pPr>
              <a:lvl5pPr marL="2057400" indent="-2286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a:solidFill>
                    <a:schemeClr val="tx1"/>
                  </a:solidFill>
                  <a:latin typeface="Arial" panose="020B0604020202020204" pitchFamily="34" charset="0"/>
                  <a:ea typeface="MS PGothic" panose="020B0600070205080204" pitchFamily="34" charset="-128"/>
                </a:defRPr>
              </a:lvl9pPr>
            </a:lstStyle>
            <a:p>
              <a:pPr algn="ctr" eaLnBrk="1" hangingPunct="1"/>
              <a:r>
                <a:rPr lang="sv-SE" altLang="nl-NL" sz="1600">
                  <a:solidFill>
                    <a:srgbClr val="FFFFFF"/>
                  </a:solidFill>
                  <a:latin typeface="Helvetica" panose="020B0604020202020204" pitchFamily="34" charset="0"/>
                </a:rPr>
                <a:t>Huvudsakligt fokus för vårt humanitära arbete</a:t>
              </a:r>
            </a:p>
          </p:txBody>
        </p:sp>
      </p:grpSp>
    </p:spTree>
    <p:extLst>
      <p:ext uri="{BB962C8B-B14F-4D97-AF65-F5344CB8AC3E}">
        <p14:creationId xmlns:p14="http://schemas.microsoft.com/office/powerpoint/2010/main" val="2492005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A284AF-B9BE-6BBD-9FAD-19E1A53108A2}"/>
              </a:ext>
            </a:extLst>
          </p:cNvPr>
          <p:cNvSpPr>
            <a:spLocks noGrp="1"/>
          </p:cNvSpPr>
          <p:nvPr>
            <p:ph type="title"/>
          </p:nvPr>
        </p:nvSpPr>
        <p:spPr>
          <a:xfrm>
            <a:off x="1055688" y="775169"/>
            <a:ext cx="10080625" cy="2386800"/>
          </a:xfrm>
        </p:spPr>
        <p:txBody>
          <a:bodyPr/>
          <a:lstStyle/>
          <a:p>
            <a:r>
              <a:rPr lang="sv-SE" sz="5400"/>
              <a:t>Dags för </a:t>
            </a:r>
            <a:r>
              <a:rPr lang="sv-SE" sz="5400" err="1"/>
              <a:t>quiz</a:t>
            </a:r>
            <a:r>
              <a:rPr lang="sv-SE" sz="5400"/>
              <a:t>!</a:t>
            </a:r>
            <a:endParaRPr lang="sv-SE" sz="5400">
              <a:cs typeface="Arial"/>
            </a:endParaRPr>
          </a:p>
        </p:txBody>
      </p:sp>
      <p:sp>
        <p:nvSpPr>
          <p:cNvPr id="5" name="Platshållare för text 4">
            <a:extLst>
              <a:ext uri="{FF2B5EF4-FFF2-40B4-BE49-F238E27FC236}">
                <a16:creationId xmlns:a16="http://schemas.microsoft.com/office/drawing/2014/main" id="{99187C9F-1E3A-2D38-B96E-D17F2E9D612D}"/>
              </a:ext>
            </a:extLst>
          </p:cNvPr>
          <p:cNvSpPr>
            <a:spLocks noGrp="1"/>
          </p:cNvSpPr>
          <p:nvPr>
            <p:ph type="body" idx="1"/>
          </p:nvPr>
        </p:nvSpPr>
        <p:spPr/>
        <p:txBody>
          <a:bodyPr/>
          <a:lstStyle/>
          <a:p>
            <a:endParaRPr lang="sv-SE"/>
          </a:p>
        </p:txBody>
      </p:sp>
      <p:sp>
        <p:nvSpPr>
          <p:cNvPr id="8" name="textruta 7">
            <a:extLst>
              <a:ext uri="{FF2B5EF4-FFF2-40B4-BE49-F238E27FC236}">
                <a16:creationId xmlns:a16="http://schemas.microsoft.com/office/drawing/2014/main" id="{1957E8DB-BBC0-B441-0A11-DF15B5AC9320}"/>
              </a:ext>
            </a:extLst>
          </p:cNvPr>
          <p:cNvSpPr txBox="1"/>
          <p:nvPr/>
        </p:nvSpPr>
        <p:spPr>
          <a:xfrm>
            <a:off x="3061502" y="3167827"/>
            <a:ext cx="60725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3600">
                <a:solidFill>
                  <a:schemeClr val="bg1"/>
                </a:solidFill>
                <a:cs typeface="Arial"/>
              </a:rPr>
              <a:t>Minskning eller anpassning?</a:t>
            </a:r>
            <a:br>
              <a:rPr lang="sv-SE" sz="3600">
                <a:cs typeface="Arial"/>
              </a:rPr>
            </a:br>
            <a:r>
              <a:rPr lang="sv-SE" sz="3600">
                <a:solidFill>
                  <a:schemeClr val="bg1"/>
                </a:solidFill>
                <a:cs typeface="Arial"/>
              </a:rPr>
              <a:t>Eller både och?</a:t>
            </a:r>
          </a:p>
        </p:txBody>
      </p:sp>
    </p:spTree>
    <p:extLst>
      <p:ext uri="{BB962C8B-B14F-4D97-AF65-F5344CB8AC3E}">
        <p14:creationId xmlns:p14="http://schemas.microsoft.com/office/powerpoint/2010/main" val="1949699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Solpaneler på villataket – en strålande affär?">
            <a:extLst>
              <a:ext uri="{FF2B5EF4-FFF2-40B4-BE49-F238E27FC236}">
                <a16:creationId xmlns:a16="http://schemas.microsoft.com/office/drawing/2014/main" id="{C4F13A2F-B591-2D8C-AF0E-C3B970D4D25A}"/>
              </a:ext>
            </a:extLst>
          </p:cNvPr>
          <p:cNvPicPr>
            <a:picLocks noChangeAspect="1"/>
          </p:cNvPicPr>
          <p:nvPr/>
        </p:nvPicPr>
        <p:blipFill>
          <a:blip r:embed="rId3"/>
          <a:stretch>
            <a:fillRect/>
          </a:stretch>
        </p:blipFill>
        <p:spPr>
          <a:xfrm>
            <a:off x="3118339" y="1710156"/>
            <a:ext cx="5955321" cy="3695597"/>
          </a:xfrm>
          <a:prstGeom prst="rect">
            <a:avLst/>
          </a:prstGeom>
        </p:spPr>
      </p:pic>
      <p:sp>
        <p:nvSpPr>
          <p:cNvPr id="6" name="Rubrik 1">
            <a:extLst>
              <a:ext uri="{FF2B5EF4-FFF2-40B4-BE49-F238E27FC236}">
                <a16:creationId xmlns:a16="http://schemas.microsoft.com/office/drawing/2014/main" id="{C80FECF3-81D0-7CA4-A2E8-E592199D2954}"/>
              </a:ext>
            </a:extLst>
          </p:cNvPr>
          <p:cNvSpPr txBox="1">
            <a:spLocks/>
          </p:cNvSpPr>
          <p:nvPr/>
        </p:nvSpPr>
        <p:spPr>
          <a:xfrm>
            <a:off x="942975" y="704954"/>
            <a:ext cx="10304744"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sv-SE" sz="3600"/>
              <a:t>Solpaneler</a:t>
            </a:r>
            <a:endParaRPr lang="sv-SE"/>
          </a:p>
        </p:txBody>
      </p:sp>
    </p:spTree>
    <p:extLst>
      <p:ext uri="{BB962C8B-B14F-4D97-AF65-F5344CB8AC3E}">
        <p14:creationId xmlns:p14="http://schemas.microsoft.com/office/powerpoint/2010/main" val="3570295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I Arvika har kommunen och MSB satsat 250 miljoner kronor på översvämningsskydd, efter katastrofen år 2000.">
            <a:extLst>
              <a:ext uri="{FF2B5EF4-FFF2-40B4-BE49-F238E27FC236}">
                <a16:creationId xmlns:a16="http://schemas.microsoft.com/office/drawing/2014/main" id="{06BAF63E-CF65-B9F1-570B-99B7BD646927}"/>
              </a:ext>
            </a:extLst>
          </p:cNvPr>
          <p:cNvPicPr>
            <a:picLocks noChangeAspect="1"/>
          </p:cNvPicPr>
          <p:nvPr/>
        </p:nvPicPr>
        <p:blipFill>
          <a:blip r:embed="rId3"/>
          <a:stretch>
            <a:fillRect/>
          </a:stretch>
        </p:blipFill>
        <p:spPr>
          <a:xfrm>
            <a:off x="2690079" y="1716434"/>
            <a:ext cx="6800119" cy="3823715"/>
          </a:xfrm>
          <a:prstGeom prst="rect">
            <a:avLst/>
          </a:prstGeom>
        </p:spPr>
      </p:pic>
      <p:sp>
        <p:nvSpPr>
          <p:cNvPr id="4" name="Rubrik 1">
            <a:extLst>
              <a:ext uri="{FF2B5EF4-FFF2-40B4-BE49-F238E27FC236}">
                <a16:creationId xmlns:a16="http://schemas.microsoft.com/office/drawing/2014/main" id="{3000DBF0-E95A-1C96-B5D2-695411504445}"/>
              </a:ext>
            </a:extLst>
          </p:cNvPr>
          <p:cNvSpPr txBox="1">
            <a:spLocks/>
          </p:cNvSpPr>
          <p:nvPr/>
        </p:nvSpPr>
        <p:spPr>
          <a:xfrm>
            <a:off x="942975" y="704954"/>
            <a:ext cx="10304744"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sv-SE" sz="3600">
                <a:cs typeface="Arial"/>
              </a:rPr>
              <a:t>Översvämningsskydd</a:t>
            </a:r>
          </a:p>
        </p:txBody>
      </p:sp>
    </p:spTree>
    <p:extLst>
      <p:ext uri="{BB962C8B-B14F-4D97-AF65-F5344CB8AC3E}">
        <p14:creationId xmlns:p14="http://schemas.microsoft.com/office/powerpoint/2010/main" val="4018318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utomhus, Landfordon, hjul, fordon&#10;&#10;Automatiskt genererad beskrivning">
            <a:extLst>
              <a:ext uri="{FF2B5EF4-FFF2-40B4-BE49-F238E27FC236}">
                <a16:creationId xmlns:a16="http://schemas.microsoft.com/office/drawing/2014/main" id="{C686DC3B-917A-0ED6-9D60-ED3827C8F05F}"/>
              </a:ext>
            </a:extLst>
          </p:cNvPr>
          <p:cNvPicPr>
            <a:picLocks noChangeAspect="1"/>
          </p:cNvPicPr>
          <p:nvPr/>
        </p:nvPicPr>
        <p:blipFill>
          <a:blip r:embed="rId3"/>
          <a:stretch>
            <a:fillRect/>
          </a:stretch>
        </p:blipFill>
        <p:spPr>
          <a:xfrm>
            <a:off x="1630128" y="2196112"/>
            <a:ext cx="4085261" cy="3067496"/>
          </a:xfrm>
          <a:prstGeom prst="rect">
            <a:avLst/>
          </a:prstGeom>
        </p:spPr>
      </p:pic>
      <p:sp>
        <p:nvSpPr>
          <p:cNvPr id="4" name="Rubrik 1">
            <a:extLst>
              <a:ext uri="{FF2B5EF4-FFF2-40B4-BE49-F238E27FC236}">
                <a16:creationId xmlns:a16="http://schemas.microsoft.com/office/drawing/2014/main" id="{4973618C-AA15-9AC4-CE01-8EB1BA1F1B94}"/>
              </a:ext>
            </a:extLst>
          </p:cNvPr>
          <p:cNvSpPr txBox="1">
            <a:spLocks/>
          </p:cNvSpPr>
          <p:nvPr/>
        </p:nvSpPr>
        <p:spPr>
          <a:xfrm>
            <a:off x="942975" y="704954"/>
            <a:ext cx="10304744"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sv-SE" sz="3600">
                <a:cs typeface="Arial"/>
              </a:rPr>
              <a:t>Alternativa transportsätt</a:t>
            </a:r>
            <a:endParaRPr lang="sv-SE"/>
          </a:p>
        </p:txBody>
      </p:sp>
      <p:pic>
        <p:nvPicPr>
          <p:cNvPr id="3" name="Bildobjekt 2" descr="Storsatsar på en unik laddstation i Åby för elbilar">
            <a:extLst>
              <a:ext uri="{FF2B5EF4-FFF2-40B4-BE49-F238E27FC236}">
                <a16:creationId xmlns:a16="http://schemas.microsoft.com/office/drawing/2014/main" id="{EB43B91F-ED9A-C4AE-E5B5-E81A7787D212}"/>
              </a:ext>
            </a:extLst>
          </p:cNvPr>
          <p:cNvPicPr>
            <a:picLocks noChangeAspect="1"/>
          </p:cNvPicPr>
          <p:nvPr/>
        </p:nvPicPr>
        <p:blipFill>
          <a:blip r:embed="rId4"/>
          <a:srcRect l="9767" t="159" r="7053" b="-613"/>
          <a:stretch/>
        </p:blipFill>
        <p:spPr>
          <a:xfrm>
            <a:off x="6274754" y="2195155"/>
            <a:ext cx="4583739" cy="3073168"/>
          </a:xfrm>
          <a:prstGeom prst="rect">
            <a:avLst/>
          </a:prstGeom>
        </p:spPr>
      </p:pic>
    </p:spTree>
    <p:extLst>
      <p:ext uri="{BB962C8B-B14F-4D97-AF65-F5344CB8AC3E}">
        <p14:creationId xmlns:p14="http://schemas.microsoft.com/office/powerpoint/2010/main" val="3487695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4F2A48AF-743C-AE8F-61D8-A06C88F6254C}"/>
              </a:ext>
            </a:extLst>
          </p:cNvPr>
          <p:cNvSpPr txBox="1">
            <a:spLocks/>
          </p:cNvSpPr>
          <p:nvPr/>
        </p:nvSpPr>
        <p:spPr>
          <a:xfrm>
            <a:off x="942975" y="704954"/>
            <a:ext cx="10304744"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sv-SE" sz="3600">
                <a:cs typeface="Arial"/>
              </a:rPr>
              <a:t>Solsegel över lekplatser</a:t>
            </a:r>
            <a:endParaRPr lang="sv-SE"/>
          </a:p>
        </p:txBody>
      </p:sp>
      <p:pic>
        <p:nvPicPr>
          <p:cNvPr id="5" name="Bildobjekt 4" descr="Solskydd till förskolans lekplats - Segeltak | Kinnevikens Segelmakeri">
            <a:extLst>
              <a:ext uri="{FF2B5EF4-FFF2-40B4-BE49-F238E27FC236}">
                <a16:creationId xmlns:a16="http://schemas.microsoft.com/office/drawing/2014/main" id="{19142CCC-171B-E882-20DC-2F3E9A85570F}"/>
              </a:ext>
            </a:extLst>
          </p:cNvPr>
          <p:cNvPicPr>
            <a:picLocks noChangeAspect="1"/>
          </p:cNvPicPr>
          <p:nvPr/>
        </p:nvPicPr>
        <p:blipFill>
          <a:blip r:embed="rId3"/>
          <a:stretch>
            <a:fillRect/>
          </a:stretch>
        </p:blipFill>
        <p:spPr>
          <a:xfrm>
            <a:off x="1111469" y="2032438"/>
            <a:ext cx="4122683" cy="3003332"/>
          </a:xfrm>
          <a:prstGeom prst="rect">
            <a:avLst/>
          </a:prstGeom>
        </p:spPr>
      </p:pic>
      <p:pic>
        <p:nvPicPr>
          <p:cNvPr id="6" name="Bildobjekt 5" descr="Solsegel lekplats">
            <a:extLst>
              <a:ext uri="{FF2B5EF4-FFF2-40B4-BE49-F238E27FC236}">
                <a16:creationId xmlns:a16="http://schemas.microsoft.com/office/drawing/2014/main" id="{47983F18-9E62-F76A-C0AD-13B179B803DA}"/>
              </a:ext>
            </a:extLst>
          </p:cNvPr>
          <p:cNvPicPr>
            <a:picLocks noChangeAspect="1"/>
          </p:cNvPicPr>
          <p:nvPr/>
        </p:nvPicPr>
        <p:blipFill>
          <a:blip r:embed="rId4"/>
          <a:stretch>
            <a:fillRect/>
          </a:stretch>
        </p:blipFill>
        <p:spPr>
          <a:xfrm>
            <a:off x="5762297" y="2026855"/>
            <a:ext cx="5291959" cy="2988223"/>
          </a:xfrm>
          <a:prstGeom prst="rect">
            <a:avLst/>
          </a:prstGeom>
        </p:spPr>
      </p:pic>
    </p:spTree>
    <p:extLst>
      <p:ext uri="{BB962C8B-B14F-4D97-AF65-F5344CB8AC3E}">
        <p14:creationId xmlns:p14="http://schemas.microsoft.com/office/powerpoint/2010/main" val="180625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växt, utomhus, träd, Stadsdesign&#10;&#10;Automatiskt genererad beskrivning">
            <a:extLst>
              <a:ext uri="{FF2B5EF4-FFF2-40B4-BE49-F238E27FC236}">
                <a16:creationId xmlns:a16="http://schemas.microsoft.com/office/drawing/2014/main" id="{C2BAA8D0-6A64-B928-A721-889698362171}"/>
              </a:ext>
            </a:extLst>
          </p:cNvPr>
          <p:cNvPicPr>
            <a:picLocks noChangeAspect="1"/>
          </p:cNvPicPr>
          <p:nvPr/>
        </p:nvPicPr>
        <p:blipFill>
          <a:blip r:embed="rId3"/>
          <a:stretch>
            <a:fillRect/>
          </a:stretch>
        </p:blipFill>
        <p:spPr>
          <a:xfrm>
            <a:off x="3029607" y="1697772"/>
            <a:ext cx="6132786" cy="3462457"/>
          </a:xfrm>
          <a:prstGeom prst="rect">
            <a:avLst/>
          </a:prstGeom>
        </p:spPr>
      </p:pic>
      <p:sp>
        <p:nvSpPr>
          <p:cNvPr id="5" name="Rubrik 1">
            <a:extLst>
              <a:ext uri="{FF2B5EF4-FFF2-40B4-BE49-F238E27FC236}">
                <a16:creationId xmlns:a16="http://schemas.microsoft.com/office/drawing/2014/main" id="{849B349E-514B-52B6-B892-26395D9BAD56}"/>
              </a:ext>
            </a:extLst>
          </p:cNvPr>
          <p:cNvSpPr txBox="1">
            <a:spLocks/>
          </p:cNvSpPr>
          <p:nvPr/>
        </p:nvSpPr>
        <p:spPr>
          <a:xfrm>
            <a:off x="942975" y="704954"/>
            <a:ext cx="10304744" cy="13255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sv-SE" sz="3600" err="1">
                <a:cs typeface="Arial"/>
              </a:rPr>
              <a:t>Takodling</a:t>
            </a:r>
            <a:endParaRPr lang="sv-SE" err="1"/>
          </a:p>
        </p:txBody>
      </p:sp>
    </p:spTree>
    <p:extLst>
      <p:ext uri="{BB962C8B-B14F-4D97-AF65-F5344CB8AC3E}">
        <p14:creationId xmlns:p14="http://schemas.microsoft.com/office/powerpoint/2010/main" val="225235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Strategisk inriktning 2024-2030">
            <a:hlinkClick r:id="" action="ppaction://media"/>
            <a:extLst>
              <a:ext uri="{FF2B5EF4-FFF2-40B4-BE49-F238E27FC236}">
                <a16:creationId xmlns:a16="http://schemas.microsoft.com/office/drawing/2014/main" id="{6757D86E-232A-0FA4-133F-C8C51C4BDBD5}"/>
              </a:ext>
            </a:extLst>
          </p:cNvPr>
          <p:cNvPicPr>
            <a:picLocks noRot="1" noChangeAspect="1"/>
          </p:cNvPicPr>
          <p:nvPr>
            <a:videoFile r:link="rId1"/>
          </p:nvPr>
        </p:nvPicPr>
        <p:blipFill>
          <a:blip r:embed="rId4"/>
          <a:stretch>
            <a:fillRect/>
          </a:stretch>
        </p:blipFill>
        <p:spPr>
          <a:xfrm>
            <a:off x="3144" y="-47145"/>
            <a:ext cx="12188856" cy="6986737"/>
          </a:xfrm>
          <a:prstGeom prst="rect">
            <a:avLst/>
          </a:prstGeom>
        </p:spPr>
      </p:pic>
    </p:spTree>
    <p:extLst>
      <p:ext uri="{BB962C8B-B14F-4D97-AF65-F5344CB8AC3E}">
        <p14:creationId xmlns:p14="http://schemas.microsoft.com/office/powerpoint/2010/main" val="108408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ora översvämningar efter kraftigt regn - Radio Sweden på lätt svenska |  Sveriges Radio">
            <a:extLst>
              <a:ext uri="{FF2B5EF4-FFF2-40B4-BE49-F238E27FC236}">
                <a16:creationId xmlns:a16="http://schemas.microsoft.com/office/drawing/2014/main" id="{B38A888E-02C7-4FD4-8E43-4D3D5A576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471" y="232186"/>
            <a:ext cx="10300478" cy="5794019"/>
          </a:xfrm>
          <a:prstGeom prst="rect">
            <a:avLst/>
          </a:prstGeom>
          <a:noFill/>
          <a:extLst>
            <a:ext uri="{909E8E84-426E-40DD-AFC4-6F175D3DCCD1}">
              <a14:hiddenFill xmlns:a14="http://schemas.microsoft.com/office/drawing/2010/main">
                <a:solidFill>
                  <a:srgbClr val="FFFFFF"/>
                </a:solidFill>
              </a14:hiddenFill>
            </a:ext>
          </a:extLst>
        </p:spPr>
      </p:pic>
      <p:pic>
        <p:nvPicPr>
          <p:cNvPr id="8" name="P3_Dystopia">
            <a:hlinkClick r:id="" action="ppaction://media"/>
            <a:extLst>
              <a:ext uri="{FF2B5EF4-FFF2-40B4-BE49-F238E27FC236}">
                <a16:creationId xmlns:a16="http://schemas.microsoft.com/office/drawing/2014/main" id="{2D864D75-CCD6-4097-806B-5EAB9D377A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6360" y="1323438"/>
            <a:ext cx="487363" cy="487363"/>
          </a:xfrm>
          <a:prstGeom prst="rect">
            <a:avLst/>
          </a:prstGeom>
        </p:spPr>
      </p:pic>
      <p:sp>
        <p:nvSpPr>
          <p:cNvPr id="7" name="textruta 6">
            <a:extLst>
              <a:ext uri="{FF2B5EF4-FFF2-40B4-BE49-F238E27FC236}">
                <a16:creationId xmlns:a16="http://schemas.microsoft.com/office/drawing/2014/main" id="{D67067FE-6111-4A2B-8907-0EB883F8FB5B}"/>
              </a:ext>
            </a:extLst>
          </p:cNvPr>
          <p:cNvSpPr txBox="1"/>
          <p:nvPr/>
        </p:nvSpPr>
        <p:spPr>
          <a:xfrm>
            <a:off x="839471" y="6026205"/>
            <a:ext cx="7258510" cy="307777"/>
          </a:xfrm>
          <a:prstGeom prst="rect">
            <a:avLst/>
          </a:prstGeom>
          <a:noFill/>
        </p:spPr>
        <p:txBody>
          <a:bodyPr wrap="square">
            <a:spAutoFit/>
          </a:bodyPr>
          <a:lstStyle/>
          <a:p>
            <a:r>
              <a:rPr lang="sv-SE" sz="1400">
                <a:solidFill>
                  <a:schemeClr val="bg1">
                    <a:lumMod val="50000"/>
                  </a:schemeClr>
                </a:solidFill>
                <a:latin typeface="Arial" panose="020B0604020202020204" pitchFamily="34" charset="0"/>
                <a:cs typeface="Arial" panose="020B0604020202020204" pitchFamily="34" charset="0"/>
              </a:rPr>
              <a:t>Ni lyssnar på </a:t>
            </a:r>
            <a:r>
              <a:rPr lang="sv-SE" sz="140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”När Havet kommer” från P3 </a:t>
            </a:r>
            <a:r>
              <a:rPr lang="sv-SE" sz="1400" err="1">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Dystopia</a:t>
            </a:r>
            <a:r>
              <a:rPr lang="sv-SE" sz="140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 Sveriges Radio.</a:t>
            </a:r>
            <a:endParaRPr lang="sv-SE" sz="14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10119"/>
      </p:ext>
    </p:extLst>
  </p:cSld>
  <p:clrMapOvr>
    <a:masterClrMapping/>
  </p:clrMapOvr>
  <mc:AlternateContent xmlns:mc="http://schemas.openxmlformats.org/markup-compatibility/2006" xmlns:p14="http://schemas.microsoft.com/office/powerpoint/2010/main">
    <mc:Choice Requires="p14">
      <p:transition spd="slow" p14:dur="2000" advTm="112250"/>
    </mc:Choice>
    <mc:Fallback xmlns="">
      <p:transition spd="slow" advTm="112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3A844C-2279-E27A-EE4E-1E9103338AFB}"/>
              </a:ext>
            </a:extLst>
          </p:cNvPr>
          <p:cNvSpPr>
            <a:spLocks noGrp="1"/>
          </p:cNvSpPr>
          <p:nvPr>
            <p:ph type="title"/>
          </p:nvPr>
        </p:nvSpPr>
        <p:spPr>
          <a:xfrm>
            <a:off x="942975" y="160264"/>
            <a:ext cx="10304744" cy="800855"/>
          </a:xfrm>
        </p:spPr>
        <p:txBody>
          <a:bodyPr>
            <a:noAutofit/>
          </a:bodyPr>
          <a:lstStyle/>
          <a:p>
            <a:r>
              <a:rPr lang="sv-SE" sz="2400"/>
              <a:t>Fokusområde: Humanitära konsekvenser av klimatförändringarna</a:t>
            </a:r>
          </a:p>
        </p:txBody>
      </p:sp>
      <p:sp>
        <p:nvSpPr>
          <p:cNvPr id="3" name="Platshållare för innehåll 2">
            <a:extLst>
              <a:ext uri="{FF2B5EF4-FFF2-40B4-BE49-F238E27FC236}">
                <a16:creationId xmlns:a16="http://schemas.microsoft.com/office/drawing/2014/main" id="{32CA43DE-AC53-737E-6C67-D3AD4AF8B984}"/>
              </a:ext>
            </a:extLst>
          </p:cNvPr>
          <p:cNvSpPr>
            <a:spLocks noGrp="1"/>
          </p:cNvSpPr>
          <p:nvPr>
            <p:ph idx="1"/>
          </p:nvPr>
        </p:nvSpPr>
        <p:spPr>
          <a:xfrm>
            <a:off x="942322" y="1396562"/>
            <a:ext cx="6068078" cy="5049394"/>
          </a:xfrm>
        </p:spPr>
        <p:txBody>
          <a:bodyPr>
            <a:normAutofit/>
          </a:bodyPr>
          <a:lstStyle/>
          <a:p>
            <a:pPr marL="0" indent="0">
              <a:buNone/>
            </a:pPr>
            <a:r>
              <a:rPr lang="sv-SE" dirty="0"/>
              <a:t>Genom att vi…</a:t>
            </a:r>
          </a:p>
          <a:p>
            <a:pPr marL="0" indent="0">
              <a:buNone/>
            </a:pPr>
            <a:endParaRPr lang="sv-SE" dirty="0"/>
          </a:p>
          <a:p>
            <a:r>
              <a:rPr lang="sv-SE" dirty="0"/>
              <a:t>…blir en ledande röst för att klimatförändringarna är en humanitär kris</a:t>
            </a:r>
          </a:p>
          <a:p>
            <a:endParaRPr lang="sv-SE" dirty="0"/>
          </a:p>
          <a:p>
            <a:r>
              <a:rPr lang="sv-SE" dirty="0"/>
              <a:t>…minimerar vårt eget negativa klimat- och miljöavtryck med målsättningen att bli klimatneutrala</a:t>
            </a:r>
          </a:p>
          <a:p>
            <a:endParaRPr lang="sv-SE" dirty="0"/>
          </a:p>
          <a:p>
            <a:r>
              <a:rPr lang="sv-SE" dirty="0"/>
              <a:t>…arbetar för att stärka människors och samhällens förmåga att förebygga och hantera klimatrelaterade kriser</a:t>
            </a:r>
          </a:p>
          <a:p>
            <a:pPr lvl="1"/>
            <a:endParaRPr lang="sv-SE" sz="1800" dirty="0"/>
          </a:p>
        </p:txBody>
      </p:sp>
      <p:pic>
        <p:nvPicPr>
          <p:cNvPr id="7" name="Bildobjekt 6">
            <a:extLst>
              <a:ext uri="{FF2B5EF4-FFF2-40B4-BE49-F238E27FC236}">
                <a16:creationId xmlns:a16="http://schemas.microsoft.com/office/drawing/2014/main" id="{8702857F-5273-6DF9-10D9-164A992C97D0}"/>
              </a:ext>
            </a:extLst>
          </p:cNvPr>
          <p:cNvPicPr>
            <a:picLocks noChangeAspect="1"/>
          </p:cNvPicPr>
          <p:nvPr/>
        </p:nvPicPr>
        <p:blipFill>
          <a:blip r:embed="rId3"/>
          <a:stretch>
            <a:fillRect/>
          </a:stretch>
        </p:blipFill>
        <p:spPr>
          <a:xfrm rot="20651779">
            <a:off x="9340517" y="1714499"/>
            <a:ext cx="2430488" cy="3429001"/>
          </a:xfrm>
          <a:prstGeom prst="rect">
            <a:avLst/>
          </a:prstGeom>
        </p:spPr>
      </p:pic>
      <p:pic>
        <p:nvPicPr>
          <p:cNvPr id="5" name="Bildobjekt 4">
            <a:extLst>
              <a:ext uri="{FF2B5EF4-FFF2-40B4-BE49-F238E27FC236}">
                <a16:creationId xmlns:a16="http://schemas.microsoft.com/office/drawing/2014/main" id="{B4442746-F9AB-D233-9BDE-BE7822093533}"/>
              </a:ext>
            </a:extLst>
          </p:cNvPr>
          <p:cNvPicPr>
            <a:picLocks noChangeAspect="1"/>
          </p:cNvPicPr>
          <p:nvPr/>
        </p:nvPicPr>
        <p:blipFill>
          <a:blip r:embed="rId4"/>
          <a:stretch>
            <a:fillRect/>
          </a:stretch>
        </p:blipFill>
        <p:spPr>
          <a:xfrm rot="315236">
            <a:off x="7252139" y="1861101"/>
            <a:ext cx="2344585" cy="3294993"/>
          </a:xfrm>
          <a:prstGeom prst="rect">
            <a:avLst/>
          </a:prstGeom>
        </p:spPr>
      </p:pic>
    </p:spTree>
    <p:extLst>
      <p:ext uri="{BB962C8B-B14F-4D97-AF65-F5344CB8AC3E}">
        <p14:creationId xmlns:p14="http://schemas.microsoft.com/office/powerpoint/2010/main" val="377036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B40759-D36F-9D97-F046-1263312DBF43}"/>
              </a:ext>
            </a:extLst>
          </p:cNvPr>
          <p:cNvSpPr>
            <a:spLocks noGrp="1"/>
          </p:cNvSpPr>
          <p:nvPr>
            <p:ph type="title"/>
          </p:nvPr>
        </p:nvSpPr>
        <p:spPr>
          <a:xfrm>
            <a:off x="942975" y="271201"/>
            <a:ext cx="10304744" cy="948000"/>
          </a:xfrm>
        </p:spPr>
        <p:txBody>
          <a:bodyPr/>
          <a:lstStyle/>
          <a:p>
            <a:r>
              <a:rPr lang="sv-SE" dirty="0"/>
              <a:t>Nuläge – här står vi idag!</a:t>
            </a:r>
          </a:p>
        </p:txBody>
      </p:sp>
      <p:graphicFrame>
        <p:nvGraphicFramePr>
          <p:cNvPr id="4" name="Platshållare för innehåll 3">
            <a:extLst>
              <a:ext uri="{FF2B5EF4-FFF2-40B4-BE49-F238E27FC236}">
                <a16:creationId xmlns:a16="http://schemas.microsoft.com/office/drawing/2014/main" id="{4E3F5D31-04A0-4F66-EF67-8637D648F054}"/>
              </a:ext>
            </a:extLst>
          </p:cNvPr>
          <p:cNvGraphicFramePr>
            <a:graphicFrameLocks noGrp="1"/>
          </p:cNvGraphicFramePr>
          <p:nvPr>
            <p:ph idx="1"/>
            <p:extLst>
              <p:ext uri="{D42A27DB-BD31-4B8C-83A1-F6EECF244321}">
                <p14:modId xmlns:p14="http://schemas.microsoft.com/office/powerpoint/2010/main" val="794703404"/>
              </p:ext>
            </p:extLst>
          </p:nvPr>
        </p:nvGraphicFramePr>
        <p:xfrm>
          <a:off x="942975" y="3045957"/>
          <a:ext cx="10304744" cy="3728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ruta 2">
            <a:extLst>
              <a:ext uri="{FF2B5EF4-FFF2-40B4-BE49-F238E27FC236}">
                <a16:creationId xmlns:a16="http://schemas.microsoft.com/office/drawing/2014/main" id="{D440D416-3724-B62D-D4B7-A91581A46FBA}"/>
              </a:ext>
            </a:extLst>
          </p:cNvPr>
          <p:cNvSpPr txBox="1"/>
          <p:nvPr/>
        </p:nvSpPr>
        <p:spPr>
          <a:xfrm>
            <a:off x="678426" y="1409955"/>
            <a:ext cx="11399274" cy="2862322"/>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sv-SE" dirty="0"/>
              <a:t>Fokus fram till 2030 – lägga en bra grund</a:t>
            </a:r>
          </a:p>
          <a:p>
            <a:pPr marL="285750" indent="-285750">
              <a:lnSpc>
                <a:spcPct val="150000"/>
              </a:lnSpc>
              <a:buFont typeface="Arial" panose="020B0604020202020204" pitchFamily="34" charset="0"/>
              <a:buChar char="•"/>
            </a:pPr>
            <a:r>
              <a:rPr lang="sv-SE" dirty="0"/>
              <a:t>Samverkan: identifiera aktörer att samarbeta med</a:t>
            </a:r>
          </a:p>
          <a:p>
            <a:pPr marL="285750" indent="-285750">
              <a:lnSpc>
                <a:spcPct val="150000"/>
              </a:lnSpc>
              <a:buFont typeface="Arial" panose="020B0604020202020204" pitchFamily="34" charset="0"/>
              <a:buChar char="•"/>
            </a:pPr>
            <a:r>
              <a:rPr lang="sv-SE" dirty="0"/>
              <a:t>Riksstämmobesluten om hållbarhetsambassadörerna och utbildningen – bygger kunskap och engagemang</a:t>
            </a:r>
          </a:p>
          <a:p>
            <a:pPr marL="285750" indent="-285750">
              <a:lnSpc>
                <a:spcPct val="150000"/>
              </a:lnSpc>
              <a:buFont typeface="Arial" panose="020B0604020202020204" pitchFamily="34" charset="0"/>
              <a:buChar char="•"/>
            </a:pPr>
            <a:r>
              <a:rPr lang="sv-SE" dirty="0"/>
              <a:t>Vad gör rörelsen? Stöd till nationella föreningar och samarbete med klimatcentret</a:t>
            </a:r>
          </a:p>
          <a:p>
            <a:pPr marL="285750" indent="-285750">
              <a:lnSpc>
                <a:spcPct val="150000"/>
              </a:lnSpc>
              <a:buFont typeface="Arial" panose="020B0604020202020204" pitchFamily="34" charset="0"/>
              <a:buChar char="•"/>
            </a:pPr>
            <a:r>
              <a:rPr lang="sv-SE" dirty="0"/>
              <a:t>Internationella avdelningens arbete – det finns mycket att lära</a:t>
            </a:r>
          </a:p>
          <a:p>
            <a:pPr marL="285750" indent="-285750">
              <a:lnSpc>
                <a:spcPct val="150000"/>
              </a:lnSpc>
              <a:buFont typeface="Arial" panose="020B0604020202020204" pitchFamily="34" charset="0"/>
              <a:buChar char="•"/>
            </a:pPr>
            <a:endParaRPr lang="sv-SE" dirty="0"/>
          </a:p>
          <a:p>
            <a:endParaRPr lang="sv-SE" dirty="0"/>
          </a:p>
        </p:txBody>
      </p:sp>
    </p:spTree>
    <p:extLst>
      <p:ext uri="{BB962C8B-B14F-4D97-AF65-F5344CB8AC3E}">
        <p14:creationId xmlns:p14="http://schemas.microsoft.com/office/powerpoint/2010/main" val="1197514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489477-FCB7-FB7B-C14E-CDE0DCA9D82C}"/>
              </a:ext>
            </a:extLst>
          </p:cNvPr>
          <p:cNvSpPr>
            <a:spLocks noGrp="1"/>
          </p:cNvSpPr>
          <p:nvPr>
            <p:ph type="title"/>
          </p:nvPr>
        </p:nvSpPr>
        <p:spPr>
          <a:xfrm>
            <a:off x="1055688" y="325677"/>
            <a:ext cx="10080625" cy="4325123"/>
          </a:xfrm>
        </p:spPr>
        <p:txBody>
          <a:bodyPr>
            <a:normAutofit/>
          </a:bodyPr>
          <a:lstStyle/>
          <a:p>
            <a:r>
              <a:rPr lang="sv-SE" dirty="0"/>
              <a:t>Prata med en granne 2 min</a:t>
            </a:r>
            <a:br>
              <a:rPr lang="sv-SE" dirty="0"/>
            </a:br>
            <a:br>
              <a:rPr lang="sv-SE" dirty="0"/>
            </a:br>
            <a:r>
              <a:rPr lang="sv-SE" b="0" dirty="0"/>
              <a:t>Dela med dig av ett ord som beskriver din känsla kring att jobba med klimatfrågan inom Svenska Röda Korset idag</a:t>
            </a:r>
          </a:p>
        </p:txBody>
      </p:sp>
      <p:sp>
        <p:nvSpPr>
          <p:cNvPr id="3" name="Platshållare för text 2">
            <a:extLst>
              <a:ext uri="{FF2B5EF4-FFF2-40B4-BE49-F238E27FC236}">
                <a16:creationId xmlns:a16="http://schemas.microsoft.com/office/drawing/2014/main" id="{BAD0133E-E717-BFDC-147F-9543C1A7A196}"/>
              </a:ext>
            </a:extLst>
          </p:cNvPr>
          <p:cNvSpPr>
            <a:spLocks noGrp="1"/>
          </p:cNvSpPr>
          <p:nvPr>
            <p:ph type="body" idx="1"/>
          </p:nvPr>
        </p:nvSpPr>
        <p:spPr/>
        <p:txBody>
          <a:bodyPr/>
          <a:lstStyle/>
          <a:p>
            <a:r>
              <a:rPr lang="sv-SE" dirty="0"/>
              <a:t>Skriv ner på en lapp och håll upp när vi räknar till 1, 2, 3</a:t>
            </a:r>
          </a:p>
          <a:p>
            <a:endParaRPr lang="sv-SE" dirty="0"/>
          </a:p>
        </p:txBody>
      </p:sp>
    </p:spTree>
    <p:extLst>
      <p:ext uri="{BB962C8B-B14F-4D97-AF65-F5344CB8AC3E}">
        <p14:creationId xmlns:p14="http://schemas.microsoft.com/office/powerpoint/2010/main" val="2827128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5D4A071A-2B98-9059-B76E-DF65E730B688}"/>
              </a:ext>
            </a:extLst>
          </p:cNvPr>
          <p:cNvSpPr>
            <a:spLocks noGrp="1"/>
          </p:cNvSpPr>
          <p:nvPr>
            <p:ph type="pic" idx="1"/>
          </p:nvPr>
        </p:nvSpPr>
        <p:spPr/>
        <p:txBody>
          <a:bodyPr/>
          <a:lstStyle/>
          <a:p>
            <a:endParaRPr lang="sv-SE"/>
          </a:p>
        </p:txBody>
      </p:sp>
      <p:pic>
        <p:nvPicPr>
          <p:cNvPr id="1026" name="Picture 2">
            <a:extLst>
              <a:ext uri="{FF2B5EF4-FFF2-40B4-BE49-F238E27FC236}">
                <a16:creationId xmlns:a16="http://schemas.microsoft.com/office/drawing/2014/main" id="{F7485DFC-3D75-759D-2B7B-8A0B856FA4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84" b="3483"/>
          <a:stretch/>
        </p:blipFill>
        <p:spPr bwMode="auto">
          <a:xfrm>
            <a:off x="218912" y="889"/>
            <a:ext cx="11750723" cy="6886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135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C7A8B1-2B4D-2DA0-87B4-27EF4BB2E85E}"/>
              </a:ext>
            </a:extLst>
          </p:cNvPr>
          <p:cNvSpPr>
            <a:spLocks noGrp="1"/>
          </p:cNvSpPr>
          <p:nvPr>
            <p:ph type="title"/>
          </p:nvPr>
        </p:nvSpPr>
        <p:spPr>
          <a:xfrm>
            <a:off x="1055688" y="2264000"/>
            <a:ext cx="10362460" cy="2386800"/>
          </a:xfrm>
        </p:spPr>
        <p:txBody>
          <a:bodyPr/>
          <a:lstStyle/>
          <a:p>
            <a:pPr algn="l"/>
            <a:r>
              <a:rPr lang="sv-SE">
                <a:cs typeface="Arial"/>
              </a:rPr>
              <a:t>Vår egen klimatpåverkan </a:t>
            </a:r>
            <a:br>
              <a:rPr lang="sv-SE">
                <a:cs typeface="Arial"/>
              </a:rPr>
            </a:br>
            <a:r>
              <a:rPr lang="sv-SE">
                <a:cs typeface="Arial"/>
              </a:rPr>
              <a:t> - hur jobbar vi med den?</a:t>
            </a:r>
            <a:endParaRPr lang="sv-SE"/>
          </a:p>
        </p:txBody>
      </p:sp>
      <p:sp>
        <p:nvSpPr>
          <p:cNvPr id="3" name="Platshållare för text 2">
            <a:extLst>
              <a:ext uri="{FF2B5EF4-FFF2-40B4-BE49-F238E27FC236}">
                <a16:creationId xmlns:a16="http://schemas.microsoft.com/office/drawing/2014/main" id="{0DAF00D9-5C5C-080D-18BB-D93DF6C79939}"/>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2521070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A9AF07-486A-667B-2107-BDA1F48015F5}"/>
              </a:ext>
            </a:extLst>
          </p:cNvPr>
          <p:cNvSpPr>
            <a:spLocks noGrp="1"/>
          </p:cNvSpPr>
          <p:nvPr>
            <p:ph type="title"/>
          </p:nvPr>
        </p:nvSpPr>
        <p:spPr/>
        <p:txBody>
          <a:bodyPr/>
          <a:lstStyle/>
          <a:p>
            <a:r>
              <a:rPr lang="sv-SE" dirty="0"/>
              <a:t>Klimatpåverkan och klimatneutralitet</a:t>
            </a:r>
          </a:p>
        </p:txBody>
      </p:sp>
      <p:sp>
        <p:nvSpPr>
          <p:cNvPr id="3" name="Platshållare för innehåll 2">
            <a:extLst>
              <a:ext uri="{FF2B5EF4-FFF2-40B4-BE49-F238E27FC236}">
                <a16:creationId xmlns:a16="http://schemas.microsoft.com/office/drawing/2014/main" id="{5341B6B8-A601-579E-62A1-1A869C3F1B9C}"/>
              </a:ext>
            </a:extLst>
          </p:cNvPr>
          <p:cNvSpPr>
            <a:spLocks noGrp="1"/>
          </p:cNvSpPr>
          <p:nvPr>
            <p:ph idx="1"/>
          </p:nvPr>
        </p:nvSpPr>
        <p:spPr/>
        <p:txBody>
          <a:bodyPr>
            <a:normAutofit/>
          </a:bodyPr>
          <a:lstStyle/>
          <a:p>
            <a:pPr marL="0" indent="0">
              <a:buNone/>
            </a:pPr>
            <a:endParaRPr lang="sv-SE" dirty="0"/>
          </a:p>
          <a:p>
            <a:r>
              <a:rPr lang="sv-SE" dirty="0"/>
              <a:t>Nästan allt vi gör idag orsakar någon form av utsläpp av växthusgaser</a:t>
            </a:r>
          </a:p>
          <a:p>
            <a:endParaRPr lang="sv-SE" dirty="0"/>
          </a:p>
          <a:p>
            <a:r>
              <a:rPr lang="sv-SE" dirty="0"/>
              <a:t>Klimatneutral innebär att ingen påverkan på klimatet orsakats</a:t>
            </a:r>
          </a:p>
          <a:p>
            <a:endParaRPr lang="sv-SE" dirty="0"/>
          </a:p>
          <a:p>
            <a:r>
              <a:rPr lang="sv-SE" dirty="0"/>
              <a:t>För att bli klimatneutral krävs idag att man beräknar sitt klimatavtryck, helst att man reducerat det som går och sen kompenserar det som blir över. </a:t>
            </a:r>
          </a:p>
          <a:p>
            <a:endParaRPr lang="sv-SE" dirty="0"/>
          </a:p>
          <a:p>
            <a:r>
              <a:rPr lang="sv-SE" dirty="0"/>
              <a:t>Mycket diskussion kring begreppen klimatneutral och </a:t>
            </a:r>
            <a:r>
              <a:rPr lang="sv-SE" dirty="0" err="1"/>
              <a:t>nettonoll</a:t>
            </a:r>
            <a:r>
              <a:rPr lang="sv-SE" dirty="0"/>
              <a:t> – vad får man kalla en verksamhet?</a:t>
            </a:r>
          </a:p>
          <a:p>
            <a:endParaRPr lang="sv-SE" dirty="0"/>
          </a:p>
          <a:p>
            <a:endParaRPr lang="sv-SE" dirty="0"/>
          </a:p>
        </p:txBody>
      </p:sp>
    </p:spTree>
    <p:extLst>
      <p:ext uri="{BB962C8B-B14F-4D97-AF65-F5344CB8AC3E}">
        <p14:creationId xmlns:p14="http://schemas.microsoft.com/office/powerpoint/2010/main" val="776520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F6DD6D-4722-DAE3-6EBB-9518C95613E3}"/>
              </a:ext>
            </a:extLst>
          </p:cNvPr>
          <p:cNvSpPr>
            <a:spLocks noGrp="1"/>
          </p:cNvSpPr>
          <p:nvPr>
            <p:ph type="title"/>
          </p:nvPr>
        </p:nvSpPr>
        <p:spPr>
          <a:xfrm>
            <a:off x="942975" y="271201"/>
            <a:ext cx="10304744" cy="822814"/>
          </a:xfrm>
        </p:spPr>
        <p:txBody>
          <a:bodyPr>
            <a:normAutofit fontScale="90000"/>
          </a:bodyPr>
          <a:lstStyle/>
          <a:p>
            <a:r>
              <a:rPr lang="sv-SE"/>
              <a:t>Arbetet med vår klimatpåverkan senaste åren</a:t>
            </a:r>
          </a:p>
        </p:txBody>
      </p:sp>
      <p:graphicFrame>
        <p:nvGraphicFramePr>
          <p:cNvPr id="10" name="Diagram 9">
            <a:extLst>
              <a:ext uri="{FF2B5EF4-FFF2-40B4-BE49-F238E27FC236}">
                <a16:creationId xmlns:a16="http://schemas.microsoft.com/office/drawing/2014/main" id="{4CC1E8DC-67A0-703E-810A-B47E4B2E9C6D}"/>
              </a:ext>
            </a:extLst>
          </p:cNvPr>
          <p:cNvGraphicFramePr/>
          <p:nvPr>
            <p:extLst>
              <p:ext uri="{D42A27DB-BD31-4B8C-83A1-F6EECF244321}">
                <p14:modId xmlns:p14="http://schemas.microsoft.com/office/powerpoint/2010/main" val="611883663"/>
              </p:ext>
            </p:extLst>
          </p:nvPr>
        </p:nvGraphicFramePr>
        <p:xfrm>
          <a:off x="820882" y="2547256"/>
          <a:ext cx="10910454" cy="3591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tshållare för innehåll 2">
            <a:extLst>
              <a:ext uri="{FF2B5EF4-FFF2-40B4-BE49-F238E27FC236}">
                <a16:creationId xmlns:a16="http://schemas.microsoft.com/office/drawing/2014/main" id="{6920940A-9CD2-1003-D06F-BE59E5C544C6}"/>
              </a:ext>
            </a:extLst>
          </p:cNvPr>
          <p:cNvSpPr txBox="1">
            <a:spLocks/>
          </p:cNvSpPr>
          <p:nvPr/>
        </p:nvSpPr>
        <p:spPr>
          <a:xfrm>
            <a:off x="851339" y="1396093"/>
            <a:ext cx="10304744" cy="1151163"/>
          </a:xfrm>
          <a:prstGeom prst="rect">
            <a:avLst/>
          </a:prstGeom>
        </p:spPr>
        <p:txBody>
          <a:bodyPr vert="horz" lIns="91440" tIns="45720" rIns="91440" bIns="45720" rtlCol="0">
            <a:normAutofit fontScale="92500"/>
          </a:bodyPr>
          <a:lstStyle>
            <a:lvl1pPr marL="2304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1pPr>
            <a:lvl2pPr marL="4608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2pPr>
            <a:lvl3pPr marL="6912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3pPr>
            <a:lvl4pPr marL="9216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400" lvl="1" indent="0">
              <a:buFont typeface="Arial" panose="020B0604020202020204" pitchFamily="34" charset="0"/>
              <a:buNone/>
            </a:pPr>
            <a:r>
              <a:rPr lang="sv-SE" sz="1800">
                <a:solidFill>
                  <a:srgbClr val="000000"/>
                </a:solidFill>
              </a:rPr>
              <a:t>Allt som gäller SRK nationellt och internationellt (inkl. riksstämman, dialogmöten, regionalt forum etc.)</a:t>
            </a:r>
          </a:p>
          <a:p>
            <a:pPr marL="230400" lvl="1" indent="0">
              <a:buFont typeface="Arial" panose="020B0604020202020204" pitchFamily="34" charset="0"/>
              <a:buNone/>
            </a:pPr>
            <a:endParaRPr lang="sv-SE" sz="1800">
              <a:solidFill>
                <a:srgbClr val="000000"/>
              </a:solidFill>
            </a:endParaRPr>
          </a:p>
          <a:p>
            <a:pPr marL="230400" lvl="1" indent="0">
              <a:buFont typeface="Arial" panose="020B0604020202020204" pitchFamily="34" charset="0"/>
              <a:buNone/>
            </a:pPr>
            <a:r>
              <a:rPr lang="sv-SE" sz="1800">
                <a:solidFill>
                  <a:srgbClr val="000000"/>
                </a:solidFill>
              </a:rPr>
              <a:t>Baserat på resor (flyg, tåg, bil), energiförbrukning och pappersförbrukning på våra 4 kontor i Sverige</a:t>
            </a:r>
          </a:p>
        </p:txBody>
      </p:sp>
    </p:spTree>
    <p:extLst>
      <p:ext uri="{BB962C8B-B14F-4D97-AF65-F5344CB8AC3E}">
        <p14:creationId xmlns:p14="http://schemas.microsoft.com/office/powerpoint/2010/main" val="3339245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3FF0BE-84EB-40E5-1238-3606644824F0}"/>
              </a:ext>
            </a:extLst>
          </p:cNvPr>
          <p:cNvSpPr>
            <a:spLocks noGrp="1"/>
          </p:cNvSpPr>
          <p:nvPr>
            <p:ph type="title"/>
          </p:nvPr>
        </p:nvSpPr>
        <p:spPr>
          <a:xfrm>
            <a:off x="942975" y="271201"/>
            <a:ext cx="10304744" cy="884938"/>
          </a:xfrm>
        </p:spPr>
        <p:txBody>
          <a:bodyPr/>
          <a:lstStyle/>
          <a:p>
            <a:r>
              <a:rPr lang="sv-SE"/>
              <a:t>Totala utsläpp  </a:t>
            </a:r>
          </a:p>
        </p:txBody>
      </p:sp>
      <p:sp>
        <p:nvSpPr>
          <p:cNvPr id="5" name="Platshållare för innehåll 2">
            <a:extLst>
              <a:ext uri="{FF2B5EF4-FFF2-40B4-BE49-F238E27FC236}">
                <a16:creationId xmlns:a16="http://schemas.microsoft.com/office/drawing/2014/main" id="{7D90C692-0927-442A-9CEA-D51AED1C49D2}"/>
              </a:ext>
            </a:extLst>
          </p:cNvPr>
          <p:cNvSpPr txBox="1">
            <a:spLocks/>
          </p:cNvSpPr>
          <p:nvPr/>
        </p:nvSpPr>
        <p:spPr>
          <a:xfrm>
            <a:off x="851339" y="1219200"/>
            <a:ext cx="10304744" cy="1480343"/>
          </a:xfrm>
          <a:prstGeom prst="rect">
            <a:avLst/>
          </a:prstGeom>
        </p:spPr>
        <p:txBody>
          <a:bodyPr vert="horz" lIns="91440" tIns="45720" rIns="91440" bIns="45720" rtlCol="0">
            <a:normAutofit fontScale="92500" lnSpcReduction="10000"/>
          </a:bodyPr>
          <a:lstStyle>
            <a:lvl1pPr marL="2304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1pPr>
            <a:lvl2pPr marL="4608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2pPr>
            <a:lvl3pPr marL="6912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3pPr>
            <a:lvl4pPr marL="921600" indent="-230400" algn="l" defTabSz="914400" rtl="0" eaLnBrk="1" latinLnBrk="0" hangingPunct="1">
              <a:lnSpc>
                <a:spcPct val="90000"/>
              </a:lnSpc>
              <a:spcBef>
                <a:spcPts val="500"/>
              </a:spcBef>
              <a:buFont typeface="Arial" panose="020B0604020202020204" pitchFamily="34" charset="0"/>
              <a:buChar char="•"/>
              <a:defRPr sz="225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400" lvl="1" indent="0">
              <a:buFont typeface="Arial" panose="020B0604020202020204" pitchFamily="34" charset="0"/>
              <a:buNone/>
            </a:pPr>
            <a:r>
              <a:rPr lang="sv-SE" sz="1800">
                <a:solidFill>
                  <a:srgbClr val="000000"/>
                </a:solidFill>
              </a:rPr>
              <a:t>Allt som gäller SRK nationellt och internationellt (inkl. riksstämman, dialogmöten, regionalt forum etc.)</a:t>
            </a:r>
          </a:p>
          <a:p>
            <a:pPr marL="230400" lvl="1" indent="0">
              <a:buFont typeface="Arial" panose="020B0604020202020204" pitchFamily="34" charset="0"/>
              <a:buNone/>
            </a:pPr>
            <a:endParaRPr lang="sv-SE" sz="1800">
              <a:solidFill>
                <a:srgbClr val="000000"/>
              </a:solidFill>
            </a:endParaRPr>
          </a:p>
          <a:p>
            <a:pPr marL="230400" lvl="1" indent="0">
              <a:buFont typeface="Arial" panose="020B0604020202020204" pitchFamily="34" charset="0"/>
              <a:buNone/>
            </a:pPr>
            <a:r>
              <a:rPr lang="sv-SE" sz="1800">
                <a:solidFill>
                  <a:srgbClr val="000000"/>
                </a:solidFill>
              </a:rPr>
              <a:t>Baserat på resor (flyg, tåg, bil), energiförbrukning och pappersförbrukning på våra 4 kontor i Sverige</a:t>
            </a:r>
          </a:p>
          <a:p>
            <a:pPr marL="230400" lvl="1" indent="0">
              <a:buFont typeface="Arial" panose="020B0604020202020204" pitchFamily="34" charset="0"/>
              <a:buNone/>
            </a:pPr>
            <a:endParaRPr lang="sv-SE" sz="1800">
              <a:solidFill>
                <a:srgbClr val="000000"/>
              </a:solidFill>
            </a:endParaRPr>
          </a:p>
          <a:p>
            <a:pPr marL="230400" lvl="1" indent="0">
              <a:buNone/>
            </a:pPr>
            <a:r>
              <a:rPr lang="sv-SE" sz="1700" b="1"/>
              <a:t>Utsläpp per anställd 2015-2023 </a:t>
            </a:r>
          </a:p>
          <a:p>
            <a:pPr marL="230400" lvl="1" indent="0">
              <a:buFont typeface="Arial" panose="020B0604020202020204" pitchFamily="34" charset="0"/>
              <a:buNone/>
            </a:pPr>
            <a:endParaRPr lang="sv-SE" sz="1800">
              <a:solidFill>
                <a:srgbClr val="000000"/>
              </a:solidFill>
            </a:endParaRPr>
          </a:p>
        </p:txBody>
      </p:sp>
      <p:graphicFrame>
        <p:nvGraphicFramePr>
          <p:cNvPr id="8" name="Platshållare för innehåll 7">
            <a:extLst>
              <a:ext uri="{FF2B5EF4-FFF2-40B4-BE49-F238E27FC236}">
                <a16:creationId xmlns:a16="http://schemas.microsoft.com/office/drawing/2014/main" id="{924C9400-9341-55F4-5251-BBFA0B5325C3}"/>
              </a:ext>
            </a:extLst>
          </p:cNvPr>
          <p:cNvGraphicFramePr>
            <a:graphicFrameLocks noGrp="1"/>
          </p:cNvGraphicFramePr>
          <p:nvPr>
            <p:ph idx="1"/>
          </p:nvPr>
        </p:nvGraphicFramePr>
        <p:xfrm>
          <a:off x="943768" y="2699544"/>
          <a:ext cx="10304463" cy="34401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4993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F6DD6D-4722-DAE3-6EBB-9518C95613E3}"/>
              </a:ext>
            </a:extLst>
          </p:cNvPr>
          <p:cNvSpPr>
            <a:spLocks noGrp="1"/>
          </p:cNvSpPr>
          <p:nvPr>
            <p:ph type="title"/>
          </p:nvPr>
        </p:nvSpPr>
        <p:spPr>
          <a:xfrm>
            <a:off x="942975" y="271201"/>
            <a:ext cx="10304744" cy="684764"/>
          </a:xfrm>
        </p:spPr>
        <p:txBody>
          <a:bodyPr/>
          <a:lstStyle/>
          <a:p>
            <a:r>
              <a:rPr lang="sv-SE"/>
              <a:t>Detta görs nu</a:t>
            </a:r>
          </a:p>
        </p:txBody>
      </p:sp>
      <p:graphicFrame>
        <p:nvGraphicFramePr>
          <p:cNvPr id="10" name="Diagram 9">
            <a:extLst>
              <a:ext uri="{FF2B5EF4-FFF2-40B4-BE49-F238E27FC236}">
                <a16:creationId xmlns:a16="http://schemas.microsoft.com/office/drawing/2014/main" id="{4CC1E8DC-67A0-703E-810A-B47E4B2E9C6D}"/>
              </a:ext>
            </a:extLst>
          </p:cNvPr>
          <p:cNvGraphicFramePr/>
          <p:nvPr>
            <p:extLst>
              <p:ext uri="{D42A27DB-BD31-4B8C-83A1-F6EECF244321}">
                <p14:modId xmlns:p14="http://schemas.microsoft.com/office/powerpoint/2010/main" val="3917249341"/>
              </p:ext>
            </p:extLst>
          </p:nvPr>
        </p:nvGraphicFramePr>
        <p:xfrm>
          <a:off x="820882" y="1246910"/>
          <a:ext cx="10910454" cy="4891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9081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66E5BA-2F4C-BD6F-B583-BBD50EB5A342}"/>
              </a:ext>
            </a:extLst>
          </p:cNvPr>
          <p:cNvSpPr>
            <a:spLocks noGrp="1"/>
          </p:cNvSpPr>
          <p:nvPr>
            <p:ph type="title"/>
          </p:nvPr>
        </p:nvSpPr>
        <p:spPr/>
        <p:txBody>
          <a:bodyPr/>
          <a:lstStyle/>
          <a:p>
            <a:r>
              <a:rPr lang="sv-SE"/>
              <a:t>Men hur vill vi jobba med kretsarna kring klimatpåverkan?</a:t>
            </a:r>
          </a:p>
        </p:txBody>
      </p:sp>
      <p:sp>
        <p:nvSpPr>
          <p:cNvPr id="3" name="Platshållare för text 2">
            <a:extLst>
              <a:ext uri="{FF2B5EF4-FFF2-40B4-BE49-F238E27FC236}">
                <a16:creationId xmlns:a16="http://schemas.microsoft.com/office/drawing/2014/main" id="{03212817-F84C-914F-3A74-2BE04CD272BC}"/>
              </a:ext>
            </a:extLst>
          </p:cNvPr>
          <p:cNvSpPr>
            <a:spLocks noGrp="1"/>
          </p:cNvSpPr>
          <p:nvPr>
            <p:ph type="body" idx="1"/>
          </p:nvPr>
        </p:nvSpPr>
        <p:spPr/>
        <p:txBody>
          <a:bodyPr/>
          <a:lstStyle/>
          <a:p>
            <a:r>
              <a:rPr lang="sv-SE"/>
              <a:t>Hur har vi gjort och hur gör andra? Exempel för inspiration!</a:t>
            </a:r>
          </a:p>
        </p:txBody>
      </p:sp>
    </p:spTree>
    <p:extLst>
      <p:ext uri="{BB962C8B-B14F-4D97-AF65-F5344CB8AC3E}">
        <p14:creationId xmlns:p14="http://schemas.microsoft.com/office/powerpoint/2010/main" val="1503627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p:txBody>
          <a:bodyPr/>
          <a:lstStyle/>
          <a:p>
            <a:r>
              <a:rPr lang="sv-SE">
                <a:cs typeface="Arial"/>
              </a:rPr>
              <a:t>Agenda</a:t>
            </a:r>
            <a:endParaRPr lang="sv-SE"/>
          </a:p>
        </p:txBody>
      </p:sp>
      <p:sp>
        <p:nvSpPr>
          <p:cNvPr id="3" name="Platshållare för innehåll 2">
            <a:extLst>
              <a:ext uri="{FF2B5EF4-FFF2-40B4-BE49-F238E27FC236}">
                <a16:creationId xmlns:a16="http://schemas.microsoft.com/office/drawing/2014/main" id="{4E155DD5-8FC3-4EF3-B751-241D7F928291}"/>
              </a:ext>
            </a:extLst>
          </p:cNvPr>
          <p:cNvSpPr>
            <a:spLocks noGrp="1"/>
          </p:cNvSpPr>
          <p:nvPr>
            <p:ph idx="1"/>
          </p:nvPr>
        </p:nvSpPr>
        <p:spPr/>
        <p:txBody>
          <a:bodyPr vert="horz" lIns="91440" tIns="45720" rIns="91440" bIns="45720" rtlCol="0" anchor="t">
            <a:normAutofit lnSpcReduction="10000"/>
          </a:bodyPr>
          <a:lstStyle/>
          <a:p>
            <a:pPr marL="0" indent="0">
              <a:spcAft>
                <a:spcPts val="500"/>
              </a:spcAft>
              <a:buNone/>
            </a:pPr>
            <a:r>
              <a:rPr lang="sv-SE" b="1">
                <a:cs typeface="Arial"/>
              </a:rPr>
              <a:t>9.00</a:t>
            </a:r>
            <a:r>
              <a:rPr lang="sv-SE">
                <a:cs typeface="Arial"/>
              </a:rPr>
              <a:t> Välkomna och inledning</a:t>
            </a:r>
            <a:endParaRPr lang="sv-SE"/>
          </a:p>
          <a:p>
            <a:pPr marL="0" indent="0">
              <a:spcAft>
                <a:spcPts val="500"/>
              </a:spcAft>
              <a:buNone/>
            </a:pPr>
            <a:r>
              <a:rPr lang="sv-SE" b="1">
                <a:cs typeface="Arial"/>
              </a:rPr>
              <a:t>9.10</a:t>
            </a:r>
            <a:r>
              <a:rPr lang="sv-SE">
                <a:cs typeface="Arial"/>
              </a:rPr>
              <a:t> Klimatförändringar i en global och humanitär kontext</a:t>
            </a:r>
          </a:p>
          <a:p>
            <a:pPr marL="0" indent="0">
              <a:spcAft>
                <a:spcPts val="500"/>
              </a:spcAft>
              <a:buNone/>
            </a:pPr>
            <a:r>
              <a:rPr lang="sv-SE" b="1">
                <a:cs typeface="Arial"/>
              </a:rPr>
              <a:t>9.25</a:t>
            </a:r>
            <a:r>
              <a:rPr lang="sv-SE">
                <a:cs typeface="Arial"/>
              </a:rPr>
              <a:t> Arbetet med klimatfrågor i Svenska Röda Korset och Rödakors- och Rödahalvmånerörelsen</a:t>
            </a:r>
          </a:p>
          <a:p>
            <a:pPr marL="0" indent="0">
              <a:spcAft>
                <a:spcPts val="500"/>
              </a:spcAft>
              <a:buNone/>
            </a:pPr>
            <a:r>
              <a:rPr lang="sv-SE" b="1">
                <a:cs typeface="Arial"/>
              </a:rPr>
              <a:t>9.45</a:t>
            </a:r>
            <a:r>
              <a:rPr lang="sv-SE">
                <a:cs typeface="Arial"/>
              </a:rPr>
              <a:t> Vår egen klimatpåverkan - hur jobbar vi med den?</a:t>
            </a:r>
          </a:p>
          <a:p>
            <a:pPr marL="0" indent="0">
              <a:spcAft>
                <a:spcPts val="500"/>
              </a:spcAft>
              <a:buNone/>
            </a:pPr>
            <a:r>
              <a:rPr lang="sv-SE" b="1">
                <a:cs typeface="Arial"/>
              </a:rPr>
              <a:t>10.25</a:t>
            </a:r>
            <a:r>
              <a:rPr lang="sv-SE">
                <a:cs typeface="Arial"/>
              </a:rPr>
              <a:t> Fika</a:t>
            </a:r>
          </a:p>
          <a:p>
            <a:pPr marL="0" indent="0">
              <a:spcAft>
                <a:spcPts val="500"/>
              </a:spcAft>
              <a:buNone/>
            </a:pPr>
            <a:r>
              <a:rPr lang="sv-SE" b="1">
                <a:cs typeface="Arial"/>
              </a:rPr>
              <a:t>10.45 </a:t>
            </a:r>
            <a:r>
              <a:rPr lang="sv-SE">
                <a:cs typeface="Arial"/>
              </a:rPr>
              <a:t>Stockholm stads klimatarbete, kommunernas roll i klimatanpassningen</a:t>
            </a:r>
          </a:p>
          <a:p>
            <a:pPr marL="0" indent="0">
              <a:spcAft>
                <a:spcPts val="500"/>
              </a:spcAft>
              <a:buNone/>
            </a:pPr>
            <a:r>
              <a:rPr lang="sv-SE" b="1">
                <a:cs typeface="Arial"/>
              </a:rPr>
              <a:t>11.05</a:t>
            </a:r>
            <a:r>
              <a:rPr lang="sv-SE">
                <a:cs typeface="Arial"/>
              </a:rPr>
              <a:t> Workshop: Konsekvenser av klimatförändringarna i Sverige – vår roll i Svenska Röda Korset</a:t>
            </a:r>
          </a:p>
          <a:p>
            <a:pPr marL="0" indent="0">
              <a:spcAft>
                <a:spcPts val="500"/>
              </a:spcAft>
              <a:buNone/>
            </a:pPr>
            <a:r>
              <a:rPr lang="sv-SE" b="1">
                <a:cs typeface="Arial"/>
              </a:rPr>
              <a:t>12.45</a:t>
            </a:r>
            <a:r>
              <a:rPr lang="sv-SE">
                <a:cs typeface="Arial"/>
              </a:rPr>
              <a:t> Summering och nästa steg</a:t>
            </a:r>
          </a:p>
          <a:p>
            <a:pPr marL="0" indent="0">
              <a:spcAft>
                <a:spcPts val="500"/>
              </a:spcAft>
              <a:buNone/>
            </a:pPr>
            <a:r>
              <a:rPr lang="sv-SE" b="1">
                <a:cs typeface="Arial"/>
              </a:rPr>
              <a:t>13.00</a:t>
            </a:r>
            <a:r>
              <a:rPr lang="sv-SE">
                <a:cs typeface="Arial"/>
              </a:rPr>
              <a:t> Avslut och lunch</a:t>
            </a:r>
          </a:p>
          <a:p>
            <a:pPr marL="0" indent="0">
              <a:buNone/>
            </a:pPr>
            <a:endParaRPr lang="sv-SE">
              <a:cs typeface="Arial"/>
            </a:endParaRPr>
          </a:p>
        </p:txBody>
      </p:sp>
    </p:spTree>
    <p:extLst>
      <p:ext uri="{BB962C8B-B14F-4D97-AF65-F5344CB8AC3E}">
        <p14:creationId xmlns:p14="http://schemas.microsoft.com/office/powerpoint/2010/main" val="443619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7A3F8710-952A-3CB4-D44B-6CD8CB48CFA1}"/>
              </a:ext>
            </a:extLst>
          </p:cNvPr>
          <p:cNvPicPr>
            <a:picLocks noGrp="1" noChangeAspect="1"/>
          </p:cNvPicPr>
          <p:nvPr>
            <p:ph sz="half" idx="2"/>
          </p:nvPr>
        </p:nvPicPr>
        <p:blipFill>
          <a:blip r:embed="rId3"/>
          <a:srcRect b="23981"/>
          <a:stretch/>
        </p:blipFill>
        <p:spPr>
          <a:xfrm>
            <a:off x="6621193" y="1640197"/>
            <a:ext cx="4224481" cy="4539116"/>
          </a:xfrm>
          <a:noFill/>
        </p:spPr>
      </p:pic>
      <p:sp>
        <p:nvSpPr>
          <p:cNvPr id="2" name="Rubrik 1">
            <a:extLst>
              <a:ext uri="{FF2B5EF4-FFF2-40B4-BE49-F238E27FC236}">
                <a16:creationId xmlns:a16="http://schemas.microsoft.com/office/drawing/2014/main" id="{6E5E6C12-944B-3C2A-A0DB-E0BB73DAFE4A}"/>
              </a:ext>
            </a:extLst>
          </p:cNvPr>
          <p:cNvSpPr>
            <a:spLocks noGrp="1"/>
          </p:cNvSpPr>
          <p:nvPr>
            <p:ph type="title"/>
          </p:nvPr>
        </p:nvSpPr>
        <p:spPr>
          <a:xfrm>
            <a:off x="942975" y="271200"/>
            <a:ext cx="10304744" cy="935431"/>
          </a:xfrm>
        </p:spPr>
        <p:txBody>
          <a:bodyPr anchor="b">
            <a:normAutofit/>
          </a:bodyPr>
          <a:lstStyle/>
          <a:p>
            <a:r>
              <a:rPr lang="sv-SE"/>
              <a:t>Checklista till kretsar</a:t>
            </a:r>
          </a:p>
        </p:txBody>
      </p:sp>
      <p:pic>
        <p:nvPicPr>
          <p:cNvPr id="7" name="Bildobjekt 6">
            <a:extLst>
              <a:ext uri="{FF2B5EF4-FFF2-40B4-BE49-F238E27FC236}">
                <a16:creationId xmlns:a16="http://schemas.microsoft.com/office/drawing/2014/main" id="{1DB3B64B-677E-430B-599A-DB6F6ADEFA89}"/>
              </a:ext>
            </a:extLst>
          </p:cNvPr>
          <p:cNvPicPr>
            <a:picLocks noChangeAspect="1"/>
          </p:cNvPicPr>
          <p:nvPr/>
        </p:nvPicPr>
        <p:blipFill rotWithShape="1">
          <a:blip r:embed="rId4"/>
          <a:srcRect b="31753"/>
          <a:stretch/>
        </p:blipFill>
        <p:spPr>
          <a:xfrm>
            <a:off x="942975" y="1640197"/>
            <a:ext cx="4383169" cy="4228121"/>
          </a:xfrm>
          <a:prstGeom prst="rect">
            <a:avLst/>
          </a:prstGeom>
          <a:noFill/>
        </p:spPr>
      </p:pic>
      <p:pic>
        <p:nvPicPr>
          <p:cNvPr id="4" name="Bildobjekt 3">
            <a:extLst>
              <a:ext uri="{FF2B5EF4-FFF2-40B4-BE49-F238E27FC236}">
                <a16:creationId xmlns:a16="http://schemas.microsoft.com/office/drawing/2014/main" id="{200D1D7B-C259-AFD5-21E8-39FD8467512B}"/>
              </a:ext>
            </a:extLst>
          </p:cNvPr>
          <p:cNvPicPr>
            <a:picLocks noChangeAspect="1"/>
          </p:cNvPicPr>
          <p:nvPr/>
        </p:nvPicPr>
        <p:blipFill rotWithShape="1">
          <a:blip r:embed="rId5"/>
          <a:srcRect l="6944" t="29465" r="48611" b="14431"/>
          <a:stretch/>
        </p:blipFill>
        <p:spPr>
          <a:xfrm>
            <a:off x="1060985" y="2437381"/>
            <a:ext cx="4147148" cy="2944747"/>
          </a:xfrm>
          <a:prstGeom prst="rect">
            <a:avLst/>
          </a:prstGeom>
        </p:spPr>
      </p:pic>
      <p:pic>
        <p:nvPicPr>
          <p:cNvPr id="10" name="Bildobjekt 9">
            <a:extLst>
              <a:ext uri="{FF2B5EF4-FFF2-40B4-BE49-F238E27FC236}">
                <a16:creationId xmlns:a16="http://schemas.microsoft.com/office/drawing/2014/main" id="{AABFB139-F2C9-4535-30B1-9BE7D5B9A148}"/>
              </a:ext>
            </a:extLst>
          </p:cNvPr>
          <p:cNvPicPr>
            <a:picLocks noChangeAspect="1"/>
          </p:cNvPicPr>
          <p:nvPr/>
        </p:nvPicPr>
        <p:blipFill rotWithShape="1">
          <a:blip r:embed="rId6"/>
          <a:srcRect l="22407" t="11687" r="50741" b="13251"/>
          <a:stretch/>
        </p:blipFill>
        <p:spPr>
          <a:xfrm>
            <a:off x="6847976" y="0"/>
            <a:ext cx="3876468" cy="6095412"/>
          </a:xfrm>
          <a:prstGeom prst="rect">
            <a:avLst/>
          </a:prstGeom>
          <a:ln>
            <a:solidFill>
              <a:schemeClr val="tx1"/>
            </a:solidFill>
          </a:ln>
        </p:spPr>
      </p:pic>
    </p:spTree>
    <p:extLst>
      <p:ext uri="{BB962C8B-B14F-4D97-AF65-F5344CB8AC3E}">
        <p14:creationId xmlns:p14="http://schemas.microsoft.com/office/powerpoint/2010/main" val="135749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00244A-5674-F70F-C607-CE3C98AF9853}"/>
              </a:ext>
            </a:extLst>
          </p:cNvPr>
          <p:cNvSpPr>
            <a:spLocks noGrp="1"/>
          </p:cNvSpPr>
          <p:nvPr>
            <p:ph type="title"/>
          </p:nvPr>
        </p:nvSpPr>
        <p:spPr>
          <a:xfrm>
            <a:off x="943628" y="124243"/>
            <a:ext cx="10304744" cy="610543"/>
          </a:xfrm>
        </p:spPr>
        <p:txBody>
          <a:bodyPr>
            <a:normAutofit/>
          </a:bodyPr>
          <a:lstStyle/>
          <a:p>
            <a:pPr algn="ctr"/>
            <a:r>
              <a:rPr lang="sv-SE" sz="3600" err="1"/>
              <a:t>IFRC:s</a:t>
            </a:r>
            <a:r>
              <a:rPr lang="sv-SE" sz="3600"/>
              <a:t> utbildningshubb</a:t>
            </a:r>
          </a:p>
        </p:txBody>
      </p:sp>
      <p:pic>
        <p:nvPicPr>
          <p:cNvPr id="6" name="Bildobjekt 5">
            <a:extLst>
              <a:ext uri="{FF2B5EF4-FFF2-40B4-BE49-F238E27FC236}">
                <a16:creationId xmlns:a16="http://schemas.microsoft.com/office/drawing/2014/main" id="{D62938FA-E353-998E-8431-5F2E71EFFBB2}"/>
              </a:ext>
            </a:extLst>
          </p:cNvPr>
          <p:cNvPicPr>
            <a:picLocks noChangeAspect="1"/>
          </p:cNvPicPr>
          <p:nvPr/>
        </p:nvPicPr>
        <p:blipFill rotWithShape="1">
          <a:blip r:embed="rId2"/>
          <a:srcRect t="3289" r="24397" b="4569"/>
          <a:stretch/>
        </p:blipFill>
        <p:spPr>
          <a:xfrm>
            <a:off x="212271" y="987879"/>
            <a:ext cx="11805559" cy="5818930"/>
          </a:xfrm>
          <a:prstGeom prst="rect">
            <a:avLst/>
          </a:prstGeom>
          <a:ln>
            <a:solidFill>
              <a:schemeClr val="tx1"/>
            </a:solidFill>
          </a:ln>
        </p:spPr>
      </p:pic>
    </p:spTree>
    <p:extLst>
      <p:ext uri="{BB962C8B-B14F-4D97-AF65-F5344CB8AC3E}">
        <p14:creationId xmlns:p14="http://schemas.microsoft.com/office/powerpoint/2010/main" val="1084689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6380E5-0502-24CC-023B-1E30024A8076}"/>
              </a:ext>
            </a:extLst>
          </p:cNvPr>
          <p:cNvSpPr>
            <a:spLocks noGrp="1"/>
          </p:cNvSpPr>
          <p:nvPr>
            <p:ph type="title"/>
          </p:nvPr>
        </p:nvSpPr>
        <p:spPr>
          <a:xfrm>
            <a:off x="943628" y="113157"/>
            <a:ext cx="10304744" cy="608366"/>
          </a:xfrm>
        </p:spPr>
        <p:txBody>
          <a:bodyPr>
            <a:normAutofit fontScale="90000"/>
          </a:bodyPr>
          <a:lstStyle/>
          <a:p>
            <a:pPr algn="ctr"/>
            <a:r>
              <a:rPr lang="sv-SE"/>
              <a:t>WWF:s guide till en hållbar livsstil</a:t>
            </a:r>
          </a:p>
        </p:txBody>
      </p:sp>
      <p:pic>
        <p:nvPicPr>
          <p:cNvPr id="5" name="Platshållare för innehåll 4">
            <a:extLst>
              <a:ext uri="{FF2B5EF4-FFF2-40B4-BE49-F238E27FC236}">
                <a16:creationId xmlns:a16="http://schemas.microsoft.com/office/drawing/2014/main" id="{C904CBCD-1A37-C665-5914-EF6310A79637}"/>
              </a:ext>
            </a:extLst>
          </p:cNvPr>
          <p:cNvPicPr>
            <a:picLocks noGrp="1" noChangeAspect="1"/>
          </p:cNvPicPr>
          <p:nvPr>
            <p:ph idx="1"/>
          </p:nvPr>
        </p:nvPicPr>
        <p:blipFill>
          <a:blip r:embed="rId3"/>
          <a:stretch>
            <a:fillRect/>
          </a:stretch>
        </p:blipFill>
        <p:spPr>
          <a:xfrm>
            <a:off x="346350" y="788551"/>
            <a:ext cx="11687606" cy="6055851"/>
          </a:xfrm>
          <a:ln>
            <a:solidFill>
              <a:schemeClr val="tx1"/>
            </a:solidFill>
          </a:ln>
        </p:spPr>
      </p:pic>
    </p:spTree>
    <p:extLst>
      <p:ext uri="{BB962C8B-B14F-4D97-AF65-F5344CB8AC3E}">
        <p14:creationId xmlns:p14="http://schemas.microsoft.com/office/powerpoint/2010/main" val="1276753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E3AF35-3420-0BD7-2666-5193B881BA03}"/>
              </a:ext>
            </a:extLst>
          </p:cNvPr>
          <p:cNvSpPr>
            <a:spLocks noGrp="1"/>
          </p:cNvSpPr>
          <p:nvPr>
            <p:ph type="title"/>
          </p:nvPr>
        </p:nvSpPr>
        <p:spPr>
          <a:xfrm>
            <a:off x="942975" y="271200"/>
            <a:ext cx="10304744" cy="660617"/>
          </a:xfrm>
        </p:spPr>
        <p:txBody>
          <a:bodyPr>
            <a:normAutofit/>
          </a:bodyPr>
          <a:lstStyle/>
          <a:p>
            <a:pPr algn="ctr"/>
            <a:r>
              <a:rPr lang="sv-SE" sz="3200"/>
              <a:t>Svenska Kyrkan</a:t>
            </a:r>
          </a:p>
        </p:txBody>
      </p:sp>
      <p:pic>
        <p:nvPicPr>
          <p:cNvPr id="6" name="Platshållare för innehåll 5">
            <a:extLst>
              <a:ext uri="{FF2B5EF4-FFF2-40B4-BE49-F238E27FC236}">
                <a16:creationId xmlns:a16="http://schemas.microsoft.com/office/drawing/2014/main" id="{16197BD3-5F43-D03F-E387-E7CF8F7EA529}"/>
              </a:ext>
            </a:extLst>
          </p:cNvPr>
          <p:cNvPicPr>
            <a:picLocks noGrp="1" noChangeAspect="1"/>
          </p:cNvPicPr>
          <p:nvPr>
            <p:ph sz="half" idx="1"/>
          </p:nvPr>
        </p:nvPicPr>
        <p:blipFill>
          <a:blip r:embed="rId3"/>
          <a:stretch>
            <a:fillRect/>
          </a:stretch>
        </p:blipFill>
        <p:spPr>
          <a:xfrm>
            <a:off x="942975" y="1232259"/>
            <a:ext cx="7260800" cy="5142415"/>
          </a:xfrm>
          <a:ln>
            <a:solidFill>
              <a:schemeClr val="tx1"/>
            </a:solidFill>
          </a:ln>
        </p:spPr>
      </p:pic>
    </p:spTree>
    <p:extLst>
      <p:ext uri="{BB962C8B-B14F-4D97-AF65-F5344CB8AC3E}">
        <p14:creationId xmlns:p14="http://schemas.microsoft.com/office/powerpoint/2010/main" val="4277893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8CED5-3AFE-4198-9AEE-8222A26ADFBD}"/>
              </a:ext>
            </a:extLst>
          </p:cNvPr>
          <p:cNvSpPr>
            <a:spLocks noGrp="1"/>
          </p:cNvSpPr>
          <p:nvPr>
            <p:ph type="title"/>
          </p:nvPr>
        </p:nvSpPr>
        <p:spPr>
          <a:xfrm>
            <a:off x="942975" y="271201"/>
            <a:ext cx="10304744" cy="528900"/>
          </a:xfrm>
        </p:spPr>
        <p:txBody>
          <a:bodyPr>
            <a:noAutofit/>
          </a:bodyPr>
          <a:lstStyle/>
          <a:p>
            <a:r>
              <a:rPr lang="sv-SE" sz="1800"/>
              <a:t>Pedagogisk klimatkalkylator för kretsar – används av Rödakorsföreningar runt medelhavet</a:t>
            </a:r>
          </a:p>
        </p:txBody>
      </p:sp>
      <p:pic>
        <p:nvPicPr>
          <p:cNvPr id="5" name="Platshållare för innehåll 4">
            <a:extLst>
              <a:ext uri="{FF2B5EF4-FFF2-40B4-BE49-F238E27FC236}">
                <a16:creationId xmlns:a16="http://schemas.microsoft.com/office/drawing/2014/main" id="{0F69B0E5-FE90-BD88-BF2E-D2C0ED5590EC}"/>
              </a:ext>
            </a:extLst>
          </p:cNvPr>
          <p:cNvPicPr>
            <a:picLocks noGrp="1" noChangeAspect="1"/>
          </p:cNvPicPr>
          <p:nvPr>
            <p:ph idx="1"/>
          </p:nvPr>
        </p:nvPicPr>
        <p:blipFill>
          <a:blip r:embed="rId3"/>
          <a:stretch>
            <a:fillRect/>
          </a:stretch>
        </p:blipFill>
        <p:spPr>
          <a:xfrm>
            <a:off x="1329179" y="989589"/>
            <a:ext cx="9775595" cy="5058884"/>
          </a:xfrm>
          <a:ln>
            <a:solidFill>
              <a:schemeClr val="tx1"/>
            </a:solidFill>
          </a:ln>
        </p:spPr>
      </p:pic>
    </p:spTree>
    <p:extLst>
      <p:ext uri="{BB962C8B-B14F-4D97-AF65-F5344CB8AC3E}">
        <p14:creationId xmlns:p14="http://schemas.microsoft.com/office/powerpoint/2010/main" val="4244007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9DCB36FA-8B16-837A-AE26-75355E1A7544}"/>
              </a:ext>
            </a:extLst>
          </p:cNvPr>
          <p:cNvPicPr>
            <a:picLocks noGrp="1" noChangeAspect="1"/>
          </p:cNvPicPr>
          <p:nvPr>
            <p:ph idx="1"/>
          </p:nvPr>
        </p:nvPicPr>
        <p:blipFill rotWithShape="1">
          <a:blip r:embed="rId2"/>
          <a:srcRect t="7232" b="3802"/>
          <a:stretch/>
        </p:blipFill>
        <p:spPr>
          <a:xfrm>
            <a:off x="97971" y="647297"/>
            <a:ext cx="12002754" cy="6055582"/>
          </a:xfrm>
          <a:ln>
            <a:solidFill>
              <a:schemeClr val="tx1"/>
            </a:solidFill>
          </a:ln>
        </p:spPr>
      </p:pic>
    </p:spTree>
    <p:extLst>
      <p:ext uri="{BB962C8B-B14F-4D97-AF65-F5344CB8AC3E}">
        <p14:creationId xmlns:p14="http://schemas.microsoft.com/office/powerpoint/2010/main" val="921354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335792-54F0-E8C6-D5DD-A052B7931E77}"/>
              </a:ext>
            </a:extLst>
          </p:cNvPr>
          <p:cNvSpPr>
            <a:spLocks noGrp="1"/>
          </p:cNvSpPr>
          <p:nvPr>
            <p:ph type="title"/>
          </p:nvPr>
        </p:nvSpPr>
        <p:spPr>
          <a:xfrm>
            <a:off x="942975" y="271201"/>
            <a:ext cx="10304744" cy="1043794"/>
          </a:xfrm>
        </p:spPr>
        <p:txBody>
          <a:bodyPr/>
          <a:lstStyle/>
          <a:p>
            <a:r>
              <a:rPr lang="sv-SE"/>
              <a:t>Spanska Röda Korset</a:t>
            </a:r>
          </a:p>
        </p:txBody>
      </p:sp>
      <p:sp>
        <p:nvSpPr>
          <p:cNvPr id="3" name="Platshållare för innehåll 2">
            <a:extLst>
              <a:ext uri="{FF2B5EF4-FFF2-40B4-BE49-F238E27FC236}">
                <a16:creationId xmlns:a16="http://schemas.microsoft.com/office/drawing/2014/main" id="{232428ED-C24C-8D19-692F-210C89053260}"/>
              </a:ext>
            </a:extLst>
          </p:cNvPr>
          <p:cNvSpPr>
            <a:spLocks noGrp="1"/>
          </p:cNvSpPr>
          <p:nvPr>
            <p:ph idx="1"/>
          </p:nvPr>
        </p:nvSpPr>
        <p:spPr>
          <a:xfrm>
            <a:off x="942975" y="1548988"/>
            <a:ext cx="10304744" cy="4508912"/>
          </a:xfrm>
        </p:spPr>
        <p:txBody>
          <a:bodyPr>
            <a:normAutofit fontScale="92500" lnSpcReduction="10000"/>
          </a:bodyPr>
          <a:lstStyle/>
          <a:p>
            <a:pPr marL="0" indent="0">
              <a:buNone/>
            </a:pPr>
            <a:r>
              <a:rPr lang="sv-SE"/>
              <a:t>Samma princip för kretsar som för den centrala organisationen</a:t>
            </a:r>
          </a:p>
          <a:p>
            <a:pPr marL="0" indent="0">
              <a:buNone/>
            </a:pPr>
            <a:endParaRPr lang="sv-SE"/>
          </a:p>
          <a:p>
            <a:pPr marL="0" indent="0">
              <a:buNone/>
            </a:pPr>
            <a:endParaRPr lang="sv-SE"/>
          </a:p>
          <a:p>
            <a:pPr marL="0" indent="0">
              <a:buNone/>
            </a:pPr>
            <a:endParaRPr lang="sv-SE"/>
          </a:p>
          <a:p>
            <a:pPr marL="0" indent="0">
              <a:buNone/>
            </a:pPr>
            <a:endParaRPr lang="sv-SE"/>
          </a:p>
          <a:p>
            <a:pPr marL="0" indent="0">
              <a:buNone/>
            </a:pPr>
            <a:endParaRPr lang="sv-SE"/>
          </a:p>
          <a:p>
            <a:pPr marL="0" indent="0">
              <a:buNone/>
            </a:pPr>
            <a:endParaRPr lang="sv-SE"/>
          </a:p>
          <a:p>
            <a:pPr marL="0" indent="0">
              <a:buNone/>
            </a:pPr>
            <a:endParaRPr lang="sv-SE"/>
          </a:p>
          <a:p>
            <a:pPr marL="0" indent="0">
              <a:buNone/>
            </a:pPr>
            <a:endParaRPr lang="sv-SE"/>
          </a:p>
          <a:p>
            <a:pPr marL="0" indent="0">
              <a:buNone/>
            </a:pPr>
            <a:endParaRPr lang="sv-SE"/>
          </a:p>
          <a:p>
            <a:pPr marL="0" indent="0">
              <a:buNone/>
            </a:pPr>
            <a:endParaRPr lang="sv-SE"/>
          </a:p>
          <a:p>
            <a:pPr marL="0" indent="0">
              <a:buNone/>
            </a:pPr>
            <a:endParaRPr lang="sv-SE"/>
          </a:p>
          <a:p>
            <a:pPr marL="0" indent="0">
              <a:buNone/>
            </a:pPr>
            <a:endParaRPr lang="sv-SE"/>
          </a:p>
          <a:p>
            <a:pPr marL="0" indent="0">
              <a:buNone/>
            </a:pPr>
            <a:r>
              <a:rPr lang="sv-SE"/>
              <a:t>Fonden används för att finansiera lokala klimatanpassningsprojekt inom Spanska RK. </a:t>
            </a:r>
          </a:p>
        </p:txBody>
      </p:sp>
      <p:graphicFrame>
        <p:nvGraphicFramePr>
          <p:cNvPr id="4" name="Diagram 3">
            <a:extLst>
              <a:ext uri="{FF2B5EF4-FFF2-40B4-BE49-F238E27FC236}">
                <a16:creationId xmlns:a16="http://schemas.microsoft.com/office/drawing/2014/main" id="{0EB16F8D-88E9-FBBF-4149-7C73365F57B9}"/>
              </a:ext>
            </a:extLst>
          </p:cNvPr>
          <p:cNvGraphicFramePr/>
          <p:nvPr>
            <p:extLst>
              <p:ext uri="{D42A27DB-BD31-4B8C-83A1-F6EECF244321}">
                <p14:modId xmlns:p14="http://schemas.microsoft.com/office/powerpoint/2010/main" val="2105230085"/>
              </p:ext>
            </p:extLst>
          </p:nvPr>
        </p:nvGraphicFramePr>
        <p:xfrm>
          <a:off x="1203724" y="1548988"/>
          <a:ext cx="10049493" cy="4010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Pil: uppåtböjd 9">
            <a:extLst>
              <a:ext uri="{FF2B5EF4-FFF2-40B4-BE49-F238E27FC236}">
                <a16:creationId xmlns:a16="http://schemas.microsoft.com/office/drawing/2014/main" id="{779727B8-5D17-B336-B04D-D4D5D43900BC}"/>
              </a:ext>
            </a:extLst>
          </p:cNvPr>
          <p:cNvSpPr/>
          <p:nvPr/>
        </p:nvSpPr>
        <p:spPr>
          <a:xfrm>
            <a:off x="3388178" y="5037364"/>
            <a:ext cx="6702879" cy="391886"/>
          </a:xfrm>
          <a:prstGeom prst="curvedUpArrow">
            <a:avLst>
              <a:gd name="adj1" fmla="val 25000"/>
              <a:gd name="adj2" fmla="val 12140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4" name="Pil: nedåtböjd 13">
            <a:extLst>
              <a:ext uri="{FF2B5EF4-FFF2-40B4-BE49-F238E27FC236}">
                <a16:creationId xmlns:a16="http://schemas.microsoft.com/office/drawing/2014/main" id="{FAC08571-3FFD-1C0D-3FA1-FB6F82D577B3}"/>
              </a:ext>
            </a:extLst>
          </p:cNvPr>
          <p:cNvSpPr/>
          <p:nvPr/>
        </p:nvSpPr>
        <p:spPr>
          <a:xfrm rot="10800000">
            <a:off x="7527471" y="4894489"/>
            <a:ext cx="1526721" cy="28575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Tree>
    <p:extLst>
      <p:ext uri="{BB962C8B-B14F-4D97-AF65-F5344CB8AC3E}">
        <p14:creationId xmlns:p14="http://schemas.microsoft.com/office/powerpoint/2010/main" val="1021528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EDBC2FAD-EFEB-0472-955D-D1BE13F597FC}"/>
              </a:ext>
            </a:extLst>
          </p:cNvPr>
          <p:cNvPicPr>
            <a:picLocks noChangeAspect="1"/>
          </p:cNvPicPr>
          <p:nvPr/>
        </p:nvPicPr>
        <p:blipFill>
          <a:blip r:embed="rId3"/>
          <a:srcRect b="23981"/>
          <a:stretch/>
        </p:blipFill>
        <p:spPr>
          <a:xfrm rot="21050744">
            <a:off x="357546" y="4159860"/>
            <a:ext cx="2349963" cy="2524986"/>
          </a:xfrm>
          <a:prstGeom prst="rect">
            <a:avLst/>
          </a:prstGeom>
          <a:noFill/>
          <a:ln>
            <a:solidFill>
              <a:schemeClr val="tx1"/>
            </a:solidFill>
          </a:ln>
        </p:spPr>
      </p:pic>
      <p:pic>
        <p:nvPicPr>
          <p:cNvPr id="6" name="Platshållare för innehåll 4">
            <a:extLst>
              <a:ext uri="{FF2B5EF4-FFF2-40B4-BE49-F238E27FC236}">
                <a16:creationId xmlns:a16="http://schemas.microsoft.com/office/drawing/2014/main" id="{3DCC53F5-40DC-CEC9-E98C-05706950DAD9}"/>
              </a:ext>
            </a:extLst>
          </p:cNvPr>
          <p:cNvPicPr>
            <a:picLocks noGrp="1" noChangeAspect="1"/>
          </p:cNvPicPr>
          <p:nvPr>
            <p:ph idx="1"/>
          </p:nvPr>
        </p:nvPicPr>
        <p:blipFill rotWithShape="1">
          <a:blip r:embed="rId4"/>
          <a:srcRect l="15116" t="11269" r="15097"/>
          <a:stretch/>
        </p:blipFill>
        <p:spPr>
          <a:xfrm>
            <a:off x="760746" y="1125736"/>
            <a:ext cx="3291964" cy="2168734"/>
          </a:xfrm>
          <a:ln>
            <a:solidFill>
              <a:schemeClr val="tx1"/>
            </a:solidFill>
          </a:ln>
        </p:spPr>
      </p:pic>
      <p:pic>
        <p:nvPicPr>
          <p:cNvPr id="7" name="Platshållare för innehåll 5">
            <a:extLst>
              <a:ext uri="{FF2B5EF4-FFF2-40B4-BE49-F238E27FC236}">
                <a16:creationId xmlns:a16="http://schemas.microsoft.com/office/drawing/2014/main" id="{F6ED1F8E-ED80-4431-A9BB-FF9900F6C6B2}"/>
              </a:ext>
            </a:extLst>
          </p:cNvPr>
          <p:cNvPicPr>
            <a:picLocks noChangeAspect="1"/>
          </p:cNvPicPr>
          <p:nvPr/>
        </p:nvPicPr>
        <p:blipFill rotWithShape="1">
          <a:blip r:embed="rId5"/>
          <a:srcRect r="20012"/>
          <a:stretch/>
        </p:blipFill>
        <p:spPr>
          <a:xfrm>
            <a:off x="4624247" y="2121801"/>
            <a:ext cx="3237605" cy="2866690"/>
          </a:xfrm>
          <a:prstGeom prst="rect">
            <a:avLst/>
          </a:prstGeom>
          <a:ln>
            <a:solidFill>
              <a:schemeClr val="tx1"/>
            </a:solidFill>
          </a:ln>
        </p:spPr>
      </p:pic>
      <p:pic>
        <p:nvPicPr>
          <p:cNvPr id="8" name="Platshållare för innehåll 4">
            <a:extLst>
              <a:ext uri="{FF2B5EF4-FFF2-40B4-BE49-F238E27FC236}">
                <a16:creationId xmlns:a16="http://schemas.microsoft.com/office/drawing/2014/main" id="{D74CB2B0-2B27-9C24-E176-EDEE8ECA3514}"/>
              </a:ext>
            </a:extLst>
          </p:cNvPr>
          <p:cNvPicPr>
            <a:picLocks noChangeAspect="1"/>
          </p:cNvPicPr>
          <p:nvPr/>
        </p:nvPicPr>
        <p:blipFill>
          <a:blip r:embed="rId6"/>
          <a:stretch>
            <a:fillRect/>
          </a:stretch>
        </p:blipFill>
        <p:spPr>
          <a:xfrm>
            <a:off x="8020545" y="1841632"/>
            <a:ext cx="3939821" cy="2038863"/>
          </a:xfrm>
          <a:prstGeom prst="rect">
            <a:avLst/>
          </a:prstGeom>
          <a:ln>
            <a:solidFill>
              <a:schemeClr val="tx1"/>
            </a:solidFill>
          </a:ln>
        </p:spPr>
      </p:pic>
      <p:sp>
        <p:nvSpPr>
          <p:cNvPr id="9" name="Rubrik 1">
            <a:extLst>
              <a:ext uri="{FF2B5EF4-FFF2-40B4-BE49-F238E27FC236}">
                <a16:creationId xmlns:a16="http://schemas.microsoft.com/office/drawing/2014/main" id="{D3BE0D9A-2B2C-09DF-75F0-9503C7E399F1}"/>
              </a:ext>
            </a:extLst>
          </p:cNvPr>
          <p:cNvSpPr>
            <a:spLocks noGrp="1"/>
          </p:cNvSpPr>
          <p:nvPr>
            <p:ph type="title"/>
          </p:nvPr>
        </p:nvSpPr>
        <p:spPr>
          <a:xfrm>
            <a:off x="957680" y="242529"/>
            <a:ext cx="10304744" cy="606928"/>
          </a:xfrm>
        </p:spPr>
        <p:txBody>
          <a:bodyPr>
            <a:normAutofit fontScale="90000"/>
          </a:bodyPr>
          <a:lstStyle/>
          <a:p>
            <a:pPr algn="ctr"/>
            <a:r>
              <a:rPr lang="sv-SE"/>
              <a:t>Sammanfattning</a:t>
            </a:r>
          </a:p>
        </p:txBody>
      </p:sp>
      <p:sp>
        <p:nvSpPr>
          <p:cNvPr id="10" name="textruta 9">
            <a:extLst>
              <a:ext uri="{FF2B5EF4-FFF2-40B4-BE49-F238E27FC236}">
                <a16:creationId xmlns:a16="http://schemas.microsoft.com/office/drawing/2014/main" id="{2DDE71D6-DB5E-A808-C57C-6F8B3DB673CD}"/>
              </a:ext>
            </a:extLst>
          </p:cNvPr>
          <p:cNvSpPr txBox="1"/>
          <p:nvPr/>
        </p:nvSpPr>
        <p:spPr>
          <a:xfrm>
            <a:off x="429658" y="3325183"/>
            <a:ext cx="3881324" cy="615553"/>
          </a:xfrm>
          <a:prstGeom prst="rect">
            <a:avLst/>
          </a:prstGeom>
          <a:noFill/>
        </p:spPr>
        <p:txBody>
          <a:bodyPr wrap="square" rtlCol="0">
            <a:spAutoFit/>
          </a:bodyPr>
          <a:lstStyle/>
          <a:p>
            <a:r>
              <a:rPr lang="sv-SE" b="1">
                <a:solidFill>
                  <a:srgbClr val="FF0000"/>
                </a:solidFill>
              </a:rPr>
              <a:t>Guider, checklistor, utbildningar</a:t>
            </a:r>
          </a:p>
          <a:p>
            <a:r>
              <a:rPr lang="sv-SE" sz="1600">
                <a:solidFill>
                  <a:srgbClr val="FF0000"/>
                </a:solidFill>
              </a:rPr>
              <a:t>Frivilligt som stöd i det egna arbetet</a:t>
            </a:r>
          </a:p>
        </p:txBody>
      </p:sp>
      <p:sp>
        <p:nvSpPr>
          <p:cNvPr id="11" name="textruta 10">
            <a:extLst>
              <a:ext uri="{FF2B5EF4-FFF2-40B4-BE49-F238E27FC236}">
                <a16:creationId xmlns:a16="http://schemas.microsoft.com/office/drawing/2014/main" id="{4F41F606-C4CC-376D-9F23-9DC32E6AEFEE}"/>
              </a:ext>
            </a:extLst>
          </p:cNvPr>
          <p:cNvSpPr txBox="1"/>
          <p:nvPr/>
        </p:nvSpPr>
        <p:spPr>
          <a:xfrm>
            <a:off x="4541039" y="1210189"/>
            <a:ext cx="3138025" cy="861774"/>
          </a:xfrm>
          <a:prstGeom prst="rect">
            <a:avLst/>
          </a:prstGeom>
          <a:noFill/>
        </p:spPr>
        <p:txBody>
          <a:bodyPr wrap="square" rtlCol="0">
            <a:spAutoFit/>
          </a:bodyPr>
          <a:lstStyle/>
          <a:p>
            <a:r>
              <a:rPr lang="sv-SE" b="1">
                <a:solidFill>
                  <a:srgbClr val="FF0000"/>
                </a:solidFill>
              </a:rPr>
              <a:t>Diplomering, certifikat</a:t>
            </a:r>
          </a:p>
          <a:p>
            <a:r>
              <a:rPr lang="sv-SE" sz="1600">
                <a:solidFill>
                  <a:srgbClr val="FF0000"/>
                </a:solidFill>
              </a:rPr>
              <a:t>”En hållbar krets”</a:t>
            </a:r>
          </a:p>
          <a:p>
            <a:r>
              <a:rPr lang="sv-SE" sz="1600">
                <a:solidFill>
                  <a:srgbClr val="FF0000"/>
                </a:solidFill>
              </a:rPr>
              <a:t>”Klimatmedveten krets”</a:t>
            </a:r>
            <a:endParaRPr lang="sv-SE" sz="1600"/>
          </a:p>
        </p:txBody>
      </p:sp>
      <p:sp>
        <p:nvSpPr>
          <p:cNvPr id="12" name="textruta 11">
            <a:extLst>
              <a:ext uri="{FF2B5EF4-FFF2-40B4-BE49-F238E27FC236}">
                <a16:creationId xmlns:a16="http://schemas.microsoft.com/office/drawing/2014/main" id="{C50DBE09-6AAD-D56E-D770-A6B1351E6E0B}"/>
              </a:ext>
            </a:extLst>
          </p:cNvPr>
          <p:cNvSpPr txBox="1"/>
          <p:nvPr/>
        </p:nvSpPr>
        <p:spPr>
          <a:xfrm>
            <a:off x="8278817" y="3880495"/>
            <a:ext cx="3138025" cy="1107996"/>
          </a:xfrm>
          <a:prstGeom prst="rect">
            <a:avLst/>
          </a:prstGeom>
          <a:noFill/>
        </p:spPr>
        <p:txBody>
          <a:bodyPr wrap="square" rtlCol="0">
            <a:spAutoFit/>
          </a:bodyPr>
          <a:lstStyle/>
          <a:p>
            <a:r>
              <a:rPr lang="sv-SE" b="1" dirty="0">
                <a:solidFill>
                  <a:srgbClr val="FF0000"/>
                </a:solidFill>
              </a:rPr>
              <a:t>Kalkylator</a:t>
            </a:r>
          </a:p>
          <a:p>
            <a:r>
              <a:rPr lang="sv-SE" sz="1600" dirty="0">
                <a:solidFill>
                  <a:srgbClr val="FF0000"/>
                </a:solidFill>
              </a:rPr>
              <a:t>Mäta, sätt mål, kompensera</a:t>
            </a:r>
          </a:p>
          <a:p>
            <a:endParaRPr lang="sv-SE" sz="1600" dirty="0">
              <a:solidFill>
                <a:srgbClr val="FF0000"/>
              </a:solidFill>
            </a:endParaRPr>
          </a:p>
          <a:p>
            <a:r>
              <a:rPr lang="sv-SE" sz="1600" dirty="0">
                <a:solidFill>
                  <a:srgbClr val="FF0000"/>
                </a:solidFill>
              </a:rPr>
              <a:t>Frivilligt eller som krav?</a:t>
            </a:r>
            <a:endParaRPr lang="sv-SE" sz="1600" dirty="0"/>
          </a:p>
        </p:txBody>
      </p:sp>
      <p:pic>
        <p:nvPicPr>
          <p:cNvPr id="13" name="Bildobjekt 12">
            <a:extLst>
              <a:ext uri="{FF2B5EF4-FFF2-40B4-BE49-F238E27FC236}">
                <a16:creationId xmlns:a16="http://schemas.microsoft.com/office/drawing/2014/main" id="{C081DAAE-A83F-180F-BF70-F4A5DD880157}"/>
              </a:ext>
            </a:extLst>
          </p:cNvPr>
          <p:cNvPicPr>
            <a:picLocks noChangeAspect="1"/>
          </p:cNvPicPr>
          <p:nvPr/>
        </p:nvPicPr>
        <p:blipFill rotWithShape="1">
          <a:blip r:embed="rId7"/>
          <a:srcRect l="23379" t="3289" r="24397" b="4569"/>
          <a:stretch/>
        </p:blipFill>
        <p:spPr>
          <a:xfrm rot="774623">
            <a:off x="1973338" y="4683014"/>
            <a:ext cx="2612571" cy="1929593"/>
          </a:xfrm>
          <a:prstGeom prst="rect">
            <a:avLst/>
          </a:prstGeom>
          <a:ln>
            <a:solidFill>
              <a:schemeClr val="tx2"/>
            </a:solidFill>
          </a:ln>
        </p:spPr>
      </p:pic>
    </p:spTree>
    <p:extLst>
      <p:ext uri="{BB962C8B-B14F-4D97-AF65-F5344CB8AC3E}">
        <p14:creationId xmlns:p14="http://schemas.microsoft.com/office/powerpoint/2010/main" val="126290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F877468-8981-A1EB-7C56-FD661308B32B}"/>
              </a:ext>
            </a:extLst>
          </p:cNvPr>
          <p:cNvSpPr>
            <a:spLocks noGrp="1"/>
          </p:cNvSpPr>
          <p:nvPr>
            <p:ph type="title"/>
          </p:nvPr>
        </p:nvSpPr>
        <p:spPr>
          <a:xfrm>
            <a:off x="942975" y="271200"/>
            <a:ext cx="10304744" cy="2271584"/>
          </a:xfrm>
        </p:spPr>
        <p:txBody>
          <a:bodyPr/>
          <a:lstStyle/>
          <a:p>
            <a:r>
              <a:rPr lang="sv-SE" dirty="0"/>
              <a:t>Diskussion:</a:t>
            </a:r>
            <a:br>
              <a:rPr lang="sv-SE" dirty="0"/>
            </a:br>
            <a:r>
              <a:rPr lang="sv-SE" dirty="0"/>
              <a:t>Hur jobbar vi med vår klimatpåverkan på alla nivåer i Svenska Röda Korset?</a:t>
            </a:r>
          </a:p>
        </p:txBody>
      </p:sp>
      <p:sp>
        <p:nvSpPr>
          <p:cNvPr id="3" name="Platshållare för innehåll 2">
            <a:extLst>
              <a:ext uri="{FF2B5EF4-FFF2-40B4-BE49-F238E27FC236}">
                <a16:creationId xmlns:a16="http://schemas.microsoft.com/office/drawing/2014/main" id="{4E6555B4-1324-F8F1-5019-3E73FCBDEB2C}"/>
              </a:ext>
            </a:extLst>
          </p:cNvPr>
          <p:cNvSpPr>
            <a:spLocks noGrp="1"/>
          </p:cNvSpPr>
          <p:nvPr>
            <p:ph sz="half" idx="1"/>
          </p:nvPr>
        </p:nvSpPr>
        <p:spPr>
          <a:xfrm>
            <a:off x="942975" y="2682919"/>
            <a:ext cx="10123343" cy="3264596"/>
          </a:xfrm>
        </p:spPr>
        <p:txBody>
          <a:bodyPr/>
          <a:lstStyle/>
          <a:p>
            <a:endParaRPr lang="sv-SE" sz="2800" dirty="0"/>
          </a:p>
          <a:p>
            <a:endParaRPr lang="sv-SE" sz="2800" dirty="0"/>
          </a:p>
          <a:p>
            <a:r>
              <a:rPr lang="sv-SE" sz="2800" dirty="0"/>
              <a:t>Vad för arbetssätt kan vi utveckla för att stötta och motivera kretsarna i att jobba för minskad klimatpåverkan?</a:t>
            </a:r>
          </a:p>
          <a:p>
            <a:endParaRPr lang="sv-SE" dirty="0"/>
          </a:p>
          <a:p>
            <a:endParaRPr lang="sv-SE" dirty="0"/>
          </a:p>
          <a:p>
            <a:endParaRPr lang="sv-SE" dirty="0"/>
          </a:p>
          <a:p>
            <a:endParaRPr lang="sv-SE" dirty="0"/>
          </a:p>
          <a:p>
            <a:endParaRPr lang="sv-SE" dirty="0"/>
          </a:p>
          <a:p>
            <a:pPr marL="0" indent="0">
              <a:buNone/>
            </a:pPr>
            <a:endParaRPr lang="sv-SE" dirty="0"/>
          </a:p>
        </p:txBody>
      </p:sp>
    </p:spTree>
    <p:extLst>
      <p:ext uri="{BB962C8B-B14F-4D97-AF65-F5344CB8AC3E}">
        <p14:creationId xmlns:p14="http://schemas.microsoft.com/office/powerpoint/2010/main" val="1222654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6F7C16-0214-636E-953E-9C98000574ED}"/>
              </a:ext>
            </a:extLst>
          </p:cNvPr>
          <p:cNvSpPr>
            <a:spLocks noGrp="1"/>
          </p:cNvSpPr>
          <p:nvPr>
            <p:ph type="title"/>
          </p:nvPr>
        </p:nvSpPr>
        <p:spPr/>
        <p:txBody>
          <a:bodyPr/>
          <a:lstStyle/>
          <a:p>
            <a:r>
              <a:rPr lang="sv-SE">
                <a:cs typeface="Arial"/>
              </a:rPr>
              <a:t>Fika</a:t>
            </a:r>
            <a:endParaRPr lang="sv-SE"/>
          </a:p>
        </p:txBody>
      </p:sp>
      <p:sp>
        <p:nvSpPr>
          <p:cNvPr id="3" name="Platshållare för text 2">
            <a:extLst>
              <a:ext uri="{FF2B5EF4-FFF2-40B4-BE49-F238E27FC236}">
                <a16:creationId xmlns:a16="http://schemas.microsoft.com/office/drawing/2014/main" id="{0FBCD00B-6AE4-375E-FDB2-EAE9B5151724}"/>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1198722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B618AE-4FA4-4375-8AD1-E9D67982D40B}"/>
              </a:ext>
            </a:extLst>
          </p:cNvPr>
          <p:cNvSpPr>
            <a:spLocks noGrp="1"/>
          </p:cNvSpPr>
          <p:nvPr>
            <p:ph type="title"/>
          </p:nvPr>
        </p:nvSpPr>
        <p:spPr>
          <a:xfrm>
            <a:off x="1567167" y="2357945"/>
            <a:ext cx="9047228" cy="2386800"/>
          </a:xfrm>
        </p:spPr>
        <p:txBody>
          <a:bodyPr/>
          <a:lstStyle/>
          <a:p>
            <a:r>
              <a:rPr lang="sv-SE" dirty="0">
                <a:cs typeface="Arial"/>
              </a:rPr>
              <a:t>Ordförande har ordet</a:t>
            </a:r>
            <a:endParaRPr lang="sv-SE" dirty="0"/>
          </a:p>
        </p:txBody>
      </p:sp>
      <p:sp>
        <p:nvSpPr>
          <p:cNvPr id="3" name="Platshållare för text 2">
            <a:extLst>
              <a:ext uri="{FF2B5EF4-FFF2-40B4-BE49-F238E27FC236}">
                <a16:creationId xmlns:a16="http://schemas.microsoft.com/office/drawing/2014/main" id="{95FA3A28-1CE4-4DE7-B08E-4A0A2D228060}"/>
              </a:ext>
            </a:extLst>
          </p:cNvPr>
          <p:cNvSpPr>
            <a:spLocks noGrp="1"/>
          </p:cNvSpPr>
          <p:nvPr>
            <p:ph type="body" idx="1"/>
          </p:nvPr>
        </p:nvSpPr>
        <p:spPr/>
        <p:txBody>
          <a:bodyPr/>
          <a:lstStyle/>
          <a:p>
            <a:r>
              <a:rPr lang="sv-SE" dirty="0"/>
              <a:t>Anna Hägg-Sjöquist, Ordförande</a:t>
            </a:r>
          </a:p>
        </p:txBody>
      </p:sp>
    </p:spTree>
    <p:extLst>
      <p:ext uri="{BB962C8B-B14F-4D97-AF65-F5344CB8AC3E}">
        <p14:creationId xmlns:p14="http://schemas.microsoft.com/office/powerpoint/2010/main" val="4254636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1125EF-036C-6CA6-41DA-D1317A8143DE}"/>
              </a:ext>
            </a:extLst>
          </p:cNvPr>
          <p:cNvSpPr>
            <a:spLocks noGrp="1"/>
          </p:cNvSpPr>
          <p:nvPr>
            <p:ph type="title"/>
          </p:nvPr>
        </p:nvSpPr>
        <p:spPr/>
        <p:txBody>
          <a:bodyPr>
            <a:normAutofit/>
          </a:bodyPr>
          <a:lstStyle/>
          <a:p>
            <a:r>
              <a:rPr lang="sv-SE">
                <a:cs typeface="Arial"/>
              </a:rPr>
              <a:t>Annika Jacobson, Klimatgeneral Stockholms stad </a:t>
            </a:r>
          </a:p>
        </p:txBody>
      </p:sp>
      <p:sp>
        <p:nvSpPr>
          <p:cNvPr id="3" name="Platshållare för text 2">
            <a:extLst>
              <a:ext uri="{FF2B5EF4-FFF2-40B4-BE49-F238E27FC236}">
                <a16:creationId xmlns:a16="http://schemas.microsoft.com/office/drawing/2014/main" id="{F876F893-3A76-ECE6-8E71-364AB5A1BC92}"/>
              </a:ext>
            </a:extLst>
          </p:cNvPr>
          <p:cNvSpPr>
            <a:spLocks noGrp="1"/>
          </p:cNvSpPr>
          <p:nvPr>
            <p:ph type="body" idx="1"/>
          </p:nvPr>
        </p:nvSpPr>
        <p:spPr/>
        <p:txBody>
          <a:bodyPr vert="horz" lIns="91440" tIns="45720" rIns="91440" bIns="45720" rtlCol="0" anchor="t">
            <a:normAutofit fontScale="55000" lnSpcReduction="20000"/>
          </a:bodyPr>
          <a:lstStyle/>
          <a:p>
            <a:r>
              <a:rPr lang="sv-SE" sz="4500" b="1">
                <a:cs typeface="Arial"/>
              </a:rPr>
              <a:t>Stockholm stads klimatarbete, kommunernas roll i klimatanpassningen, sårbara grupper och andra rättviseaspekter</a:t>
            </a:r>
            <a:endParaRPr lang="sv-SE" sz="4500">
              <a:solidFill>
                <a:srgbClr val="000000"/>
              </a:solidFill>
              <a:cs typeface="Arial"/>
            </a:endParaRPr>
          </a:p>
          <a:p>
            <a:endParaRPr lang="sv-SE">
              <a:cs typeface="Arial"/>
            </a:endParaRPr>
          </a:p>
        </p:txBody>
      </p:sp>
    </p:spTree>
    <p:extLst>
      <p:ext uri="{BB962C8B-B14F-4D97-AF65-F5344CB8AC3E}">
        <p14:creationId xmlns:p14="http://schemas.microsoft.com/office/powerpoint/2010/main" val="4209888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BAF966-DA23-8D21-488E-1A1BDF9E6406}"/>
              </a:ext>
            </a:extLst>
          </p:cNvPr>
          <p:cNvSpPr>
            <a:spLocks noGrp="1"/>
          </p:cNvSpPr>
          <p:nvPr>
            <p:ph type="title"/>
          </p:nvPr>
        </p:nvSpPr>
        <p:spPr/>
        <p:txBody>
          <a:bodyPr/>
          <a:lstStyle/>
          <a:p>
            <a:r>
              <a:rPr lang="sv-SE">
                <a:solidFill>
                  <a:srgbClr val="FFFFFF"/>
                </a:solidFill>
                <a:cs typeface="Arial"/>
              </a:rPr>
              <a:t>Workshop </a:t>
            </a:r>
          </a:p>
        </p:txBody>
      </p:sp>
      <p:sp>
        <p:nvSpPr>
          <p:cNvPr id="3" name="Platshållare för text 2">
            <a:extLst>
              <a:ext uri="{FF2B5EF4-FFF2-40B4-BE49-F238E27FC236}">
                <a16:creationId xmlns:a16="http://schemas.microsoft.com/office/drawing/2014/main" id="{40BA461B-A2C1-591E-4E9B-18822C38882D}"/>
              </a:ext>
            </a:extLst>
          </p:cNvPr>
          <p:cNvSpPr>
            <a:spLocks noGrp="1"/>
          </p:cNvSpPr>
          <p:nvPr>
            <p:ph type="body" idx="1"/>
          </p:nvPr>
        </p:nvSpPr>
        <p:spPr>
          <a:xfrm>
            <a:off x="1055688" y="4288047"/>
            <a:ext cx="10080625" cy="744003"/>
          </a:xfrm>
        </p:spPr>
        <p:txBody>
          <a:bodyPr vert="horz" lIns="91440" tIns="45720" rIns="91440" bIns="45720" rtlCol="0" anchor="t">
            <a:normAutofit fontScale="55000" lnSpcReduction="20000"/>
          </a:bodyPr>
          <a:lstStyle/>
          <a:p>
            <a:r>
              <a:rPr lang="sv-SE" sz="5000" b="1">
                <a:cs typeface="Arial"/>
              </a:rPr>
              <a:t>Konsekvenser av klimatförändringarna i Sverige </a:t>
            </a:r>
            <a:br>
              <a:rPr lang="sv-SE" sz="5000" b="1">
                <a:cs typeface="Arial"/>
              </a:rPr>
            </a:br>
            <a:r>
              <a:rPr lang="sv-SE" sz="5000" b="1">
                <a:cs typeface="Arial"/>
              </a:rPr>
              <a:t>– vår roll i Svenska Röda Korset</a:t>
            </a:r>
            <a:endParaRPr lang="sv-SE"/>
          </a:p>
        </p:txBody>
      </p:sp>
    </p:spTree>
    <p:extLst>
      <p:ext uri="{BB962C8B-B14F-4D97-AF65-F5344CB8AC3E}">
        <p14:creationId xmlns:p14="http://schemas.microsoft.com/office/powerpoint/2010/main" val="2083540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7BC9F8C-DB9B-B80B-79E4-0956BE7EBE24}"/>
              </a:ext>
            </a:extLst>
          </p:cNvPr>
          <p:cNvPicPr>
            <a:picLocks noChangeAspect="1"/>
          </p:cNvPicPr>
          <p:nvPr/>
        </p:nvPicPr>
        <p:blipFill>
          <a:blip r:embed="rId2"/>
          <a:stretch>
            <a:fillRect/>
          </a:stretch>
        </p:blipFill>
        <p:spPr>
          <a:xfrm rot="607403">
            <a:off x="9701376" y="353566"/>
            <a:ext cx="1717408" cy="2425682"/>
          </a:xfrm>
          <a:prstGeom prst="rect">
            <a:avLst/>
          </a:prstGeom>
          <a:effectLst>
            <a:outerShdw blurRad="50800" dist="38100" dir="8100000" algn="tr" rotWithShape="0">
              <a:prstClr val="black">
                <a:alpha val="40000"/>
              </a:prstClr>
            </a:outerShdw>
          </a:effectLst>
        </p:spPr>
      </p:pic>
      <p:pic>
        <p:nvPicPr>
          <p:cNvPr id="11" name="Bildobjekt 10">
            <a:extLst>
              <a:ext uri="{FF2B5EF4-FFF2-40B4-BE49-F238E27FC236}">
                <a16:creationId xmlns:a16="http://schemas.microsoft.com/office/drawing/2014/main" id="{662B2ED7-07E6-0830-E905-332E1D6A8187}"/>
              </a:ext>
            </a:extLst>
          </p:cNvPr>
          <p:cNvPicPr>
            <a:picLocks noChangeAspect="1"/>
          </p:cNvPicPr>
          <p:nvPr/>
        </p:nvPicPr>
        <p:blipFill>
          <a:blip r:embed="rId3"/>
          <a:stretch>
            <a:fillRect/>
          </a:stretch>
        </p:blipFill>
        <p:spPr>
          <a:xfrm rot="607403">
            <a:off x="10295892" y="1390838"/>
            <a:ext cx="1696131" cy="2425682"/>
          </a:xfrm>
          <a:prstGeom prst="rect">
            <a:avLst/>
          </a:prstGeom>
          <a:effectLst>
            <a:outerShdw blurRad="50800" dist="38100" dir="8100000" algn="tr" rotWithShape="0">
              <a:prstClr val="black">
                <a:alpha val="40000"/>
              </a:prstClr>
            </a:outerShdw>
          </a:effectLst>
        </p:spPr>
      </p:pic>
      <p:pic>
        <p:nvPicPr>
          <p:cNvPr id="7" name="Bildobjekt 6">
            <a:extLst>
              <a:ext uri="{FF2B5EF4-FFF2-40B4-BE49-F238E27FC236}">
                <a16:creationId xmlns:a16="http://schemas.microsoft.com/office/drawing/2014/main" id="{4E67593F-D8EE-CEAC-6CA8-765C4DEEAED8}"/>
              </a:ext>
            </a:extLst>
          </p:cNvPr>
          <p:cNvPicPr>
            <a:picLocks noChangeAspect="1"/>
          </p:cNvPicPr>
          <p:nvPr/>
        </p:nvPicPr>
        <p:blipFill>
          <a:blip r:embed="rId4"/>
          <a:stretch>
            <a:fillRect/>
          </a:stretch>
        </p:blipFill>
        <p:spPr>
          <a:xfrm rot="607403">
            <a:off x="9403956" y="3334126"/>
            <a:ext cx="1746831" cy="2425682"/>
          </a:xfrm>
          <a:prstGeom prst="rect">
            <a:avLst/>
          </a:prstGeom>
          <a:effectLst>
            <a:outerShdw blurRad="50800" dist="38100" dir="8100000" algn="tr" rotWithShape="0">
              <a:prstClr val="black">
                <a:alpha val="40000"/>
              </a:prstClr>
            </a:outerShdw>
          </a:effectLst>
        </p:spPr>
      </p:pic>
      <p:sp>
        <p:nvSpPr>
          <p:cNvPr id="4" name="Rubrik 3">
            <a:extLst>
              <a:ext uri="{FF2B5EF4-FFF2-40B4-BE49-F238E27FC236}">
                <a16:creationId xmlns:a16="http://schemas.microsoft.com/office/drawing/2014/main" id="{9465BDB2-597C-43A6-66E8-832F81544138}"/>
              </a:ext>
            </a:extLst>
          </p:cNvPr>
          <p:cNvSpPr>
            <a:spLocks noGrp="1"/>
          </p:cNvSpPr>
          <p:nvPr>
            <p:ph type="title"/>
          </p:nvPr>
        </p:nvSpPr>
        <p:spPr/>
        <p:txBody>
          <a:bodyPr/>
          <a:lstStyle/>
          <a:p>
            <a:r>
              <a:rPr lang="sv-SE"/>
              <a:t>Vår tids främsta utmaning</a:t>
            </a:r>
          </a:p>
        </p:txBody>
      </p:sp>
      <p:sp>
        <p:nvSpPr>
          <p:cNvPr id="6" name="Platshållare för innehåll 5">
            <a:extLst>
              <a:ext uri="{FF2B5EF4-FFF2-40B4-BE49-F238E27FC236}">
                <a16:creationId xmlns:a16="http://schemas.microsoft.com/office/drawing/2014/main" id="{292A8DA9-0A13-64B7-9DB5-C36F248DB5E8}"/>
              </a:ext>
            </a:extLst>
          </p:cNvPr>
          <p:cNvSpPr>
            <a:spLocks noGrp="1"/>
          </p:cNvSpPr>
          <p:nvPr>
            <p:ph idx="1"/>
          </p:nvPr>
        </p:nvSpPr>
        <p:spPr>
          <a:xfrm>
            <a:off x="942975" y="1802962"/>
            <a:ext cx="7553325" cy="4254938"/>
          </a:xfrm>
        </p:spPr>
        <p:txBody>
          <a:bodyPr>
            <a:noAutofit/>
          </a:bodyPr>
          <a:lstStyle/>
          <a:p>
            <a:r>
              <a:rPr lang="sv-SE" sz="1400"/>
              <a:t>Nationella expertrådet för klimatanpassning</a:t>
            </a:r>
          </a:p>
          <a:p>
            <a:pPr lvl="1"/>
            <a:r>
              <a:rPr lang="sv-SE" sz="1200"/>
              <a:t>betydande risker för civil säkerhet</a:t>
            </a:r>
          </a:p>
          <a:p>
            <a:pPr lvl="1"/>
            <a:r>
              <a:rPr lang="sv-SE" sz="1200"/>
              <a:t>Fysisk säkerhet och markan­vändning</a:t>
            </a:r>
          </a:p>
          <a:p>
            <a:pPr lvl="1"/>
            <a:r>
              <a:rPr lang="sv-SE" sz="1200"/>
              <a:t>Vattensäkerhet</a:t>
            </a:r>
          </a:p>
          <a:p>
            <a:pPr lvl="1"/>
            <a:r>
              <a:rPr lang="sv-SE" sz="1200" err="1"/>
              <a:t>Matsäkerhet</a:t>
            </a:r>
            <a:endParaRPr lang="sv-SE" sz="1200"/>
          </a:p>
          <a:p>
            <a:pPr marL="0" indent="0">
              <a:buNone/>
            </a:pPr>
            <a:endParaRPr lang="sv-SE" sz="1400"/>
          </a:p>
          <a:p>
            <a:r>
              <a:rPr lang="sv-SE" sz="1400"/>
              <a:t>Natos klimat-bedömning</a:t>
            </a:r>
          </a:p>
          <a:p>
            <a:pPr lvl="1"/>
            <a:r>
              <a:rPr lang="sv-SE" sz="1200"/>
              <a:t>Vår tids avgörande utmaning</a:t>
            </a:r>
          </a:p>
          <a:p>
            <a:pPr lvl="1"/>
            <a:r>
              <a:rPr lang="sv-SE" sz="1200"/>
              <a:t>Ställer nya krav på länder och aktörer – driver instabilitet, konflikt och resursknapphet</a:t>
            </a:r>
          </a:p>
          <a:p>
            <a:pPr lvl="1"/>
            <a:r>
              <a:rPr lang="sv-SE" sz="1200"/>
              <a:t>Förvärrar redan existerande utsatthet och försvårar för mänsklig säkerhet.</a:t>
            </a:r>
            <a:endParaRPr lang="sv-SE" sz="1400"/>
          </a:p>
          <a:p>
            <a:endParaRPr lang="sv-SE" sz="1200"/>
          </a:p>
          <a:p>
            <a:r>
              <a:rPr lang="sv-SE" sz="1400"/>
              <a:t>Nationella säkerhetsstrategin</a:t>
            </a:r>
          </a:p>
          <a:p>
            <a:pPr lvl="1"/>
            <a:r>
              <a:rPr lang="sv-SE" sz="1200"/>
              <a:t>Sveriges säkerhet påverkas av en mängd hot och risker</a:t>
            </a:r>
          </a:p>
          <a:p>
            <a:pPr lvl="1"/>
            <a:r>
              <a:rPr lang="sv-SE" sz="1200"/>
              <a:t>Allvarligast, framför allt på längre sikt, är det existentiella hot mot mänskligheten som klimatförändringarna utgör. </a:t>
            </a:r>
          </a:p>
          <a:p>
            <a:pPr lvl="1"/>
            <a:r>
              <a:rPr lang="sv-SE" sz="1200"/>
              <a:t>Redan i dag direkta konsekvenser för vår nationella säkerhet genom påverkan på livsmedelsproduktion, vattentillgång och människors hälsa bland annat genom spridning av infektionssjukdomar.</a:t>
            </a:r>
          </a:p>
          <a:p>
            <a:endParaRPr lang="sv-SE" sz="1200"/>
          </a:p>
        </p:txBody>
      </p:sp>
    </p:spTree>
    <p:extLst>
      <p:ext uri="{BB962C8B-B14F-4D97-AF65-F5344CB8AC3E}">
        <p14:creationId xmlns:p14="http://schemas.microsoft.com/office/powerpoint/2010/main" val="1493312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A25FC5-E1EC-44D5-AD23-D90AE8459E54}"/>
              </a:ext>
            </a:extLst>
          </p:cNvPr>
          <p:cNvSpPr>
            <a:spLocks noGrp="1"/>
          </p:cNvSpPr>
          <p:nvPr>
            <p:ph type="title"/>
          </p:nvPr>
        </p:nvSpPr>
        <p:spPr/>
        <p:txBody>
          <a:bodyPr>
            <a:normAutofit/>
          </a:bodyPr>
          <a:lstStyle/>
          <a:p>
            <a:r>
              <a:rPr lang="sv-SE"/>
              <a:t>Svenska Röda Korsets mandat</a:t>
            </a:r>
          </a:p>
        </p:txBody>
      </p:sp>
      <p:sp>
        <p:nvSpPr>
          <p:cNvPr id="3" name="Platshållare för innehåll 2">
            <a:extLst>
              <a:ext uri="{FF2B5EF4-FFF2-40B4-BE49-F238E27FC236}">
                <a16:creationId xmlns:a16="http://schemas.microsoft.com/office/drawing/2014/main" id="{28720B89-1537-4988-BF41-02020F4BD659}"/>
              </a:ext>
            </a:extLst>
          </p:cNvPr>
          <p:cNvSpPr>
            <a:spLocks noGrp="1"/>
          </p:cNvSpPr>
          <p:nvPr>
            <p:ph sz="half" idx="1"/>
          </p:nvPr>
        </p:nvSpPr>
        <p:spPr>
          <a:xfrm>
            <a:off x="942975" y="1802962"/>
            <a:ext cx="3992280" cy="4254938"/>
          </a:xfrm>
        </p:spPr>
        <p:txBody>
          <a:bodyPr>
            <a:normAutofit/>
          </a:bodyPr>
          <a:lstStyle/>
          <a:p>
            <a:pPr marL="0" indent="0">
              <a:spcAft>
                <a:spcPts val="600"/>
              </a:spcAft>
              <a:buNone/>
            </a:pPr>
            <a:r>
              <a:rPr lang="sv-SE" b="1"/>
              <a:t>Bedriver humanitär verksamhet</a:t>
            </a:r>
          </a:p>
          <a:p>
            <a:pPr>
              <a:spcAft>
                <a:spcPts val="600"/>
              </a:spcAft>
            </a:pPr>
            <a:r>
              <a:rPr lang="sv-SE"/>
              <a:t>Stödjande roll till myndigheterna inom det humanitära området</a:t>
            </a:r>
          </a:p>
          <a:p>
            <a:pPr>
              <a:spcAft>
                <a:spcPts val="600"/>
              </a:spcAft>
            </a:pPr>
            <a:r>
              <a:rPr lang="sv-SE"/>
              <a:t>Uppgifter enligt svensk lagstiftning</a:t>
            </a:r>
          </a:p>
          <a:p>
            <a:pPr>
              <a:spcAft>
                <a:spcPts val="600"/>
              </a:spcAft>
            </a:pPr>
            <a:r>
              <a:rPr lang="sv-SE"/>
              <a:t>Roll i vardagen, i kris och vid väpnad konflikt.</a:t>
            </a:r>
          </a:p>
        </p:txBody>
      </p:sp>
      <p:sp>
        <p:nvSpPr>
          <p:cNvPr id="6" name="Platshållare för innehåll 5">
            <a:extLst>
              <a:ext uri="{FF2B5EF4-FFF2-40B4-BE49-F238E27FC236}">
                <a16:creationId xmlns:a16="http://schemas.microsoft.com/office/drawing/2014/main" id="{09EB3B61-0817-48B1-BD0B-9B80CED3C757}"/>
              </a:ext>
            </a:extLst>
          </p:cNvPr>
          <p:cNvSpPr>
            <a:spLocks noGrp="1"/>
          </p:cNvSpPr>
          <p:nvPr>
            <p:ph sz="half" idx="2"/>
          </p:nvPr>
        </p:nvSpPr>
        <p:spPr>
          <a:xfrm>
            <a:off x="5375480" y="1795696"/>
            <a:ext cx="4340019" cy="4254937"/>
          </a:xfrm>
        </p:spPr>
        <p:txBody>
          <a:bodyPr>
            <a:normAutofit/>
          </a:bodyPr>
          <a:lstStyle/>
          <a:p>
            <a:pPr marL="0" indent="0">
              <a:spcAft>
                <a:spcPts val="600"/>
              </a:spcAft>
              <a:buNone/>
            </a:pPr>
            <a:r>
              <a:rPr lang="sv-SE" b="1"/>
              <a:t>Rådgivande roll i centrala organ</a:t>
            </a:r>
          </a:p>
          <a:p>
            <a:pPr>
              <a:spcAft>
                <a:spcPts val="600"/>
              </a:spcAft>
            </a:pPr>
            <a:r>
              <a:rPr lang="sv-SE"/>
              <a:t>Totalförsvarets folkrättsråd</a:t>
            </a:r>
          </a:p>
          <a:p>
            <a:pPr lvl="0">
              <a:spcAft>
                <a:spcPts val="600"/>
              </a:spcAft>
            </a:pPr>
            <a:r>
              <a:rPr lang="sv-SE"/>
              <a:t>Regeringens folkrätts- och nedrustningsdelegation </a:t>
            </a:r>
          </a:p>
          <a:p>
            <a:pPr lvl="0">
              <a:spcAft>
                <a:spcPts val="600"/>
              </a:spcAft>
            </a:pPr>
            <a:r>
              <a:rPr lang="sv-SE"/>
              <a:t>Försvarshögskolans ämnesråd för folkrätt</a:t>
            </a:r>
          </a:p>
          <a:p>
            <a:pPr lvl="0">
              <a:spcAft>
                <a:spcPts val="600"/>
              </a:spcAft>
            </a:pPr>
            <a:r>
              <a:rPr lang="sv-SE"/>
              <a:t>Socialstyrelsens beredskapsforum</a:t>
            </a:r>
          </a:p>
          <a:p>
            <a:pPr lvl="0">
              <a:spcAft>
                <a:spcPts val="600"/>
              </a:spcAft>
            </a:pPr>
            <a:r>
              <a:rPr lang="sv-SE"/>
              <a:t>MSB:s civilsamhällesråd</a:t>
            </a:r>
          </a:p>
          <a:p>
            <a:pPr lvl="0">
              <a:spcAft>
                <a:spcPts val="600"/>
              </a:spcAft>
            </a:pPr>
            <a:r>
              <a:rPr lang="sv-SE"/>
              <a:t>MSB:s befolkningsskyddsråd</a:t>
            </a:r>
          </a:p>
          <a:p>
            <a:pPr lvl="0">
              <a:spcAft>
                <a:spcPts val="600"/>
              </a:spcAft>
            </a:pPr>
            <a:endParaRPr lang="sv-SE"/>
          </a:p>
        </p:txBody>
      </p:sp>
      <p:pic>
        <p:nvPicPr>
          <p:cNvPr id="13" name="Bildobjekt 12">
            <a:extLst>
              <a:ext uri="{FF2B5EF4-FFF2-40B4-BE49-F238E27FC236}">
                <a16:creationId xmlns:a16="http://schemas.microsoft.com/office/drawing/2014/main" id="{9349F1BC-8479-157E-7E2F-85359CB2D494}"/>
              </a:ext>
            </a:extLst>
          </p:cNvPr>
          <p:cNvPicPr>
            <a:picLocks noChangeAspect="1"/>
          </p:cNvPicPr>
          <p:nvPr/>
        </p:nvPicPr>
        <p:blipFill>
          <a:blip r:embed="rId3"/>
          <a:stretch>
            <a:fillRect/>
          </a:stretch>
        </p:blipFill>
        <p:spPr>
          <a:xfrm rot="21242743">
            <a:off x="458137" y="5616283"/>
            <a:ext cx="3207023" cy="597386"/>
          </a:xfrm>
          <a:prstGeom prst="rect">
            <a:avLst/>
          </a:prstGeom>
          <a:effectLst>
            <a:outerShdw blurRad="50800" dist="63500" dir="5400000" algn="t" rotWithShape="0">
              <a:prstClr val="black">
                <a:alpha val="40000"/>
              </a:prstClr>
            </a:outerShdw>
          </a:effectLst>
        </p:spPr>
      </p:pic>
      <p:pic>
        <p:nvPicPr>
          <p:cNvPr id="12" name="Bildobjekt 11">
            <a:extLst>
              <a:ext uri="{FF2B5EF4-FFF2-40B4-BE49-F238E27FC236}">
                <a16:creationId xmlns:a16="http://schemas.microsoft.com/office/drawing/2014/main" id="{955E1C15-3D29-394E-60A9-A819A89CED23}"/>
              </a:ext>
            </a:extLst>
          </p:cNvPr>
          <p:cNvPicPr>
            <a:picLocks noChangeAspect="1"/>
          </p:cNvPicPr>
          <p:nvPr/>
        </p:nvPicPr>
        <p:blipFill>
          <a:blip r:embed="rId4"/>
          <a:stretch>
            <a:fillRect/>
          </a:stretch>
        </p:blipFill>
        <p:spPr>
          <a:xfrm rot="721962">
            <a:off x="3457099" y="4558426"/>
            <a:ext cx="1402613" cy="2072104"/>
          </a:xfrm>
          <a:prstGeom prst="rect">
            <a:avLst/>
          </a:prstGeom>
          <a:effectLst>
            <a:outerShdw blurRad="50800" dist="63500" dir="5400000" algn="t" rotWithShape="0">
              <a:prstClr val="black">
                <a:alpha val="40000"/>
              </a:prstClr>
            </a:outerShdw>
          </a:effectLst>
        </p:spPr>
      </p:pic>
      <p:pic>
        <p:nvPicPr>
          <p:cNvPr id="9" name="Picture 2" descr="Bildresultat för geneva convention">
            <a:extLst>
              <a:ext uri="{FF2B5EF4-FFF2-40B4-BE49-F238E27FC236}">
                <a16:creationId xmlns:a16="http://schemas.microsoft.com/office/drawing/2014/main" id="{56676FE5-6DE4-9664-834D-7D50E5854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
            <a:off x="9671261" y="607845"/>
            <a:ext cx="1426143" cy="2034000"/>
          </a:xfrm>
          <a:prstGeom prst="rect">
            <a:avLst/>
          </a:prstGeom>
          <a:solidFill>
            <a:schemeClr val="bg1"/>
          </a:solidFill>
          <a:ln>
            <a:noFill/>
          </a:ln>
          <a:effectLst>
            <a:outerShdw blurRad="292100" dist="139700" dir="2700000" algn="tl" rotWithShape="0">
              <a:srgbClr val="333333">
                <a:alpha val="65000"/>
              </a:srgbClr>
            </a:outerShdw>
          </a:effectLst>
        </p:spPr>
      </p:pic>
      <p:pic>
        <p:nvPicPr>
          <p:cNvPr id="4" name="Bildobjekt 3">
            <a:extLst>
              <a:ext uri="{FF2B5EF4-FFF2-40B4-BE49-F238E27FC236}">
                <a16:creationId xmlns:a16="http://schemas.microsoft.com/office/drawing/2014/main" id="{F68F2D3A-754E-4202-84FD-F3D8D329AC62}"/>
              </a:ext>
            </a:extLst>
          </p:cNvPr>
          <p:cNvPicPr>
            <a:picLocks noChangeAspect="1"/>
          </p:cNvPicPr>
          <p:nvPr/>
        </p:nvPicPr>
        <p:blipFill>
          <a:blip r:embed="rId6"/>
          <a:stretch>
            <a:fillRect/>
          </a:stretch>
        </p:blipFill>
        <p:spPr>
          <a:xfrm rot="562312">
            <a:off x="9871736" y="2115707"/>
            <a:ext cx="1389588" cy="2032788"/>
          </a:xfrm>
          <a:prstGeom prst="rect">
            <a:avLst/>
          </a:prstGeom>
          <a:effectLst>
            <a:outerShdw blurRad="50800" dist="63500" dir="5400000" algn="t" rotWithShape="0">
              <a:prstClr val="black">
                <a:alpha val="40000"/>
              </a:prstClr>
            </a:outerShdw>
          </a:effectLst>
        </p:spPr>
      </p:pic>
      <p:pic>
        <p:nvPicPr>
          <p:cNvPr id="14" name="Bildobjekt 13">
            <a:extLst>
              <a:ext uri="{FF2B5EF4-FFF2-40B4-BE49-F238E27FC236}">
                <a16:creationId xmlns:a16="http://schemas.microsoft.com/office/drawing/2014/main" id="{920E0AE9-E3FB-29FC-6B65-B7FDEC0F1C22}"/>
              </a:ext>
            </a:extLst>
          </p:cNvPr>
          <p:cNvPicPr>
            <a:picLocks noChangeAspect="1"/>
          </p:cNvPicPr>
          <p:nvPr/>
        </p:nvPicPr>
        <p:blipFill>
          <a:blip r:embed="rId7"/>
          <a:stretch>
            <a:fillRect/>
          </a:stretch>
        </p:blipFill>
        <p:spPr>
          <a:xfrm rot="540000">
            <a:off x="10181041" y="3809227"/>
            <a:ext cx="1420270" cy="2034000"/>
          </a:xfrm>
          <a:prstGeom prst="rect">
            <a:avLst/>
          </a:prstGeom>
          <a:effectLst>
            <a:outerShdw blurRad="50800" dist="63500" dir="5400000" algn="t" rotWithShape="0">
              <a:prstClr val="black">
                <a:alpha val="40000"/>
              </a:prstClr>
            </a:outerShdw>
          </a:effectLst>
        </p:spPr>
      </p:pic>
    </p:spTree>
    <p:extLst>
      <p:ext uri="{BB962C8B-B14F-4D97-AF65-F5344CB8AC3E}">
        <p14:creationId xmlns:p14="http://schemas.microsoft.com/office/powerpoint/2010/main" val="1430687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ätvinklig triangel 3"/>
          <p:cNvSpPr/>
          <p:nvPr/>
        </p:nvSpPr>
        <p:spPr>
          <a:xfrm flipH="1">
            <a:off x="2082800" y="2159000"/>
            <a:ext cx="7829550" cy="2247900"/>
          </a:xfrm>
          <a:prstGeom prst="rtTriangle">
            <a:avLst/>
          </a:prstGeom>
          <a:gradFill flip="none" rotWithShape="1">
            <a:gsLst>
              <a:gs pos="0">
                <a:srgbClr val="00B050"/>
              </a:gs>
              <a:gs pos="30000">
                <a:srgbClr val="FFFF00"/>
              </a:gs>
              <a:gs pos="49000">
                <a:srgbClr val="FFC000"/>
              </a:gs>
              <a:gs pos="81000">
                <a:srgbClr val="FF000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Rak pil 11"/>
          <p:cNvCxnSpPr/>
          <p:nvPr/>
        </p:nvCxnSpPr>
        <p:spPr>
          <a:xfrm>
            <a:off x="2093699" y="4692650"/>
            <a:ext cx="783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ruta 12"/>
          <p:cNvSpPr txBox="1"/>
          <p:nvPr/>
        </p:nvSpPr>
        <p:spPr>
          <a:xfrm>
            <a:off x="2082800" y="4749800"/>
            <a:ext cx="863600" cy="276999"/>
          </a:xfrm>
          <a:prstGeom prst="rect">
            <a:avLst/>
          </a:prstGeom>
          <a:noFill/>
        </p:spPr>
        <p:txBody>
          <a:bodyPr wrap="square" rtlCol="0">
            <a:spAutoFit/>
          </a:bodyPr>
          <a:lstStyle/>
          <a:p>
            <a:r>
              <a:rPr lang="sv-SE" sz="1200"/>
              <a:t>Fred</a:t>
            </a:r>
          </a:p>
        </p:txBody>
      </p:sp>
      <p:sp>
        <p:nvSpPr>
          <p:cNvPr id="14" name="textruta 13"/>
          <p:cNvSpPr txBox="1"/>
          <p:nvPr/>
        </p:nvSpPr>
        <p:spPr>
          <a:xfrm>
            <a:off x="8787791" y="4749800"/>
            <a:ext cx="1246049" cy="276999"/>
          </a:xfrm>
          <a:prstGeom prst="rect">
            <a:avLst/>
          </a:prstGeom>
          <a:noFill/>
        </p:spPr>
        <p:txBody>
          <a:bodyPr wrap="square" rtlCol="0">
            <a:spAutoFit/>
          </a:bodyPr>
          <a:lstStyle/>
          <a:p>
            <a:r>
              <a:rPr lang="sv-SE" sz="1200"/>
              <a:t>Väpnad konflikt</a:t>
            </a:r>
          </a:p>
        </p:txBody>
      </p:sp>
      <p:cxnSp>
        <p:nvCxnSpPr>
          <p:cNvPr id="16" name="Rak 15"/>
          <p:cNvCxnSpPr/>
          <p:nvPr/>
        </p:nvCxnSpPr>
        <p:spPr>
          <a:xfrm>
            <a:off x="8683625" y="4566600"/>
            <a:ext cx="0" cy="288359"/>
          </a:xfrm>
          <a:prstGeom prst="line">
            <a:avLst/>
          </a:prstGeom>
        </p:spPr>
        <p:style>
          <a:lnRef idx="1">
            <a:schemeClr val="accent1"/>
          </a:lnRef>
          <a:fillRef idx="0">
            <a:schemeClr val="accent1"/>
          </a:fillRef>
          <a:effectRef idx="0">
            <a:schemeClr val="accent1"/>
          </a:effectRef>
          <a:fontRef idx="minor">
            <a:schemeClr val="tx1"/>
          </a:fontRef>
        </p:style>
      </p:cxnSp>
      <p:grpSp>
        <p:nvGrpSpPr>
          <p:cNvPr id="24" name="Grupp 23"/>
          <p:cNvGrpSpPr/>
          <p:nvPr/>
        </p:nvGrpSpPr>
        <p:grpSpPr>
          <a:xfrm>
            <a:off x="2082800" y="3193609"/>
            <a:ext cx="2200275" cy="1213290"/>
            <a:chOff x="2082800" y="3193609"/>
            <a:chExt cx="2200275" cy="1213290"/>
          </a:xfrm>
        </p:grpSpPr>
        <p:sp>
          <p:nvSpPr>
            <p:cNvPr id="5" name="Rektangulär 4"/>
            <p:cNvSpPr/>
            <p:nvPr/>
          </p:nvSpPr>
          <p:spPr>
            <a:xfrm>
              <a:off x="2082800" y="3776662"/>
              <a:ext cx="2200275" cy="630237"/>
            </a:xfrm>
            <a:prstGeom prst="wedgeRectCallout">
              <a:avLst>
                <a:gd name="adj1" fmla="val -20573"/>
                <a:gd name="adj2" fmla="val -9468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p:cNvSpPr txBox="1"/>
            <p:nvPr/>
          </p:nvSpPr>
          <p:spPr>
            <a:xfrm>
              <a:off x="2351088" y="3193609"/>
              <a:ext cx="1663700" cy="276999"/>
            </a:xfrm>
            <a:prstGeom prst="rect">
              <a:avLst/>
            </a:prstGeom>
            <a:noFill/>
          </p:spPr>
          <p:txBody>
            <a:bodyPr wrap="square" rtlCol="0">
              <a:spAutoFit/>
            </a:bodyPr>
            <a:lstStyle/>
            <a:p>
              <a:r>
                <a:rPr lang="sv-SE" sz="1200"/>
                <a:t>Olyckor</a:t>
              </a:r>
            </a:p>
          </p:txBody>
        </p:sp>
      </p:grpSp>
      <p:sp>
        <p:nvSpPr>
          <p:cNvPr id="21" name="Rektangel 20"/>
          <p:cNvSpPr/>
          <p:nvPr/>
        </p:nvSpPr>
        <p:spPr>
          <a:xfrm>
            <a:off x="6905625" y="2370811"/>
            <a:ext cx="2270125" cy="2033481"/>
          </a:xfrm>
          <a:prstGeom prst="rect">
            <a:avLst/>
          </a:prstGeom>
          <a:solidFill>
            <a:schemeClr val="bg1">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ätvinklig triangel 21"/>
          <p:cNvSpPr/>
          <p:nvPr/>
        </p:nvSpPr>
        <p:spPr>
          <a:xfrm rot="21247433" flipV="1">
            <a:off x="6867241" y="2481735"/>
            <a:ext cx="2313232" cy="40957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ätvinklig triangel 22"/>
          <p:cNvSpPr/>
          <p:nvPr/>
        </p:nvSpPr>
        <p:spPr>
          <a:xfrm rot="254808" flipV="1">
            <a:off x="6852352" y="2268058"/>
            <a:ext cx="2313232" cy="409575"/>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6" name="Grupp 25"/>
          <p:cNvGrpSpPr/>
          <p:nvPr/>
        </p:nvGrpSpPr>
        <p:grpSpPr>
          <a:xfrm>
            <a:off x="7339012" y="1931504"/>
            <a:ext cx="1663700" cy="2475396"/>
            <a:chOff x="7339012" y="1931504"/>
            <a:chExt cx="1663700" cy="2475396"/>
          </a:xfrm>
        </p:grpSpPr>
        <p:sp>
          <p:nvSpPr>
            <p:cNvPr id="17" name="textruta 16"/>
            <p:cNvSpPr txBox="1"/>
            <p:nvPr/>
          </p:nvSpPr>
          <p:spPr>
            <a:xfrm>
              <a:off x="7339012" y="1931504"/>
              <a:ext cx="1663700" cy="276999"/>
            </a:xfrm>
            <a:prstGeom prst="rect">
              <a:avLst/>
            </a:prstGeom>
            <a:noFill/>
          </p:spPr>
          <p:txBody>
            <a:bodyPr wrap="square" rtlCol="0">
              <a:spAutoFit/>
            </a:bodyPr>
            <a:lstStyle/>
            <a:p>
              <a:r>
                <a:rPr lang="sv-SE" sz="1200"/>
                <a:t>Skärpt beredskap</a:t>
              </a:r>
            </a:p>
          </p:txBody>
        </p:sp>
        <p:sp>
          <p:nvSpPr>
            <p:cNvPr id="7" name="Rektangulär 6"/>
            <p:cNvSpPr/>
            <p:nvPr/>
          </p:nvSpPr>
          <p:spPr>
            <a:xfrm>
              <a:off x="7658100" y="2514600"/>
              <a:ext cx="1025525" cy="1892300"/>
            </a:xfrm>
            <a:prstGeom prst="wedgeRectCallout">
              <a:avLst>
                <a:gd name="adj1" fmla="val -23618"/>
                <a:gd name="adj2" fmla="val -66152"/>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7" name="Grupp 26"/>
          <p:cNvGrpSpPr/>
          <p:nvPr/>
        </p:nvGrpSpPr>
        <p:grpSpPr>
          <a:xfrm>
            <a:off x="8553767" y="1515396"/>
            <a:ext cx="1663700" cy="2891504"/>
            <a:chOff x="8553767" y="1515396"/>
            <a:chExt cx="1663700" cy="2891504"/>
          </a:xfrm>
        </p:grpSpPr>
        <p:sp>
          <p:nvSpPr>
            <p:cNvPr id="18" name="textruta 17"/>
            <p:cNvSpPr txBox="1"/>
            <p:nvPr/>
          </p:nvSpPr>
          <p:spPr>
            <a:xfrm>
              <a:off x="8553767" y="1515396"/>
              <a:ext cx="1663700" cy="276999"/>
            </a:xfrm>
            <a:prstGeom prst="rect">
              <a:avLst/>
            </a:prstGeom>
            <a:noFill/>
          </p:spPr>
          <p:txBody>
            <a:bodyPr wrap="square" rtlCol="0">
              <a:spAutoFit/>
            </a:bodyPr>
            <a:lstStyle/>
            <a:p>
              <a:r>
                <a:rPr lang="sv-SE" sz="1200"/>
                <a:t>Högsta beredskap</a:t>
              </a:r>
            </a:p>
          </p:txBody>
        </p:sp>
        <p:sp>
          <p:nvSpPr>
            <p:cNvPr id="8" name="Rektangulär 7"/>
            <p:cNvSpPr/>
            <p:nvPr/>
          </p:nvSpPr>
          <p:spPr>
            <a:xfrm>
              <a:off x="8683625" y="2159000"/>
              <a:ext cx="1228725" cy="2247900"/>
            </a:xfrm>
            <a:prstGeom prst="wedgeRectCallout">
              <a:avLst>
                <a:gd name="adj1" fmla="val -21110"/>
                <a:gd name="adj2" fmla="val -64216"/>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5" name="Grupp 24"/>
          <p:cNvGrpSpPr/>
          <p:nvPr/>
        </p:nvGrpSpPr>
        <p:grpSpPr>
          <a:xfrm>
            <a:off x="4283075" y="2132778"/>
            <a:ext cx="3375025" cy="2274122"/>
            <a:chOff x="4283075" y="2132778"/>
            <a:chExt cx="3375025" cy="2274122"/>
          </a:xfrm>
        </p:grpSpPr>
        <p:sp>
          <p:nvSpPr>
            <p:cNvPr id="20" name="textruta 19"/>
            <p:cNvSpPr txBox="1"/>
            <p:nvPr/>
          </p:nvSpPr>
          <p:spPr>
            <a:xfrm>
              <a:off x="5018301" y="2132778"/>
              <a:ext cx="1663700" cy="276999"/>
            </a:xfrm>
            <a:prstGeom prst="rect">
              <a:avLst/>
            </a:prstGeom>
            <a:noFill/>
          </p:spPr>
          <p:txBody>
            <a:bodyPr wrap="square" rtlCol="0">
              <a:spAutoFit/>
            </a:bodyPr>
            <a:lstStyle/>
            <a:p>
              <a:r>
                <a:rPr lang="sv-SE" sz="1200"/>
                <a:t>Kris</a:t>
              </a:r>
            </a:p>
          </p:txBody>
        </p:sp>
        <p:sp>
          <p:nvSpPr>
            <p:cNvPr id="6" name="Rektangulär 5"/>
            <p:cNvSpPr/>
            <p:nvPr/>
          </p:nvSpPr>
          <p:spPr>
            <a:xfrm>
              <a:off x="4283075" y="2800350"/>
              <a:ext cx="3375025" cy="1606550"/>
            </a:xfrm>
            <a:prstGeom prst="wedgeRectCallout">
              <a:avLst>
                <a:gd name="adj1" fmla="val -20833"/>
                <a:gd name="adj2" fmla="val -71128"/>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 name="Grupp 1">
            <a:extLst>
              <a:ext uri="{FF2B5EF4-FFF2-40B4-BE49-F238E27FC236}">
                <a16:creationId xmlns:a16="http://schemas.microsoft.com/office/drawing/2014/main" id="{8290225E-AC81-1032-4841-5829B3BA13CB}"/>
              </a:ext>
            </a:extLst>
          </p:cNvPr>
          <p:cNvGrpSpPr>
            <a:grpSpLocks noChangeAspect="1"/>
          </p:cNvGrpSpPr>
          <p:nvPr/>
        </p:nvGrpSpPr>
        <p:grpSpPr>
          <a:xfrm>
            <a:off x="8148137" y="4036226"/>
            <a:ext cx="966812" cy="1491813"/>
            <a:chOff x="8298274" y="2995094"/>
            <a:chExt cx="1271163" cy="1961434"/>
          </a:xfrm>
        </p:grpSpPr>
        <p:sp>
          <p:nvSpPr>
            <p:cNvPr id="3" name="Rektangel 2">
              <a:extLst>
                <a:ext uri="{FF2B5EF4-FFF2-40B4-BE49-F238E27FC236}">
                  <a16:creationId xmlns:a16="http://schemas.microsoft.com/office/drawing/2014/main" id="{8D790751-35F6-BF76-C25B-C304788447F4}"/>
                </a:ext>
              </a:extLst>
            </p:cNvPr>
            <p:cNvSpPr/>
            <p:nvPr/>
          </p:nvSpPr>
          <p:spPr>
            <a:xfrm rot="829665">
              <a:off x="8298274" y="2995094"/>
              <a:ext cx="1143705" cy="173815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prstClr val="black"/>
                </a:solidFill>
                <a:effectLst/>
                <a:uLnTx/>
                <a:uFillTx/>
                <a:latin typeface="Arial"/>
                <a:ea typeface="+mn-ea"/>
                <a:cs typeface="+mn-cs"/>
              </a:endParaRPr>
            </a:p>
          </p:txBody>
        </p:sp>
        <p:sp>
          <p:nvSpPr>
            <p:cNvPr id="9" name="Rektangel 8">
              <a:extLst>
                <a:ext uri="{FF2B5EF4-FFF2-40B4-BE49-F238E27FC236}">
                  <a16:creationId xmlns:a16="http://schemas.microsoft.com/office/drawing/2014/main" id="{B741A6CF-D717-87B9-309B-024FC33B9201}"/>
                </a:ext>
              </a:extLst>
            </p:cNvPr>
            <p:cNvSpPr/>
            <p:nvPr/>
          </p:nvSpPr>
          <p:spPr>
            <a:xfrm rot="829665">
              <a:off x="8362869" y="3106732"/>
              <a:ext cx="1143705" cy="173815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prstClr val="black"/>
                </a:solidFill>
                <a:effectLst/>
                <a:uLnTx/>
                <a:uFillTx/>
                <a:latin typeface="Arial"/>
                <a:ea typeface="+mn-ea"/>
                <a:cs typeface="+mn-cs"/>
              </a:endParaRPr>
            </a:p>
          </p:txBody>
        </p:sp>
        <p:sp>
          <p:nvSpPr>
            <p:cNvPr id="10" name="Rektangel 9">
              <a:extLst>
                <a:ext uri="{FF2B5EF4-FFF2-40B4-BE49-F238E27FC236}">
                  <a16:creationId xmlns:a16="http://schemas.microsoft.com/office/drawing/2014/main" id="{915A78BE-3E13-DA16-03E4-A8461FD6749F}"/>
                </a:ext>
              </a:extLst>
            </p:cNvPr>
            <p:cNvSpPr/>
            <p:nvPr/>
          </p:nvSpPr>
          <p:spPr>
            <a:xfrm rot="829665">
              <a:off x="8425732" y="3218370"/>
              <a:ext cx="1143705" cy="173815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prstClr val="black"/>
                  </a:solidFill>
                  <a:effectLst/>
                  <a:uLnTx/>
                  <a:uFillTx/>
                  <a:latin typeface="Arial"/>
                  <a:ea typeface="+mn-ea"/>
                  <a:cs typeface="+mn-cs"/>
                </a:rPr>
                <a:t>SRK:s plan för väpnad konflikt</a:t>
              </a:r>
            </a:p>
          </p:txBody>
        </p:sp>
      </p:grpSp>
      <p:grpSp>
        <p:nvGrpSpPr>
          <p:cNvPr id="11" name="Grupp 10">
            <a:extLst>
              <a:ext uri="{FF2B5EF4-FFF2-40B4-BE49-F238E27FC236}">
                <a16:creationId xmlns:a16="http://schemas.microsoft.com/office/drawing/2014/main" id="{A3E5179D-B70F-869D-F4A9-2F02C35ED5D3}"/>
              </a:ext>
            </a:extLst>
          </p:cNvPr>
          <p:cNvGrpSpPr>
            <a:grpSpLocks noChangeAspect="1"/>
          </p:cNvGrpSpPr>
          <p:nvPr/>
        </p:nvGrpSpPr>
        <p:grpSpPr>
          <a:xfrm>
            <a:off x="5266507" y="4027598"/>
            <a:ext cx="966812" cy="1491813"/>
            <a:chOff x="11464868" y="4091874"/>
            <a:chExt cx="1271163" cy="1961434"/>
          </a:xfrm>
        </p:grpSpPr>
        <p:sp>
          <p:nvSpPr>
            <p:cNvPr id="15" name="Rektangel 14">
              <a:extLst>
                <a:ext uri="{FF2B5EF4-FFF2-40B4-BE49-F238E27FC236}">
                  <a16:creationId xmlns:a16="http://schemas.microsoft.com/office/drawing/2014/main" id="{74DFC20B-DB08-9C59-CC1A-F8079B191788}"/>
                </a:ext>
              </a:extLst>
            </p:cNvPr>
            <p:cNvSpPr/>
            <p:nvPr/>
          </p:nvSpPr>
          <p:spPr>
            <a:xfrm rot="829665">
              <a:off x="11464868" y="4091874"/>
              <a:ext cx="1143705" cy="173815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prstClr val="black"/>
                </a:solidFill>
                <a:effectLst/>
                <a:uLnTx/>
                <a:uFillTx/>
                <a:latin typeface="Arial"/>
                <a:ea typeface="+mn-ea"/>
                <a:cs typeface="+mn-cs"/>
              </a:endParaRPr>
            </a:p>
          </p:txBody>
        </p:sp>
        <p:sp>
          <p:nvSpPr>
            <p:cNvPr id="28" name="Rektangel 27">
              <a:extLst>
                <a:ext uri="{FF2B5EF4-FFF2-40B4-BE49-F238E27FC236}">
                  <a16:creationId xmlns:a16="http://schemas.microsoft.com/office/drawing/2014/main" id="{DE73D04D-2173-FE0E-6C8B-FBDF3D6397EE}"/>
                </a:ext>
              </a:extLst>
            </p:cNvPr>
            <p:cNvSpPr/>
            <p:nvPr/>
          </p:nvSpPr>
          <p:spPr>
            <a:xfrm rot="829665">
              <a:off x="11529463" y="4203512"/>
              <a:ext cx="1143705" cy="173815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prstClr val="black"/>
                </a:solidFill>
                <a:effectLst/>
                <a:uLnTx/>
                <a:uFillTx/>
                <a:latin typeface="Arial"/>
                <a:ea typeface="+mn-ea"/>
                <a:cs typeface="+mn-cs"/>
              </a:endParaRPr>
            </a:p>
          </p:txBody>
        </p:sp>
        <p:sp>
          <p:nvSpPr>
            <p:cNvPr id="29" name="Rektangel 28">
              <a:extLst>
                <a:ext uri="{FF2B5EF4-FFF2-40B4-BE49-F238E27FC236}">
                  <a16:creationId xmlns:a16="http://schemas.microsoft.com/office/drawing/2014/main" id="{7C92941B-676E-21F3-C0CB-ADA9D59817A7}"/>
                </a:ext>
              </a:extLst>
            </p:cNvPr>
            <p:cNvSpPr/>
            <p:nvPr/>
          </p:nvSpPr>
          <p:spPr>
            <a:xfrm rot="829665">
              <a:off x="11592326" y="4315150"/>
              <a:ext cx="1143705" cy="173815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prstClr val="black"/>
                  </a:solidFill>
                  <a:effectLst/>
                  <a:uLnTx/>
                  <a:uFillTx/>
                  <a:latin typeface="Arial"/>
                  <a:ea typeface="+mn-ea"/>
                  <a:cs typeface="+mn-cs"/>
                </a:rPr>
                <a:t>SRK:s </a:t>
              </a:r>
              <a:r>
                <a:rPr kumimoji="0" lang="sv-SE" sz="1100" b="0" i="0" u="none" strike="noStrike" kern="1200" cap="none" spc="0" normalizeH="0" baseline="0" noProof="0" err="1">
                  <a:ln>
                    <a:noFill/>
                  </a:ln>
                  <a:solidFill>
                    <a:prstClr val="black"/>
                  </a:solidFill>
                  <a:effectLst/>
                  <a:uLnTx/>
                  <a:uFillTx/>
                  <a:latin typeface="Arial"/>
                  <a:ea typeface="+mn-ea"/>
                  <a:cs typeface="+mn-cs"/>
                </a:rPr>
                <a:t>Krisbered-skapsplan</a:t>
              </a:r>
              <a:endParaRPr kumimoji="0" lang="sv-SE" sz="11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0" name="Grupp 29">
            <a:extLst>
              <a:ext uri="{FF2B5EF4-FFF2-40B4-BE49-F238E27FC236}">
                <a16:creationId xmlns:a16="http://schemas.microsoft.com/office/drawing/2014/main" id="{EE56701B-01BA-0FC8-AAF9-5911FECC6BD3}"/>
              </a:ext>
            </a:extLst>
          </p:cNvPr>
          <p:cNvGrpSpPr>
            <a:grpSpLocks noChangeAspect="1"/>
          </p:cNvGrpSpPr>
          <p:nvPr/>
        </p:nvGrpSpPr>
        <p:grpSpPr>
          <a:xfrm>
            <a:off x="3763533" y="4032870"/>
            <a:ext cx="933309" cy="1408639"/>
            <a:chOff x="3399279" y="4720845"/>
            <a:chExt cx="1227113" cy="1852077"/>
          </a:xfrm>
        </p:grpSpPr>
        <p:sp>
          <p:nvSpPr>
            <p:cNvPr id="31" name="Rektangel 30">
              <a:extLst>
                <a:ext uri="{FF2B5EF4-FFF2-40B4-BE49-F238E27FC236}">
                  <a16:creationId xmlns:a16="http://schemas.microsoft.com/office/drawing/2014/main" id="{589EF63E-CA7D-4F27-1BA2-5623117AEF6D}"/>
                </a:ext>
              </a:extLst>
            </p:cNvPr>
            <p:cNvSpPr/>
            <p:nvPr/>
          </p:nvSpPr>
          <p:spPr>
            <a:xfrm rot="829665">
              <a:off x="3399279" y="4720845"/>
              <a:ext cx="1143705" cy="173815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prstClr val="black"/>
                </a:solidFill>
                <a:effectLst/>
                <a:uLnTx/>
                <a:uFillTx/>
                <a:latin typeface="Arial"/>
                <a:ea typeface="+mn-ea"/>
                <a:cs typeface="+mn-cs"/>
              </a:endParaRPr>
            </a:p>
          </p:txBody>
        </p:sp>
        <p:sp>
          <p:nvSpPr>
            <p:cNvPr id="32" name="Rektangel 31">
              <a:extLst>
                <a:ext uri="{FF2B5EF4-FFF2-40B4-BE49-F238E27FC236}">
                  <a16:creationId xmlns:a16="http://schemas.microsoft.com/office/drawing/2014/main" id="{CBD8F93A-C1B5-AD56-1A1B-4C2223C5EE30}"/>
                </a:ext>
              </a:extLst>
            </p:cNvPr>
            <p:cNvSpPr/>
            <p:nvPr/>
          </p:nvSpPr>
          <p:spPr>
            <a:xfrm rot="829665">
              <a:off x="3463597" y="4834764"/>
              <a:ext cx="1162795" cy="173815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prstClr val="black"/>
                </a:solidFill>
                <a:effectLst/>
                <a:uLnTx/>
                <a:uFillTx/>
                <a:latin typeface="Arial"/>
                <a:ea typeface="+mn-ea"/>
                <a:cs typeface="+mn-cs"/>
              </a:endParaRPr>
            </a:p>
          </p:txBody>
        </p:sp>
        <p:sp>
          <p:nvSpPr>
            <p:cNvPr id="33" name="Rektangel 32">
              <a:extLst>
                <a:ext uri="{FF2B5EF4-FFF2-40B4-BE49-F238E27FC236}">
                  <a16:creationId xmlns:a16="http://schemas.microsoft.com/office/drawing/2014/main" id="{6A6716BE-3C82-2B5C-E172-76D3E157EE11}"/>
                </a:ext>
              </a:extLst>
            </p:cNvPr>
            <p:cNvSpPr/>
            <p:nvPr/>
          </p:nvSpPr>
          <p:spPr>
            <a:xfrm rot="773922">
              <a:off x="3498014" y="5009931"/>
              <a:ext cx="1079526" cy="123422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prstClr val="black"/>
                  </a:solidFill>
                  <a:effectLst/>
                  <a:uLnTx/>
                  <a:uFillTx/>
                  <a:latin typeface="Arial"/>
                  <a:ea typeface="+mn-ea"/>
                  <a:cs typeface="+mn-cs"/>
                </a:rPr>
                <a:t>Krets</a:t>
              </a:r>
              <a:br>
                <a:rPr kumimoji="0" lang="sv-SE" sz="1100" b="0" i="0" u="none" strike="noStrike" kern="1200" cap="none" spc="0" normalizeH="0" baseline="0" noProof="0">
                  <a:ln>
                    <a:noFill/>
                  </a:ln>
                  <a:solidFill>
                    <a:prstClr val="black"/>
                  </a:solidFill>
                  <a:effectLst/>
                  <a:uLnTx/>
                  <a:uFillTx/>
                  <a:latin typeface="Arial"/>
                  <a:ea typeface="+mn-ea"/>
                  <a:cs typeface="+mn-cs"/>
                </a:rPr>
              </a:br>
              <a:br>
                <a:rPr kumimoji="0" lang="sv-SE" sz="1100" b="0" i="0" u="none" strike="noStrike" kern="1200" cap="none" spc="0" normalizeH="0" baseline="0" noProof="0">
                  <a:ln>
                    <a:noFill/>
                  </a:ln>
                  <a:solidFill>
                    <a:prstClr val="black"/>
                  </a:solidFill>
                  <a:effectLst/>
                  <a:uLnTx/>
                  <a:uFillTx/>
                  <a:latin typeface="Arial"/>
                  <a:ea typeface="+mn-ea"/>
                  <a:cs typeface="+mn-cs"/>
                </a:rPr>
              </a:br>
              <a:r>
                <a:rPr kumimoji="0" lang="sv-SE" sz="1100" b="0" i="0" u="none" strike="noStrike" kern="1200" cap="none" spc="0" normalizeH="0" baseline="0" noProof="0">
                  <a:ln>
                    <a:noFill/>
                  </a:ln>
                  <a:solidFill>
                    <a:prstClr val="black"/>
                  </a:solidFill>
                  <a:effectLst/>
                  <a:uLnTx/>
                  <a:uFillTx/>
                  <a:latin typeface="Arial"/>
                  <a:ea typeface="+mn-ea"/>
                  <a:cs typeface="+mn-cs"/>
                </a:rPr>
                <a:t>Lokal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err="1">
                  <a:ln>
                    <a:noFill/>
                  </a:ln>
                  <a:solidFill>
                    <a:prstClr val="black"/>
                  </a:solidFill>
                  <a:effectLst/>
                  <a:uLnTx/>
                  <a:uFillTx/>
                  <a:latin typeface="Arial"/>
                  <a:ea typeface="+mn-ea"/>
                  <a:cs typeface="+mn-cs"/>
                </a:rPr>
                <a:t>krisbered</a:t>
              </a:r>
              <a:r>
                <a:rPr kumimoji="0" lang="sv-SE" sz="1100" b="0" i="0" u="none" strike="noStrike" kern="1200" cap="none" spc="0" normalizeH="0" baseline="0" noProof="0">
                  <a:ln>
                    <a:noFill/>
                  </a:ln>
                  <a:solidFill>
                    <a:prstClr val="black"/>
                  </a:solidFill>
                  <a:effectLst/>
                  <a:uLnTx/>
                  <a:uFillTx/>
                  <a:latin typeface="Arial"/>
                  <a:ea typeface="+mn-ea"/>
                  <a:cs typeface="+mn-cs"/>
                </a:rPr>
                <a:t>-</a:t>
              </a:r>
              <a:br>
                <a:rPr kumimoji="0" lang="sv-SE" sz="1100" b="0" i="0" u="none" strike="noStrike" kern="1200" cap="none" spc="0" normalizeH="0" baseline="0" noProof="0">
                  <a:ln>
                    <a:noFill/>
                  </a:ln>
                  <a:solidFill>
                    <a:prstClr val="black"/>
                  </a:solidFill>
                  <a:effectLst/>
                  <a:uLnTx/>
                  <a:uFillTx/>
                  <a:latin typeface="Arial"/>
                  <a:ea typeface="+mn-ea"/>
                  <a:cs typeface="+mn-cs"/>
                </a:rPr>
              </a:br>
              <a:r>
                <a:rPr kumimoji="0" lang="sv-SE" sz="1100" b="0" i="0" u="none" strike="noStrike" kern="1200" cap="none" spc="0" normalizeH="0" baseline="0" noProof="0" err="1">
                  <a:ln>
                    <a:noFill/>
                  </a:ln>
                  <a:solidFill>
                    <a:prstClr val="black"/>
                  </a:solidFill>
                  <a:effectLst/>
                  <a:uLnTx/>
                  <a:uFillTx/>
                  <a:latin typeface="Arial"/>
                  <a:ea typeface="+mn-ea"/>
                  <a:cs typeface="+mn-cs"/>
                </a:rPr>
                <a:t>skapsplan</a:t>
              </a:r>
              <a:endParaRPr kumimoji="0" lang="sv-SE" sz="1100" b="0" i="0" u="none" strike="noStrike" kern="1200" cap="none" spc="0" normalizeH="0" baseline="0" noProof="0">
                <a:ln>
                  <a:noFill/>
                </a:ln>
                <a:solidFill>
                  <a:prstClr val="black"/>
                </a:solidFill>
                <a:effectLst/>
                <a:uLnTx/>
                <a:uFillTx/>
                <a:latin typeface="Arial"/>
                <a:ea typeface="+mn-ea"/>
                <a:cs typeface="+mn-cs"/>
              </a:endParaRPr>
            </a:p>
          </p:txBody>
        </p:sp>
      </p:grpSp>
      <p:pic>
        <p:nvPicPr>
          <p:cNvPr id="5124" name="Picture 4">
            <a:extLst>
              <a:ext uri="{FF2B5EF4-FFF2-40B4-BE49-F238E27FC236}">
                <a16:creationId xmlns:a16="http://schemas.microsoft.com/office/drawing/2014/main" id="{59935BB6-848D-DE73-1325-E9C1A4052F9F}"/>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082" y="473212"/>
            <a:ext cx="2415233" cy="2293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791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420ED7-9D3E-312F-B08C-0FD3FFC3A6D7}"/>
              </a:ext>
            </a:extLst>
          </p:cNvPr>
          <p:cNvSpPr>
            <a:spLocks noGrp="1"/>
          </p:cNvSpPr>
          <p:nvPr>
            <p:ph type="title"/>
          </p:nvPr>
        </p:nvSpPr>
        <p:spPr/>
        <p:txBody>
          <a:bodyPr/>
          <a:lstStyle/>
          <a:p>
            <a:r>
              <a:rPr lang="sv-SE"/>
              <a:t>Vad är vår roll?</a:t>
            </a:r>
          </a:p>
        </p:txBody>
      </p:sp>
      <p:sp>
        <p:nvSpPr>
          <p:cNvPr id="3" name="Platshållare för innehåll 2">
            <a:extLst>
              <a:ext uri="{FF2B5EF4-FFF2-40B4-BE49-F238E27FC236}">
                <a16:creationId xmlns:a16="http://schemas.microsoft.com/office/drawing/2014/main" id="{0AF00BC5-3EB6-3F92-B4D5-ACF0BF4A9022}"/>
              </a:ext>
            </a:extLst>
          </p:cNvPr>
          <p:cNvSpPr>
            <a:spLocks noGrp="1"/>
          </p:cNvSpPr>
          <p:nvPr>
            <p:ph idx="1"/>
          </p:nvPr>
        </p:nvSpPr>
        <p:spPr>
          <a:xfrm>
            <a:off x="942975" y="1802962"/>
            <a:ext cx="8566785" cy="4254938"/>
          </a:xfrm>
        </p:spPr>
        <p:txBody>
          <a:bodyPr>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sv-SE" sz="1800">
                <a:effectLst/>
                <a:latin typeface="+mj-lt"/>
                <a:ea typeface="Calibri" panose="020F0502020204030204" pitchFamily="34" charset="0"/>
                <a:cs typeface="Times New Roman" panose="02020603050405020304" pitchFamily="18" charset="0"/>
              </a:rPr>
              <a:t>Grund och tyngd i vardagsverksamhet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sv-SE" sz="1800">
                <a:effectLst/>
                <a:latin typeface="+mj-lt"/>
                <a:ea typeface="Calibri" panose="020F0502020204030204" pitchFamily="34" charset="0"/>
                <a:cs typeface="Times New Roman" panose="02020603050405020304" pitchFamily="18" charset="0"/>
              </a:rPr>
              <a:t>Kretsar svarar på händelser, bedriver insatser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sv-SE" sz="1800">
                <a:effectLst/>
                <a:latin typeface="+mj-lt"/>
                <a:ea typeface="Calibri" panose="020F0502020204030204" pitchFamily="34" charset="0"/>
                <a:cs typeface="Times New Roman" panose="02020603050405020304" pitchFamily="18" charset="0"/>
              </a:rPr>
              <a:t>Eskalering och riktade arbetsmetoder när så krävs</a:t>
            </a:r>
          </a:p>
          <a:p>
            <a:pPr marL="0" marR="0" lvl="0" indent="0" algn="l" defTabSz="914400" rtl="0" eaLnBrk="1" fontAlgn="auto" latinLnBrk="0" hangingPunct="1">
              <a:lnSpc>
                <a:spcPct val="100000"/>
              </a:lnSpc>
              <a:spcBef>
                <a:spcPts val="0"/>
              </a:spcBef>
              <a:spcAft>
                <a:spcPts val="600"/>
              </a:spcAft>
              <a:buClrTx/>
              <a:buSzTx/>
              <a:buNone/>
              <a:tabLst/>
              <a:defRPr/>
            </a:pPr>
            <a:endParaRPr lang="sv-SE" sz="1800">
              <a:effectLst/>
              <a:latin typeface="+mj-lt"/>
              <a:ea typeface="Calibri" panose="020F0502020204030204" pitchFamily="34" charset="0"/>
            </a:endParaRPr>
          </a:p>
          <a:p>
            <a:pPr marL="171450" lvl="0" indent="-171450">
              <a:spcAft>
                <a:spcPts val="600"/>
              </a:spcAft>
              <a:buFont typeface="Arial" panose="020B0604020202020204" pitchFamily="34" charset="0"/>
              <a:buChar char="•"/>
            </a:pPr>
            <a:r>
              <a:rPr lang="sv-SE" sz="1800">
                <a:effectLst/>
                <a:latin typeface="+mj-lt"/>
                <a:ea typeface="Calibri" panose="020F0502020204030204" pitchFamily="34" charset="0"/>
                <a:cs typeface="Times New Roman" panose="02020603050405020304" pitchFamily="18" charset="0"/>
              </a:rPr>
              <a:t>Lokal och nationell krisberedskap – omvärldsbevakning och beredskap</a:t>
            </a:r>
          </a:p>
          <a:p>
            <a:pPr marL="401850" lvl="1" indent="-171450">
              <a:spcAft>
                <a:spcPts val="600"/>
              </a:spcAft>
              <a:buFont typeface="Arial" panose="020B0604020202020204" pitchFamily="34" charset="0"/>
              <a:buChar char="•"/>
            </a:pPr>
            <a:r>
              <a:rPr lang="sv-SE" sz="1800">
                <a:effectLst/>
                <a:latin typeface="+mj-lt"/>
                <a:ea typeface="Calibri" panose="020F0502020204030204" pitchFamily="34" charset="0"/>
                <a:cs typeface="Times New Roman" panose="02020603050405020304" pitchFamily="18" charset="0"/>
              </a:rPr>
              <a:t>TIB som löpande bedömer händelser och hur vi kan stödja.</a:t>
            </a:r>
          </a:p>
          <a:p>
            <a:pPr marL="401850" lvl="1" indent="-171450">
              <a:spcAft>
                <a:spcPts val="600"/>
              </a:spcAft>
              <a:buFont typeface="Arial" panose="020B0604020202020204" pitchFamily="34" charset="0"/>
              <a:buChar char="•"/>
            </a:pPr>
            <a:r>
              <a:rPr lang="sv-SE" sz="1800">
                <a:effectLst/>
                <a:latin typeface="+mj-lt"/>
                <a:ea typeface="Calibri" panose="020F0502020204030204" pitchFamily="34" charset="0"/>
                <a:cs typeface="Times New Roman" panose="02020603050405020304" pitchFamily="18" charset="0"/>
              </a:rPr>
              <a:t>MSB:s veckovisa nationella samverkanskonferenser</a:t>
            </a:r>
          </a:p>
          <a:p>
            <a:pPr marL="401850" lvl="1" indent="-171450">
              <a:spcAft>
                <a:spcPts val="600"/>
              </a:spcAft>
              <a:buFont typeface="Arial" panose="020B0604020202020204" pitchFamily="34" charset="0"/>
              <a:buChar char="•"/>
            </a:pPr>
            <a:r>
              <a:rPr lang="sv-SE" sz="1800">
                <a:effectLst/>
                <a:latin typeface="+mj-lt"/>
                <a:ea typeface="Calibri" panose="020F0502020204030204" pitchFamily="34" charset="0"/>
                <a:cs typeface="Times New Roman" panose="02020603050405020304" pitchFamily="18" charset="0"/>
              </a:rPr>
              <a:t>Bevakar </a:t>
            </a:r>
            <a:r>
              <a:rPr lang="sv-SE" sz="1800">
                <a:latin typeface="+mj-lt"/>
                <a:ea typeface="Calibri" panose="020F0502020204030204" pitchFamily="34" charset="0"/>
                <a:cs typeface="Times New Roman" panose="02020603050405020304" pitchFamily="18" charset="0"/>
              </a:rPr>
              <a:t>trender och </a:t>
            </a:r>
            <a:r>
              <a:rPr lang="sv-SE" sz="1800">
                <a:effectLst/>
                <a:latin typeface="+mj-lt"/>
                <a:ea typeface="Calibri" panose="020F0502020204030204" pitchFamily="34" charset="0"/>
                <a:cs typeface="Times New Roman" panose="02020603050405020304" pitchFamily="18" charset="0"/>
              </a:rPr>
              <a:t>möjliga händelseutvecklingar</a:t>
            </a:r>
            <a:r>
              <a:rPr lang="sv-SE" sz="1800">
                <a:latin typeface="+mj-lt"/>
                <a:ea typeface="Calibri" panose="020F0502020204030204" pitchFamily="34" charset="0"/>
                <a:cs typeface="Times New Roman" panose="02020603050405020304" pitchFamily="18" charset="0"/>
              </a:rPr>
              <a:t>.</a:t>
            </a:r>
            <a:r>
              <a:rPr lang="sv-SE" sz="1800">
                <a:effectLst/>
                <a:latin typeface="+mj-lt"/>
                <a:ea typeface="Calibri" panose="020F0502020204030204" pitchFamily="34" charset="0"/>
                <a:cs typeface="Times New Roman" panose="02020603050405020304" pitchFamily="18" charset="0"/>
              </a:rPr>
              <a:t> </a:t>
            </a:r>
          </a:p>
          <a:p>
            <a:pPr marL="171450" lvl="0" indent="-171450">
              <a:spcAft>
                <a:spcPts val="600"/>
              </a:spcAft>
              <a:buFont typeface="Arial" panose="020B0604020202020204" pitchFamily="34" charset="0"/>
              <a:buChar char="•"/>
            </a:pPr>
            <a:r>
              <a:rPr lang="sv-SE" sz="1800">
                <a:effectLst/>
                <a:latin typeface="+mj-lt"/>
                <a:ea typeface="Calibri" panose="020F0502020204030204" pitchFamily="34" charset="0"/>
                <a:cs typeface="Times New Roman" panose="02020603050405020304" pitchFamily="18" charset="0"/>
              </a:rPr>
              <a:t>Det ligger i vårt vardagsuppdrag att vara förberedda på att saker kan förändras.</a:t>
            </a:r>
          </a:p>
          <a:p>
            <a:pPr marL="171450" lvl="0" indent="-171450">
              <a:spcAft>
                <a:spcPts val="600"/>
              </a:spcAft>
              <a:buFont typeface="Arial" panose="020B0604020202020204" pitchFamily="34" charset="0"/>
              <a:buChar char="•"/>
            </a:pPr>
            <a:endParaRPr lang="sv-SE" sz="1800">
              <a:latin typeface="+mj-lt"/>
              <a:ea typeface="Calibri" panose="020F0502020204030204" pitchFamily="34" charset="0"/>
              <a:cs typeface="Times New Roman" panose="02020603050405020304" pitchFamily="18" charset="0"/>
            </a:endParaRPr>
          </a:p>
          <a:p>
            <a:pPr marL="171450" lvl="0" indent="-171450">
              <a:spcAft>
                <a:spcPts val="600"/>
              </a:spcAft>
              <a:buFont typeface="Arial" panose="020B0604020202020204" pitchFamily="34" charset="0"/>
              <a:buChar char="•"/>
            </a:pPr>
            <a:r>
              <a:rPr lang="sv-SE" sz="1800" b="1">
                <a:effectLst/>
                <a:latin typeface="+mj-lt"/>
                <a:ea typeface="Calibri" panose="020F0502020204030204" pitchFamily="34" charset="0"/>
                <a:cs typeface="Times New Roman" panose="02020603050405020304" pitchFamily="18" charset="0"/>
              </a:rPr>
              <a:t>Dock: klimatförändringarna ställer nya krav på våra analyser och vår förmåga.</a:t>
            </a:r>
            <a:endParaRPr lang="sv-SE" sz="1800" b="1">
              <a:effectLst/>
              <a:latin typeface="+mj-lt"/>
              <a:ea typeface="Calibri" panose="020F0502020204030204" pitchFamily="34" charset="0"/>
            </a:endParaRPr>
          </a:p>
        </p:txBody>
      </p:sp>
      <p:pic>
        <p:nvPicPr>
          <p:cNvPr id="9" name="Bildobjekt 8">
            <a:extLst>
              <a:ext uri="{FF2B5EF4-FFF2-40B4-BE49-F238E27FC236}">
                <a16:creationId xmlns:a16="http://schemas.microsoft.com/office/drawing/2014/main" id="{B4865FBE-65FE-390B-D989-0DC6585E5DED}"/>
              </a:ext>
            </a:extLst>
          </p:cNvPr>
          <p:cNvPicPr>
            <a:picLocks noChangeAspect="1"/>
          </p:cNvPicPr>
          <p:nvPr/>
        </p:nvPicPr>
        <p:blipFill>
          <a:blip r:embed="rId3"/>
          <a:stretch>
            <a:fillRect/>
          </a:stretch>
        </p:blipFill>
        <p:spPr>
          <a:xfrm>
            <a:off x="6983294" y="271200"/>
            <a:ext cx="5029200" cy="2529591"/>
          </a:xfrm>
          <a:prstGeom prst="rect">
            <a:avLst/>
          </a:prstGeom>
        </p:spPr>
      </p:pic>
    </p:spTree>
    <p:extLst>
      <p:ext uri="{BB962C8B-B14F-4D97-AF65-F5344CB8AC3E}">
        <p14:creationId xmlns:p14="http://schemas.microsoft.com/office/powerpoint/2010/main" val="189374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A5D00C-EBB7-D49A-F5E9-FC7856B77D17}"/>
              </a:ext>
            </a:extLst>
          </p:cNvPr>
          <p:cNvSpPr>
            <a:spLocks noGrp="1"/>
          </p:cNvSpPr>
          <p:nvPr>
            <p:ph type="title"/>
          </p:nvPr>
        </p:nvSpPr>
        <p:spPr/>
        <p:txBody>
          <a:bodyPr/>
          <a:lstStyle/>
          <a:p>
            <a:r>
              <a:rPr lang="sv-SE"/>
              <a:t>Vår roll</a:t>
            </a:r>
          </a:p>
        </p:txBody>
      </p:sp>
      <p:sp>
        <p:nvSpPr>
          <p:cNvPr id="3" name="Platshållare för innehåll 2">
            <a:extLst>
              <a:ext uri="{FF2B5EF4-FFF2-40B4-BE49-F238E27FC236}">
                <a16:creationId xmlns:a16="http://schemas.microsoft.com/office/drawing/2014/main" id="{B9EAFC09-5FDD-4A62-5222-50FA9BECD50D}"/>
              </a:ext>
            </a:extLst>
          </p:cNvPr>
          <p:cNvSpPr>
            <a:spLocks noGrp="1"/>
          </p:cNvSpPr>
          <p:nvPr>
            <p:ph idx="1"/>
          </p:nvPr>
        </p:nvSpPr>
        <p:spPr>
          <a:xfrm>
            <a:off x="257175" y="7156012"/>
            <a:ext cx="8048625" cy="4254938"/>
          </a:xfrm>
        </p:spPr>
        <p:txBody>
          <a:bodyPr>
            <a:normAutofit fontScale="85000" lnSpcReduction="20000"/>
          </a:bodyPr>
          <a:lstStyle/>
          <a:p>
            <a:r>
              <a:rPr lang="sv-SE" b="1"/>
              <a:t>Lokal krisberedskap som bas: vi agerar när vi har möjlighet</a:t>
            </a:r>
          </a:p>
          <a:p>
            <a:endParaRPr lang="sv-SE" b="1"/>
          </a:p>
          <a:p>
            <a:r>
              <a:rPr lang="sv-SE" b="1"/>
              <a:t>Vi bistår med analys och bedömningar</a:t>
            </a:r>
          </a:p>
          <a:p>
            <a:pPr>
              <a:buFont typeface="Wingdings" panose="05000000000000000000" pitchFamily="2" charset="2"/>
              <a:buChar char="Ø"/>
            </a:pPr>
            <a:endParaRPr lang="sv-SE" b="1"/>
          </a:p>
          <a:p>
            <a:pPr lvl="1">
              <a:buFont typeface="Wingdings" panose="05000000000000000000" pitchFamily="2" charset="2"/>
              <a:buChar char="Ø"/>
            </a:pPr>
            <a:r>
              <a:rPr lang="sv-SE"/>
              <a:t> Risk- och sårbarhetsanalyser</a:t>
            </a:r>
          </a:p>
          <a:p>
            <a:pPr lvl="2"/>
            <a:r>
              <a:rPr lang="sv-SE"/>
              <a:t>Genomförs av kommuner varje mandatperiod</a:t>
            </a:r>
          </a:p>
          <a:p>
            <a:pPr lvl="2"/>
            <a:r>
              <a:rPr lang="sv-SE"/>
              <a:t>Sammanställs länsvis och sedan nationellt</a:t>
            </a:r>
          </a:p>
          <a:p>
            <a:pPr lvl="2"/>
            <a:r>
              <a:rPr lang="sv-SE"/>
              <a:t>Säkerhetsskyddsklassning</a:t>
            </a:r>
          </a:p>
          <a:p>
            <a:endParaRPr lang="sv-SE" b="1" i="0">
              <a:solidFill>
                <a:srgbClr val="1B1B1B"/>
              </a:solidFill>
              <a:effectLst/>
              <a:latin typeface="+mj-lt"/>
            </a:endParaRPr>
          </a:p>
          <a:p>
            <a:pPr lvl="1">
              <a:buFont typeface="Wingdings" panose="05000000000000000000" pitchFamily="2" charset="2"/>
              <a:buChar char="Ø"/>
            </a:pPr>
            <a:r>
              <a:rPr lang="sv-SE" sz="2200"/>
              <a:t> Kommuners uppgift inom klimatpåverkan</a:t>
            </a:r>
          </a:p>
          <a:p>
            <a:pPr lvl="2"/>
            <a:r>
              <a:rPr lang="sv-SE" sz="2200"/>
              <a:t>Krav att ta fram kommunal översiktsplan (Plan- och bygglagen 2010:900)</a:t>
            </a:r>
          </a:p>
          <a:p>
            <a:pPr lvl="3">
              <a:buFont typeface="Courier New" panose="02070309020205020404" pitchFamily="49" charset="0"/>
              <a:buChar char="o"/>
            </a:pPr>
            <a:r>
              <a:rPr lang="sv-SE" sz="2200"/>
              <a:t>Analys av skaderisk utifrån klimatrelaterade översvämningar, ras, skred och erosion, samt hur dessa kan hanteras. </a:t>
            </a:r>
            <a:endParaRPr lang="sv-SE" b="0" i="0">
              <a:solidFill>
                <a:srgbClr val="1B1B1B"/>
              </a:solidFill>
              <a:effectLst/>
              <a:latin typeface="+mj-lt"/>
            </a:endParaRPr>
          </a:p>
          <a:p>
            <a:endParaRPr lang="sv-SE">
              <a:solidFill>
                <a:srgbClr val="1B1B1B"/>
              </a:solidFill>
              <a:latin typeface="+mj-lt"/>
            </a:endParaRPr>
          </a:p>
          <a:p>
            <a:pPr lvl="2"/>
            <a:r>
              <a:rPr lang="sv-SE" sz="2200"/>
              <a:t>Många kommuner har även egna strategier för klimatanpassning.</a:t>
            </a:r>
          </a:p>
          <a:p>
            <a:endParaRPr lang="sv-SE">
              <a:latin typeface="+mj-lt"/>
            </a:endParaRPr>
          </a:p>
          <a:p>
            <a:endParaRPr lang="sv-SE">
              <a:latin typeface="+mj-lt"/>
            </a:endParaRPr>
          </a:p>
          <a:p>
            <a:pPr marL="0" indent="0">
              <a:buNone/>
            </a:pPr>
            <a:endParaRPr lang="sv-SE"/>
          </a:p>
        </p:txBody>
      </p:sp>
      <p:sp>
        <p:nvSpPr>
          <p:cNvPr id="13" name="Frihandsfigur: Form 12">
            <a:extLst>
              <a:ext uri="{FF2B5EF4-FFF2-40B4-BE49-F238E27FC236}">
                <a16:creationId xmlns:a16="http://schemas.microsoft.com/office/drawing/2014/main" id="{0B396316-D369-3EA9-5F37-ADD1BC651C50}"/>
              </a:ext>
            </a:extLst>
          </p:cNvPr>
          <p:cNvSpPr/>
          <p:nvPr/>
        </p:nvSpPr>
        <p:spPr>
          <a:xfrm>
            <a:off x="5669367" y="719761"/>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306610" tIns="347301" rIns="306610" bIns="347301" numCol="1" spcCol="1270" anchor="ctr" anchorCtr="0">
            <a:noAutofit/>
          </a:bodyPr>
          <a:lstStyle/>
          <a:p>
            <a:pPr marL="0" lvl="0" indent="0" algn="ctr" defTabSz="400050">
              <a:lnSpc>
                <a:spcPct val="90000"/>
              </a:lnSpc>
              <a:spcBef>
                <a:spcPct val="0"/>
              </a:spcBef>
              <a:spcAft>
                <a:spcPct val="35000"/>
              </a:spcAft>
              <a:buNone/>
            </a:pPr>
            <a:r>
              <a:rPr lang="sv-SE" sz="1600" kern="1200"/>
              <a:t>Lokal </a:t>
            </a:r>
            <a:r>
              <a:rPr lang="sv-SE" sz="1600" kern="1200" err="1"/>
              <a:t>krisbered</a:t>
            </a:r>
            <a:r>
              <a:rPr lang="sv-SE" sz="1600" kern="1200"/>
              <a:t>-skap</a:t>
            </a:r>
          </a:p>
        </p:txBody>
      </p:sp>
      <p:sp>
        <p:nvSpPr>
          <p:cNvPr id="14" name="Frihandsfigur: Form 13">
            <a:extLst>
              <a:ext uri="{FF2B5EF4-FFF2-40B4-BE49-F238E27FC236}">
                <a16:creationId xmlns:a16="http://schemas.microsoft.com/office/drawing/2014/main" id="{35A14682-D8FF-BE06-0FF6-85F32E4DDC52}"/>
              </a:ext>
            </a:extLst>
          </p:cNvPr>
          <p:cNvSpPr/>
          <p:nvPr/>
        </p:nvSpPr>
        <p:spPr>
          <a:xfrm>
            <a:off x="7469901" y="1121487"/>
            <a:ext cx="2241629" cy="1205177"/>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171450" lvl="0" indent="-171450" algn="l" defTabSz="400050">
              <a:lnSpc>
                <a:spcPct val="90000"/>
              </a:lnSpc>
              <a:spcBef>
                <a:spcPct val="0"/>
              </a:spcBef>
              <a:spcAft>
                <a:spcPct val="35000"/>
              </a:spcAft>
              <a:buFont typeface="Arial" panose="020B0604020202020204" pitchFamily="34" charset="0"/>
              <a:buChar char="•"/>
            </a:pPr>
            <a:r>
              <a:rPr lang="sv-SE" sz="1600" kern="1200"/>
              <a:t>Omställning</a:t>
            </a:r>
          </a:p>
          <a:p>
            <a:pPr marL="171450" lvl="0" indent="-171450" algn="l" defTabSz="400050">
              <a:lnSpc>
                <a:spcPct val="90000"/>
              </a:lnSpc>
              <a:spcBef>
                <a:spcPct val="0"/>
              </a:spcBef>
              <a:spcAft>
                <a:spcPct val="35000"/>
              </a:spcAft>
              <a:buFont typeface="Arial" panose="020B0604020202020204" pitchFamily="34" charset="0"/>
              <a:buChar char="•"/>
            </a:pPr>
            <a:r>
              <a:rPr lang="sv-SE" sz="1600" kern="1200"/>
              <a:t>Särskilda roller</a:t>
            </a:r>
          </a:p>
          <a:p>
            <a:pPr marL="171450" lvl="0" indent="-171450" algn="l" defTabSz="400050">
              <a:lnSpc>
                <a:spcPct val="90000"/>
              </a:lnSpc>
              <a:spcBef>
                <a:spcPct val="0"/>
              </a:spcBef>
              <a:spcAft>
                <a:spcPct val="35000"/>
              </a:spcAft>
              <a:buFont typeface="Arial" panose="020B0604020202020204" pitchFamily="34" charset="0"/>
              <a:buChar char="•"/>
            </a:pPr>
            <a:r>
              <a:rPr lang="sv-SE" sz="1600" kern="1200"/>
              <a:t>Krisinsatser</a:t>
            </a:r>
          </a:p>
        </p:txBody>
      </p:sp>
      <p:sp>
        <p:nvSpPr>
          <p:cNvPr id="17" name="Frihandsfigur: Form 16">
            <a:extLst>
              <a:ext uri="{FF2B5EF4-FFF2-40B4-BE49-F238E27FC236}">
                <a16:creationId xmlns:a16="http://schemas.microsoft.com/office/drawing/2014/main" id="{104B3EEA-A378-295E-2449-17AB8EFFE4BB}"/>
              </a:ext>
            </a:extLst>
          </p:cNvPr>
          <p:cNvSpPr/>
          <p:nvPr/>
        </p:nvSpPr>
        <p:spPr>
          <a:xfrm>
            <a:off x="1432718" y="2826410"/>
            <a:ext cx="2169318" cy="1205177"/>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171450" lvl="0" indent="-171450" defTabSz="400050">
              <a:lnSpc>
                <a:spcPct val="90000"/>
              </a:lnSpc>
              <a:spcBef>
                <a:spcPct val="0"/>
              </a:spcBef>
              <a:spcAft>
                <a:spcPct val="35000"/>
              </a:spcAft>
              <a:buFont typeface="Arial" panose="020B0604020202020204" pitchFamily="34" charset="0"/>
              <a:buChar char="•"/>
            </a:pPr>
            <a:r>
              <a:rPr lang="sv-SE" sz="1600" kern="1200"/>
              <a:t>Risk- och sårbarhetsanalyser</a:t>
            </a:r>
          </a:p>
          <a:p>
            <a:pPr marL="171450" lvl="0" indent="-171450" defTabSz="400050">
              <a:lnSpc>
                <a:spcPct val="90000"/>
              </a:lnSpc>
              <a:spcBef>
                <a:spcPct val="0"/>
              </a:spcBef>
              <a:spcAft>
                <a:spcPct val="35000"/>
              </a:spcAft>
              <a:buFont typeface="Arial" panose="020B0604020202020204" pitchFamily="34" charset="0"/>
              <a:buChar char="•"/>
            </a:pPr>
            <a:r>
              <a:rPr lang="sv-SE" sz="1600" kern="1200"/>
              <a:t>Kommunal översiktsplan</a:t>
            </a:r>
          </a:p>
          <a:p>
            <a:pPr marL="171450" lvl="0" indent="-171450" defTabSz="400050">
              <a:lnSpc>
                <a:spcPct val="90000"/>
              </a:lnSpc>
              <a:spcBef>
                <a:spcPct val="0"/>
              </a:spcBef>
              <a:spcAft>
                <a:spcPct val="35000"/>
              </a:spcAft>
              <a:buFont typeface="Arial" panose="020B0604020202020204" pitchFamily="34" charset="0"/>
              <a:buChar char="•"/>
            </a:pPr>
            <a:r>
              <a:rPr lang="sv-SE" sz="1600" kern="1200"/>
              <a:t>Klimatanpassnings-strategier</a:t>
            </a:r>
          </a:p>
        </p:txBody>
      </p:sp>
      <p:sp>
        <p:nvSpPr>
          <p:cNvPr id="19" name="Frihandsfigur: Form 18">
            <a:extLst>
              <a:ext uri="{FF2B5EF4-FFF2-40B4-BE49-F238E27FC236}">
                <a16:creationId xmlns:a16="http://schemas.microsoft.com/office/drawing/2014/main" id="{29440ECA-DB1B-D2E6-24DC-8A69042D3B6E}"/>
              </a:ext>
            </a:extLst>
          </p:cNvPr>
          <p:cNvSpPr/>
          <p:nvPr/>
        </p:nvSpPr>
        <p:spPr>
          <a:xfrm>
            <a:off x="5669367" y="4129608"/>
            <a:ext cx="1747506" cy="2008628"/>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p:spPr>
        <p:style>
          <a:lnRef idx="2">
            <a:schemeClr val="lt1">
              <a:hueOff val="0"/>
              <a:satOff val="0"/>
              <a:lumOff val="0"/>
              <a:alphaOff val="0"/>
            </a:schemeClr>
          </a:lnRef>
          <a:fillRef idx="1">
            <a:schemeClr val="accent1">
              <a:shade val="80000"/>
              <a:hueOff val="360297"/>
              <a:satOff val="-25160"/>
              <a:lumOff val="28139"/>
              <a:alphaOff val="0"/>
            </a:schemeClr>
          </a:fillRef>
          <a:effectRef idx="0">
            <a:schemeClr val="accent1">
              <a:shade val="80000"/>
              <a:hueOff val="360297"/>
              <a:satOff val="-25160"/>
              <a:lumOff val="28139"/>
              <a:alphaOff val="0"/>
            </a:schemeClr>
          </a:effectRef>
          <a:fontRef idx="minor">
            <a:schemeClr val="lt1"/>
          </a:fontRef>
        </p:style>
        <p:txBody>
          <a:bodyPr spcFirstLastPara="0" vert="horz" wrap="square" lIns="306610" tIns="347301" rIns="306610" bIns="347301" numCol="1" spcCol="1270" anchor="ctr" anchorCtr="0">
            <a:noAutofit/>
          </a:bodyPr>
          <a:lstStyle/>
          <a:p>
            <a:pPr marL="0" lvl="0" indent="0" algn="ctr" defTabSz="400050">
              <a:lnSpc>
                <a:spcPct val="90000"/>
              </a:lnSpc>
              <a:spcBef>
                <a:spcPct val="0"/>
              </a:spcBef>
              <a:spcAft>
                <a:spcPct val="35000"/>
              </a:spcAft>
              <a:buNone/>
            </a:pPr>
            <a:r>
              <a:rPr lang="sv-SE" sz="1600" kern="1200"/>
              <a:t>Utvecklingsområden</a:t>
            </a:r>
          </a:p>
        </p:txBody>
      </p:sp>
      <p:sp>
        <p:nvSpPr>
          <p:cNvPr id="20" name="Frihandsfigur: Form 19">
            <a:extLst>
              <a:ext uri="{FF2B5EF4-FFF2-40B4-BE49-F238E27FC236}">
                <a16:creationId xmlns:a16="http://schemas.microsoft.com/office/drawing/2014/main" id="{7A3B6F92-7926-B434-37F9-79D62CFA536A}"/>
              </a:ext>
            </a:extLst>
          </p:cNvPr>
          <p:cNvSpPr/>
          <p:nvPr/>
        </p:nvSpPr>
        <p:spPr>
          <a:xfrm>
            <a:off x="7469901" y="4531334"/>
            <a:ext cx="2241629" cy="1205177"/>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171450" lvl="0" indent="-171450" algn="l" defTabSz="400050">
              <a:lnSpc>
                <a:spcPct val="90000"/>
              </a:lnSpc>
              <a:spcBef>
                <a:spcPct val="0"/>
              </a:spcBef>
              <a:spcAft>
                <a:spcPct val="35000"/>
              </a:spcAft>
              <a:buFont typeface="Arial" panose="020B0604020202020204" pitchFamily="34" charset="0"/>
              <a:buChar char="•"/>
            </a:pPr>
            <a:r>
              <a:rPr lang="sv-SE" sz="1600" kern="1200"/>
              <a:t>Behovsanalyser</a:t>
            </a:r>
          </a:p>
          <a:p>
            <a:pPr marL="171450" lvl="0" indent="-171450" algn="l" defTabSz="400050">
              <a:lnSpc>
                <a:spcPct val="90000"/>
              </a:lnSpc>
              <a:spcBef>
                <a:spcPct val="0"/>
              </a:spcBef>
              <a:spcAft>
                <a:spcPct val="35000"/>
              </a:spcAft>
              <a:buFont typeface="Arial" panose="020B0604020202020204" pitchFamily="34" charset="0"/>
              <a:buChar char="•"/>
            </a:pPr>
            <a:r>
              <a:rPr lang="sv-SE" sz="1600" kern="1200"/>
              <a:t>Lokal dialog och påverkan</a:t>
            </a:r>
          </a:p>
          <a:p>
            <a:pPr marL="171450" lvl="0" indent="-171450" algn="l" defTabSz="400050">
              <a:lnSpc>
                <a:spcPct val="90000"/>
              </a:lnSpc>
              <a:spcBef>
                <a:spcPct val="0"/>
              </a:spcBef>
              <a:spcAft>
                <a:spcPct val="35000"/>
              </a:spcAft>
              <a:buFont typeface="Arial" panose="020B0604020202020204" pitchFamily="34" charset="0"/>
              <a:buChar char="•"/>
            </a:pPr>
            <a:r>
              <a:rPr lang="sv-SE" sz="1600" kern="1200"/>
              <a:t>Säkerhet</a:t>
            </a:r>
          </a:p>
          <a:p>
            <a:pPr marL="171450" lvl="0" indent="-171450" algn="l" defTabSz="400050">
              <a:lnSpc>
                <a:spcPct val="90000"/>
              </a:lnSpc>
              <a:spcBef>
                <a:spcPct val="0"/>
              </a:spcBef>
              <a:spcAft>
                <a:spcPct val="35000"/>
              </a:spcAft>
              <a:buFont typeface="Arial" panose="020B0604020202020204" pitchFamily="34" charset="0"/>
              <a:buChar char="•"/>
            </a:pPr>
            <a:r>
              <a:rPr lang="sv-SE" sz="1600" kern="1200"/>
              <a:t>Särskilda roller</a:t>
            </a:r>
          </a:p>
        </p:txBody>
      </p:sp>
      <p:sp>
        <p:nvSpPr>
          <p:cNvPr id="16" name="Frihandsfigur: Form 15">
            <a:extLst>
              <a:ext uri="{FF2B5EF4-FFF2-40B4-BE49-F238E27FC236}">
                <a16:creationId xmlns:a16="http://schemas.microsoft.com/office/drawing/2014/main" id="{AC05A122-B492-2E85-808F-63A80C3D30C0}"/>
              </a:ext>
            </a:extLst>
          </p:cNvPr>
          <p:cNvSpPr/>
          <p:nvPr/>
        </p:nvSpPr>
        <p:spPr>
          <a:xfrm>
            <a:off x="3602036" y="2348484"/>
            <a:ext cx="1819818" cy="2106649"/>
          </a:xfrm>
          <a:custGeom>
            <a:avLst/>
            <a:gdLst>
              <a:gd name="connsiteX0" fmla="*/ 0 w 2008628"/>
              <a:gd name="connsiteY0" fmla="*/ 873753 h 1747506"/>
              <a:gd name="connsiteX1" fmla="*/ 436877 w 2008628"/>
              <a:gd name="connsiteY1" fmla="*/ 0 h 1747506"/>
              <a:gd name="connsiteX2" fmla="*/ 1571752 w 2008628"/>
              <a:gd name="connsiteY2" fmla="*/ 0 h 1747506"/>
              <a:gd name="connsiteX3" fmla="*/ 2008628 w 2008628"/>
              <a:gd name="connsiteY3" fmla="*/ 873753 h 1747506"/>
              <a:gd name="connsiteX4" fmla="*/ 1571752 w 2008628"/>
              <a:gd name="connsiteY4" fmla="*/ 1747506 h 1747506"/>
              <a:gd name="connsiteX5" fmla="*/ 436877 w 2008628"/>
              <a:gd name="connsiteY5" fmla="*/ 1747506 h 1747506"/>
              <a:gd name="connsiteX6" fmla="*/ 0 w 2008628"/>
              <a:gd name="connsiteY6" fmla="*/ 873753 h 174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8628" h="1747506">
                <a:moveTo>
                  <a:pt x="1004314" y="0"/>
                </a:moveTo>
                <a:lnTo>
                  <a:pt x="2008627" y="380083"/>
                </a:lnTo>
                <a:lnTo>
                  <a:pt x="2008627" y="1367424"/>
                </a:lnTo>
                <a:lnTo>
                  <a:pt x="1004314" y="1747506"/>
                </a:lnTo>
                <a:lnTo>
                  <a:pt x="1" y="1367424"/>
                </a:lnTo>
                <a:lnTo>
                  <a:pt x="1" y="380083"/>
                </a:lnTo>
                <a:lnTo>
                  <a:pt x="1004314" y="0"/>
                </a:lnTo>
                <a:close/>
              </a:path>
            </a:pathLst>
          </a:custGeom>
        </p:spPr>
        <p:style>
          <a:lnRef idx="2">
            <a:schemeClr val="lt1">
              <a:hueOff val="0"/>
              <a:satOff val="0"/>
              <a:lumOff val="0"/>
              <a:alphaOff val="0"/>
            </a:schemeClr>
          </a:lnRef>
          <a:fillRef idx="1">
            <a:schemeClr val="accent1">
              <a:shade val="80000"/>
              <a:hueOff val="180149"/>
              <a:satOff val="-12580"/>
              <a:lumOff val="14070"/>
              <a:alphaOff val="0"/>
            </a:schemeClr>
          </a:fillRef>
          <a:effectRef idx="0">
            <a:schemeClr val="accent1">
              <a:shade val="80000"/>
              <a:hueOff val="180149"/>
              <a:satOff val="-12580"/>
              <a:lumOff val="14070"/>
              <a:alphaOff val="0"/>
            </a:schemeClr>
          </a:effectRef>
          <a:fontRef idx="minor">
            <a:schemeClr val="lt1"/>
          </a:fontRef>
        </p:style>
        <p:txBody>
          <a:bodyPr spcFirstLastPara="0" vert="horz" wrap="square" lIns="306610" tIns="347301" rIns="306610" bIns="347301" numCol="1" spcCol="1270" anchor="ctr" anchorCtr="0">
            <a:noAutofit/>
          </a:bodyPr>
          <a:lstStyle/>
          <a:p>
            <a:pPr marL="0" lvl="0" indent="0" algn="ctr" defTabSz="400050">
              <a:lnSpc>
                <a:spcPct val="90000"/>
              </a:lnSpc>
              <a:spcBef>
                <a:spcPct val="0"/>
              </a:spcBef>
              <a:spcAft>
                <a:spcPct val="35000"/>
              </a:spcAft>
              <a:buNone/>
            </a:pPr>
            <a:r>
              <a:rPr lang="sv-SE" sz="1600" kern="1200"/>
              <a:t>Analys och bedömningar</a:t>
            </a:r>
          </a:p>
        </p:txBody>
      </p:sp>
      <p:pic>
        <p:nvPicPr>
          <p:cNvPr id="4" name="Bildobjekt 3">
            <a:extLst>
              <a:ext uri="{FF2B5EF4-FFF2-40B4-BE49-F238E27FC236}">
                <a16:creationId xmlns:a16="http://schemas.microsoft.com/office/drawing/2014/main" id="{587B0001-4B8E-AD46-F39C-9946D16B05E0}"/>
              </a:ext>
            </a:extLst>
          </p:cNvPr>
          <p:cNvPicPr>
            <a:picLocks noChangeAspect="1"/>
          </p:cNvPicPr>
          <p:nvPr/>
        </p:nvPicPr>
        <p:blipFill>
          <a:blip r:embed="rId3"/>
          <a:stretch>
            <a:fillRect/>
          </a:stretch>
        </p:blipFill>
        <p:spPr>
          <a:xfrm rot="554657">
            <a:off x="9683985" y="1752058"/>
            <a:ext cx="1814524" cy="2557102"/>
          </a:xfrm>
          <a:prstGeom prst="rect">
            <a:avLst/>
          </a:prstGeom>
          <a:effectLst>
            <a:outerShdw blurRad="50800" dist="50800" dir="2700000" sx="102000" sy="102000" algn="tl" rotWithShape="0">
              <a:prstClr val="black">
                <a:alpha val="40000"/>
              </a:prstClr>
            </a:outerShdw>
          </a:effectLst>
        </p:spPr>
      </p:pic>
    </p:spTree>
    <p:extLst>
      <p:ext uri="{BB962C8B-B14F-4D97-AF65-F5344CB8AC3E}">
        <p14:creationId xmlns:p14="http://schemas.microsoft.com/office/powerpoint/2010/main" val="707489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61059F-C515-3582-B8C3-039BD75F333E}"/>
              </a:ext>
            </a:extLst>
          </p:cNvPr>
          <p:cNvSpPr>
            <a:spLocks noGrp="1"/>
          </p:cNvSpPr>
          <p:nvPr>
            <p:ph type="title"/>
          </p:nvPr>
        </p:nvSpPr>
        <p:spPr/>
        <p:txBody>
          <a:bodyPr>
            <a:normAutofit/>
          </a:bodyPr>
          <a:lstStyle/>
          <a:p>
            <a:r>
              <a:rPr lang="sv-SE" sz="3200">
                <a:cs typeface="Arial"/>
              </a:rPr>
              <a:t>Kartläggning av klimatrisker </a:t>
            </a:r>
            <a:br>
              <a:rPr lang="sv-SE" sz="3200">
                <a:cs typeface="Arial"/>
              </a:rPr>
            </a:br>
            <a:r>
              <a:rPr lang="sv-SE" sz="3200">
                <a:cs typeface="Arial"/>
              </a:rPr>
              <a:t>i Sverige</a:t>
            </a:r>
          </a:p>
        </p:txBody>
      </p:sp>
      <p:sp>
        <p:nvSpPr>
          <p:cNvPr id="10" name="Platshållare för innehåll 9">
            <a:extLst>
              <a:ext uri="{FF2B5EF4-FFF2-40B4-BE49-F238E27FC236}">
                <a16:creationId xmlns:a16="http://schemas.microsoft.com/office/drawing/2014/main" id="{A905494A-75FE-8C7E-F6F2-0CD519575D71}"/>
              </a:ext>
            </a:extLst>
          </p:cNvPr>
          <p:cNvSpPr>
            <a:spLocks noGrp="1"/>
          </p:cNvSpPr>
          <p:nvPr>
            <p:ph idx="1"/>
          </p:nvPr>
        </p:nvSpPr>
        <p:spPr>
          <a:xfrm>
            <a:off x="942975" y="1802962"/>
            <a:ext cx="6893335" cy="4254938"/>
          </a:xfrm>
        </p:spPr>
        <p:txBody>
          <a:bodyPr>
            <a:normAutofit fontScale="92500" lnSpcReduction="20000"/>
          </a:bodyPr>
          <a:lstStyle/>
          <a:p>
            <a:pPr marL="0" indent="0">
              <a:buNone/>
            </a:pPr>
            <a:r>
              <a:rPr lang="sv-SE" sz="2400" b="1">
                <a:cs typeface="Arial"/>
              </a:rPr>
              <a:t>Några </a:t>
            </a:r>
            <a:r>
              <a:rPr lang="sv-SE" sz="2400" b="1" err="1">
                <a:cs typeface="Arial"/>
              </a:rPr>
              <a:t>hotspots</a:t>
            </a:r>
            <a:endParaRPr lang="sv-SE" sz="2400" b="1">
              <a:cs typeface="Arial"/>
            </a:endParaRPr>
          </a:p>
          <a:p>
            <a:endParaRPr lang="sv-SE" b="1">
              <a:cs typeface="Arial"/>
            </a:endParaRPr>
          </a:p>
          <a:p>
            <a:r>
              <a:rPr lang="sv-SE" b="1">
                <a:cs typeface="Arial"/>
              </a:rPr>
              <a:t>Ras och skred: </a:t>
            </a:r>
            <a:r>
              <a:rPr lang="sv-SE">
                <a:cs typeface="Arial"/>
              </a:rPr>
              <a:t>Jämtlandsfjällen, mellersta Norrlandskusten, mellersta Dalälven, norra Vänernområdet, Östgöta-Sörmlandsområdet, Västkusten - Göta älvdalen, södra Vätternområdet</a:t>
            </a:r>
          </a:p>
          <a:p>
            <a:endParaRPr lang="sv-SE" b="1">
              <a:cs typeface="Arial"/>
            </a:endParaRPr>
          </a:p>
          <a:p>
            <a:r>
              <a:rPr lang="sv-SE" b="1">
                <a:cs typeface="Arial"/>
              </a:rPr>
              <a:t>Översvämning: </a:t>
            </a:r>
            <a:r>
              <a:rPr lang="sv-SE">
                <a:cs typeface="Arial"/>
              </a:rPr>
              <a:t>Mälardalen - Stockholm, Västkusten - Göta älvdalen, Blekinge-Kalmarkusten, Skåne-Hallandskusten</a:t>
            </a:r>
          </a:p>
          <a:p>
            <a:endParaRPr lang="sv-SE" b="1">
              <a:cs typeface="Arial"/>
            </a:endParaRPr>
          </a:p>
          <a:p>
            <a:r>
              <a:rPr lang="sv-SE" b="1">
                <a:cs typeface="Arial"/>
              </a:rPr>
              <a:t>Erosion:</a:t>
            </a:r>
            <a:r>
              <a:rPr lang="sv-SE">
                <a:cs typeface="Arial"/>
              </a:rPr>
              <a:t> Södra Vätternområdet, Skåne-Hallandskusten</a:t>
            </a:r>
          </a:p>
          <a:p>
            <a:endParaRPr lang="sv-SE" b="1">
              <a:cs typeface="Arial"/>
            </a:endParaRPr>
          </a:p>
          <a:p>
            <a:r>
              <a:rPr lang="sv-SE" b="1">
                <a:cs typeface="Arial"/>
              </a:rPr>
              <a:t>(Värme: </a:t>
            </a:r>
            <a:r>
              <a:rPr lang="sv-SE">
                <a:cs typeface="Arial"/>
              </a:rPr>
              <a:t>Storstadsområden och tätorter)</a:t>
            </a:r>
          </a:p>
          <a:p>
            <a:pPr marL="0" indent="0">
              <a:buNone/>
            </a:pPr>
            <a:endParaRPr lang="sv-SE"/>
          </a:p>
          <a:p>
            <a:endParaRPr lang="sv-SE"/>
          </a:p>
          <a:p>
            <a:endParaRPr lang="sv-SE"/>
          </a:p>
        </p:txBody>
      </p:sp>
      <p:pic>
        <p:nvPicPr>
          <p:cNvPr id="11" name="Platshållare för innehåll 5" descr="En bild som visar text, karta, skärmbild, diagram&#10;&#10;Automatiskt genererad beskrivning">
            <a:extLst>
              <a:ext uri="{FF2B5EF4-FFF2-40B4-BE49-F238E27FC236}">
                <a16:creationId xmlns:a16="http://schemas.microsoft.com/office/drawing/2014/main" id="{161B7C67-5B27-1CBC-CCE3-27E5CA0ACFD6}"/>
              </a:ext>
            </a:extLst>
          </p:cNvPr>
          <p:cNvPicPr>
            <a:picLocks noChangeAspect="1"/>
          </p:cNvPicPr>
          <p:nvPr/>
        </p:nvPicPr>
        <p:blipFill>
          <a:blip r:embed="rId3"/>
          <a:stretch>
            <a:fillRect/>
          </a:stretch>
        </p:blipFill>
        <p:spPr>
          <a:xfrm>
            <a:off x="8016628" y="-1540"/>
            <a:ext cx="4175372" cy="6859540"/>
          </a:xfrm>
          <a:prstGeom prst="rect">
            <a:avLst/>
          </a:prstGeom>
        </p:spPr>
      </p:pic>
    </p:spTree>
    <p:extLst>
      <p:ext uri="{BB962C8B-B14F-4D97-AF65-F5344CB8AC3E}">
        <p14:creationId xmlns:p14="http://schemas.microsoft.com/office/powerpoint/2010/main" val="1441722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3713F9-8360-6EA2-E20F-ED79B44D7909}"/>
              </a:ext>
            </a:extLst>
          </p:cNvPr>
          <p:cNvSpPr>
            <a:spLocks noGrp="1"/>
          </p:cNvSpPr>
          <p:nvPr>
            <p:ph type="title"/>
          </p:nvPr>
        </p:nvSpPr>
        <p:spPr/>
        <p:txBody>
          <a:bodyPr>
            <a:normAutofit fontScale="90000"/>
          </a:bodyPr>
          <a:lstStyle/>
          <a:p>
            <a:r>
              <a:rPr lang="sv-SE" dirty="0">
                <a:cs typeface="Arial"/>
              </a:rPr>
              <a:t>Diskussion: </a:t>
            </a:r>
            <a:br>
              <a:rPr lang="sv-SE" dirty="0">
                <a:cs typeface="Arial"/>
              </a:rPr>
            </a:br>
            <a:r>
              <a:rPr lang="sv-SE" sz="3200">
                <a:cs typeface="Arial"/>
              </a:rPr>
              <a:t>Kartläggning av klimatrisker och riskgrupper i Sverige</a:t>
            </a:r>
            <a:endParaRPr lang="sv-SE" sz="3200"/>
          </a:p>
        </p:txBody>
      </p:sp>
      <p:sp>
        <p:nvSpPr>
          <p:cNvPr id="3" name="Platshållare för innehåll 2">
            <a:extLst>
              <a:ext uri="{FF2B5EF4-FFF2-40B4-BE49-F238E27FC236}">
                <a16:creationId xmlns:a16="http://schemas.microsoft.com/office/drawing/2014/main" id="{68175C72-DC90-5AB3-8C39-A794AC6D50A1}"/>
              </a:ext>
            </a:extLst>
          </p:cNvPr>
          <p:cNvSpPr>
            <a:spLocks noGrp="1"/>
          </p:cNvSpPr>
          <p:nvPr>
            <p:ph idx="1"/>
          </p:nvPr>
        </p:nvSpPr>
        <p:spPr>
          <a:xfrm>
            <a:off x="942975" y="1802962"/>
            <a:ext cx="6283735" cy="4254938"/>
          </a:xfrm>
        </p:spPr>
        <p:txBody>
          <a:bodyPr vert="horz" lIns="91440" tIns="45720" rIns="91440" bIns="45720" rtlCol="0" anchor="t">
            <a:normAutofit/>
          </a:bodyPr>
          <a:lstStyle/>
          <a:p>
            <a:pPr marL="229870" indent="-229870"/>
            <a:r>
              <a:rPr lang="sv-SE" dirty="0">
                <a:cs typeface="Arial"/>
              </a:rPr>
              <a:t>Vilka klimatrisker är mest relevanta för </a:t>
            </a:r>
            <a:r>
              <a:rPr lang="sv-SE">
                <a:cs typeface="Arial"/>
              </a:rPr>
              <a:t>er</a:t>
            </a:r>
            <a:r>
              <a:rPr lang="sv-SE" dirty="0">
                <a:cs typeface="Arial"/>
              </a:rPr>
              <a:t> </a:t>
            </a:r>
            <a:r>
              <a:rPr lang="sv-SE">
                <a:cs typeface="Arial"/>
              </a:rPr>
              <a:t>region</a:t>
            </a:r>
            <a:r>
              <a:rPr lang="sv-SE" dirty="0">
                <a:cs typeface="Arial"/>
              </a:rPr>
              <a:t>?</a:t>
            </a:r>
          </a:p>
          <a:p>
            <a:pPr marL="229870" indent="-229870"/>
            <a:endParaRPr lang="sv-SE">
              <a:cs typeface="Arial"/>
            </a:endParaRPr>
          </a:p>
          <a:p>
            <a:pPr marL="229870" indent="-229870"/>
            <a:r>
              <a:rPr lang="sv-SE">
                <a:cs typeface="Arial"/>
              </a:rPr>
              <a:t>Vilka konsekvenser kan</a:t>
            </a:r>
            <a:r>
              <a:rPr lang="sv-SE" dirty="0">
                <a:cs typeface="Arial"/>
              </a:rPr>
              <a:t> </a:t>
            </a:r>
            <a:r>
              <a:rPr lang="sv-SE">
                <a:cs typeface="Arial"/>
              </a:rPr>
              <a:t>riskerna ha?</a:t>
            </a:r>
          </a:p>
          <a:p>
            <a:pPr marL="460270" lvl="1" indent="-229870"/>
            <a:r>
              <a:rPr lang="sv-SE" sz="2000">
                <a:cs typeface="Arial"/>
              </a:rPr>
              <a:t>För människor, samhällsservice och infrastruktur?</a:t>
            </a:r>
          </a:p>
          <a:p>
            <a:pPr marL="229870" indent="-229870"/>
            <a:endParaRPr lang="sv-SE" dirty="0">
              <a:cs typeface="Arial"/>
            </a:endParaRPr>
          </a:p>
          <a:p>
            <a:pPr marL="229870" indent="-229870"/>
            <a:r>
              <a:rPr lang="sv-SE" dirty="0">
                <a:cs typeface="Arial"/>
              </a:rPr>
              <a:t>Vilka målgrupper är särskilt sårbara inför dessa risker?</a:t>
            </a:r>
          </a:p>
          <a:p>
            <a:pPr marL="229870" indent="-229870"/>
            <a:endParaRPr lang="sv-SE" dirty="0">
              <a:cs typeface="Arial"/>
            </a:endParaRPr>
          </a:p>
        </p:txBody>
      </p:sp>
      <p:pic>
        <p:nvPicPr>
          <p:cNvPr id="2050" name="Picture 2" descr="Sunny Weather Vectors &amp; Illustrations for Free Download">
            <a:extLst>
              <a:ext uri="{FF2B5EF4-FFF2-40B4-BE49-F238E27FC236}">
                <a16:creationId xmlns:a16="http://schemas.microsoft.com/office/drawing/2014/main" id="{28DB9A30-CED3-37B2-F2AE-C4BC7DBE546E}"/>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38787" t="38036" r="29223" b="27627"/>
          <a:stretch/>
        </p:blipFill>
        <p:spPr bwMode="auto">
          <a:xfrm>
            <a:off x="9497960" y="2064774"/>
            <a:ext cx="1907459" cy="1573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unny Weather Vectors &amp; Illustrations for Free Download">
            <a:extLst>
              <a:ext uri="{FF2B5EF4-FFF2-40B4-BE49-F238E27FC236}">
                <a16:creationId xmlns:a16="http://schemas.microsoft.com/office/drawing/2014/main" id="{E9E64BB4-A2D9-8A4B-E9DE-FFA36F951A07}"/>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37715" t="72745" r="39364" b="5151"/>
          <a:stretch/>
        </p:blipFill>
        <p:spPr bwMode="auto">
          <a:xfrm>
            <a:off x="7767482" y="2344992"/>
            <a:ext cx="1366685" cy="10127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nny Weather Vectors &amp; Illustrations for Free Download">
            <a:extLst>
              <a:ext uri="{FF2B5EF4-FFF2-40B4-BE49-F238E27FC236}">
                <a16:creationId xmlns:a16="http://schemas.microsoft.com/office/drawing/2014/main" id="{CBF464EF-90CE-E034-4898-B394201B2737}"/>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5395" t="37981" r="56844" b="27090"/>
          <a:stretch/>
        </p:blipFill>
        <p:spPr bwMode="auto">
          <a:xfrm>
            <a:off x="8362334" y="3835393"/>
            <a:ext cx="2251588" cy="1600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74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F785EE-3609-560A-3736-AE617EB93016}"/>
              </a:ext>
            </a:extLst>
          </p:cNvPr>
          <p:cNvSpPr>
            <a:spLocks noGrp="1"/>
          </p:cNvSpPr>
          <p:nvPr>
            <p:ph type="title"/>
          </p:nvPr>
        </p:nvSpPr>
        <p:spPr>
          <a:xfrm>
            <a:off x="1055688" y="1427049"/>
            <a:ext cx="10080625" cy="2386800"/>
          </a:xfrm>
        </p:spPr>
        <p:txBody>
          <a:bodyPr>
            <a:normAutofit/>
          </a:bodyPr>
          <a:lstStyle/>
          <a:p>
            <a:r>
              <a:rPr lang="sv-SE" sz="4400">
                <a:cs typeface="Arial"/>
              </a:rPr>
              <a:t>Vilka risker och målgrupper behöver vi vara uppmärksamma på?</a:t>
            </a:r>
          </a:p>
        </p:txBody>
      </p:sp>
      <p:sp>
        <p:nvSpPr>
          <p:cNvPr id="3" name="Platshållare för innehåll 2">
            <a:extLst>
              <a:ext uri="{FF2B5EF4-FFF2-40B4-BE49-F238E27FC236}">
                <a16:creationId xmlns:a16="http://schemas.microsoft.com/office/drawing/2014/main" id="{F9959103-D926-652F-5875-C8C918129841}"/>
              </a:ext>
            </a:extLst>
          </p:cNvPr>
          <p:cNvSpPr>
            <a:spLocks noGrp="1"/>
          </p:cNvSpPr>
          <p:nvPr>
            <p:ph type="body" idx="1"/>
          </p:nvPr>
        </p:nvSpPr>
        <p:spPr>
          <a:xfrm>
            <a:off x="1055687" y="7614709"/>
            <a:ext cx="10080625" cy="744003"/>
          </a:xfrm>
        </p:spPr>
        <p:txBody>
          <a:bodyPr vert="horz" lIns="91440" tIns="45720" rIns="91440" bIns="45720" rtlCol="0" anchor="t">
            <a:normAutofit/>
          </a:bodyPr>
          <a:lstStyle/>
          <a:p>
            <a:pPr marL="229870" indent="-229870"/>
            <a:r>
              <a:rPr lang="sv-SE" dirty="0">
                <a:cs typeface="Arial"/>
              </a:rPr>
              <a:t>Välj </a:t>
            </a:r>
            <a:r>
              <a:rPr lang="sv-SE" b="1" dirty="0">
                <a:cs typeface="Arial"/>
              </a:rPr>
              <a:t>en sak</a:t>
            </a:r>
            <a:r>
              <a:rPr lang="sv-SE" dirty="0">
                <a:cs typeface="Arial"/>
              </a:rPr>
              <a:t> ni vill lyfta fram från era samtal bland borden!</a:t>
            </a:r>
          </a:p>
        </p:txBody>
      </p:sp>
    </p:spTree>
    <p:extLst>
      <p:ext uri="{BB962C8B-B14F-4D97-AF65-F5344CB8AC3E}">
        <p14:creationId xmlns:p14="http://schemas.microsoft.com/office/powerpoint/2010/main" val="374289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B618AE-4FA4-4375-8AD1-E9D67982D40B}"/>
              </a:ext>
            </a:extLst>
          </p:cNvPr>
          <p:cNvSpPr>
            <a:spLocks noGrp="1"/>
          </p:cNvSpPr>
          <p:nvPr>
            <p:ph type="title"/>
          </p:nvPr>
        </p:nvSpPr>
        <p:spPr>
          <a:xfrm>
            <a:off x="1567167" y="2357945"/>
            <a:ext cx="9047228" cy="2386800"/>
          </a:xfrm>
        </p:spPr>
        <p:txBody>
          <a:bodyPr/>
          <a:lstStyle/>
          <a:p>
            <a:pPr algn="l"/>
            <a:r>
              <a:rPr lang="sv-SE">
                <a:cs typeface="Arial"/>
              </a:rPr>
              <a:t>Klimatförändringar i en global och humanitär kontext</a:t>
            </a:r>
            <a:endParaRPr lang="sv-SE"/>
          </a:p>
        </p:txBody>
      </p:sp>
      <p:sp>
        <p:nvSpPr>
          <p:cNvPr id="3" name="Platshållare för text 2">
            <a:extLst>
              <a:ext uri="{FF2B5EF4-FFF2-40B4-BE49-F238E27FC236}">
                <a16:creationId xmlns:a16="http://schemas.microsoft.com/office/drawing/2014/main" id="{95FA3A28-1CE4-4DE7-B08E-4A0A2D228060}"/>
              </a:ext>
            </a:extLst>
          </p:cNvPr>
          <p:cNvSpPr>
            <a:spLocks noGrp="1"/>
          </p:cNvSpPr>
          <p:nvPr>
            <p:ph type="body" idx="1"/>
          </p:nvPr>
        </p:nvSpPr>
        <p:spPr/>
        <p:txBody>
          <a:bodyPr/>
          <a:lstStyle/>
          <a:p>
            <a:r>
              <a:rPr lang="sv-SE"/>
              <a:t>Ulrika Modéer, Generalsekreterare</a:t>
            </a:r>
          </a:p>
        </p:txBody>
      </p:sp>
    </p:spTree>
    <p:extLst>
      <p:ext uri="{BB962C8B-B14F-4D97-AF65-F5344CB8AC3E}">
        <p14:creationId xmlns:p14="http://schemas.microsoft.com/office/powerpoint/2010/main" val="4046210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427246-39CB-EC2B-AA98-589BDB92184A}"/>
              </a:ext>
            </a:extLst>
          </p:cNvPr>
          <p:cNvSpPr>
            <a:spLocks noGrp="1"/>
          </p:cNvSpPr>
          <p:nvPr>
            <p:ph type="title"/>
          </p:nvPr>
        </p:nvSpPr>
        <p:spPr/>
        <p:txBody>
          <a:bodyPr/>
          <a:lstStyle/>
          <a:p>
            <a:r>
              <a:rPr lang="sv-SE">
                <a:cs typeface="Arial"/>
              </a:rPr>
              <a:t>Förebyggande arbete för klimatrisker </a:t>
            </a:r>
          </a:p>
        </p:txBody>
      </p:sp>
      <p:sp>
        <p:nvSpPr>
          <p:cNvPr id="3" name="Platshållare för innehåll 2">
            <a:extLst>
              <a:ext uri="{FF2B5EF4-FFF2-40B4-BE49-F238E27FC236}">
                <a16:creationId xmlns:a16="http://schemas.microsoft.com/office/drawing/2014/main" id="{3F5F324A-D7ED-A711-C047-1CB493102E4D}"/>
              </a:ext>
            </a:extLst>
          </p:cNvPr>
          <p:cNvSpPr>
            <a:spLocks noGrp="1"/>
          </p:cNvSpPr>
          <p:nvPr>
            <p:ph idx="1"/>
          </p:nvPr>
        </p:nvSpPr>
        <p:spPr/>
        <p:txBody>
          <a:bodyPr vert="horz" lIns="91440" tIns="45720" rIns="91440" bIns="45720" rtlCol="0" anchor="t">
            <a:normAutofit/>
          </a:bodyPr>
          <a:lstStyle/>
          <a:p>
            <a:pPr marL="229870" indent="-229870"/>
            <a:r>
              <a:rPr lang="sv-SE" sz="2000">
                <a:cs typeface="Arial"/>
              </a:rPr>
              <a:t>Vår nuvarande roll är framförallt </a:t>
            </a:r>
            <a:r>
              <a:rPr lang="sv-SE" sz="2000" b="1">
                <a:cs typeface="Arial"/>
              </a:rPr>
              <a:t>reaktiv </a:t>
            </a:r>
            <a:r>
              <a:rPr lang="sv-SE" sz="2000">
                <a:cs typeface="Arial"/>
              </a:rPr>
              <a:t>– svarar på kriser som redan är ett faktum</a:t>
            </a:r>
            <a:br>
              <a:rPr lang="sv-SE" sz="2000">
                <a:cs typeface="Arial"/>
              </a:rPr>
            </a:br>
            <a:endParaRPr lang="sv-SE" sz="2000">
              <a:cs typeface="Arial"/>
            </a:endParaRPr>
          </a:p>
          <a:p>
            <a:pPr marL="229870" indent="-229870"/>
            <a:r>
              <a:rPr lang="sv-SE" sz="2000">
                <a:cs typeface="Arial"/>
              </a:rPr>
              <a:t>Med hjälp av väderprognoser, varningssystem, risk- och sårbarhetsanalyser och beredskap kan vi dock </a:t>
            </a:r>
            <a:r>
              <a:rPr lang="sv-SE" sz="2000" b="1">
                <a:cs typeface="Arial"/>
              </a:rPr>
              <a:t>förutspå </a:t>
            </a:r>
            <a:r>
              <a:rPr lang="sv-SE" sz="2000">
                <a:cs typeface="Arial"/>
              </a:rPr>
              <a:t>och i stor utsträckning </a:t>
            </a:r>
            <a:r>
              <a:rPr lang="sv-SE" sz="2000" b="1">
                <a:cs typeface="Arial"/>
              </a:rPr>
              <a:t>förhindra </a:t>
            </a:r>
            <a:r>
              <a:rPr lang="sv-SE" sz="2000">
                <a:cs typeface="Arial"/>
              </a:rPr>
              <a:t>eller </a:t>
            </a:r>
            <a:r>
              <a:rPr lang="sv-SE" sz="2000" b="1">
                <a:cs typeface="Arial"/>
              </a:rPr>
              <a:t>lindra </a:t>
            </a:r>
            <a:r>
              <a:rPr lang="sv-SE" sz="2000">
                <a:cs typeface="Arial"/>
              </a:rPr>
              <a:t>kriser</a:t>
            </a:r>
            <a:br>
              <a:rPr lang="sv-SE" sz="2000">
                <a:cs typeface="Arial"/>
              </a:rPr>
            </a:br>
            <a:endParaRPr lang="sv-SE" sz="2000">
              <a:cs typeface="Arial"/>
            </a:endParaRPr>
          </a:p>
          <a:p>
            <a:pPr marL="229870" indent="-229870"/>
            <a:r>
              <a:rPr lang="sv-SE" sz="2000">
                <a:cs typeface="Arial"/>
              </a:rPr>
              <a:t>Det finns två huvudsakliga tidsfönster för förebyggande arbete:</a:t>
            </a:r>
          </a:p>
        </p:txBody>
      </p:sp>
      <p:sp>
        <p:nvSpPr>
          <p:cNvPr id="5" name="Ellips 4">
            <a:extLst>
              <a:ext uri="{FF2B5EF4-FFF2-40B4-BE49-F238E27FC236}">
                <a16:creationId xmlns:a16="http://schemas.microsoft.com/office/drawing/2014/main" id="{2F8B3757-2DE9-2F35-98C8-B2CF2C609E05}"/>
              </a:ext>
            </a:extLst>
          </p:cNvPr>
          <p:cNvSpPr/>
          <p:nvPr/>
        </p:nvSpPr>
        <p:spPr>
          <a:xfrm>
            <a:off x="3535969" y="3949753"/>
            <a:ext cx="1220965" cy="11181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3200">
                <a:cs typeface="Arial"/>
              </a:rPr>
              <a:t>1</a:t>
            </a:r>
          </a:p>
        </p:txBody>
      </p:sp>
      <p:sp>
        <p:nvSpPr>
          <p:cNvPr id="6" name="textruta 5">
            <a:extLst>
              <a:ext uri="{FF2B5EF4-FFF2-40B4-BE49-F238E27FC236}">
                <a16:creationId xmlns:a16="http://schemas.microsoft.com/office/drawing/2014/main" id="{E6724715-FBC8-E67B-DDEB-E4274D7846C2}"/>
              </a:ext>
            </a:extLst>
          </p:cNvPr>
          <p:cNvSpPr txBox="1"/>
          <p:nvPr/>
        </p:nvSpPr>
        <p:spPr>
          <a:xfrm>
            <a:off x="3124697" y="5230341"/>
            <a:ext cx="204559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600">
                <a:cs typeface="Arial"/>
              </a:rPr>
              <a:t>Långsiktigt riskreducerande arbete</a:t>
            </a:r>
          </a:p>
        </p:txBody>
      </p:sp>
      <p:sp>
        <p:nvSpPr>
          <p:cNvPr id="7" name="Ellips 6">
            <a:extLst>
              <a:ext uri="{FF2B5EF4-FFF2-40B4-BE49-F238E27FC236}">
                <a16:creationId xmlns:a16="http://schemas.microsoft.com/office/drawing/2014/main" id="{A24A7E38-2D40-AF10-2E49-519AD7BB15EA}"/>
              </a:ext>
            </a:extLst>
          </p:cNvPr>
          <p:cNvSpPr/>
          <p:nvPr/>
        </p:nvSpPr>
        <p:spPr>
          <a:xfrm>
            <a:off x="7013265" y="3949753"/>
            <a:ext cx="1220965" cy="11181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3200">
                <a:cs typeface="Arial"/>
              </a:rPr>
              <a:t>2</a:t>
            </a:r>
          </a:p>
        </p:txBody>
      </p:sp>
      <p:sp>
        <p:nvSpPr>
          <p:cNvPr id="8" name="textruta 7">
            <a:extLst>
              <a:ext uri="{FF2B5EF4-FFF2-40B4-BE49-F238E27FC236}">
                <a16:creationId xmlns:a16="http://schemas.microsoft.com/office/drawing/2014/main" id="{CFB981F4-57E6-A2B8-E5D5-95ED8A991589}"/>
              </a:ext>
            </a:extLst>
          </p:cNvPr>
          <p:cNvSpPr txBox="1"/>
          <p:nvPr/>
        </p:nvSpPr>
        <p:spPr>
          <a:xfrm>
            <a:off x="7010400" y="5228823"/>
            <a:ext cx="13157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600"/>
              <a:t>Tidiga </a:t>
            </a:r>
            <a:br>
              <a:rPr lang="sv-SE" sz="1600"/>
            </a:br>
            <a:r>
              <a:rPr lang="sv-SE" sz="1600"/>
              <a:t>åtgärder</a:t>
            </a:r>
            <a:endParaRPr lang="sv-SE" sz="1600">
              <a:cs typeface="Arial"/>
            </a:endParaRPr>
          </a:p>
        </p:txBody>
      </p:sp>
      <p:sp>
        <p:nvSpPr>
          <p:cNvPr id="10" name="Ellips 9">
            <a:extLst>
              <a:ext uri="{FF2B5EF4-FFF2-40B4-BE49-F238E27FC236}">
                <a16:creationId xmlns:a16="http://schemas.microsoft.com/office/drawing/2014/main" id="{A48E6591-46DB-B8F5-14BC-C008D0DF7A93}"/>
              </a:ext>
            </a:extLst>
          </p:cNvPr>
          <p:cNvSpPr/>
          <p:nvPr/>
        </p:nvSpPr>
        <p:spPr>
          <a:xfrm>
            <a:off x="5883820" y="3716426"/>
            <a:ext cx="3482964" cy="2471209"/>
          </a:xfrm>
          <a:custGeom>
            <a:avLst/>
            <a:gdLst>
              <a:gd name="connsiteX0" fmla="*/ 0 w 3482964"/>
              <a:gd name="connsiteY0" fmla="*/ 1235605 h 2471209"/>
              <a:gd name="connsiteX1" fmla="*/ 1741482 w 3482964"/>
              <a:gd name="connsiteY1" fmla="*/ 0 h 2471209"/>
              <a:gd name="connsiteX2" fmla="*/ 3482964 w 3482964"/>
              <a:gd name="connsiteY2" fmla="*/ 1235605 h 2471209"/>
              <a:gd name="connsiteX3" fmla="*/ 1741482 w 3482964"/>
              <a:gd name="connsiteY3" fmla="*/ 2471210 h 2471209"/>
              <a:gd name="connsiteX4" fmla="*/ 0 w 3482964"/>
              <a:gd name="connsiteY4" fmla="*/ 1235605 h 2471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2964" h="2471209" extrusionOk="0">
                <a:moveTo>
                  <a:pt x="0" y="1235605"/>
                </a:moveTo>
                <a:cubicBezTo>
                  <a:pt x="-75200" y="317139"/>
                  <a:pt x="635276" y="12435"/>
                  <a:pt x="1741482" y="0"/>
                </a:cubicBezTo>
                <a:cubicBezTo>
                  <a:pt x="2672079" y="43462"/>
                  <a:pt x="3430025" y="497553"/>
                  <a:pt x="3482964" y="1235605"/>
                </a:cubicBezTo>
                <a:cubicBezTo>
                  <a:pt x="3503380" y="1952523"/>
                  <a:pt x="2877657" y="2518210"/>
                  <a:pt x="1741482" y="2471210"/>
                </a:cubicBezTo>
                <a:cubicBezTo>
                  <a:pt x="718586" y="2513620"/>
                  <a:pt x="-24056" y="1896365"/>
                  <a:pt x="0" y="1235605"/>
                </a:cubicBezTo>
                <a:close/>
              </a:path>
            </a:pathLst>
          </a:custGeom>
          <a:noFill/>
          <a:ln w="28575">
            <a:solidFill>
              <a:schemeClr val="bg1">
                <a:lumMod val="75000"/>
              </a:schemeClr>
            </a:solidFill>
            <a:prstDash val="sysDot"/>
            <a:extLst>
              <a:ext uri="{C807C97D-BFC1-408E-A445-0C87EB9F89A2}">
                <ask:lineSketchStyleProps xmlns:ask="http://schemas.microsoft.com/office/drawing/2018/sketchyshapes" sd="3499211612">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34784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427246-39CB-EC2B-AA98-589BDB92184A}"/>
              </a:ext>
            </a:extLst>
          </p:cNvPr>
          <p:cNvSpPr>
            <a:spLocks noGrp="1"/>
          </p:cNvSpPr>
          <p:nvPr>
            <p:ph type="title"/>
          </p:nvPr>
        </p:nvSpPr>
        <p:spPr/>
        <p:txBody>
          <a:bodyPr/>
          <a:lstStyle/>
          <a:p>
            <a:r>
              <a:rPr lang="sv-SE">
                <a:cs typeface="Arial"/>
              </a:rPr>
              <a:t>Förebyggande arbete för klimatrisker </a:t>
            </a:r>
          </a:p>
        </p:txBody>
      </p:sp>
      <p:grpSp>
        <p:nvGrpSpPr>
          <p:cNvPr id="40" name="Grupp 39">
            <a:extLst>
              <a:ext uri="{FF2B5EF4-FFF2-40B4-BE49-F238E27FC236}">
                <a16:creationId xmlns:a16="http://schemas.microsoft.com/office/drawing/2014/main" id="{71668F26-2FB5-4498-3DC1-1953A094F10E}"/>
              </a:ext>
            </a:extLst>
          </p:cNvPr>
          <p:cNvGrpSpPr/>
          <p:nvPr/>
        </p:nvGrpSpPr>
        <p:grpSpPr>
          <a:xfrm>
            <a:off x="1249527" y="1699248"/>
            <a:ext cx="9090763" cy="4740086"/>
            <a:chOff x="1729509" y="1924767"/>
            <a:chExt cx="9090763" cy="4740086"/>
          </a:xfrm>
        </p:grpSpPr>
        <p:cxnSp>
          <p:nvCxnSpPr>
            <p:cNvPr id="7" name="Rak pilkoppling 6">
              <a:extLst>
                <a:ext uri="{FF2B5EF4-FFF2-40B4-BE49-F238E27FC236}">
                  <a16:creationId xmlns:a16="http://schemas.microsoft.com/office/drawing/2014/main" id="{EF1E1CB5-3A33-3AD3-3DEE-061F2A4E2CB0}"/>
                </a:ext>
              </a:extLst>
            </p:cNvPr>
            <p:cNvCxnSpPr>
              <a:cxnSpLocks/>
            </p:cNvCxnSpPr>
            <p:nvPr/>
          </p:nvCxnSpPr>
          <p:spPr>
            <a:xfrm>
              <a:off x="5638799" y="2984937"/>
              <a:ext cx="34159" cy="3344917"/>
            </a:xfrm>
            <a:prstGeom prst="straightConnector1">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9" name="Rak pilkoppling 8">
              <a:extLst>
                <a:ext uri="{FF2B5EF4-FFF2-40B4-BE49-F238E27FC236}">
                  <a16:creationId xmlns:a16="http://schemas.microsoft.com/office/drawing/2014/main" id="{1772001F-0913-0A99-F8F4-C55670BAB806}"/>
                </a:ext>
              </a:extLst>
            </p:cNvPr>
            <p:cNvCxnSpPr/>
            <p:nvPr/>
          </p:nvCxnSpPr>
          <p:spPr>
            <a:xfrm>
              <a:off x="3365937" y="2984937"/>
              <a:ext cx="34159" cy="3344917"/>
            </a:xfrm>
            <a:prstGeom prst="straightConnector1">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1" name="Pil: femhörning 10">
              <a:extLst>
                <a:ext uri="{FF2B5EF4-FFF2-40B4-BE49-F238E27FC236}">
                  <a16:creationId xmlns:a16="http://schemas.microsoft.com/office/drawing/2014/main" id="{67D20C9B-0CBF-AD93-E436-F3ED37C36362}"/>
                </a:ext>
              </a:extLst>
            </p:cNvPr>
            <p:cNvSpPr/>
            <p:nvPr/>
          </p:nvSpPr>
          <p:spPr>
            <a:xfrm>
              <a:off x="1750365" y="3634380"/>
              <a:ext cx="2600674" cy="197254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500">
                  <a:cs typeface="Arial"/>
                </a:rPr>
                <a:t>Riskreducerande arbete</a:t>
              </a:r>
            </a:p>
          </p:txBody>
        </p:sp>
        <p:sp>
          <p:nvSpPr>
            <p:cNvPr id="13" name="Pil: sparr 12">
              <a:extLst>
                <a:ext uri="{FF2B5EF4-FFF2-40B4-BE49-F238E27FC236}">
                  <a16:creationId xmlns:a16="http://schemas.microsoft.com/office/drawing/2014/main" id="{48E7FEF1-8E90-7808-196D-0C412ED45887}"/>
                </a:ext>
              </a:extLst>
            </p:cNvPr>
            <p:cNvSpPr/>
            <p:nvPr/>
          </p:nvSpPr>
          <p:spPr>
            <a:xfrm>
              <a:off x="3386804" y="3524091"/>
              <a:ext cx="3102099" cy="2193118"/>
            </a:xfrm>
            <a:prstGeom prst="chevron">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500">
                  <a:solidFill>
                    <a:schemeClr val="bg1"/>
                  </a:solidFill>
                  <a:cs typeface="Arial"/>
                </a:rPr>
                <a:t>Tidiga </a:t>
              </a:r>
              <a:br>
                <a:rPr lang="sv-SE" sz="1500">
                  <a:cs typeface="Arial"/>
                </a:rPr>
              </a:br>
              <a:r>
                <a:rPr lang="sv-SE" sz="1500">
                  <a:solidFill>
                    <a:schemeClr val="bg1"/>
                  </a:solidFill>
                  <a:cs typeface="Arial"/>
                </a:rPr>
                <a:t>åtgärder</a:t>
              </a:r>
            </a:p>
          </p:txBody>
        </p:sp>
        <p:sp>
          <p:nvSpPr>
            <p:cNvPr id="15" name="Pil: sparr 14">
              <a:extLst>
                <a:ext uri="{FF2B5EF4-FFF2-40B4-BE49-F238E27FC236}">
                  <a16:creationId xmlns:a16="http://schemas.microsoft.com/office/drawing/2014/main" id="{B90C3CB9-74C7-346D-3309-1800E0BBA740}"/>
                </a:ext>
              </a:extLst>
            </p:cNvPr>
            <p:cNvSpPr/>
            <p:nvPr/>
          </p:nvSpPr>
          <p:spPr>
            <a:xfrm>
              <a:off x="5652752" y="3634380"/>
              <a:ext cx="3021889" cy="197254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1500">
                  <a:solidFill>
                    <a:schemeClr val="bg1"/>
                  </a:solidFill>
                  <a:cs typeface="Arial"/>
                </a:rPr>
                <a:t>Kris-insats</a:t>
              </a:r>
            </a:p>
          </p:txBody>
        </p:sp>
        <p:sp>
          <p:nvSpPr>
            <p:cNvPr id="17" name="Pil: sparr 16">
              <a:extLst>
                <a:ext uri="{FF2B5EF4-FFF2-40B4-BE49-F238E27FC236}">
                  <a16:creationId xmlns:a16="http://schemas.microsoft.com/office/drawing/2014/main" id="{80C788A3-A2F9-2F9D-9C07-FE69EAF0122F}"/>
                </a:ext>
              </a:extLst>
            </p:cNvPr>
            <p:cNvSpPr/>
            <p:nvPr/>
          </p:nvSpPr>
          <p:spPr>
            <a:xfrm>
              <a:off x="7798383" y="3634379"/>
              <a:ext cx="3021889" cy="197254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1500">
                  <a:solidFill>
                    <a:schemeClr val="bg1"/>
                  </a:solidFill>
                  <a:cs typeface="Arial"/>
                </a:rPr>
                <a:t>Åter-hämtande</a:t>
              </a:r>
            </a:p>
          </p:txBody>
        </p:sp>
        <p:sp>
          <p:nvSpPr>
            <p:cNvPr id="19" name="Pratbubbla: oval 18">
              <a:extLst>
                <a:ext uri="{FF2B5EF4-FFF2-40B4-BE49-F238E27FC236}">
                  <a16:creationId xmlns:a16="http://schemas.microsoft.com/office/drawing/2014/main" id="{EB112295-3823-B201-A40E-74A8C6283968}"/>
                </a:ext>
              </a:extLst>
            </p:cNvPr>
            <p:cNvSpPr/>
            <p:nvPr/>
          </p:nvSpPr>
          <p:spPr>
            <a:xfrm>
              <a:off x="2798259" y="2043483"/>
              <a:ext cx="1175542" cy="86049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sv-SE"/>
            </a:p>
          </p:txBody>
        </p:sp>
        <p:sp>
          <p:nvSpPr>
            <p:cNvPr id="21" name="Explosion: 8 punkter 20">
              <a:extLst>
                <a:ext uri="{FF2B5EF4-FFF2-40B4-BE49-F238E27FC236}">
                  <a16:creationId xmlns:a16="http://schemas.microsoft.com/office/drawing/2014/main" id="{470A364A-6998-9AEE-49EC-45A7ACCB907A}"/>
                </a:ext>
              </a:extLst>
            </p:cNvPr>
            <p:cNvSpPr/>
            <p:nvPr/>
          </p:nvSpPr>
          <p:spPr>
            <a:xfrm>
              <a:off x="5071980" y="1924767"/>
              <a:ext cx="1167390" cy="1118714"/>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koppling 22">
              <a:extLst>
                <a:ext uri="{FF2B5EF4-FFF2-40B4-BE49-F238E27FC236}">
                  <a16:creationId xmlns:a16="http://schemas.microsoft.com/office/drawing/2014/main" id="{C70AAE04-9E6F-8A81-CBF7-29F092C152D7}"/>
                </a:ext>
              </a:extLst>
            </p:cNvPr>
            <p:cNvCxnSpPr/>
            <p:nvPr/>
          </p:nvCxnSpPr>
          <p:spPr>
            <a:xfrm flipV="1">
              <a:off x="1751097" y="3113537"/>
              <a:ext cx="9065794" cy="26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ruta 24">
              <a:extLst>
                <a:ext uri="{FF2B5EF4-FFF2-40B4-BE49-F238E27FC236}">
                  <a16:creationId xmlns:a16="http://schemas.microsoft.com/office/drawing/2014/main" id="{E2C5B390-AD3E-AABE-DA3A-A08F117CCBAE}"/>
                </a:ext>
              </a:extLst>
            </p:cNvPr>
            <p:cNvSpPr txBox="1"/>
            <p:nvPr/>
          </p:nvSpPr>
          <p:spPr>
            <a:xfrm>
              <a:off x="3171151" y="311940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i="1">
                  <a:cs typeface="Arial"/>
                </a:rPr>
                <a:t>Förhindra konsekvenser</a:t>
              </a:r>
              <a:endParaRPr lang="sv-SE" i="1">
                <a:cs typeface="Arial"/>
              </a:endParaRPr>
            </a:p>
          </p:txBody>
        </p:sp>
        <p:sp>
          <p:nvSpPr>
            <p:cNvPr id="27" name="textruta 26">
              <a:extLst>
                <a:ext uri="{FF2B5EF4-FFF2-40B4-BE49-F238E27FC236}">
                  <a16:creationId xmlns:a16="http://schemas.microsoft.com/office/drawing/2014/main" id="{F49B2099-BC24-E271-7DF3-5784DB650581}"/>
                </a:ext>
              </a:extLst>
            </p:cNvPr>
            <p:cNvSpPr txBox="1"/>
            <p:nvPr/>
          </p:nvSpPr>
          <p:spPr>
            <a:xfrm>
              <a:off x="6979386" y="29054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i="1">
                  <a:cs typeface="Arial"/>
                </a:rPr>
                <a:t>Hantera konsekvenser</a:t>
              </a:r>
              <a:endParaRPr lang="sv-SE" i="1">
                <a:cs typeface="Arial"/>
              </a:endParaRPr>
            </a:p>
          </p:txBody>
        </p:sp>
        <p:sp>
          <p:nvSpPr>
            <p:cNvPr id="29" name="textruta 28">
              <a:extLst>
                <a:ext uri="{FF2B5EF4-FFF2-40B4-BE49-F238E27FC236}">
                  <a16:creationId xmlns:a16="http://schemas.microsoft.com/office/drawing/2014/main" id="{164342FB-0CE8-C9DB-AB1A-008050200E30}"/>
                </a:ext>
              </a:extLst>
            </p:cNvPr>
            <p:cNvSpPr txBox="1"/>
            <p:nvPr/>
          </p:nvSpPr>
          <p:spPr>
            <a:xfrm>
              <a:off x="1729509" y="5833856"/>
              <a:ext cx="168236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Analysera och</a:t>
              </a:r>
              <a:br>
                <a:rPr lang="sv-SE" sz="1200">
                  <a:cs typeface="Arial"/>
                </a:rPr>
              </a:br>
              <a:r>
                <a:rPr lang="sv-SE" sz="1200" b="1">
                  <a:cs typeface="Arial"/>
                </a:rPr>
                <a:t>minska exponering och sårbarhet</a:t>
              </a:r>
              <a:br>
                <a:rPr lang="sv-SE" sz="1200">
                  <a:cs typeface="Arial"/>
                </a:rPr>
              </a:br>
              <a:r>
                <a:rPr lang="sv-SE" sz="1200">
                  <a:cs typeface="Arial"/>
                </a:rPr>
                <a:t>inför klimatrisker</a:t>
              </a:r>
              <a:endParaRPr lang="sv-SE"/>
            </a:p>
          </p:txBody>
        </p:sp>
        <p:sp>
          <p:nvSpPr>
            <p:cNvPr id="31" name="textruta 30">
              <a:extLst>
                <a:ext uri="{FF2B5EF4-FFF2-40B4-BE49-F238E27FC236}">
                  <a16:creationId xmlns:a16="http://schemas.microsoft.com/office/drawing/2014/main" id="{DB706085-1059-7AF5-FD62-5BE9A3121C65}"/>
                </a:ext>
              </a:extLst>
            </p:cNvPr>
            <p:cNvSpPr txBox="1"/>
            <p:nvPr/>
          </p:nvSpPr>
          <p:spPr>
            <a:xfrm>
              <a:off x="3407635" y="5833856"/>
              <a:ext cx="21519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b="1">
                  <a:cs typeface="Arial"/>
                </a:rPr>
                <a:t>Förhindra </a:t>
              </a:r>
              <a:r>
                <a:rPr lang="sv-SE" sz="1200">
                  <a:cs typeface="Arial"/>
                </a:rPr>
                <a:t>eller </a:t>
              </a:r>
              <a:r>
                <a:rPr lang="sv-SE" sz="1200" b="1">
                  <a:cs typeface="Arial"/>
                </a:rPr>
                <a:t>lindra</a:t>
              </a:r>
              <a:br>
                <a:rPr lang="sv-SE" sz="1200">
                  <a:cs typeface="Arial"/>
                </a:rPr>
              </a:br>
              <a:r>
                <a:rPr lang="sv-SE" sz="1200">
                  <a:cs typeface="Arial"/>
                </a:rPr>
                <a:t>konsekvenser av ett specifikt extremväder, baserat på väderprognos och -varning</a:t>
              </a:r>
              <a:endParaRPr lang="sv-SE"/>
            </a:p>
          </p:txBody>
        </p:sp>
        <p:sp>
          <p:nvSpPr>
            <p:cNvPr id="33" name="textruta 32">
              <a:extLst>
                <a:ext uri="{FF2B5EF4-FFF2-40B4-BE49-F238E27FC236}">
                  <a16:creationId xmlns:a16="http://schemas.microsoft.com/office/drawing/2014/main" id="{E3D7BA3C-981F-893C-565E-E497081F388E}"/>
                </a:ext>
              </a:extLst>
            </p:cNvPr>
            <p:cNvSpPr txBox="1"/>
            <p:nvPr/>
          </p:nvSpPr>
          <p:spPr>
            <a:xfrm>
              <a:off x="5916979" y="5833856"/>
              <a:ext cx="17447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b="1">
                  <a:cs typeface="Arial"/>
                </a:rPr>
                <a:t>Rädda liv</a:t>
              </a:r>
              <a:r>
                <a:rPr lang="sv-SE" sz="1200">
                  <a:cs typeface="Arial"/>
                </a:rPr>
                <a:t>, tillgodose grundläggande behov samt förhindra fler konsekvenser</a:t>
              </a:r>
              <a:endParaRPr lang="sv-SE"/>
            </a:p>
          </p:txBody>
        </p:sp>
        <p:sp>
          <p:nvSpPr>
            <p:cNvPr id="35" name="textruta 34">
              <a:extLst>
                <a:ext uri="{FF2B5EF4-FFF2-40B4-BE49-F238E27FC236}">
                  <a16:creationId xmlns:a16="http://schemas.microsoft.com/office/drawing/2014/main" id="{F3660ACF-280E-FEBB-AF7C-38C74069A2AE}"/>
                </a:ext>
              </a:extLst>
            </p:cNvPr>
            <p:cNvSpPr txBox="1"/>
            <p:nvPr/>
          </p:nvSpPr>
          <p:spPr>
            <a:xfrm>
              <a:off x="7966496" y="5833856"/>
              <a:ext cx="17447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Lära</a:t>
              </a:r>
              <a:r>
                <a:rPr lang="sv-SE" sz="1200" b="1">
                  <a:cs typeface="Arial"/>
                </a:rPr>
                <a:t>, återhämta och återuppbygga</a:t>
              </a:r>
              <a:endParaRPr lang="sv-SE" b="1"/>
            </a:p>
          </p:txBody>
        </p:sp>
        <p:pic>
          <p:nvPicPr>
            <p:cNvPr id="37" name="Bild 36" descr="Varning med hel fyllning">
              <a:extLst>
                <a:ext uri="{FF2B5EF4-FFF2-40B4-BE49-F238E27FC236}">
                  <a16:creationId xmlns:a16="http://schemas.microsoft.com/office/drawing/2014/main" id="{0F9A554A-3F42-2640-F1F6-FE20299D0B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0830" y="2232545"/>
              <a:ext cx="425356" cy="504967"/>
            </a:xfrm>
            <a:prstGeom prst="rect">
              <a:avLst/>
            </a:prstGeom>
          </p:spPr>
        </p:pic>
        <p:pic>
          <p:nvPicPr>
            <p:cNvPr id="39" name="Bild 38" descr="Vatten med hel fyllning">
              <a:extLst>
                <a:ext uri="{FF2B5EF4-FFF2-40B4-BE49-F238E27FC236}">
                  <a16:creationId xmlns:a16="http://schemas.microsoft.com/office/drawing/2014/main" id="{EEEFCB92-242A-9C29-9C1D-A32A54A2B4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709" y="2255292"/>
              <a:ext cx="470848" cy="448102"/>
            </a:xfrm>
            <a:prstGeom prst="rect">
              <a:avLst/>
            </a:prstGeom>
          </p:spPr>
        </p:pic>
      </p:grpSp>
    </p:spTree>
    <p:extLst>
      <p:ext uri="{BB962C8B-B14F-4D97-AF65-F5344CB8AC3E}">
        <p14:creationId xmlns:p14="http://schemas.microsoft.com/office/powerpoint/2010/main" val="3850298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8ABFC6-ED66-D376-9643-33A0ECF0113A}"/>
              </a:ext>
            </a:extLst>
          </p:cNvPr>
          <p:cNvSpPr>
            <a:spLocks noGrp="1"/>
          </p:cNvSpPr>
          <p:nvPr>
            <p:ph type="title"/>
          </p:nvPr>
        </p:nvSpPr>
        <p:spPr>
          <a:xfrm>
            <a:off x="942975" y="2890"/>
            <a:ext cx="10304744" cy="1325563"/>
          </a:xfrm>
        </p:spPr>
        <p:txBody>
          <a:bodyPr/>
          <a:lstStyle/>
          <a:p>
            <a:r>
              <a:rPr lang="sv-SE">
                <a:cs typeface="Arial"/>
              </a:rPr>
              <a:t>Exempel: Värmeböljan 2018</a:t>
            </a:r>
          </a:p>
        </p:txBody>
      </p:sp>
      <p:sp>
        <p:nvSpPr>
          <p:cNvPr id="3" name="Platshållare för innehåll 2">
            <a:extLst>
              <a:ext uri="{FF2B5EF4-FFF2-40B4-BE49-F238E27FC236}">
                <a16:creationId xmlns:a16="http://schemas.microsoft.com/office/drawing/2014/main" id="{F1665D12-918F-92C7-B32E-B0D2E5466D75}"/>
              </a:ext>
            </a:extLst>
          </p:cNvPr>
          <p:cNvSpPr>
            <a:spLocks noGrp="1"/>
          </p:cNvSpPr>
          <p:nvPr>
            <p:ph idx="1"/>
          </p:nvPr>
        </p:nvSpPr>
        <p:spPr>
          <a:xfrm>
            <a:off x="942975" y="1802962"/>
            <a:ext cx="7707505" cy="4254938"/>
          </a:xfrm>
        </p:spPr>
        <p:txBody>
          <a:bodyPr vert="horz" lIns="91440" tIns="45720" rIns="91440" bIns="45720" rtlCol="0" anchor="t">
            <a:normAutofit/>
          </a:bodyPr>
          <a:lstStyle/>
          <a:p>
            <a:pPr marL="229870" indent="-229870"/>
            <a:r>
              <a:rPr lang="sv-SE">
                <a:cs typeface="Arial"/>
              </a:rPr>
              <a:t>Sommaren 2018 drabbades Sverige av en extrem värmebölja, skogsbränder och torka</a:t>
            </a:r>
            <a:br>
              <a:rPr lang="sv-SE">
                <a:cs typeface="Arial"/>
              </a:rPr>
            </a:br>
            <a:endParaRPr lang="sv-SE">
              <a:cs typeface="Arial"/>
            </a:endParaRPr>
          </a:p>
          <a:p>
            <a:pPr marL="229870" indent="-229870"/>
            <a:r>
              <a:rPr lang="sv-SE">
                <a:cs typeface="Arial"/>
              </a:rPr>
              <a:t>Mellan mitten av juli och början på augusti dog </a:t>
            </a:r>
            <a:br>
              <a:rPr lang="sv-SE">
                <a:cs typeface="Arial"/>
              </a:rPr>
            </a:br>
            <a:r>
              <a:rPr lang="sv-SE">
                <a:cs typeface="Arial"/>
              </a:rPr>
              <a:t>uppskattningsvis </a:t>
            </a:r>
            <a:r>
              <a:rPr lang="sv-SE" b="1">
                <a:cs typeface="Arial"/>
              </a:rPr>
              <a:t>635 personer</a:t>
            </a:r>
            <a:r>
              <a:rPr lang="sv-SE">
                <a:cs typeface="Arial"/>
              </a:rPr>
              <a:t> av värmen</a:t>
            </a:r>
          </a:p>
        </p:txBody>
      </p:sp>
      <p:pic>
        <p:nvPicPr>
          <p:cNvPr id="4" name="Bildobjekt 3" descr="En bild som visar text, karta, diagram&#10;&#10;Automatiskt genererad beskrivning">
            <a:extLst>
              <a:ext uri="{FF2B5EF4-FFF2-40B4-BE49-F238E27FC236}">
                <a16:creationId xmlns:a16="http://schemas.microsoft.com/office/drawing/2014/main" id="{688FE66F-54DF-23F9-BF3B-C5F7ACF1483B}"/>
              </a:ext>
            </a:extLst>
          </p:cNvPr>
          <p:cNvPicPr>
            <a:picLocks noChangeAspect="1"/>
          </p:cNvPicPr>
          <p:nvPr/>
        </p:nvPicPr>
        <p:blipFill>
          <a:blip r:embed="rId3"/>
          <a:stretch>
            <a:fillRect/>
          </a:stretch>
        </p:blipFill>
        <p:spPr>
          <a:xfrm>
            <a:off x="8830320" y="1716657"/>
            <a:ext cx="2057400" cy="4114800"/>
          </a:xfrm>
          <a:prstGeom prst="rect">
            <a:avLst/>
          </a:prstGeom>
        </p:spPr>
      </p:pic>
      <p:cxnSp>
        <p:nvCxnSpPr>
          <p:cNvPr id="6" name="Rak pilkoppling 5">
            <a:extLst>
              <a:ext uri="{FF2B5EF4-FFF2-40B4-BE49-F238E27FC236}">
                <a16:creationId xmlns:a16="http://schemas.microsoft.com/office/drawing/2014/main" id="{C4388E2D-73F3-0ED9-56C8-AB12B5546127}"/>
              </a:ext>
            </a:extLst>
          </p:cNvPr>
          <p:cNvCxnSpPr/>
          <p:nvPr/>
        </p:nvCxnSpPr>
        <p:spPr>
          <a:xfrm flipV="1">
            <a:off x="2681123" y="4646560"/>
            <a:ext cx="3423744" cy="18393"/>
          </a:xfrm>
          <a:prstGeom prst="straightConnector1">
            <a:avLst/>
          </a:prstGeom>
          <a:ln w="12700">
            <a:prstDash val="dash"/>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D0541BFB-BEAB-C022-6484-9507A67C74A7}"/>
              </a:ext>
            </a:extLst>
          </p:cNvPr>
          <p:cNvSpPr/>
          <p:nvPr/>
        </p:nvSpPr>
        <p:spPr>
          <a:xfrm>
            <a:off x="5410951" y="4595049"/>
            <a:ext cx="110212" cy="1102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A784BC47-3DB5-EA63-8AE3-625416F170C3}"/>
              </a:ext>
            </a:extLst>
          </p:cNvPr>
          <p:cNvSpPr txBox="1"/>
          <p:nvPr/>
        </p:nvSpPr>
        <p:spPr>
          <a:xfrm>
            <a:off x="5094555" y="4326607"/>
            <a:ext cx="73309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1100" b="1">
                <a:cs typeface="Arial"/>
              </a:rPr>
              <a:t>Augusti</a:t>
            </a:r>
          </a:p>
        </p:txBody>
      </p:sp>
      <p:sp>
        <p:nvSpPr>
          <p:cNvPr id="13" name="Ellips 12">
            <a:extLst>
              <a:ext uri="{FF2B5EF4-FFF2-40B4-BE49-F238E27FC236}">
                <a16:creationId xmlns:a16="http://schemas.microsoft.com/office/drawing/2014/main" id="{7A36515C-38FE-E96B-F9F8-8E827D0C9DAD}"/>
              </a:ext>
            </a:extLst>
          </p:cNvPr>
          <p:cNvSpPr/>
          <p:nvPr/>
        </p:nvSpPr>
        <p:spPr>
          <a:xfrm>
            <a:off x="3374572" y="4608187"/>
            <a:ext cx="110212" cy="1102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6F568E52-06E2-1E6B-66D5-4100D36DF9C5}"/>
              </a:ext>
            </a:extLst>
          </p:cNvPr>
          <p:cNvSpPr txBox="1"/>
          <p:nvPr/>
        </p:nvSpPr>
        <p:spPr>
          <a:xfrm>
            <a:off x="3242107" y="4339744"/>
            <a:ext cx="4703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1100" b="1">
                <a:cs typeface="Arial"/>
              </a:rPr>
              <a:t>Juli</a:t>
            </a:r>
            <a:endParaRPr lang="sv-SE" b="1">
              <a:cs typeface="Arial"/>
            </a:endParaRPr>
          </a:p>
        </p:txBody>
      </p:sp>
      <p:sp>
        <p:nvSpPr>
          <p:cNvPr id="17" name="Höger klammerparentes 16">
            <a:extLst>
              <a:ext uri="{FF2B5EF4-FFF2-40B4-BE49-F238E27FC236}">
                <a16:creationId xmlns:a16="http://schemas.microsoft.com/office/drawing/2014/main" id="{DE992C2D-54C0-3D78-711D-9E33C4796B9C}"/>
              </a:ext>
            </a:extLst>
          </p:cNvPr>
          <p:cNvSpPr/>
          <p:nvPr/>
        </p:nvSpPr>
        <p:spPr>
          <a:xfrm rot="5400000">
            <a:off x="4874981" y="4257827"/>
            <a:ext cx="354064" cy="1406674"/>
          </a:xfrm>
          <a:prstGeom prst="rightBrac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8" name="textruta 17">
            <a:extLst>
              <a:ext uri="{FF2B5EF4-FFF2-40B4-BE49-F238E27FC236}">
                <a16:creationId xmlns:a16="http://schemas.microsoft.com/office/drawing/2014/main" id="{6EC13F7A-4F85-D7D9-BD1A-C8F80CB84FB2}"/>
              </a:ext>
            </a:extLst>
          </p:cNvPr>
          <p:cNvSpPr txBox="1"/>
          <p:nvPr/>
        </p:nvSpPr>
        <p:spPr>
          <a:xfrm>
            <a:off x="4323488" y="5141159"/>
            <a:ext cx="1453645"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100" b="1">
                <a:cs typeface="Arial"/>
              </a:rPr>
              <a:t>600-750 dödsfall</a:t>
            </a:r>
            <a:br>
              <a:rPr lang="sv-SE" sz="1100" b="1">
                <a:cs typeface="Arial"/>
              </a:rPr>
            </a:br>
            <a:r>
              <a:rPr lang="sv-SE" sz="1100" b="1" i="1">
                <a:solidFill>
                  <a:schemeClr val="bg1">
                    <a:lumMod val="65000"/>
                  </a:schemeClr>
                </a:solidFill>
                <a:cs typeface="Arial"/>
              </a:rPr>
              <a:t>vs 140 per år i genomsnitt</a:t>
            </a:r>
            <a:endParaRPr lang="sv-SE" b="1" i="1">
              <a:solidFill>
                <a:schemeClr val="bg1">
                  <a:lumMod val="65000"/>
                </a:schemeClr>
              </a:solidFill>
              <a:cs typeface="Arial"/>
            </a:endParaRPr>
          </a:p>
        </p:txBody>
      </p:sp>
    </p:spTree>
    <p:extLst>
      <p:ext uri="{BB962C8B-B14F-4D97-AF65-F5344CB8AC3E}">
        <p14:creationId xmlns:p14="http://schemas.microsoft.com/office/powerpoint/2010/main" val="3266781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399E07-BBEC-FD6A-D0D7-D82F01C6F032}"/>
              </a:ext>
            </a:extLst>
          </p:cNvPr>
          <p:cNvSpPr>
            <a:spLocks noGrp="1"/>
          </p:cNvSpPr>
          <p:nvPr>
            <p:ph type="title"/>
          </p:nvPr>
        </p:nvSpPr>
        <p:spPr/>
        <p:txBody>
          <a:bodyPr/>
          <a:lstStyle/>
          <a:p>
            <a:r>
              <a:rPr lang="sv-SE">
                <a:cs typeface="Arial"/>
              </a:rPr>
              <a:t>Vilka drabbades hårdast av värmeböljan?</a:t>
            </a:r>
            <a:endParaRPr lang="sv-SE"/>
          </a:p>
        </p:txBody>
      </p:sp>
      <p:sp>
        <p:nvSpPr>
          <p:cNvPr id="4" name="Platshållare för text 3">
            <a:extLst>
              <a:ext uri="{FF2B5EF4-FFF2-40B4-BE49-F238E27FC236}">
                <a16:creationId xmlns:a16="http://schemas.microsoft.com/office/drawing/2014/main" id="{6DF959A2-270F-E9AF-DA0F-5569678E9A78}"/>
              </a:ext>
            </a:extLst>
          </p:cNvPr>
          <p:cNvSpPr>
            <a:spLocks noGrp="1"/>
          </p:cNvSpPr>
          <p:nvPr>
            <p:ph type="body" idx="1"/>
          </p:nvPr>
        </p:nvSpPr>
        <p:spPr>
          <a:xfrm>
            <a:off x="1590663" y="4297081"/>
            <a:ext cx="3822591" cy="629951"/>
          </a:xfrm>
        </p:spPr>
        <p:txBody>
          <a:bodyPr/>
          <a:lstStyle/>
          <a:p>
            <a:pPr algn="ctr"/>
            <a:r>
              <a:rPr lang="sv-SE" sz="2000">
                <a:cs typeface="Arial"/>
              </a:rPr>
              <a:t>Äldre och sjuka överrepresenterade </a:t>
            </a:r>
            <a:br>
              <a:rPr lang="sv-SE" sz="2000">
                <a:cs typeface="Arial"/>
              </a:rPr>
            </a:br>
            <a:r>
              <a:rPr lang="sv-SE" sz="2000">
                <a:cs typeface="Arial"/>
              </a:rPr>
              <a:t>bland dödsfall</a:t>
            </a:r>
          </a:p>
        </p:txBody>
      </p:sp>
      <p:sp>
        <p:nvSpPr>
          <p:cNvPr id="6" name="Platshållare för text 5">
            <a:extLst>
              <a:ext uri="{FF2B5EF4-FFF2-40B4-BE49-F238E27FC236}">
                <a16:creationId xmlns:a16="http://schemas.microsoft.com/office/drawing/2014/main" id="{1C0FD33A-3169-CD89-4BF9-6A1EAD447ED8}"/>
              </a:ext>
            </a:extLst>
          </p:cNvPr>
          <p:cNvSpPr>
            <a:spLocks noGrp="1"/>
          </p:cNvSpPr>
          <p:nvPr>
            <p:ph type="body" idx="13"/>
          </p:nvPr>
        </p:nvSpPr>
        <p:spPr>
          <a:xfrm>
            <a:off x="6082134" y="4311155"/>
            <a:ext cx="3960000" cy="617461"/>
          </a:xfrm>
        </p:spPr>
        <p:txBody>
          <a:bodyPr/>
          <a:lstStyle/>
          <a:p>
            <a:pPr algn="ctr"/>
            <a:r>
              <a:rPr lang="sv-SE" sz="2000">
                <a:cs typeface="Arial"/>
              </a:rPr>
              <a:t>Värmen och dess konsekvenser slog hårdast i städer och tätorter</a:t>
            </a:r>
          </a:p>
        </p:txBody>
      </p:sp>
      <p:pic>
        <p:nvPicPr>
          <p:cNvPr id="7" name="Bild 6" descr="Termometer med hel fyllning">
            <a:extLst>
              <a:ext uri="{FF2B5EF4-FFF2-40B4-BE49-F238E27FC236}">
                <a16:creationId xmlns:a16="http://schemas.microsoft.com/office/drawing/2014/main" id="{99782F60-B058-7A9A-6C0C-8EDA5F5166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00014" y="2834390"/>
            <a:ext cx="1089285" cy="1126761"/>
          </a:xfrm>
          <a:prstGeom prst="rect">
            <a:avLst/>
          </a:prstGeom>
        </p:spPr>
      </p:pic>
      <p:pic>
        <p:nvPicPr>
          <p:cNvPr id="8" name="Bild 7" descr="Användare med hel fyllning">
            <a:extLst>
              <a:ext uri="{FF2B5EF4-FFF2-40B4-BE49-F238E27FC236}">
                <a16:creationId xmlns:a16="http://schemas.microsoft.com/office/drawing/2014/main" id="{2348BD57-1F67-3A41-9E32-D0D2C6DD95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40702" y="2572063"/>
            <a:ext cx="1538990" cy="1563973"/>
          </a:xfrm>
          <a:prstGeom prst="rect">
            <a:avLst/>
          </a:prstGeom>
        </p:spPr>
      </p:pic>
    </p:spTree>
    <p:extLst>
      <p:ext uri="{BB962C8B-B14F-4D97-AF65-F5344CB8AC3E}">
        <p14:creationId xmlns:p14="http://schemas.microsoft.com/office/powerpoint/2010/main" val="3874416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826C72-E174-811B-EE1C-C65E34EF93ED}"/>
              </a:ext>
            </a:extLst>
          </p:cNvPr>
          <p:cNvSpPr>
            <a:spLocks noGrp="1"/>
          </p:cNvSpPr>
          <p:nvPr>
            <p:ph type="title"/>
          </p:nvPr>
        </p:nvSpPr>
        <p:spPr>
          <a:xfrm>
            <a:off x="942975" y="616257"/>
            <a:ext cx="10304744" cy="1325563"/>
          </a:xfrm>
        </p:spPr>
        <p:txBody>
          <a:bodyPr/>
          <a:lstStyle/>
          <a:p>
            <a:r>
              <a:rPr lang="sv-SE">
                <a:cs typeface="Arial"/>
              </a:rPr>
              <a:t>Varför är extremvärme särskilt </a:t>
            </a:r>
            <a:br>
              <a:rPr lang="sv-SE">
                <a:cs typeface="Arial"/>
              </a:rPr>
            </a:br>
            <a:r>
              <a:rPr lang="sv-SE">
                <a:cs typeface="Arial"/>
              </a:rPr>
              <a:t>farligt för äldre?</a:t>
            </a:r>
          </a:p>
        </p:txBody>
      </p:sp>
      <p:sp>
        <p:nvSpPr>
          <p:cNvPr id="3" name="Platshållare för innehåll 2">
            <a:extLst>
              <a:ext uri="{FF2B5EF4-FFF2-40B4-BE49-F238E27FC236}">
                <a16:creationId xmlns:a16="http://schemas.microsoft.com/office/drawing/2014/main" id="{CC916A08-6A00-A370-0309-601EB3FA23BE}"/>
              </a:ext>
            </a:extLst>
          </p:cNvPr>
          <p:cNvSpPr>
            <a:spLocks noGrp="1"/>
          </p:cNvSpPr>
          <p:nvPr>
            <p:ph idx="1"/>
          </p:nvPr>
        </p:nvSpPr>
        <p:spPr>
          <a:xfrm>
            <a:off x="942975" y="2205528"/>
            <a:ext cx="10304744" cy="4254938"/>
          </a:xfrm>
        </p:spPr>
        <p:txBody>
          <a:bodyPr vert="horz" lIns="91440" tIns="45720" rIns="91440" bIns="45720" rtlCol="0" anchor="t">
            <a:normAutofit/>
          </a:bodyPr>
          <a:lstStyle/>
          <a:p>
            <a:pPr marL="229870" indent="-229870"/>
            <a:r>
              <a:rPr lang="sv-SE" sz="2300">
                <a:cs typeface="Arial"/>
              </a:rPr>
              <a:t>Riskgrupper är äldre och unga barn, samt personer med underliggande sjukdom (</a:t>
            </a:r>
            <a:r>
              <a:rPr lang="sv-SE" sz="2300" err="1">
                <a:cs typeface="Arial"/>
              </a:rPr>
              <a:t>ffa</a:t>
            </a:r>
            <a:r>
              <a:rPr lang="sv-SE" sz="2300">
                <a:cs typeface="Arial"/>
              </a:rPr>
              <a:t> hjärt-, kärl-, lung-, njursjukdom samt psykisk ohälsa)</a:t>
            </a:r>
            <a:br>
              <a:rPr lang="sv-SE">
                <a:cs typeface="Arial"/>
              </a:rPr>
            </a:br>
            <a:endParaRPr lang="sv-SE"/>
          </a:p>
          <a:p>
            <a:pPr marL="229870" indent="-229870"/>
            <a:r>
              <a:rPr lang="sv-SE">
                <a:cs typeface="Arial"/>
              </a:rPr>
              <a:t>Såväl äldre som unga har nedsatt förmåga att reglera kroppstemperatur </a:t>
            </a:r>
            <a:br>
              <a:rPr lang="sv-SE">
                <a:cs typeface="Arial"/>
              </a:rPr>
            </a:br>
            <a:endParaRPr lang="sv-SE">
              <a:cs typeface="Arial"/>
            </a:endParaRPr>
          </a:p>
          <a:p>
            <a:pPr marL="229870" indent="-229870"/>
            <a:r>
              <a:rPr lang="sv-SE">
                <a:cs typeface="Arial"/>
              </a:rPr>
              <a:t>Äldre har dessutom ofta underliggande hälsoproblem som förvärrar risken</a:t>
            </a:r>
          </a:p>
          <a:p>
            <a:pPr marL="0" indent="0">
              <a:buNone/>
            </a:pPr>
            <a:endParaRPr lang="sv-SE">
              <a:cs typeface="Arial"/>
            </a:endParaRPr>
          </a:p>
        </p:txBody>
      </p:sp>
    </p:spTree>
    <p:extLst>
      <p:ext uri="{BB962C8B-B14F-4D97-AF65-F5344CB8AC3E}">
        <p14:creationId xmlns:p14="http://schemas.microsoft.com/office/powerpoint/2010/main" val="2180607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6A84E3-93D8-3C75-CEA5-B7225115AF39}"/>
              </a:ext>
            </a:extLst>
          </p:cNvPr>
          <p:cNvSpPr>
            <a:spLocks noGrp="1"/>
          </p:cNvSpPr>
          <p:nvPr>
            <p:ph type="title"/>
          </p:nvPr>
        </p:nvSpPr>
        <p:spPr>
          <a:xfrm>
            <a:off x="942975" y="489"/>
            <a:ext cx="10304744" cy="1325563"/>
          </a:xfrm>
        </p:spPr>
        <p:txBody>
          <a:bodyPr/>
          <a:lstStyle/>
          <a:p>
            <a:r>
              <a:rPr lang="sv-SE">
                <a:cs typeface="Arial"/>
              </a:rPr>
              <a:t>Vädervarningar</a:t>
            </a:r>
          </a:p>
        </p:txBody>
      </p:sp>
      <p:sp>
        <p:nvSpPr>
          <p:cNvPr id="3" name="Platshållare för innehåll 2">
            <a:extLst>
              <a:ext uri="{FF2B5EF4-FFF2-40B4-BE49-F238E27FC236}">
                <a16:creationId xmlns:a16="http://schemas.microsoft.com/office/drawing/2014/main" id="{ACB96434-3E53-0B6E-D6F3-E3FB2B5DA98F}"/>
              </a:ext>
            </a:extLst>
          </p:cNvPr>
          <p:cNvSpPr>
            <a:spLocks noGrp="1"/>
          </p:cNvSpPr>
          <p:nvPr>
            <p:ph idx="1"/>
          </p:nvPr>
        </p:nvSpPr>
        <p:spPr>
          <a:xfrm>
            <a:off x="932243" y="1602436"/>
            <a:ext cx="10304744" cy="4254938"/>
          </a:xfrm>
        </p:spPr>
        <p:txBody>
          <a:bodyPr vert="horz" lIns="91440" tIns="45720" rIns="91440" bIns="45720" rtlCol="0" anchor="t">
            <a:normAutofit/>
          </a:bodyPr>
          <a:lstStyle/>
          <a:p>
            <a:pPr marL="229870" indent="-229870"/>
            <a:r>
              <a:rPr lang="sv-SE">
                <a:cs typeface="Arial"/>
              </a:rPr>
              <a:t>SMHI utfärdar regionala och lokala varningar vid extremväder</a:t>
            </a:r>
          </a:p>
          <a:p>
            <a:pPr marL="229870" indent="-229870"/>
            <a:r>
              <a:rPr lang="sv-SE">
                <a:cs typeface="Arial"/>
              </a:rPr>
              <a:t>Varningarna inkluderar information om vädret, risker och riskgrupper</a:t>
            </a:r>
          </a:p>
          <a:p>
            <a:pPr marL="229870" indent="-229870"/>
            <a:r>
              <a:rPr lang="sv-SE">
                <a:cs typeface="Arial"/>
              </a:rPr>
              <a:t>Ger oss ett facit på vad som troligtvis kommer att hända – </a:t>
            </a:r>
            <a:r>
              <a:rPr lang="sv-SE" b="1" i="1">
                <a:cs typeface="Arial"/>
              </a:rPr>
              <a:t>om vi inte agerar!</a:t>
            </a:r>
          </a:p>
          <a:p>
            <a:pPr marL="229870" indent="-229870"/>
            <a:endParaRPr lang="sv-SE">
              <a:cs typeface="Arial"/>
            </a:endParaRPr>
          </a:p>
          <a:p>
            <a:pPr marL="0" indent="0">
              <a:buNone/>
            </a:pPr>
            <a:endParaRPr lang="sv-SE">
              <a:cs typeface="Arial"/>
            </a:endParaRPr>
          </a:p>
        </p:txBody>
      </p:sp>
      <p:pic>
        <p:nvPicPr>
          <p:cNvPr id="5" name="Bildobjekt 4">
            <a:extLst>
              <a:ext uri="{FF2B5EF4-FFF2-40B4-BE49-F238E27FC236}">
                <a16:creationId xmlns:a16="http://schemas.microsoft.com/office/drawing/2014/main" id="{04244349-ED8B-9E24-08BA-992D5E1777FE}"/>
              </a:ext>
            </a:extLst>
          </p:cNvPr>
          <p:cNvPicPr>
            <a:picLocks noChangeAspect="1"/>
          </p:cNvPicPr>
          <p:nvPr/>
        </p:nvPicPr>
        <p:blipFill>
          <a:blip r:embed="rId3"/>
          <a:stretch>
            <a:fillRect/>
          </a:stretch>
        </p:blipFill>
        <p:spPr>
          <a:xfrm>
            <a:off x="7898382" y="3635044"/>
            <a:ext cx="3526409" cy="1456968"/>
          </a:xfrm>
          <a:prstGeom prst="rect">
            <a:avLst/>
          </a:prstGeom>
        </p:spPr>
      </p:pic>
      <p:pic>
        <p:nvPicPr>
          <p:cNvPr id="7" name="Bildobjekt 6" descr="En bild som visar text, skärmbild, Teckensnitt&#10;&#10;Automatiskt genererad beskrivning">
            <a:extLst>
              <a:ext uri="{FF2B5EF4-FFF2-40B4-BE49-F238E27FC236}">
                <a16:creationId xmlns:a16="http://schemas.microsoft.com/office/drawing/2014/main" id="{594E326C-A2C1-36E1-45B0-68238777DBD3}"/>
              </a:ext>
            </a:extLst>
          </p:cNvPr>
          <p:cNvPicPr>
            <a:picLocks noChangeAspect="1"/>
          </p:cNvPicPr>
          <p:nvPr/>
        </p:nvPicPr>
        <p:blipFill>
          <a:blip r:embed="rId4"/>
          <a:stretch>
            <a:fillRect/>
          </a:stretch>
        </p:blipFill>
        <p:spPr>
          <a:xfrm>
            <a:off x="947918" y="3430796"/>
            <a:ext cx="2891827" cy="2512444"/>
          </a:xfrm>
          <a:prstGeom prst="rect">
            <a:avLst/>
          </a:prstGeom>
        </p:spPr>
      </p:pic>
      <p:pic>
        <p:nvPicPr>
          <p:cNvPr id="8" name="Bildobjekt 7" descr="En bild som visar text, skärmbild, Teckensnitt&#10;&#10;Automatiskt genererad beskrivning">
            <a:extLst>
              <a:ext uri="{FF2B5EF4-FFF2-40B4-BE49-F238E27FC236}">
                <a16:creationId xmlns:a16="http://schemas.microsoft.com/office/drawing/2014/main" id="{5A069462-E024-C94F-A298-807BC9953839}"/>
              </a:ext>
            </a:extLst>
          </p:cNvPr>
          <p:cNvPicPr>
            <a:picLocks noChangeAspect="1"/>
          </p:cNvPicPr>
          <p:nvPr/>
        </p:nvPicPr>
        <p:blipFill>
          <a:blip r:embed="rId5"/>
          <a:stretch>
            <a:fillRect/>
          </a:stretch>
        </p:blipFill>
        <p:spPr>
          <a:xfrm>
            <a:off x="4072836" y="3439961"/>
            <a:ext cx="3298705" cy="2508491"/>
          </a:xfrm>
          <a:prstGeom prst="rect">
            <a:avLst/>
          </a:prstGeom>
        </p:spPr>
      </p:pic>
    </p:spTree>
    <p:extLst>
      <p:ext uri="{BB962C8B-B14F-4D97-AF65-F5344CB8AC3E}">
        <p14:creationId xmlns:p14="http://schemas.microsoft.com/office/powerpoint/2010/main" val="3529428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BE81D5-E222-3555-AD8B-F9F37BF52E41}"/>
              </a:ext>
            </a:extLst>
          </p:cNvPr>
          <p:cNvSpPr>
            <a:spLocks noGrp="1"/>
          </p:cNvSpPr>
          <p:nvPr>
            <p:ph type="title"/>
          </p:nvPr>
        </p:nvSpPr>
        <p:spPr>
          <a:xfrm>
            <a:off x="942975" y="386219"/>
            <a:ext cx="10304744" cy="1325563"/>
          </a:xfrm>
        </p:spPr>
        <p:txBody>
          <a:bodyPr/>
          <a:lstStyle/>
          <a:p>
            <a:r>
              <a:rPr lang="sv-SE">
                <a:cs typeface="Arial"/>
              </a:rPr>
              <a:t>Hur kan vi använda denna information för att förhindra hälsorisker?</a:t>
            </a:r>
            <a:endParaRPr lang="sv-SE"/>
          </a:p>
        </p:txBody>
      </p:sp>
      <p:sp>
        <p:nvSpPr>
          <p:cNvPr id="5" name="Ellips 4">
            <a:extLst>
              <a:ext uri="{FF2B5EF4-FFF2-40B4-BE49-F238E27FC236}">
                <a16:creationId xmlns:a16="http://schemas.microsoft.com/office/drawing/2014/main" id="{182C0F7D-662E-3263-0F35-F72E8AB8481B}"/>
              </a:ext>
            </a:extLst>
          </p:cNvPr>
          <p:cNvSpPr/>
          <p:nvPr/>
        </p:nvSpPr>
        <p:spPr>
          <a:xfrm>
            <a:off x="1783369" y="2302108"/>
            <a:ext cx="1220965" cy="11181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3200">
                <a:cs typeface="Arial"/>
              </a:rPr>
              <a:t>1</a:t>
            </a:r>
          </a:p>
        </p:txBody>
      </p:sp>
      <p:sp>
        <p:nvSpPr>
          <p:cNvPr id="4" name="Ellips 3">
            <a:extLst>
              <a:ext uri="{FF2B5EF4-FFF2-40B4-BE49-F238E27FC236}">
                <a16:creationId xmlns:a16="http://schemas.microsoft.com/office/drawing/2014/main" id="{9E3B38AF-BD15-C68D-B9E4-481E3731D1AC}"/>
              </a:ext>
            </a:extLst>
          </p:cNvPr>
          <p:cNvSpPr/>
          <p:nvPr/>
        </p:nvSpPr>
        <p:spPr>
          <a:xfrm>
            <a:off x="4926054" y="2302108"/>
            <a:ext cx="1220965" cy="11181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3200">
                <a:cs typeface="Arial"/>
              </a:rPr>
              <a:t>2</a:t>
            </a:r>
          </a:p>
        </p:txBody>
      </p:sp>
      <p:sp>
        <p:nvSpPr>
          <p:cNvPr id="6" name="Ellips 5">
            <a:extLst>
              <a:ext uri="{FF2B5EF4-FFF2-40B4-BE49-F238E27FC236}">
                <a16:creationId xmlns:a16="http://schemas.microsoft.com/office/drawing/2014/main" id="{A093E844-AD12-239D-2DA5-DB0689E24946}"/>
              </a:ext>
            </a:extLst>
          </p:cNvPr>
          <p:cNvSpPr/>
          <p:nvPr/>
        </p:nvSpPr>
        <p:spPr>
          <a:xfrm>
            <a:off x="9268632" y="2273352"/>
            <a:ext cx="1220965" cy="11181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3200">
                <a:cs typeface="Arial"/>
              </a:rPr>
              <a:t>3</a:t>
            </a:r>
          </a:p>
        </p:txBody>
      </p:sp>
      <p:sp>
        <p:nvSpPr>
          <p:cNvPr id="7" name="textruta 6">
            <a:extLst>
              <a:ext uri="{FF2B5EF4-FFF2-40B4-BE49-F238E27FC236}">
                <a16:creationId xmlns:a16="http://schemas.microsoft.com/office/drawing/2014/main" id="{CA16957C-AA69-CDD9-82C5-71034F5C02B7}"/>
              </a:ext>
            </a:extLst>
          </p:cNvPr>
          <p:cNvSpPr txBox="1"/>
          <p:nvPr/>
        </p:nvSpPr>
        <p:spPr>
          <a:xfrm>
            <a:off x="1028082" y="3847142"/>
            <a:ext cx="2743200"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300" b="1">
                <a:cs typeface="Arial"/>
              </a:rPr>
              <a:t>Vad säger vädervarningen?</a:t>
            </a:r>
            <a:r>
              <a:rPr lang="sv-SE" sz="2300">
                <a:cs typeface="Arial"/>
              </a:rPr>
              <a:t> </a:t>
            </a:r>
            <a:br>
              <a:rPr lang="sv-SE" sz="2300">
                <a:cs typeface="Arial"/>
              </a:rPr>
            </a:br>
            <a:r>
              <a:rPr lang="sv-SE" sz="2300">
                <a:cs typeface="Arial"/>
              </a:rPr>
              <a:t>Vart, när, risker </a:t>
            </a:r>
            <a:br>
              <a:rPr lang="sv-SE" sz="2300">
                <a:cs typeface="Arial"/>
              </a:rPr>
            </a:br>
            <a:r>
              <a:rPr lang="sv-SE" sz="2300">
                <a:cs typeface="Arial"/>
              </a:rPr>
              <a:t>och riskgrupper</a:t>
            </a:r>
            <a:endParaRPr lang="sv-SE">
              <a:cs typeface="Arial"/>
            </a:endParaRPr>
          </a:p>
        </p:txBody>
      </p:sp>
      <p:sp>
        <p:nvSpPr>
          <p:cNvPr id="8" name="textruta 7">
            <a:extLst>
              <a:ext uri="{FF2B5EF4-FFF2-40B4-BE49-F238E27FC236}">
                <a16:creationId xmlns:a16="http://schemas.microsoft.com/office/drawing/2014/main" id="{22421EF1-8770-A428-D9EC-8A00F57D20F8}"/>
              </a:ext>
            </a:extLst>
          </p:cNvPr>
          <p:cNvSpPr txBox="1"/>
          <p:nvPr/>
        </p:nvSpPr>
        <p:spPr>
          <a:xfrm>
            <a:off x="3998239" y="3847142"/>
            <a:ext cx="2915728"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300" b="1">
                <a:cs typeface="Arial"/>
              </a:rPr>
              <a:t>Vad säger våra behovsunder-sökningar och lokalkännedom?</a:t>
            </a:r>
            <a:r>
              <a:rPr lang="sv-SE" sz="2300">
                <a:cs typeface="Arial"/>
              </a:rPr>
              <a:t> </a:t>
            </a:r>
            <a:br>
              <a:rPr lang="sv-SE" sz="2300">
                <a:cs typeface="Arial"/>
              </a:rPr>
            </a:br>
            <a:r>
              <a:rPr lang="sv-SE" sz="2300">
                <a:cs typeface="Arial"/>
              </a:rPr>
              <a:t>Riskgrupper samt vart de befinner sig</a:t>
            </a:r>
          </a:p>
        </p:txBody>
      </p:sp>
      <p:sp>
        <p:nvSpPr>
          <p:cNvPr id="9" name="textruta 8">
            <a:extLst>
              <a:ext uri="{FF2B5EF4-FFF2-40B4-BE49-F238E27FC236}">
                <a16:creationId xmlns:a16="http://schemas.microsoft.com/office/drawing/2014/main" id="{95450087-61BE-6E14-4A84-79A77D74C947}"/>
              </a:ext>
            </a:extLst>
          </p:cNvPr>
          <p:cNvSpPr txBox="1"/>
          <p:nvPr/>
        </p:nvSpPr>
        <p:spPr>
          <a:xfrm>
            <a:off x="8339174" y="3818387"/>
            <a:ext cx="3091542" cy="1862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300" b="1">
                <a:cs typeface="Arial"/>
              </a:rPr>
              <a:t>Aktivera tidiga</a:t>
            </a:r>
            <a:br>
              <a:rPr lang="sv-SE" sz="2300" b="1">
                <a:cs typeface="Arial"/>
              </a:rPr>
            </a:br>
            <a:r>
              <a:rPr lang="sv-SE" sz="2300" b="1">
                <a:cs typeface="Arial"/>
              </a:rPr>
              <a:t>insatser! </a:t>
            </a:r>
            <a:r>
              <a:rPr lang="sv-SE" sz="2300" b="1" i="1">
                <a:cs typeface="Arial"/>
              </a:rPr>
              <a:t>Vart? </a:t>
            </a:r>
            <a:r>
              <a:rPr lang="sv-SE" sz="2300">
                <a:cs typeface="Arial"/>
              </a:rPr>
              <a:t>Där</a:t>
            </a:r>
            <a:br>
              <a:rPr lang="sv-SE" sz="2300">
                <a:cs typeface="Arial"/>
              </a:rPr>
            </a:br>
            <a:r>
              <a:rPr lang="sv-SE" sz="2300" err="1">
                <a:cs typeface="Arial"/>
              </a:rPr>
              <a:t>extremvädret</a:t>
            </a:r>
            <a:r>
              <a:rPr lang="sv-SE" sz="2300">
                <a:cs typeface="Arial"/>
              </a:rPr>
              <a:t> slår till och vi vet att personer i utsatthet befinner sig</a:t>
            </a:r>
          </a:p>
        </p:txBody>
      </p:sp>
      <p:sp>
        <p:nvSpPr>
          <p:cNvPr id="3" name="Plustecken 2">
            <a:extLst>
              <a:ext uri="{FF2B5EF4-FFF2-40B4-BE49-F238E27FC236}">
                <a16:creationId xmlns:a16="http://schemas.microsoft.com/office/drawing/2014/main" id="{A455A3F9-73ED-0BBD-603E-BF9997F5D870}"/>
              </a:ext>
            </a:extLst>
          </p:cNvPr>
          <p:cNvSpPr/>
          <p:nvPr/>
        </p:nvSpPr>
        <p:spPr>
          <a:xfrm>
            <a:off x="3762398" y="2655579"/>
            <a:ext cx="438741" cy="44257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il: höger 9">
            <a:extLst>
              <a:ext uri="{FF2B5EF4-FFF2-40B4-BE49-F238E27FC236}">
                <a16:creationId xmlns:a16="http://schemas.microsoft.com/office/drawing/2014/main" id="{5266C63E-A225-9280-7BBA-7F118BC7C7A6}"/>
              </a:ext>
            </a:extLst>
          </p:cNvPr>
          <p:cNvSpPr/>
          <p:nvPr/>
        </p:nvSpPr>
        <p:spPr>
          <a:xfrm>
            <a:off x="7215528" y="2758486"/>
            <a:ext cx="1127289" cy="2147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41016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941528-9D9D-196D-0822-DEE3E94EB99D}"/>
              </a:ext>
            </a:extLst>
          </p:cNvPr>
          <p:cNvSpPr>
            <a:spLocks noGrp="1"/>
          </p:cNvSpPr>
          <p:nvPr>
            <p:ph type="title"/>
          </p:nvPr>
        </p:nvSpPr>
        <p:spPr/>
        <p:txBody>
          <a:bodyPr/>
          <a:lstStyle/>
          <a:p>
            <a:r>
              <a:rPr lang="sv-SE">
                <a:cs typeface="Arial"/>
              </a:rPr>
              <a:t>Tidiga åtgärder vid extremvärme</a:t>
            </a:r>
            <a:endParaRPr lang="sv-SE"/>
          </a:p>
        </p:txBody>
      </p:sp>
      <p:sp>
        <p:nvSpPr>
          <p:cNvPr id="3" name="Platshållare för innehåll 2">
            <a:extLst>
              <a:ext uri="{FF2B5EF4-FFF2-40B4-BE49-F238E27FC236}">
                <a16:creationId xmlns:a16="http://schemas.microsoft.com/office/drawing/2014/main" id="{A1A57E20-235B-808E-685F-8E795D60496E}"/>
              </a:ext>
            </a:extLst>
          </p:cNvPr>
          <p:cNvSpPr>
            <a:spLocks noGrp="1"/>
          </p:cNvSpPr>
          <p:nvPr>
            <p:ph idx="1"/>
          </p:nvPr>
        </p:nvSpPr>
        <p:spPr/>
        <p:txBody>
          <a:bodyPr vert="horz" lIns="91440" tIns="45720" rIns="91440" bIns="45720" rtlCol="0" anchor="t">
            <a:normAutofit/>
          </a:bodyPr>
          <a:lstStyle/>
          <a:p>
            <a:pPr marL="229870" indent="-229870"/>
            <a:r>
              <a:rPr lang="sv-SE">
                <a:cs typeface="Arial"/>
              </a:rPr>
              <a:t>Användning av fläktar och luftkonditionering</a:t>
            </a:r>
          </a:p>
          <a:p>
            <a:pPr marL="229870" indent="-229870"/>
            <a:r>
              <a:rPr lang="sv-SE">
                <a:cs typeface="Arial"/>
              </a:rPr>
              <a:t>Öka vätskeintag och intag av vätskerisk mat (grönsaker, frukt)</a:t>
            </a:r>
          </a:p>
          <a:p>
            <a:pPr marL="229870" indent="-229870"/>
            <a:r>
              <a:rPr lang="sv-SE">
                <a:cs typeface="Arial"/>
              </a:rPr>
              <a:t>Kalla duschar, fotbad, badda med fuktiga handdukar</a:t>
            </a:r>
          </a:p>
          <a:p>
            <a:pPr marL="229870" indent="-229870"/>
            <a:r>
              <a:rPr lang="sv-SE">
                <a:cs typeface="Arial"/>
              </a:rPr>
              <a:t>Stänga persienner och markiser för att hålla bostäder svala</a:t>
            </a:r>
          </a:p>
        </p:txBody>
      </p:sp>
      <p:pic>
        <p:nvPicPr>
          <p:cNvPr id="4" name="Bildobjekt 3" descr="En bild som visar person, klädsel, träd, utomhus&#10;&#10;Automatiskt genererad beskrivning">
            <a:extLst>
              <a:ext uri="{FF2B5EF4-FFF2-40B4-BE49-F238E27FC236}">
                <a16:creationId xmlns:a16="http://schemas.microsoft.com/office/drawing/2014/main" id="{8B2EA7CD-8462-A9F4-69F8-28402B3C2D51}"/>
              </a:ext>
            </a:extLst>
          </p:cNvPr>
          <p:cNvPicPr>
            <a:picLocks noChangeAspect="1"/>
          </p:cNvPicPr>
          <p:nvPr/>
        </p:nvPicPr>
        <p:blipFill>
          <a:blip r:embed="rId3"/>
          <a:stretch>
            <a:fillRect/>
          </a:stretch>
        </p:blipFill>
        <p:spPr>
          <a:xfrm>
            <a:off x="938226" y="3774316"/>
            <a:ext cx="3197901" cy="2187135"/>
          </a:xfrm>
          <a:prstGeom prst="rect">
            <a:avLst/>
          </a:prstGeom>
        </p:spPr>
      </p:pic>
      <p:pic>
        <p:nvPicPr>
          <p:cNvPr id="7" name="Bildobjekt 6">
            <a:extLst>
              <a:ext uri="{FF2B5EF4-FFF2-40B4-BE49-F238E27FC236}">
                <a16:creationId xmlns:a16="http://schemas.microsoft.com/office/drawing/2014/main" id="{2C0FF2EC-16FF-2ADD-334A-8459542AB62B}"/>
              </a:ext>
            </a:extLst>
          </p:cNvPr>
          <p:cNvPicPr>
            <a:picLocks noChangeAspect="1"/>
          </p:cNvPicPr>
          <p:nvPr/>
        </p:nvPicPr>
        <p:blipFill>
          <a:blip r:embed="rId4"/>
          <a:stretch>
            <a:fillRect/>
          </a:stretch>
        </p:blipFill>
        <p:spPr>
          <a:xfrm>
            <a:off x="7732719" y="3776108"/>
            <a:ext cx="3382779" cy="2200968"/>
          </a:xfrm>
          <a:prstGeom prst="rect">
            <a:avLst/>
          </a:prstGeom>
        </p:spPr>
      </p:pic>
      <p:pic>
        <p:nvPicPr>
          <p:cNvPr id="5" name="Bildobjekt 4" descr="En bild som visar person, klädsel, utomhus, träd&#10;&#10;Automatiskt genererad beskrivning">
            <a:extLst>
              <a:ext uri="{FF2B5EF4-FFF2-40B4-BE49-F238E27FC236}">
                <a16:creationId xmlns:a16="http://schemas.microsoft.com/office/drawing/2014/main" id="{8005841E-A8FE-2918-9CA5-E5654B33F1A0}"/>
              </a:ext>
            </a:extLst>
          </p:cNvPr>
          <p:cNvPicPr>
            <a:picLocks noChangeAspect="1"/>
          </p:cNvPicPr>
          <p:nvPr/>
        </p:nvPicPr>
        <p:blipFill>
          <a:blip r:embed="rId5"/>
          <a:stretch>
            <a:fillRect/>
          </a:stretch>
        </p:blipFill>
        <p:spPr>
          <a:xfrm>
            <a:off x="4491697" y="3765903"/>
            <a:ext cx="2873828" cy="2196806"/>
          </a:xfrm>
          <a:prstGeom prst="rect">
            <a:avLst/>
          </a:prstGeom>
        </p:spPr>
      </p:pic>
    </p:spTree>
    <p:extLst>
      <p:ext uri="{BB962C8B-B14F-4D97-AF65-F5344CB8AC3E}">
        <p14:creationId xmlns:p14="http://schemas.microsoft.com/office/powerpoint/2010/main" val="4139065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CC848A-30E3-EB23-1B5E-3F60CCF0B70D}"/>
              </a:ext>
            </a:extLst>
          </p:cNvPr>
          <p:cNvSpPr>
            <a:spLocks noGrp="1"/>
          </p:cNvSpPr>
          <p:nvPr>
            <p:ph type="title"/>
          </p:nvPr>
        </p:nvSpPr>
        <p:spPr>
          <a:xfrm>
            <a:off x="942975" y="233725"/>
            <a:ext cx="10304744" cy="1325563"/>
          </a:xfrm>
        </p:spPr>
        <p:txBody>
          <a:bodyPr/>
          <a:lstStyle/>
          <a:p>
            <a:pPr algn="ctr"/>
            <a:r>
              <a:rPr lang="sv-SE">
                <a:cs typeface="Arial"/>
              </a:rPr>
              <a:t>Exempel på tidiga åtgärder från rörelsen</a:t>
            </a:r>
            <a:br>
              <a:rPr lang="sv-SE">
                <a:cs typeface="Arial"/>
              </a:rPr>
            </a:br>
            <a:r>
              <a:rPr lang="sv-SE" i="1">
                <a:solidFill>
                  <a:schemeClr val="accent4"/>
                </a:solidFill>
                <a:cs typeface="Arial"/>
              </a:rPr>
              <a:t>Värmebölja</a:t>
            </a:r>
          </a:p>
        </p:txBody>
      </p:sp>
      <p:pic>
        <p:nvPicPr>
          <p:cNvPr id="6" name="Bildobjekt 5" descr="En bild som visar klädsel, person, fotbeklädnader, byggnad&#10;&#10;Automatiskt genererad beskrivning">
            <a:extLst>
              <a:ext uri="{FF2B5EF4-FFF2-40B4-BE49-F238E27FC236}">
                <a16:creationId xmlns:a16="http://schemas.microsoft.com/office/drawing/2014/main" id="{5D9FA9CB-C600-DE72-3591-6108D9633287}"/>
              </a:ext>
            </a:extLst>
          </p:cNvPr>
          <p:cNvPicPr>
            <a:picLocks noChangeAspect="1"/>
          </p:cNvPicPr>
          <p:nvPr/>
        </p:nvPicPr>
        <p:blipFill>
          <a:blip r:embed="rId3"/>
          <a:stretch>
            <a:fillRect/>
          </a:stretch>
        </p:blipFill>
        <p:spPr>
          <a:xfrm>
            <a:off x="948051" y="1951766"/>
            <a:ext cx="4924425" cy="3629025"/>
          </a:xfrm>
          <a:prstGeom prst="rect">
            <a:avLst/>
          </a:prstGeom>
        </p:spPr>
      </p:pic>
      <p:sp>
        <p:nvSpPr>
          <p:cNvPr id="8" name="textruta 7">
            <a:extLst>
              <a:ext uri="{FF2B5EF4-FFF2-40B4-BE49-F238E27FC236}">
                <a16:creationId xmlns:a16="http://schemas.microsoft.com/office/drawing/2014/main" id="{F3283A80-8A22-944C-BEF1-514A1BB59325}"/>
              </a:ext>
            </a:extLst>
          </p:cNvPr>
          <p:cNvSpPr txBox="1"/>
          <p:nvPr/>
        </p:nvSpPr>
        <p:spPr>
          <a:xfrm>
            <a:off x="943577" y="5723952"/>
            <a:ext cx="49261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I bl.a. Nederländerna och Monaco gör vi </a:t>
            </a:r>
            <a:r>
              <a:rPr lang="sv-SE" sz="1200" b="1">
                <a:cs typeface="Arial"/>
              </a:rPr>
              <a:t>hembesök </a:t>
            </a:r>
            <a:r>
              <a:rPr lang="sv-SE" sz="1200">
                <a:cs typeface="Arial"/>
              </a:rPr>
              <a:t>hos äldre för att </a:t>
            </a:r>
            <a:br>
              <a:rPr lang="sv-SE" sz="1200">
                <a:cs typeface="Arial"/>
              </a:rPr>
            </a:br>
            <a:r>
              <a:rPr lang="sv-SE" sz="1200">
                <a:cs typeface="Arial"/>
              </a:rPr>
              <a:t>se till att de mår bra och nås av viktig information och råd om hur </a:t>
            </a:r>
            <a:br>
              <a:rPr lang="sv-SE" sz="1200">
                <a:cs typeface="Arial"/>
              </a:rPr>
            </a:br>
            <a:r>
              <a:rPr lang="sv-SE" sz="1200">
                <a:cs typeface="Arial"/>
              </a:rPr>
              <a:t>man håller sig säker under en värmebölja</a:t>
            </a:r>
          </a:p>
        </p:txBody>
      </p:sp>
      <p:sp>
        <p:nvSpPr>
          <p:cNvPr id="10" name="textruta 9">
            <a:extLst>
              <a:ext uri="{FF2B5EF4-FFF2-40B4-BE49-F238E27FC236}">
                <a16:creationId xmlns:a16="http://schemas.microsoft.com/office/drawing/2014/main" id="{6E495727-788C-E589-FAD2-C8B36CBD9DD4}"/>
              </a:ext>
            </a:extLst>
          </p:cNvPr>
          <p:cNvSpPr txBox="1"/>
          <p:nvPr/>
        </p:nvSpPr>
        <p:spPr>
          <a:xfrm>
            <a:off x="9441774" y="2847066"/>
            <a:ext cx="2327847"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I många länder, bl.a. Spanien, </a:t>
            </a:r>
            <a:br>
              <a:rPr lang="sv-SE" sz="1200">
                <a:cs typeface="Arial"/>
              </a:rPr>
            </a:br>
            <a:r>
              <a:rPr lang="sv-SE" sz="1200">
                <a:cs typeface="Arial"/>
              </a:rPr>
              <a:t>bedriver vi</a:t>
            </a:r>
            <a:r>
              <a:rPr lang="sv-SE" sz="1200" b="1">
                <a:cs typeface="Arial"/>
              </a:rPr>
              <a:t> informations-kampanjer</a:t>
            </a:r>
            <a:r>
              <a:rPr lang="sv-SE" sz="1200">
                <a:cs typeface="Arial"/>
              </a:rPr>
              <a:t> innan och under varma månader om olika värmerisker och ger personliga tips på sätt att hålla sig säker</a:t>
            </a:r>
            <a:br>
              <a:rPr lang="sv-SE" sz="1200">
                <a:cs typeface="Arial"/>
              </a:rPr>
            </a:br>
            <a:br>
              <a:rPr lang="en-US"/>
            </a:br>
            <a:endParaRPr lang="sv-SE" sz="1200">
              <a:cs typeface="Arial"/>
            </a:endParaRPr>
          </a:p>
        </p:txBody>
      </p:sp>
      <p:pic>
        <p:nvPicPr>
          <p:cNvPr id="12" name="Bildobjekt 11" descr="En bild som visar klädsel, person, datorskärm, inomhus&#10;&#10;Automatiskt genererad beskrivning">
            <a:extLst>
              <a:ext uri="{FF2B5EF4-FFF2-40B4-BE49-F238E27FC236}">
                <a16:creationId xmlns:a16="http://schemas.microsoft.com/office/drawing/2014/main" id="{FBD96CBD-A24E-623D-6428-06E41FD6338B}"/>
              </a:ext>
            </a:extLst>
          </p:cNvPr>
          <p:cNvPicPr>
            <a:picLocks noChangeAspect="1"/>
          </p:cNvPicPr>
          <p:nvPr/>
        </p:nvPicPr>
        <p:blipFill>
          <a:blip r:embed="rId4"/>
          <a:stretch>
            <a:fillRect/>
          </a:stretch>
        </p:blipFill>
        <p:spPr>
          <a:xfrm>
            <a:off x="6420318" y="1952157"/>
            <a:ext cx="2674183" cy="3628245"/>
          </a:xfrm>
          <a:prstGeom prst="rect">
            <a:avLst/>
          </a:prstGeom>
        </p:spPr>
      </p:pic>
    </p:spTree>
    <p:extLst>
      <p:ext uri="{BB962C8B-B14F-4D97-AF65-F5344CB8AC3E}">
        <p14:creationId xmlns:p14="http://schemas.microsoft.com/office/powerpoint/2010/main" val="3836672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CC848A-30E3-EB23-1B5E-3F60CCF0B70D}"/>
              </a:ext>
            </a:extLst>
          </p:cNvPr>
          <p:cNvSpPr>
            <a:spLocks noGrp="1"/>
          </p:cNvSpPr>
          <p:nvPr>
            <p:ph type="title"/>
          </p:nvPr>
        </p:nvSpPr>
        <p:spPr>
          <a:xfrm>
            <a:off x="942975" y="233725"/>
            <a:ext cx="10304744" cy="1325563"/>
          </a:xfrm>
        </p:spPr>
        <p:txBody>
          <a:bodyPr/>
          <a:lstStyle/>
          <a:p>
            <a:pPr algn="ctr"/>
            <a:r>
              <a:rPr lang="sv-SE">
                <a:cs typeface="Arial"/>
              </a:rPr>
              <a:t>Exempel på tidiga åtgärder från rörelsen</a:t>
            </a:r>
            <a:br>
              <a:rPr lang="sv-SE">
                <a:cs typeface="Arial"/>
              </a:rPr>
            </a:br>
            <a:r>
              <a:rPr lang="sv-SE" i="1">
                <a:solidFill>
                  <a:schemeClr val="accent4"/>
                </a:solidFill>
                <a:cs typeface="Arial"/>
              </a:rPr>
              <a:t>Översvämning</a:t>
            </a:r>
          </a:p>
        </p:txBody>
      </p:sp>
      <p:pic>
        <p:nvPicPr>
          <p:cNvPr id="6" name="Bildobjekt 5" descr="Romanian Red Cross volunteer looks over a neighbourhood inundated by recent floods.">
            <a:extLst>
              <a:ext uri="{FF2B5EF4-FFF2-40B4-BE49-F238E27FC236}">
                <a16:creationId xmlns:a16="http://schemas.microsoft.com/office/drawing/2014/main" id="{E0B9524E-F8A7-9DFA-173D-0C2971CB3C27}"/>
              </a:ext>
            </a:extLst>
          </p:cNvPr>
          <p:cNvPicPr>
            <a:picLocks noChangeAspect="1"/>
          </p:cNvPicPr>
          <p:nvPr/>
        </p:nvPicPr>
        <p:blipFill>
          <a:blip r:embed="rId3"/>
          <a:stretch>
            <a:fillRect/>
          </a:stretch>
        </p:blipFill>
        <p:spPr>
          <a:xfrm>
            <a:off x="1089286" y="2107940"/>
            <a:ext cx="4641954" cy="2642120"/>
          </a:xfrm>
          <a:prstGeom prst="rect">
            <a:avLst/>
          </a:prstGeom>
        </p:spPr>
      </p:pic>
      <p:pic>
        <p:nvPicPr>
          <p:cNvPr id="7" name="Bildobjekt 6" descr="A Philippine Red Cross volunteer uses a megaphone to share safety messages with people in her community on Panay island when Typhoon Haiyan hit the country in 2013">
            <a:extLst>
              <a:ext uri="{FF2B5EF4-FFF2-40B4-BE49-F238E27FC236}">
                <a16:creationId xmlns:a16="http://schemas.microsoft.com/office/drawing/2014/main" id="{C2522CC9-0B8A-4793-C08B-00C2F83E7088}"/>
              </a:ext>
            </a:extLst>
          </p:cNvPr>
          <p:cNvPicPr>
            <a:picLocks noChangeAspect="1"/>
          </p:cNvPicPr>
          <p:nvPr/>
        </p:nvPicPr>
        <p:blipFill>
          <a:blip r:embed="rId4"/>
          <a:stretch>
            <a:fillRect/>
          </a:stretch>
        </p:blipFill>
        <p:spPr>
          <a:xfrm>
            <a:off x="6673121" y="2107147"/>
            <a:ext cx="4204739" cy="2643705"/>
          </a:xfrm>
          <a:prstGeom prst="rect">
            <a:avLst/>
          </a:prstGeom>
        </p:spPr>
      </p:pic>
      <p:sp>
        <p:nvSpPr>
          <p:cNvPr id="9" name="textruta 8">
            <a:extLst>
              <a:ext uri="{FF2B5EF4-FFF2-40B4-BE49-F238E27FC236}">
                <a16:creationId xmlns:a16="http://schemas.microsoft.com/office/drawing/2014/main" id="{16A72F71-D460-F309-8B68-B7E4015C4827}"/>
              </a:ext>
            </a:extLst>
          </p:cNvPr>
          <p:cNvSpPr txBox="1"/>
          <p:nvPr/>
        </p:nvSpPr>
        <p:spPr>
          <a:xfrm>
            <a:off x="943577" y="4949460"/>
            <a:ext cx="49261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På många håll, såsom i Rumänien, bistår vi med </a:t>
            </a:r>
            <a:r>
              <a:rPr lang="sv-SE" sz="1200" b="1">
                <a:cs typeface="Arial"/>
              </a:rPr>
              <a:t>evakuering </a:t>
            </a:r>
            <a:br>
              <a:rPr lang="sv-SE" sz="1200" b="1">
                <a:cs typeface="Arial"/>
              </a:rPr>
            </a:br>
            <a:r>
              <a:rPr lang="sv-SE" sz="1200">
                <a:cs typeface="Arial"/>
              </a:rPr>
              <a:t>av individer och hushåll såväl inför som under översvämning</a:t>
            </a:r>
          </a:p>
        </p:txBody>
      </p:sp>
      <p:sp>
        <p:nvSpPr>
          <p:cNvPr id="10" name="textruta 9">
            <a:extLst>
              <a:ext uri="{FF2B5EF4-FFF2-40B4-BE49-F238E27FC236}">
                <a16:creationId xmlns:a16="http://schemas.microsoft.com/office/drawing/2014/main" id="{0C612A25-ADB5-EA18-42F0-9593A6166FDB}"/>
              </a:ext>
            </a:extLst>
          </p:cNvPr>
          <p:cNvSpPr txBox="1"/>
          <p:nvPr/>
        </p:nvSpPr>
        <p:spPr>
          <a:xfrm>
            <a:off x="6677314" y="4949459"/>
            <a:ext cx="42141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I många länder, bl.a. i Filippinerna, tar vi också en aktiv </a:t>
            </a:r>
            <a:br>
              <a:rPr lang="sv-SE" sz="1200">
                <a:cs typeface="Arial"/>
              </a:rPr>
            </a:br>
            <a:r>
              <a:rPr lang="sv-SE" sz="1200">
                <a:cs typeface="Arial"/>
              </a:rPr>
              <a:t>roll i att </a:t>
            </a:r>
            <a:r>
              <a:rPr lang="sv-SE" sz="1200" b="1">
                <a:cs typeface="Arial"/>
              </a:rPr>
              <a:t>sprida vädervarningar</a:t>
            </a:r>
            <a:r>
              <a:rPr lang="sv-SE" sz="1200">
                <a:cs typeface="Arial"/>
              </a:rPr>
              <a:t> till riskgrupper</a:t>
            </a:r>
          </a:p>
        </p:txBody>
      </p:sp>
    </p:spTree>
    <p:extLst>
      <p:ext uri="{BB962C8B-B14F-4D97-AF65-F5344CB8AC3E}">
        <p14:creationId xmlns:p14="http://schemas.microsoft.com/office/powerpoint/2010/main" val="1474076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B618AE-4FA4-4375-8AD1-E9D67982D40B}"/>
              </a:ext>
            </a:extLst>
          </p:cNvPr>
          <p:cNvSpPr>
            <a:spLocks noGrp="1"/>
          </p:cNvSpPr>
          <p:nvPr>
            <p:ph type="title"/>
          </p:nvPr>
        </p:nvSpPr>
        <p:spPr>
          <a:xfrm>
            <a:off x="1567167" y="2357945"/>
            <a:ext cx="9047228" cy="2386800"/>
          </a:xfrm>
        </p:spPr>
        <p:txBody>
          <a:bodyPr>
            <a:normAutofit fontScale="90000"/>
          </a:bodyPr>
          <a:lstStyle/>
          <a:p>
            <a:pPr algn="l"/>
            <a:r>
              <a:rPr lang="sv-SE">
                <a:cs typeface="Arial"/>
              </a:rPr>
              <a:t>Arbetet med klimatfrågor i Svenska Röda Korset och Rödakors- och Rödahalvmånerörelsen</a:t>
            </a:r>
            <a:endParaRPr lang="sv-SE"/>
          </a:p>
        </p:txBody>
      </p:sp>
      <p:sp>
        <p:nvSpPr>
          <p:cNvPr id="3" name="Platshållare för text 2">
            <a:extLst>
              <a:ext uri="{FF2B5EF4-FFF2-40B4-BE49-F238E27FC236}">
                <a16:creationId xmlns:a16="http://schemas.microsoft.com/office/drawing/2014/main" id="{95FA3A28-1CE4-4DE7-B08E-4A0A2D22806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19357512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6B3525-1B58-BD13-64B2-D2D7A6835664}"/>
              </a:ext>
            </a:extLst>
          </p:cNvPr>
          <p:cNvSpPr>
            <a:spLocks noGrp="1"/>
          </p:cNvSpPr>
          <p:nvPr>
            <p:ph type="title"/>
          </p:nvPr>
        </p:nvSpPr>
        <p:spPr/>
        <p:txBody>
          <a:bodyPr>
            <a:normAutofit/>
          </a:bodyPr>
          <a:lstStyle/>
          <a:p>
            <a:r>
              <a:rPr lang="sv-SE" sz="3600">
                <a:cs typeface="Arial"/>
              </a:rPr>
              <a:t>Diskussion: </a:t>
            </a:r>
            <a:br>
              <a:rPr lang="sv-SE" sz="3600">
                <a:cs typeface="Arial"/>
              </a:rPr>
            </a:br>
            <a:r>
              <a:rPr lang="sv-SE" sz="2900">
                <a:cs typeface="Arial"/>
              </a:rPr>
              <a:t>Svenska Röda Korsets roll</a:t>
            </a:r>
            <a:endParaRPr lang="sv-SE" sz="2900"/>
          </a:p>
        </p:txBody>
      </p:sp>
      <p:sp>
        <p:nvSpPr>
          <p:cNvPr id="3" name="Platshållare för innehåll 2">
            <a:extLst>
              <a:ext uri="{FF2B5EF4-FFF2-40B4-BE49-F238E27FC236}">
                <a16:creationId xmlns:a16="http://schemas.microsoft.com/office/drawing/2014/main" id="{B9EE274F-989E-4399-3CEA-B175950FEEF6}"/>
              </a:ext>
            </a:extLst>
          </p:cNvPr>
          <p:cNvSpPr>
            <a:spLocks noGrp="1"/>
          </p:cNvSpPr>
          <p:nvPr>
            <p:ph idx="1"/>
          </p:nvPr>
        </p:nvSpPr>
        <p:spPr>
          <a:xfrm>
            <a:off x="942975" y="1802962"/>
            <a:ext cx="6231118" cy="4254938"/>
          </a:xfrm>
        </p:spPr>
        <p:txBody>
          <a:bodyPr vert="horz" lIns="91440" tIns="45720" rIns="91440" bIns="45720" rtlCol="0" anchor="t">
            <a:normAutofit/>
          </a:bodyPr>
          <a:lstStyle/>
          <a:p>
            <a:pPr marL="229870" indent="-229870"/>
            <a:endParaRPr lang="sv-SE" dirty="0">
              <a:cs typeface="Arial"/>
            </a:endParaRPr>
          </a:p>
          <a:p>
            <a:pPr marL="229870" indent="-229870"/>
            <a:r>
              <a:rPr lang="sv-SE" dirty="0">
                <a:cs typeface="Arial"/>
              </a:rPr>
              <a:t>Vilken roll tar vi i de risker vi har identifierat?</a:t>
            </a:r>
          </a:p>
          <a:p>
            <a:pPr marL="229870" indent="-229870"/>
            <a:endParaRPr lang="sv-SE" dirty="0">
              <a:cs typeface="Arial"/>
            </a:endParaRPr>
          </a:p>
          <a:p>
            <a:pPr marL="229870" indent="-229870"/>
            <a:r>
              <a:rPr lang="sv-SE" dirty="0">
                <a:cs typeface="Arial"/>
              </a:rPr>
              <a:t>Vad behöver vi utveckla för att förbättra vår förmåga att svara på klimatrisker?</a:t>
            </a:r>
          </a:p>
          <a:p>
            <a:pPr marL="229870" indent="-229870"/>
            <a:endParaRPr lang="sv-SE" dirty="0">
              <a:cs typeface="Arial"/>
            </a:endParaRPr>
          </a:p>
          <a:p>
            <a:pPr marL="229870" indent="-229870"/>
            <a:r>
              <a:rPr lang="sv-SE" dirty="0">
                <a:cs typeface="Arial"/>
              </a:rPr>
              <a:t>Vilka resurser och kunskaper behöver vi?</a:t>
            </a:r>
          </a:p>
          <a:p>
            <a:pPr marL="460270" lvl="1" indent="-229870"/>
            <a:r>
              <a:rPr lang="sv-SE" dirty="0">
                <a:cs typeface="Arial"/>
              </a:rPr>
              <a:t>För att svara på kriser – och för att kunna genomföra tidiga åtgärder?</a:t>
            </a:r>
            <a:br>
              <a:rPr lang="sv-SE" dirty="0">
                <a:cs typeface="Arial"/>
              </a:rPr>
            </a:br>
            <a:endParaRPr lang="sv-SE" dirty="0">
              <a:cs typeface="Arial"/>
            </a:endParaRPr>
          </a:p>
          <a:p>
            <a:pPr marL="229870" indent="-229870"/>
            <a:endParaRPr lang="sv-SE" dirty="0">
              <a:cs typeface="Arial"/>
            </a:endParaRPr>
          </a:p>
        </p:txBody>
      </p:sp>
      <p:pic>
        <p:nvPicPr>
          <p:cNvPr id="5" name="Picture 2" descr="How Leaders can Show Inclusivity in the Workplace - Emberin">
            <a:extLst>
              <a:ext uri="{FF2B5EF4-FFF2-40B4-BE49-F238E27FC236}">
                <a16:creationId xmlns:a16="http://schemas.microsoft.com/office/drawing/2014/main" id="{35A0F50A-A992-0423-2DF7-05BC42B0BA8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4093" y="2439579"/>
            <a:ext cx="48768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955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18A67D-2385-FC2D-5279-055A8C253167}"/>
              </a:ext>
            </a:extLst>
          </p:cNvPr>
          <p:cNvSpPr>
            <a:spLocks noGrp="1"/>
          </p:cNvSpPr>
          <p:nvPr>
            <p:ph type="title"/>
          </p:nvPr>
        </p:nvSpPr>
        <p:spPr/>
        <p:txBody>
          <a:bodyPr>
            <a:normAutofit/>
          </a:bodyPr>
          <a:lstStyle/>
          <a:p>
            <a:r>
              <a:rPr lang="sv-SE">
                <a:cs typeface="Arial"/>
              </a:rPr>
              <a:t>Diskussion:</a:t>
            </a:r>
            <a:br>
              <a:rPr lang="sv-SE">
                <a:cs typeface="Arial"/>
              </a:rPr>
            </a:br>
            <a:r>
              <a:rPr lang="sv-SE" sz="3200">
                <a:cs typeface="Arial"/>
              </a:rPr>
              <a:t>Hur stärker vi vår förmåga?</a:t>
            </a:r>
            <a:endParaRPr lang="sv-SE">
              <a:cs typeface="Arial"/>
            </a:endParaRPr>
          </a:p>
        </p:txBody>
      </p:sp>
      <p:sp>
        <p:nvSpPr>
          <p:cNvPr id="3" name="Platshållare för innehåll 2">
            <a:extLst>
              <a:ext uri="{FF2B5EF4-FFF2-40B4-BE49-F238E27FC236}">
                <a16:creationId xmlns:a16="http://schemas.microsoft.com/office/drawing/2014/main" id="{BCC42122-2AE3-C53D-93F2-A9FC0AC24184}"/>
              </a:ext>
            </a:extLst>
          </p:cNvPr>
          <p:cNvSpPr>
            <a:spLocks noGrp="1"/>
          </p:cNvSpPr>
          <p:nvPr>
            <p:ph idx="1"/>
          </p:nvPr>
        </p:nvSpPr>
        <p:spPr>
          <a:xfrm>
            <a:off x="942975" y="2033000"/>
            <a:ext cx="6531883" cy="4254938"/>
          </a:xfrm>
        </p:spPr>
        <p:txBody>
          <a:bodyPr vert="horz" lIns="91440" tIns="45720" rIns="91440" bIns="45720" rtlCol="0" anchor="t">
            <a:normAutofit/>
          </a:bodyPr>
          <a:lstStyle/>
          <a:p>
            <a:pPr marL="229870" indent="-229870"/>
            <a:r>
              <a:rPr lang="sv-SE" dirty="0">
                <a:cs typeface="Arial"/>
              </a:rPr>
              <a:t>Vad behöver vi utveckla för att förbättra vår förmåga att svara på klimatrisker?</a:t>
            </a:r>
          </a:p>
          <a:p>
            <a:pPr marL="229870" indent="-229870"/>
            <a:endParaRPr lang="sv-SE" dirty="0">
              <a:cs typeface="Arial"/>
            </a:endParaRPr>
          </a:p>
          <a:p>
            <a:pPr marL="229870" indent="-229870"/>
            <a:r>
              <a:rPr lang="sv-SE" dirty="0">
                <a:cs typeface="Arial"/>
              </a:rPr>
              <a:t>Vilka resurser och kunskaper behöver vi?</a:t>
            </a:r>
          </a:p>
          <a:p>
            <a:pPr marL="460270" lvl="1" indent="-229870"/>
            <a:r>
              <a:rPr lang="sv-SE" dirty="0">
                <a:cs typeface="Arial"/>
              </a:rPr>
              <a:t>För att svara på kriser – och för att kunna genomföra tidiga åtgärder?</a:t>
            </a:r>
            <a:br>
              <a:rPr lang="sv-SE" dirty="0">
                <a:cs typeface="Arial"/>
              </a:rPr>
            </a:br>
            <a:endParaRPr lang="sv-SE" dirty="0">
              <a:cs typeface="Arial"/>
            </a:endParaRPr>
          </a:p>
          <a:p>
            <a:pPr marL="229870" indent="-229870"/>
            <a:endParaRPr lang="sv-SE" dirty="0">
              <a:cs typeface="Arial"/>
            </a:endParaRPr>
          </a:p>
          <a:p>
            <a:pPr marL="229870" indent="-229870"/>
            <a:endParaRPr lang="sv-SE" dirty="0">
              <a:cs typeface="Arial"/>
            </a:endParaRPr>
          </a:p>
        </p:txBody>
      </p:sp>
      <p:pic>
        <p:nvPicPr>
          <p:cNvPr id="4" name="Picture 2">
            <a:extLst>
              <a:ext uri="{FF2B5EF4-FFF2-40B4-BE49-F238E27FC236}">
                <a16:creationId xmlns:a16="http://schemas.microsoft.com/office/drawing/2014/main" id="{45C0C5AD-EFC4-AB1A-9FD6-99BFA8EE0D27}"/>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74858" y="2458662"/>
            <a:ext cx="4194628" cy="2556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682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B618AE-4FA4-4375-8AD1-E9D67982D40B}"/>
              </a:ext>
            </a:extLst>
          </p:cNvPr>
          <p:cNvSpPr>
            <a:spLocks noGrp="1"/>
          </p:cNvSpPr>
          <p:nvPr>
            <p:ph type="title"/>
          </p:nvPr>
        </p:nvSpPr>
        <p:spPr/>
        <p:txBody>
          <a:bodyPr/>
          <a:lstStyle/>
          <a:p>
            <a:r>
              <a:rPr lang="sv-SE">
                <a:cs typeface="Arial"/>
              </a:rPr>
              <a:t>Summering och nästa steg</a:t>
            </a:r>
            <a:endParaRPr lang="sv-SE"/>
          </a:p>
        </p:txBody>
      </p:sp>
      <p:sp>
        <p:nvSpPr>
          <p:cNvPr id="3" name="Platshållare för text 2">
            <a:extLst>
              <a:ext uri="{FF2B5EF4-FFF2-40B4-BE49-F238E27FC236}">
                <a16:creationId xmlns:a16="http://schemas.microsoft.com/office/drawing/2014/main" id="{95FA3A28-1CE4-4DE7-B08E-4A0A2D22806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30910604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A07BAC-9F10-A569-45F2-1EFEA11D04BA}"/>
              </a:ext>
            </a:extLst>
          </p:cNvPr>
          <p:cNvSpPr>
            <a:spLocks noGrp="1"/>
          </p:cNvSpPr>
          <p:nvPr>
            <p:ph type="title"/>
          </p:nvPr>
        </p:nvSpPr>
        <p:spPr>
          <a:xfrm>
            <a:off x="942975" y="271201"/>
            <a:ext cx="10304744" cy="863636"/>
          </a:xfrm>
        </p:spPr>
        <p:txBody>
          <a:bodyPr/>
          <a:lstStyle/>
          <a:p>
            <a:r>
              <a:rPr lang="sv-SE"/>
              <a:t>Vad händer nu?</a:t>
            </a:r>
          </a:p>
        </p:txBody>
      </p:sp>
      <p:sp>
        <p:nvSpPr>
          <p:cNvPr id="3" name="Platshållare för innehåll 2">
            <a:extLst>
              <a:ext uri="{FF2B5EF4-FFF2-40B4-BE49-F238E27FC236}">
                <a16:creationId xmlns:a16="http://schemas.microsoft.com/office/drawing/2014/main" id="{F4EA7005-9B51-723D-0D0A-B62DE0C6D1E3}"/>
              </a:ext>
            </a:extLst>
          </p:cNvPr>
          <p:cNvSpPr>
            <a:spLocks noGrp="1"/>
          </p:cNvSpPr>
          <p:nvPr>
            <p:ph idx="1"/>
          </p:nvPr>
        </p:nvSpPr>
        <p:spPr>
          <a:xfrm>
            <a:off x="942975" y="1583871"/>
            <a:ext cx="10304744" cy="4474029"/>
          </a:xfrm>
        </p:spPr>
        <p:txBody>
          <a:bodyPr>
            <a:normAutofit/>
          </a:bodyPr>
          <a:lstStyle/>
          <a:p>
            <a:pPr marL="0" indent="0">
              <a:buNone/>
            </a:pPr>
            <a:r>
              <a:rPr lang="sv-SE" sz="1800" b="1">
                <a:effectLst/>
                <a:latin typeface="Aptos" panose="020B0004020202020204" pitchFamily="34" charset="0"/>
                <a:ea typeface="Aptos" panose="020B0004020202020204" pitchFamily="34" charset="0"/>
                <a:cs typeface="Aptos" panose="020B0004020202020204" pitchFamily="34" charset="0"/>
              </a:rPr>
              <a:t>Nästa steg </a:t>
            </a:r>
          </a:p>
          <a:p>
            <a:pPr marL="342900" lvl="0" indent="-342900">
              <a:buFont typeface="Aptos" panose="020B0004020202020204" pitchFamily="34" charset="0"/>
              <a:buChar char="-"/>
            </a:pPr>
            <a:r>
              <a:rPr lang="sv-SE" sz="1800">
                <a:effectLst/>
                <a:latin typeface="Aptos" panose="020B0004020202020204" pitchFamily="34" charset="0"/>
                <a:ea typeface="Times New Roman" panose="02020603050405020304" pitchFamily="18" charset="0"/>
                <a:cs typeface="Times New Roman" panose="02020603050405020304" pitchFamily="18" charset="0"/>
              </a:rPr>
              <a:t>Fördjupa klimatriskanalysen som vi påbörjat i helgen</a:t>
            </a:r>
            <a:endParaRPr lang="sv-SE"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sv-SE" sz="1800">
                <a:effectLst/>
                <a:latin typeface="Aptos" panose="020B0004020202020204" pitchFamily="34" charset="0"/>
                <a:ea typeface="Times New Roman" panose="02020603050405020304" pitchFamily="18" charset="0"/>
                <a:cs typeface="Times New Roman" panose="02020603050405020304" pitchFamily="18" charset="0"/>
              </a:rPr>
              <a:t>Se över hur vi kan anpassa våra verksamheter efter nya behov och konsekvenser</a:t>
            </a:r>
          </a:p>
          <a:p>
            <a:pPr marL="342900" indent="-342900">
              <a:buFont typeface="Aptos" panose="020B0004020202020204" pitchFamily="34" charset="0"/>
              <a:buChar char="-"/>
            </a:pPr>
            <a:r>
              <a:rPr lang="sv-SE" sz="1800">
                <a:effectLst/>
                <a:latin typeface="Aptos" panose="020B0004020202020204" pitchFamily="34" charset="0"/>
                <a:ea typeface="Times New Roman" panose="02020603050405020304" pitchFamily="18" charset="0"/>
                <a:cs typeface="Times New Roman" panose="02020603050405020304" pitchFamily="18" charset="0"/>
              </a:rPr>
              <a:t>Formulera budskap för vårt påverkansarbete för en nationell och lokal kontext</a:t>
            </a:r>
            <a:endParaRPr lang="sv-SE" sz="180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sv-SE" sz="1800">
              <a:effectLst/>
              <a:latin typeface="Aptos" panose="020B0004020202020204" pitchFamily="34" charset="0"/>
              <a:ea typeface="Aptos" panose="020B0004020202020204" pitchFamily="34" charset="0"/>
              <a:cs typeface="Aptos" panose="020B0004020202020204" pitchFamily="34" charset="0"/>
            </a:endParaRPr>
          </a:p>
          <a:p>
            <a:pPr marL="0" indent="0">
              <a:buNone/>
            </a:pPr>
            <a:r>
              <a:rPr lang="sv-SE" sz="1800" b="1">
                <a:effectLst/>
                <a:latin typeface="Aptos" panose="020B0004020202020204" pitchFamily="34" charset="0"/>
                <a:ea typeface="Aptos" panose="020B0004020202020204" pitchFamily="34" charset="0"/>
                <a:cs typeface="Aptos" panose="020B0004020202020204" pitchFamily="34" charset="0"/>
              </a:rPr>
              <a:t>Vad kan göras i respektive region?</a:t>
            </a:r>
          </a:p>
          <a:p>
            <a:pPr marL="342900" lvl="0" indent="-342900">
              <a:buFont typeface="Aptos" panose="020B0004020202020204" pitchFamily="34" charset="0"/>
              <a:buChar char="-"/>
            </a:pPr>
            <a:r>
              <a:rPr lang="sv-SE" sz="1800">
                <a:effectLst/>
                <a:latin typeface="Aptos" panose="020B0004020202020204" pitchFamily="34" charset="0"/>
                <a:ea typeface="Times New Roman" panose="02020603050405020304" pitchFamily="18" charset="0"/>
                <a:cs typeface="Times New Roman" panose="02020603050405020304" pitchFamily="18" charset="0"/>
              </a:rPr>
              <a:t>Dokument ”Tips för fortsatt lärande” </a:t>
            </a:r>
          </a:p>
          <a:p>
            <a:pPr marL="342900" lvl="0" indent="-342900">
              <a:buFont typeface="Aptos" panose="020B0004020202020204" pitchFamily="34" charset="0"/>
              <a:buChar char="-"/>
            </a:pPr>
            <a:r>
              <a:rPr lang="sv-SE" sz="1800">
                <a:effectLst/>
                <a:latin typeface="Aptos" panose="020B0004020202020204" pitchFamily="34" charset="0"/>
                <a:ea typeface="Times New Roman" panose="02020603050405020304" pitchFamily="18" charset="0"/>
                <a:cs typeface="Times New Roman" panose="02020603050405020304" pitchFamily="18" charset="0"/>
              </a:rPr>
              <a:t>Övningen för att identifiera klimatrisker – ligger i samma tips-dokument</a:t>
            </a:r>
            <a:endParaRPr lang="sv-SE"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sv-SE" sz="1800">
                <a:effectLst/>
                <a:latin typeface="Aptos" panose="020B0004020202020204" pitchFamily="34" charset="0"/>
                <a:ea typeface="Times New Roman" panose="02020603050405020304" pitchFamily="18" charset="0"/>
                <a:cs typeface="Times New Roman" panose="02020603050405020304" pitchFamily="18" charset="0"/>
              </a:rPr>
              <a:t>Bidra i arbetet med hållbarhetsambassadörer – rekrytera, stötta, förmedla kontakt till kretsar</a:t>
            </a:r>
            <a:endParaRPr lang="sv-SE"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sv-SE" sz="1800">
                <a:effectLst/>
                <a:latin typeface="Aptos" panose="020B0004020202020204" pitchFamily="34" charset="0"/>
                <a:ea typeface="Times New Roman" panose="02020603050405020304" pitchFamily="18" charset="0"/>
                <a:cs typeface="Times New Roman" panose="02020603050405020304" pitchFamily="18" charset="0"/>
              </a:rPr>
              <a:t>Sprida hållbarhetsutbildningen när den är klar</a:t>
            </a:r>
            <a:endParaRPr lang="sv-SE" sz="18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sv-SE" sz="1800">
                <a:effectLst/>
                <a:latin typeface="Aptos" panose="020B0004020202020204" pitchFamily="34" charset="0"/>
                <a:ea typeface="Times New Roman" panose="02020603050405020304" pitchFamily="18" charset="0"/>
                <a:cs typeface="Times New Roman" panose="02020603050405020304" pitchFamily="18" charset="0"/>
              </a:rPr>
              <a:t>Delta på Inspirationsträffen 16 oktober om fokusområdet – bjuda in kretsar till detta</a:t>
            </a:r>
          </a:p>
          <a:p>
            <a:pPr marL="342900" lvl="0" indent="-342900">
              <a:buFont typeface="Aptos" panose="020B0004020202020204" pitchFamily="34" charset="0"/>
              <a:buChar char="-"/>
            </a:pPr>
            <a:endParaRPr lang="sv-SE" sz="1800">
              <a:effectLst/>
              <a:latin typeface="Aptos" panose="020B0004020202020204" pitchFamily="34" charset="0"/>
              <a:ea typeface="Aptos" panose="020B0004020202020204" pitchFamily="34" charset="0"/>
              <a:cs typeface="Times New Roman" panose="02020603050405020304" pitchFamily="18" charset="0"/>
            </a:endParaRPr>
          </a:p>
          <a:p>
            <a:pPr marL="0" lvl="0" indent="0">
              <a:buNone/>
            </a:pPr>
            <a:endParaRPr lang="sv-SE" sz="1800">
              <a:effectLst/>
              <a:latin typeface="Aptos" panose="020B0004020202020204" pitchFamily="34" charset="0"/>
              <a:ea typeface="Aptos" panose="020B0004020202020204" pitchFamily="34" charset="0"/>
              <a:cs typeface="Times New Roman" panose="02020603050405020304" pitchFamily="18" charset="0"/>
            </a:endParaRPr>
          </a:p>
          <a:p>
            <a:pPr marL="0" lvl="0" indent="0">
              <a:buNone/>
            </a:pPr>
            <a:r>
              <a:rPr lang="sv-SE" sz="1800" b="1" i="1">
                <a:solidFill>
                  <a:schemeClr val="accent1"/>
                </a:solidFill>
                <a:effectLst/>
                <a:latin typeface="Aptos" panose="020B0004020202020204" pitchFamily="34" charset="0"/>
                <a:ea typeface="Times New Roman" panose="02020603050405020304" pitchFamily="18" charset="0"/>
                <a:cs typeface="Times New Roman" panose="02020603050405020304" pitchFamily="18" charset="0"/>
              </a:rPr>
              <a:t>Har ni kretsar som har gått före i er region? Hör av er! Vi vill sprida goda exempel.</a:t>
            </a:r>
            <a:endParaRPr lang="sv-SE" sz="1800" b="1" i="1">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endParaRPr lang="sv-SE"/>
          </a:p>
        </p:txBody>
      </p:sp>
    </p:spTree>
    <p:extLst>
      <p:ext uri="{BB962C8B-B14F-4D97-AF65-F5344CB8AC3E}">
        <p14:creationId xmlns:p14="http://schemas.microsoft.com/office/powerpoint/2010/main" val="28142206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05A7A43-46F8-2CAE-F035-5A185C1B38B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bild 2">
            <a:extLst>
              <a:ext uri="{FF2B5EF4-FFF2-40B4-BE49-F238E27FC236}">
                <a16:creationId xmlns:a16="http://schemas.microsoft.com/office/drawing/2014/main" id="{8F4B6996-EA1A-30DD-013D-57910F8B2A29}"/>
              </a:ext>
            </a:extLst>
          </p:cNvPr>
          <p:cNvSpPr txBox="1">
            <a:spLocks/>
          </p:cNvSpPr>
          <p:nvPr/>
        </p:nvSpPr>
        <p:spPr>
          <a:xfrm>
            <a:off x="5732585" y="1071300"/>
            <a:ext cx="6096000" cy="6858000"/>
          </a:xfrm>
          <a:custGeom>
            <a:avLst/>
            <a:gdLst>
              <a:gd name="connsiteX0" fmla="*/ 0 w 6096000"/>
              <a:gd name="connsiteY0" fmla="*/ 0 h 6858000"/>
              <a:gd name="connsiteX1" fmla="*/ 6096000 w 6096000"/>
              <a:gd name="connsiteY1" fmla="*/ 0 h 6858000"/>
              <a:gd name="connsiteX2" fmla="*/ 6096000 w 6096000"/>
              <a:gd name="connsiteY2" fmla="*/ 6021469 h 6858000"/>
              <a:gd name="connsiteX3" fmla="*/ 3496853 w 6096000"/>
              <a:gd name="connsiteY3" fmla="*/ 6021469 h 6858000"/>
              <a:gd name="connsiteX4" fmla="*/ 349685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021469"/>
                </a:lnTo>
                <a:lnTo>
                  <a:pt x="3496853" y="6021469"/>
                </a:lnTo>
                <a:lnTo>
                  <a:pt x="3496853" y="6858000"/>
                </a:lnTo>
                <a:lnTo>
                  <a:pt x="0" y="6858000"/>
                </a:lnTo>
                <a:close/>
              </a:path>
            </a:pathLst>
          </a:custGeom>
        </p:spPr>
        <p:txBody>
          <a:bodyPr/>
          <a:lstStyle/>
          <a:p>
            <a:endParaRPr lang="sv-SE"/>
          </a:p>
        </p:txBody>
      </p:sp>
      <p:sp>
        <p:nvSpPr>
          <p:cNvPr id="8" name="Rubrik 1">
            <a:extLst>
              <a:ext uri="{FF2B5EF4-FFF2-40B4-BE49-F238E27FC236}">
                <a16:creationId xmlns:a16="http://schemas.microsoft.com/office/drawing/2014/main" id="{E4A6C29B-9982-D82D-5569-22BB8C7E1ECB}"/>
              </a:ext>
            </a:extLst>
          </p:cNvPr>
          <p:cNvSpPr>
            <a:spLocks noGrp="1"/>
          </p:cNvSpPr>
          <p:nvPr>
            <p:ph type="title"/>
          </p:nvPr>
        </p:nvSpPr>
        <p:spPr>
          <a:xfrm>
            <a:off x="1734351" y="2276829"/>
            <a:ext cx="8720290" cy="3194349"/>
          </a:xfrm>
        </p:spPr>
        <p:txBody>
          <a:bodyPr>
            <a:normAutofit fontScale="90000"/>
          </a:bodyPr>
          <a:lstStyle/>
          <a:p>
            <a:pPr algn="ctr"/>
            <a:r>
              <a:rPr lang="sv-SE" sz="4400">
                <a:solidFill>
                  <a:schemeClr val="bg1"/>
                </a:solidFill>
                <a:ea typeface="+mj-lt"/>
                <a:cs typeface="+mj-lt"/>
              </a:rPr>
              <a:t>Ett medmänskligt Sverige</a:t>
            </a:r>
            <a:br>
              <a:rPr lang="sv-SE" sz="4400">
                <a:ea typeface="+mj-lt"/>
                <a:cs typeface="+mj-lt"/>
              </a:rPr>
            </a:br>
            <a:r>
              <a:rPr lang="sv-SE" sz="4400">
                <a:solidFill>
                  <a:schemeClr val="bg1"/>
                </a:solidFill>
                <a:ea typeface="+mj-lt"/>
                <a:cs typeface="+mj-lt"/>
              </a:rPr>
              <a:t>i en hållbar värld</a:t>
            </a:r>
          </a:p>
          <a:p>
            <a:pPr algn="ctr"/>
            <a:endParaRPr lang="sv-SE" sz="4400">
              <a:solidFill>
                <a:schemeClr val="bg1"/>
              </a:solidFill>
              <a:ea typeface="+mj-lt"/>
              <a:cs typeface="+mj-lt"/>
            </a:endParaRPr>
          </a:p>
          <a:p>
            <a:pPr algn="ctr"/>
            <a:endParaRPr lang="sv-SE" sz="4400">
              <a:solidFill>
                <a:schemeClr val="bg1"/>
              </a:solidFill>
              <a:ea typeface="+mj-lt"/>
              <a:cs typeface="+mj-lt"/>
            </a:endParaRPr>
          </a:p>
          <a:p>
            <a:pPr algn="ctr"/>
            <a:br>
              <a:rPr lang="sv-SE"/>
            </a:br>
            <a:r>
              <a:rPr lang="sv-SE">
                <a:cs typeface="Arial"/>
              </a:rPr>
              <a:t> </a:t>
            </a:r>
          </a:p>
        </p:txBody>
      </p:sp>
      <p:pic>
        <p:nvPicPr>
          <p:cNvPr id="11" name="Bildobjekt 10">
            <a:extLst>
              <a:ext uri="{FF2B5EF4-FFF2-40B4-BE49-F238E27FC236}">
                <a16:creationId xmlns:a16="http://schemas.microsoft.com/office/drawing/2014/main" id="{609FCEC6-E193-DCAB-0D48-041D97FE9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9483" y="5987160"/>
            <a:ext cx="2748643" cy="896966"/>
          </a:xfrm>
          <a:prstGeom prst="rect">
            <a:avLst/>
          </a:prstGeom>
        </p:spPr>
      </p:pic>
    </p:spTree>
    <p:extLst>
      <p:ext uri="{BB962C8B-B14F-4D97-AF65-F5344CB8AC3E}">
        <p14:creationId xmlns:p14="http://schemas.microsoft.com/office/powerpoint/2010/main" val="3792905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959EEB-4B07-4825-4059-A014C408F644}"/>
              </a:ext>
            </a:extLst>
          </p:cNvPr>
          <p:cNvSpPr>
            <a:spLocks noGrp="1"/>
          </p:cNvSpPr>
          <p:nvPr>
            <p:ph type="title"/>
          </p:nvPr>
        </p:nvSpPr>
        <p:spPr>
          <a:xfrm>
            <a:off x="942975" y="-229543"/>
            <a:ext cx="10304744" cy="1325563"/>
          </a:xfrm>
        </p:spPr>
        <p:txBody>
          <a:bodyPr/>
          <a:lstStyle/>
          <a:p>
            <a:pPr algn="ctr"/>
            <a:r>
              <a:rPr lang="sv-SE">
                <a:cs typeface="Arial"/>
              </a:rPr>
              <a:t>Klimatkrisen som en humanitär kris</a:t>
            </a:r>
          </a:p>
        </p:txBody>
      </p:sp>
      <p:pic>
        <p:nvPicPr>
          <p:cNvPr id="7" name="Bildobjekt 6" descr="A maize farmer in Zimbabwe ploughs parched, brown earth">
            <a:extLst>
              <a:ext uri="{FF2B5EF4-FFF2-40B4-BE49-F238E27FC236}">
                <a16:creationId xmlns:a16="http://schemas.microsoft.com/office/drawing/2014/main" id="{CCC51C78-131C-7454-879F-00C578AB7E29}"/>
              </a:ext>
            </a:extLst>
          </p:cNvPr>
          <p:cNvPicPr>
            <a:picLocks noChangeAspect="1"/>
          </p:cNvPicPr>
          <p:nvPr/>
        </p:nvPicPr>
        <p:blipFill>
          <a:blip r:embed="rId3"/>
          <a:stretch>
            <a:fillRect/>
          </a:stretch>
        </p:blipFill>
        <p:spPr>
          <a:xfrm>
            <a:off x="5646292" y="4043446"/>
            <a:ext cx="3462009" cy="2301760"/>
          </a:xfrm>
          <a:prstGeom prst="rect">
            <a:avLst/>
          </a:prstGeom>
        </p:spPr>
      </p:pic>
      <p:pic>
        <p:nvPicPr>
          <p:cNvPr id="4" name="Bildobjekt 3" descr="City of Canoas, Rio Grande do Sul, today, facing a historycal ...">
            <a:extLst>
              <a:ext uri="{FF2B5EF4-FFF2-40B4-BE49-F238E27FC236}">
                <a16:creationId xmlns:a16="http://schemas.microsoft.com/office/drawing/2014/main" id="{9D07465D-4E42-E775-EB29-B7557F185C93}"/>
              </a:ext>
            </a:extLst>
          </p:cNvPr>
          <p:cNvPicPr>
            <a:picLocks noChangeAspect="1"/>
          </p:cNvPicPr>
          <p:nvPr/>
        </p:nvPicPr>
        <p:blipFill>
          <a:blip r:embed="rId4"/>
          <a:srcRect r="444" b="9286"/>
          <a:stretch/>
        </p:blipFill>
        <p:spPr>
          <a:xfrm>
            <a:off x="8944707" y="2173599"/>
            <a:ext cx="2708086" cy="3095247"/>
          </a:xfrm>
          <a:prstGeom prst="rect">
            <a:avLst/>
          </a:prstGeom>
        </p:spPr>
      </p:pic>
      <p:pic>
        <p:nvPicPr>
          <p:cNvPr id="13" name="Bildobjekt 12" descr="A red cross worker wearing red pants, a red shirt, a helmet and gumboots walks on street with a shovel towards a large pile of flood debris.">
            <a:extLst>
              <a:ext uri="{FF2B5EF4-FFF2-40B4-BE49-F238E27FC236}">
                <a16:creationId xmlns:a16="http://schemas.microsoft.com/office/drawing/2014/main" id="{D9C86FFA-FAA0-CE4C-EAB5-3EB47450DDA6}"/>
              </a:ext>
            </a:extLst>
          </p:cNvPr>
          <p:cNvPicPr>
            <a:picLocks noChangeAspect="1"/>
          </p:cNvPicPr>
          <p:nvPr/>
        </p:nvPicPr>
        <p:blipFill>
          <a:blip r:embed="rId5"/>
          <a:stretch>
            <a:fillRect/>
          </a:stretch>
        </p:blipFill>
        <p:spPr>
          <a:xfrm>
            <a:off x="3247292" y="3124019"/>
            <a:ext cx="3141784" cy="2133965"/>
          </a:xfrm>
          <a:prstGeom prst="rect">
            <a:avLst/>
          </a:prstGeom>
        </p:spPr>
      </p:pic>
      <p:pic>
        <p:nvPicPr>
          <p:cNvPr id="6" name="Bildobjekt 5" descr="A Greek firefighter receives care from a Red Cross worker. The firefighter is sweating and grimacing and the Red Cross worker places her hands on his face.">
            <a:extLst>
              <a:ext uri="{FF2B5EF4-FFF2-40B4-BE49-F238E27FC236}">
                <a16:creationId xmlns:a16="http://schemas.microsoft.com/office/drawing/2014/main" id="{6A325063-52C5-0CFA-CAB9-8DC6DCBDE067}"/>
              </a:ext>
            </a:extLst>
          </p:cNvPr>
          <p:cNvPicPr>
            <a:picLocks noChangeAspect="1"/>
          </p:cNvPicPr>
          <p:nvPr/>
        </p:nvPicPr>
        <p:blipFill>
          <a:blip r:embed="rId6"/>
          <a:stretch>
            <a:fillRect/>
          </a:stretch>
        </p:blipFill>
        <p:spPr>
          <a:xfrm>
            <a:off x="375137" y="4203601"/>
            <a:ext cx="3353637" cy="2137703"/>
          </a:xfrm>
          <a:prstGeom prst="rect">
            <a:avLst/>
          </a:prstGeom>
        </p:spPr>
      </p:pic>
      <p:pic>
        <p:nvPicPr>
          <p:cNvPr id="8" name="Bildobjekt 7" descr="Vägraset i Sverige: Europaväg 6 stängs av i flera månader efter ...">
            <a:extLst>
              <a:ext uri="{FF2B5EF4-FFF2-40B4-BE49-F238E27FC236}">
                <a16:creationId xmlns:a16="http://schemas.microsoft.com/office/drawing/2014/main" id="{E659583D-0669-9E84-B394-EDC83B41D16E}"/>
              </a:ext>
            </a:extLst>
          </p:cNvPr>
          <p:cNvPicPr>
            <a:picLocks noChangeAspect="1"/>
          </p:cNvPicPr>
          <p:nvPr/>
        </p:nvPicPr>
        <p:blipFill>
          <a:blip r:embed="rId7"/>
          <a:stretch>
            <a:fillRect/>
          </a:stretch>
        </p:blipFill>
        <p:spPr>
          <a:xfrm>
            <a:off x="809729" y="1300456"/>
            <a:ext cx="3786552" cy="2118459"/>
          </a:xfrm>
          <a:prstGeom prst="rect">
            <a:avLst/>
          </a:prstGeom>
        </p:spPr>
      </p:pic>
      <p:sp>
        <p:nvSpPr>
          <p:cNvPr id="18" name="textruta 17">
            <a:extLst>
              <a:ext uri="{FF2B5EF4-FFF2-40B4-BE49-F238E27FC236}">
                <a16:creationId xmlns:a16="http://schemas.microsoft.com/office/drawing/2014/main" id="{235259DA-E7CC-D9CD-CC6C-C6EA7BFD82CA}"/>
              </a:ext>
            </a:extLst>
          </p:cNvPr>
          <p:cNvSpPr txBox="1"/>
          <p:nvPr/>
        </p:nvSpPr>
        <p:spPr>
          <a:xfrm>
            <a:off x="6156275" y="634919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Torka i Zimbabwe</a:t>
            </a:r>
          </a:p>
        </p:txBody>
      </p:sp>
      <p:sp>
        <p:nvSpPr>
          <p:cNvPr id="20" name="textruta 19">
            <a:extLst>
              <a:ext uri="{FF2B5EF4-FFF2-40B4-BE49-F238E27FC236}">
                <a16:creationId xmlns:a16="http://schemas.microsoft.com/office/drawing/2014/main" id="{89189C29-74DB-D2B3-7692-CE9E96CF6DD1}"/>
              </a:ext>
            </a:extLst>
          </p:cNvPr>
          <p:cNvSpPr txBox="1"/>
          <p:nvPr/>
        </p:nvSpPr>
        <p:spPr>
          <a:xfrm>
            <a:off x="8943590" y="527638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Översvämning i Brasilien</a:t>
            </a:r>
            <a:endParaRPr lang="sv-SE"/>
          </a:p>
        </p:txBody>
      </p:sp>
      <p:sp>
        <p:nvSpPr>
          <p:cNvPr id="22" name="textruta 21">
            <a:extLst>
              <a:ext uri="{FF2B5EF4-FFF2-40B4-BE49-F238E27FC236}">
                <a16:creationId xmlns:a16="http://schemas.microsoft.com/office/drawing/2014/main" id="{505844C4-B408-CD3B-C56A-EED857D89BEE}"/>
              </a:ext>
            </a:extLst>
          </p:cNvPr>
          <p:cNvSpPr txBox="1"/>
          <p:nvPr/>
        </p:nvSpPr>
        <p:spPr>
          <a:xfrm>
            <a:off x="3348906" y="524630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Storm i Italien</a:t>
            </a:r>
            <a:endParaRPr lang="sv-SE"/>
          </a:p>
        </p:txBody>
      </p:sp>
      <p:sp>
        <p:nvSpPr>
          <p:cNvPr id="24" name="textruta 23">
            <a:extLst>
              <a:ext uri="{FF2B5EF4-FFF2-40B4-BE49-F238E27FC236}">
                <a16:creationId xmlns:a16="http://schemas.microsoft.com/office/drawing/2014/main" id="{31685575-A59F-FE3D-B819-ECA9C033E740}"/>
              </a:ext>
            </a:extLst>
          </p:cNvPr>
          <p:cNvSpPr txBox="1"/>
          <p:nvPr/>
        </p:nvSpPr>
        <p:spPr>
          <a:xfrm>
            <a:off x="691933" y="344156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Ras vid E6 i </a:t>
            </a:r>
            <a:r>
              <a:rPr lang="sv-SE" sz="1200" err="1">
                <a:cs typeface="Arial"/>
              </a:rPr>
              <a:t>Stenungsund</a:t>
            </a:r>
            <a:endParaRPr lang="sv-SE" err="1"/>
          </a:p>
        </p:txBody>
      </p:sp>
      <p:sp>
        <p:nvSpPr>
          <p:cNvPr id="25" name="textruta 24">
            <a:extLst>
              <a:ext uri="{FF2B5EF4-FFF2-40B4-BE49-F238E27FC236}">
                <a16:creationId xmlns:a16="http://schemas.microsoft.com/office/drawing/2014/main" id="{466C7F81-00C1-4F0D-FFA6-64A0B5139DE4}"/>
              </a:ext>
            </a:extLst>
          </p:cNvPr>
          <p:cNvSpPr txBox="1"/>
          <p:nvPr/>
        </p:nvSpPr>
        <p:spPr>
          <a:xfrm>
            <a:off x="6096117" y="330119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Skogsbrand i Ljusdal</a:t>
            </a:r>
            <a:endParaRPr lang="sv-SE"/>
          </a:p>
        </p:txBody>
      </p:sp>
      <p:pic>
        <p:nvPicPr>
          <p:cNvPr id="28" name="Bildobjekt 27" descr="En bild som visar utomhus, träd, moln, natur&#10;&#10;Automatiskt genererad beskrivning">
            <a:extLst>
              <a:ext uri="{FF2B5EF4-FFF2-40B4-BE49-F238E27FC236}">
                <a16:creationId xmlns:a16="http://schemas.microsoft.com/office/drawing/2014/main" id="{2219D14D-53C2-F12B-DB3D-48383264B67A}"/>
              </a:ext>
            </a:extLst>
          </p:cNvPr>
          <p:cNvPicPr>
            <a:picLocks noChangeAspect="1"/>
          </p:cNvPicPr>
          <p:nvPr/>
        </p:nvPicPr>
        <p:blipFill>
          <a:blip r:embed="rId8"/>
          <a:stretch>
            <a:fillRect/>
          </a:stretch>
        </p:blipFill>
        <p:spPr>
          <a:xfrm>
            <a:off x="5735553" y="1431756"/>
            <a:ext cx="3458077" cy="1848854"/>
          </a:xfrm>
          <a:prstGeom prst="rect">
            <a:avLst/>
          </a:prstGeom>
        </p:spPr>
      </p:pic>
      <p:sp>
        <p:nvSpPr>
          <p:cNvPr id="29" name="textruta 28">
            <a:extLst>
              <a:ext uri="{FF2B5EF4-FFF2-40B4-BE49-F238E27FC236}">
                <a16:creationId xmlns:a16="http://schemas.microsoft.com/office/drawing/2014/main" id="{1D5EB175-74EA-E50B-D015-ACCA87596562}"/>
              </a:ext>
            </a:extLst>
          </p:cNvPr>
          <p:cNvSpPr txBox="1"/>
          <p:nvPr/>
        </p:nvSpPr>
        <p:spPr>
          <a:xfrm>
            <a:off x="681906" y="634919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Värmebölja och bränder i Grekland</a:t>
            </a:r>
            <a:endParaRPr lang="sv-SE"/>
          </a:p>
        </p:txBody>
      </p:sp>
    </p:spTree>
    <p:extLst>
      <p:ext uri="{BB962C8B-B14F-4D97-AF65-F5344CB8AC3E}">
        <p14:creationId xmlns:p14="http://schemas.microsoft.com/office/powerpoint/2010/main" val="3721170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19D324-7AA9-3F61-A177-58ADEADA6601}"/>
              </a:ext>
            </a:extLst>
          </p:cNvPr>
          <p:cNvSpPr>
            <a:spLocks noGrp="1"/>
          </p:cNvSpPr>
          <p:nvPr>
            <p:ph type="title"/>
          </p:nvPr>
        </p:nvSpPr>
        <p:spPr>
          <a:xfrm>
            <a:off x="942975" y="-130355"/>
            <a:ext cx="10304744" cy="1325563"/>
          </a:xfrm>
        </p:spPr>
        <p:txBody>
          <a:bodyPr/>
          <a:lstStyle/>
          <a:p>
            <a:pPr algn="ctr"/>
            <a:r>
              <a:rPr lang="sv-SE">
                <a:cs typeface="Arial"/>
              </a:rPr>
              <a:t>Varför bryr vi oss?</a:t>
            </a:r>
            <a:endParaRPr lang="sv-SE"/>
          </a:p>
        </p:txBody>
      </p:sp>
      <p:sp>
        <p:nvSpPr>
          <p:cNvPr id="3" name="Platshållare för innehåll 2">
            <a:extLst>
              <a:ext uri="{FF2B5EF4-FFF2-40B4-BE49-F238E27FC236}">
                <a16:creationId xmlns:a16="http://schemas.microsoft.com/office/drawing/2014/main" id="{E0CF9FF6-9971-9D2E-F947-9AB95516CC98}"/>
              </a:ext>
            </a:extLst>
          </p:cNvPr>
          <p:cNvSpPr>
            <a:spLocks noGrp="1"/>
          </p:cNvSpPr>
          <p:nvPr>
            <p:ph idx="1"/>
          </p:nvPr>
        </p:nvSpPr>
        <p:spPr>
          <a:xfrm>
            <a:off x="942975" y="1516560"/>
            <a:ext cx="10304744" cy="4254938"/>
          </a:xfrm>
        </p:spPr>
        <p:txBody>
          <a:bodyPr vert="horz" lIns="91440" tIns="45720" rIns="91440" bIns="45720" rtlCol="0" anchor="t">
            <a:normAutofit/>
          </a:bodyPr>
          <a:lstStyle/>
          <a:p>
            <a:pPr marL="229870" indent="-229870"/>
            <a:r>
              <a:rPr lang="sv-SE">
                <a:cs typeface="Arial"/>
              </a:rPr>
              <a:t>Klimatet påverkar vår förmåga att tillgodose grundläggande behov: mat, vatten, skydd och försörjning</a:t>
            </a:r>
          </a:p>
          <a:p>
            <a:pPr marL="229870" indent="-229870"/>
            <a:r>
              <a:rPr lang="sv-SE">
                <a:cs typeface="Arial"/>
              </a:rPr>
              <a:t>Miljarder människor påverkas redan av klimatförändringarnas effekter</a:t>
            </a:r>
          </a:p>
          <a:p>
            <a:pPr marL="229870" indent="-229870"/>
            <a:r>
              <a:rPr lang="sv-SE">
                <a:cs typeface="Arial"/>
              </a:rPr>
              <a:t>Utsatta samhällen och grupper drabbas oproportionerligt</a:t>
            </a:r>
          </a:p>
        </p:txBody>
      </p:sp>
      <p:pic>
        <p:nvPicPr>
          <p:cNvPr id="6" name="Bildobjekt 5" descr="Demonstranter satte eld på borgmästarens hus efter ...">
            <a:extLst>
              <a:ext uri="{FF2B5EF4-FFF2-40B4-BE49-F238E27FC236}">
                <a16:creationId xmlns:a16="http://schemas.microsoft.com/office/drawing/2014/main" id="{31FB96FD-0AE0-71E3-7509-0102201C23E6}"/>
              </a:ext>
            </a:extLst>
          </p:cNvPr>
          <p:cNvPicPr>
            <a:picLocks noChangeAspect="1"/>
          </p:cNvPicPr>
          <p:nvPr/>
        </p:nvPicPr>
        <p:blipFill>
          <a:blip r:embed="rId3"/>
          <a:stretch>
            <a:fillRect/>
          </a:stretch>
        </p:blipFill>
        <p:spPr>
          <a:xfrm>
            <a:off x="957533" y="3649595"/>
            <a:ext cx="3907764" cy="2491790"/>
          </a:xfrm>
          <a:prstGeom prst="rect">
            <a:avLst/>
          </a:prstGeom>
        </p:spPr>
      </p:pic>
      <p:pic>
        <p:nvPicPr>
          <p:cNvPr id="7" name="Bildobjekt 6" descr="Torkan i Östafrika värsta på fyra decennier | Barnfonden">
            <a:extLst>
              <a:ext uri="{FF2B5EF4-FFF2-40B4-BE49-F238E27FC236}">
                <a16:creationId xmlns:a16="http://schemas.microsoft.com/office/drawing/2014/main" id="{6F195746-C979-52AD-387D-AE9485ACE501}"/>
              </a:ext>
            </a:extLst>
          </p:cNvPr>
          <p:cNvPicPr>
            <a:picLocks noChangeAspect="1"/>
          </p:cNvPicPr>
          <p:nvPr/>
        </p:nvPicPr>
        <p:blipFill>
          <a:blip r:embed="rId4"/>
          <a:stretch>
            <a:fillRect/>
          </a:stretch>
        </p:blipFill>
        <p:spPr>
          <a:xfrm>
            <a:off x="5390071" y="3653220"/>
            <a:ext cx="3711855" cy="2495890"/>
          </a:xfrm>
          <a:prstGeom prst="rect">
            <a:avLst/>
          </a:prstGeom>
        </p:spPr>
      </p:pic>
      <p:sp>
        <p:nvSpPr>
          <p:cNvPr id="8" name="textruta 7">
            <a:extLst>
              <a:ext uri="{FF2B5EF4-FFF2-40B4-BE49-F238E27FC236}">
                <a16:creationId xmlns:a16="http://schemas.microsoft.com/office/drawing/2014/main" id="{69EDBD3B-C054-661E-FBB7-D64CF5FD8C75}"/>
              </a:ext>
            </a:extLst>
          </p:cNvPr>
          <p:cNvSpPr txBox="1"/>
          <p:nvPr/>
        </p:nvSpPr>
        <p:spPr>
          <a:xfrm>
            <a:off x="5875538" y="614867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Torka i Etiopien</a:t>
            </a:r>
          </a:p>
        </p:txBody>
      </p:sp>
      <p:sp>
        <p:nvSpPr>
          <p:cNvPr id="9" name="textruta 8">
            <a:extLst>
              <a:ext uri="{FF2B5EF4-FFF2-40B4-BE49-F238E27FC236}">
                <a16:creationId xmlns:a16="http://schemas.microsoft.com/office/drawing/2014/main" id="{8C32F933-BE10-AD57-FBDD-754EC488E9F0}"/>
              </a:ext>
            </a:extLst>
          </p:cNvPr>
          <p:cNvSpPr txBox="1"/>
          <p:nvPr/>
        </p:nvSpPr>
        <p:spPr>
          <a:xfrm>
            <a:off x="1243380" y="6148673"/>
            <a:ext cx="33147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Översvämning och dammbrott i Libyen</a:t>
            </a:r>
            <a:endParaRPr lang="sv-SE">
              <a:cs typeface="Arial"/>
            </a:endParaRPr>
          </a:p>
        </p:txBody>
      </p:sp>
    </p:spTree>
    <p:extLst>
      <p:ext uri="{BB962C8B-B14F-4D97-AF65-F5344CB8AC3E}">
        <p14:creationId xmlns:p14="http://schemas.microsoft.com/office/powerpoint/2010/main" val="423549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E236CC-0482-56C4-DF3E-7C699F0585A0}"/>
              </a:ext>
            </a:extLst>
          </p:cNvPr>
          <p:cNvSpPr>
            <a:spLocks noGrp="1"/>
          </p:cNvSpPr>
          <p:nvPr>
            <p:ph type="title"/>
          </p:nvPr>
        </p:nvSpPr>
        <p:spPr>
          <a:xfrm>
            <a:off x="942975" y="-280247"/>
            <a:ext cx="10304744" cy="1325563"/>
          </a:xfrm>
        </p:spPr>
        <p:txBody>
          <a:bodyPr>
            <a:normAutofit/>
          </a:bodyPr>
          <a:lstStyle/>
          <a:p>
            <a:pPr algn="ctr"/>
            <a:r>
              <a:rPr lang="sv-SE" sz="2800">
                <a:cs typeface="Arial"/>
              </a:rPr>
              <a:t>Hur klimatförändringar påverkar grundläggande behov</a:t>
            </a:r>
          </a:p>
        </p:txBody>
      </p:sp>
      <p:sp>
        <p:nvSpPr>
          <p:cNvPr id="3" name="Platshållare för innehåll 2">
            <a:extLst>
              <a:ext uri="{FF2B5EF4-FFF2-40B4-BE49-F238E27FC236}">
                <a16:creationId xmlns:a16="http://schemas.microsoft.com/office/drawing/2014/main" id="{405C97B1-1CD6-7199-8108-CE925B2E0DAC}"/>
              </a:ext>
            </a:extLst>
          </p:cNvPr>
          <p:cNvSpPr>
            <a:spLocks noGrp="1"/>
          </p:cNvSpPr>
          <p:nvPr>
            <p:ph idx="1"/>
          </p:nvPr>
        </p:nvSpPr>
        <p:spPr>
          <a:xfrm>
            <a:off x="942975" y="1301646"/>
            <a:ext cx="10304744" cy="4254938"/>
          </a:xfrm>
        </p:spPr>
        <p:txBody>
          <a:bodyPr vert="horz" lIns="91440" tIns="45720" rIns="91440" bIns="45720" rtlCol="0" anchor="t">
            <a:normAutofit/>
          </a:bodyPr>
          <a:lstStyle/>
          <a:p>
            <a:pPr marL="229870" indent="-229870"/>
            <a:r>
              <a:rPr lang="sv-SE">
                <a:cs typeface="Arial"/>
              </a:rPr>
              <a:t>Mat- och livsmedelssäkerhet hotas av torka, översvämningar och </a:t>
            </a:r>
            <a:br>
              <a:rPr lang="sv-SE">
                <a:cs typeface="Arial"/>
              </a:rPr>
            </a:br>
            <a:r>
              <a:rPr lang="sv-SE">
                <a:cs typeface="Arial"/>
              </a:rPr>
              <a:t>andra extrema väderhändelser</a:t>
            </a:r>
          </a:p>
          <a:p>
            <a:pPr marL="229870" indent="-229870"/>
            <a:r>
              <a:rPr lang="sv-SE">
                <a:cs typeface="Arial"/>
              </a:rPr>
              <a:t>Extremväder tar också liv, förstör bostäder och viktig infrastruktur samt orsakar avbrott i samhällsfunktioner (energi, vatten, kommunikation)</a:t>
            </a:r>
          </a:p>
          <a:p>
            <a:pPr marL="229870" indent="-229870"/>
            <a:r>
              <a:rPr lang="sv-SE">
                <a:cs typeface="Arial"/>
              </a:rPr>
              <a:t>Sjukdomar ökar, såsom fästing- och vattenburna (TBE, borrelia, malaria, </a:t>
            </a:r>
            <a:r>
              <a:rPr lang="sv-SE" err="1">
                <a:cs typeface="Arial"/>
              </a:rPr>
              <a:t>dengue</a:t>
            </a:r>
            <a:r>
              <a:rPr lang="sv-SE">
                <a:cs typeface="Arial"/>
              </a:rPr>
              <a:t>, E. </a:t>
            </a:r>
            <a:r>
              <a:rPr lang="sv-SE" err="1">
                <a:cs typeface="Arial"/>
              </a:rPr>
              <a:t>coli</a:t>
            </a:r>
            <a:r>
              <a:rPr lang="sv-SE">
                <a:cs typeface="Arial"/>
              </a:rPr>
              <a:t>, </a:t>
            </a:r>
            <a:r>
              <a:rPr lang="sv-SE" err="1">
                <a:cs typeface="Arial"/>
              </a:rPr>
              <a:t>etc</a:t>
            </a:r>
            <a:r>
              <a:rPr lang="sv-SE">
                <a:cs typeface="Arial"/>
              </a:rPr>
              <a:t>) samt luftvägssjukdomar (astma, allergier)</a:t>
            </a:r>
          </a:p>
          <a:p>
            <a:pPr marL="0" indent="0">
              <a:buNone/>
            </a:pPr>
            <a:endParaRPr lang="sv-SE">
              <a:cs typeface="Arial"/>
            </a:endParaRPr>
          </a:p>
        </p:txBody>
      </p:sp>
      <p:pic>
        <p:nvPicPr>
          <p:cNvPr id="4" name="Bildobjekt 3" descr="Ett varmare klimat kan leda till fästingexplosion | Dagens ETC">
            <a:extLst>
              <a:ext uri="{FF2B5EF4-FFF2-40B4-BE49-F238E27FC236}">
                <a16:creationId xmlns:a16="http://schemas.microsoft.com/office/drawing/2014/main" id="{A51F9843-4D6C-3EDE-E4D9-B49EF3CF9A2E}"/>
              </a:ext>
            </a:extLst>
          </p:cNvPr>
          <p:cNvPicPr>
            <a:picLocks noChangeAspect="1"/>
          </p:cNvPicPr>
          <p:nvPr/>
        </p:nvPicPr>
        <p:blipFill>
          <a:blip r:embed="rId3"/>
          <a:stretch>
            <a:fillRect/>
          </a:stretch>
        </p:blipFill>
        <p:spPr>
          <a:xfrm>
            <a:off x="8113295" y="3750473"/>
            <a:ext cx="3344778" cy="1903739"/>
          </a:xfrm>
          <a:prstGeom prst="rect">
            <a:avLst/>
          </a:prstGeom>
        </p:spPr>
      </p:pic>
      <p:pic>
        <p:nvPicPr>
          <p:cNvPr id="5" name="Bildobjekt 4" descr="Cyclone Idai &amp; flooding | MSF medical response">
            <a:extLst>
              <a:ext uri="{FF2B5EF4-FFF2-40B4-BE49-F238E27FC236}">
                <a16:creationId xmlns:a16="http://schemas.microsoft.com/office/drawing/2014/main" id="{73545079-3ED4-8737-FAF0-04F2F541FE6E}"/>
              </a:ext>
            </a:extLst>
          </p:cNvPr>
          <p:cNvPicPr>
            <a:picLocks noChangeAspect="1"/>
          </p:cNvPicPr>
          <p:nvPr/>
        </p:nvPicPr>
        <p:blipFill>
          <a:blip r:embed="rId4"/>
          <a:stretch>
            <a:fillRect/>
          </a:stretch>
        </p:blipFill>
        <p:spPr>
          <a:xfrm>
            <a:off x="4574005" y="3753512"/>
            <a:ext cx="3043988" cy="2288684"/>
          </a:xfrm>
          <a:prstGeom prst="rect">
            <a:avLst/>
          </a:prstGeom>
        </p:spPr>
      </p:pic>
      <p:pic>
        <p:nvPicPr>
          <p:cNvPr id="7" name="Bildobjekt 6" descr="En bild som visar utomhus, himmel, person, växt&#10;&#10;Automatiskt genererad beskrivning">
            <a:extLst>
              <a:ext uri="{FF2B5EF4-FFF2-40B4-BE49-F238E27FC236}">
                <a16:creationId xmlns:a16="http://schemas.microsoft.com/office/drawing/2014/main" id="{828A9860-A546-8221-5CFB-AEC7ACD309D6}"/>
              </a:ext>
            </a:extLst>
          </p:cNvPr>
          <p:cNvPicPr>
            <a:picLocks noChangeAspect="1"/>
          </p:cNvPicPr>
          <p:nvPr/>
        </p:nvPicPr>
        <p:blipFill>
          <a:blip r:embed="rId5"/>
          <a:stretch>
            <a:fillRect/>
          </a:stretch>
        </p:blipFill>
        <p:spPr>
          <a:xfrm>
            <a:off x="940719" y="3755106"/>
            <a:ext cx="3161799" cy="2305551"/>
          </a:xfrm>
          <a:prstGeom prst="rect">
            <a:avLst/>
          </a:prstGeom>
        </p:spPr>
      </p:pic>
      <p:sp>
        <p:nvSpPr>
          <p:cNvPr id="9" name="textruta 8">
            <a:extLst>
              <a:ext uri="{FF2B5EF4-FFF2-40B4-BE49-F238E27FC236}">
                <a16:creationId xmlns:a16="http://schemas.microsoft.com/office/drawing/2014/main" id="{CDD21704-58F1-F136-5A30-965E5133756E}"/>
              </a:ext>
            </a:extLst>
          </p:cNvPr>
          <p:cNvSpPr txBox="1"/>
          <p:nvPr/>
        </p:nvSpPr>
        <p:spPr>
          <a:xfrm>
            <a:off x="862380" y="6048410"/>
            <a:ext cx="33147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Bonde skördar efter översvämning i Sydafrika</a:t>
            </a:r>
            <a:endParaRPr lang="sv-SE"/>
          </a:p>
        </p:txBody>
      </p:sp>
      <p:sp>
        <p:nvSpPr>
          <p:cNvPr id="10" name="textruta 9">
            <a:extLst>
              <a:ext uri="{FF2B5EF4-FFF2-40B4-BE49-F238E27FC236}">
                <a16:creationId xmlns:a16="http://schemas.microsoft.com/office/drawing/2014/main" id="{FFBAE6EE-8597-16FE-1332-051715640441}"/>
              </a:ext>
            </a:extLst>
          </p:cNvPr>
          <p:cNvSpPr txBox="1"/>
          <p:nvPr/>
        </p:nvSpPr>
        <p:spPr>
          <a:xfrm>
            <a:off x="4441774" y="6048410"/>
            <a:ext cx="33147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Väg förstörd av cyklonen </a:t>
            </a:r>
            <a:r>
              <a:rPr lang="sv-SE" sz="1200" err="1">
                <a:cs typeface="Arial"/>
              </a:rPr>
              <a:t>Idai</a:t>
            </a:r>
            <a:r>
              <a:rPr lang="sv-SE" sz="1200">
                <a:cs typeface="Arial"/>
              </a:rPr>
              <a:t> i Madagaskar</a:t>
            </a:r>
            <a:endParaRPr lang="sv-SE"/>
          </a:p>
        </p:txBody>
      </p:sp>
      <p:sp>
        <p:nvSpPr>
          <p:cNvPr id="11" name="textruta 10">
            <a:extLst>
              <a:ext uri="{FF2B5EF4-FFF2-40B4-BE49-F238E27FC236}">
                <a16:creationId xmlns:a16="http://schemas.microsoft.com/office/drawing/2014/main" id="{D67EFB98-A32D-E7AC-6048-B041F350BD02}"/>
              </a:ext>
            </a:extLst>
          </p:cNvPr>
          <p:cNvSpPr txBox="1"/>
          <p:nvPr/>
        </p:nvSpPr>
        <p:spPr>
          <a:xfrm>
            <a:off x="8111405" y="5657383"/>
            <a:ext cx="33396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1200">
                <a:cs typeface="Arial"/>
              </a:rPr>
              <a:t>Risk för längre och mer utbredda fästingutbrott</a:t>
            </a:r>
          </a:p>
        </p:txBody>
      </p:sp>
    </p:spTree>
    <p:extLst>
      <p:ext uri="{BB962C8B-B14F-4D97-AF65-F5344CB8AC3E}">
        <p14:creationId xmlns:p14="http://schemas.microsoft.com/office/powerpoint/2010/main" val="2306022683"/>
      </p:ext>
    </p:extLst>
  </p:cSld>
  <p:clrMapOvr>
    <a:masterClrMapping/>
  </p:clrMapOvr>
</p:sld>
</file>

<file path=ppt/theme/theme1.xml><?xml version="1.0" encoding="utf-8"?>
<a:theme xmlns:a="http://schemas.openxmlformats.org/drawingml/2006/main" name="Röda korset">
  <a:themeElements>
    <a:clrScheme name="Röda korset">
      <a:dk1>
        <a:sysClr val="windowText" lastClr="000000"/>
      </a:dk1>
      <a:lt1>
        <a:sysClr val="window" lastClr="FFFFFF"/>
      </a:lt1>
      <a:dk2>
        <a:srgbClr val="000000"/>
      </a:dk2>
      <a:lt2>
        <a:srgbClr val="FFFFFF"/>
      </a:lt2>
      <a:accent1>
        <a:srgbClr val="E20025"/>
      </a:accent1>
      <a:accent2>
        <a:srgbClr val="878787"/>
      </a:accent2>
      <a:accent3>
        <a:srgbClr val="FBD1D1"/>
      </a:accent3>
      <a:accent4>
        <a:srgbClr val="EE7884"/>
      </a:accent4>
      <a:accent5>
        <a:srgbClr val="E4E4E4"/>
      </a:accent5>
      <a:accent6>
        <a:srgbClr val="000000"/>
      </a:accent6>
      <a:hlink>
        <a:srgbClr val="0563C1"/>
      </a:hlink>
      <a:folHlink>
        <a:srgbClr val="954F72"/>
      </a:folHlink>
    </a:clrScheme>
    <a:fontScheme name="Röda kors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öda Korset Sv.potx" id="{49891452-B7FE-4E8D-88C5-81CED40E41D4}" vid="{905DCBEA-CF02-4487-8C2E-F7015BD6934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04B8C0F52502949B1D04862A41A9F0C" ma:contentTypeVersion="21" ma:contentTypeDescription="Skapa ett nytt dokument." ma:contentTypeScope="" ma:versionID="bbabd05395f3e3e748e25f402dd61eb7">
  <xsd:schema xmlns:xsd="http://www.w3.org/2001/XMLSchema" xmlns:xs="http://www.w3.org/2001/XMLSchema" xmlns:p="http://schemas.microsoft.com/office/2006/metadata/properties" xmlns:ns2="4bbcc925-30e6-4322-ae2e-35e2f26a0cb5" xmlns:ns3="f5af6802-9b7c-4f98-bc94-2befeaedffec" targetNamespace="http://schemas.microsoft.com/office/2006/metadata/properties" ma:root="true" ma:fieldsID="7d667af2c64d935705a9467fc29177fb" ns2:_="" ns3:_="">
    <xsd:import namespace="4bbcc925-30e6-4322-ae2e-35e2f26a0cb5"/>
    <xsd:import namespace="f5af6802-9b7c-4f98-bc94-2befeaedffe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_x00e4_nk" minOccurs="0"/>
                <xsd:element ref="ns3:lcf76f155ced4ddcb4097134ff3c332f" minOccurs="0"/>
                <xsd:element ref="ns2:TaxCatchAll" minOccurs="0"/>
                <xsd:element ref="ns3:Avtalsperiod"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cc925-30e6-4322-ae2e-35e2f26a0cb5" elementFormDefault="qualified">
    <xsd:import namespace="http://schemas.microsoft.com/office/2006/documentManagement/types"/>
    <xsd:import namespace="http://schemas.microsoft.com/office/infopath/2007/PartnerControls"/>
    <xsd:element name="SharedWithUsers" ma:index="8" nillable="true" ma:displayName="Delat med"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4" nillable="true" ma:displayName="Taxonomy Catch All Column" ma:hidden="true" ma:list="{daceb7d9-c41b-4284-8a2f-7c679d4f6776}" ma:internalName="TaxCatchAll" ma:showField="CatchAllData" ma:web="4bbcc925-30e6-4322-ae2e-35e2f26a0c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5af6802-9b7c-4f98-bc94-2befeaedffe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_x00e4_nk" ma:index="21" nillable="true" ma:displayName="Länk" ma:format="Hyperlink" ma:internalName="L_x00e4_nk">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5b242e9b-2841-42ae-884b-548b5f8b78b8" ma:termSetId="09814cd3-568e-fe90-9814-8d621ff8fb84" ma:anchorId="fba54fb3-c3e1-fe81-a776-ca4b69148c4d" ma:open="true" ma:isKeyword="false">
      <xsd:complexType>
        <xsd:sequence>
          <xsd:element ref="pc:Terms" minOccurs="0" maxOccurs="1"/>
        </xsd:sequence>
      </xsd:complexType>
    </xsd:element>
    <xsd:element name="Avtalsperiod" ma:index="25" nillable="true" ma:displayName="Avtalsperiod" ma:description="Period för avtalet " ma:format="Dropdown" ma:internalName="Avtalsperiod">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Innehållstyp"/>
        <xsd:element ref="dc:title" minOccurs="0" maxOccurs="1" ma:index="3"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_x00e4_nk xmlns="f5af6802-9b7c-4f98-bc94-2befeaedffec">
      <Url xsi:nil="true"/>
      <Description xsi:nil="true"/>
    </L_x00e4_nk>
    <lcf76f155ced4ddcb4097134ff3c332f xmlns="f5af6802-9b7c-4f98-bc94-2befeaedffec">
      <Terms xmlns="http://schemas.microsoft.com/office/infopath/2007/PartnerControls"/>
    </lcf76f155ced4ddcb4097134ff3c332f>
    <TaxCatchAll xmlns="4bbcc925-30e6-4322-ae2e-35e2f26a0cb5" xsi:nil="true"/>
    <Avtalsperiod xmlns="f5af6802-9b7c-4f98-bc94-2befeaedffec" xsi:nil="true"/>
  </documentManagement>
</p:properties>
</file>

<file path=customXml/itemProps1.xml><?xml version="1.0" encoding="utf-8"?>
<ds:datastoreItem xmlns:ds="http://schemas.openxmlformats.org/officeDocument/2006/customXml" ds:itemID="{3E97CAB0-B29E-46F2-9B75-16A969DB5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cc925-30e6-4322-ae2e-35e2f26a0cb5"/>
    <ds:schemaRef ds:uri="f5af6802-9b7c-4f98-bc94-2befeaedff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59E395-511E-440A-A5DE-67355529BEE1}">
  <ds:schemaRefs>
    <ds:schemaRef ds:uri="http://schemas.microsoft.com/sharepoint/v3/contenttype/forms"/>
  </ds:schemaRefs>
</ds:datastoreItem>
</file>

<file path=customXml/itemProps3.xml><?xml version="1.0" encoding="utf-8"?>
<ds:datastoreItem xmlns:ds="http://schemas.openxmlformats.org/officeDocument/2006/customXml" ds:itemID="{1F47CC61-2D71-4257-BC10-31CC9013ABEA}">
  <ds:schemaRefs>
    <ds:schemaRef ds:uri="http://purl.org/dc/elements/1.1/"/>
    <ds:schemaRef ds:uri="http://www.w3.org/XML/1998/namespace"/>
    <ds:schemaRef ds:uri="http://schemas.openxmlformats.org/package/2006/metadata/core-properties"/>
    <ds:schemaRef ds:uri="http://schemas.microsoft.com/office/2006/documentManagement/types"/>
    <ds:schemaRef ds:uri="4bbcc925-30e6-4322-ae2e-35e2f26a0cb5"/>
    <ds:schemaRef ds:uri="http://schemas.microsoft.com/office/2006/metadata/properties"/>
    <ds:schemaRef ds:uri="http://schemas.microsoft.com/office/infopath/2007/PartnerControls"/>
    <ds:schemaRef ds:uri="http://purl.org/dc/dcmitype/"/>
    <ds:schemaRef ds:uri="f5af6802-9b7c-4f98-bc94-2befeaedffec"/>
    <ds:schemaRef ds:uri="http://purl.org/dc/terms/"/>
  </ds:schemaRefs>
</ds:datastoreItem>
</file>

<file path=docProps/app.xml><?xml version="1.0" encoding="utf-8"?>
<Properties xmlns="http://schemas.openxmlformats.org/officeDocument/2006/extended-properties" xmlns:vt="http://schemas.openxmlformats.org/officeDocument/2006/docPropsVTypes">
  <Template>Powerpoint SRK SV</Template>
  <TotalTime>13</TotalTime>
  <Words>5435</Words>
  <Application>Microsoft Office PowerPoint</Application>
  <PresentationFormat>Bredbild</PresentationFormat>
  <Paragraphs>536</Paragraphs>
  <Slides>64</Slides>
  <Notes>46</Notes>
  <HiddenSlides>0</HiddenSlides>
  <MMClips>2</MMClips>
  <ScaleCrop>false</ScaleCrop>
  <HeadingPairs>
    <vt:vector size="4" baseType="variant">
      <vt:variant>
        <vt:lpstr>Tema</vt:lpstr>
      </vt:variant>
      <vt:variant>
        <vt:i4>1</vt:i4>
      </vt:variant>
      <vt:variant>
        <vt:lpstr>Bildrubriker</vt:lpstr>
      </vt:variant>
      <vt:variant>
        <vt:i4>64</vt:i4>
      </vt:variant>
    </vt:vector>
  </HeadingPairs>
  <TitlesOfParts>
    <vt:vector size="65" baseType="lpstr">
      <vt:lpstr>Röda korset</vt:lpstr>
      <vt:lpstr>Humanitära konsekvenser av klimatförändringarna och  Röda Korsets roll i Sverige   </vt:lpstr>
      <vt:lpstr>PowerPoint-presentation</vt:lpstr>
      <vt:lpstr>Agenda</vt:lpstr>
      <vt:lpstr>Ordförande har ordet</vt:lpstr>
      <vt:lpstr>Klimatförändringar i en global och humanitär kontext</vt:lpstr>
      <vt:lpstr>Arbetet med klimatfrågor i Svenska Röda Korset och Rödakors- och Rödahalvmånerörelsen</vt:lpstr>
      <vt:lpstr>Klimatkrisen som en humanitär kris</vt:lpstr>
      <vt:lpstr>Varför bryr vi oss?</vt:lpstr>
      <vt:lpstr>Hur klimatförändringar påverkar grundläggande behov</vt:lpstr>
      <vt:lpstr>Röda Korsets roll i klimatkrisen</vt:lpstr>
      <vt:lpstr>IFRCs strategi 2030</vt:lpstr>
      <vt:lpstr>Anpassning och minskning</vt:lpstr>
      <vt:lpstr>Dags för quiz!</vt:lpstr>
      <vt:lpstr>PowerPoint-presentation</vt:lpstr>
      <vt:lpstr>PowerPoint-presentation</vt:lpstr>
      <vt:lpstr>PowerPoint-presentation</vt:lpstr>
      <vt:lpstr>PowerPoint-presentation</vt:lpstr>
      <vt:lpstr>PowerPoint-presentation</vt:lpstr>
      <vt:lpstr>PowerPoint-presentation</vt:lpstr>
      <vt:lpstr>Fokusområde: Humanitära konsekvenser av klimatförändringarna</vt:lpstr>
      <vt:lpstr>Nuläge – här står vi idag!</vt:lpstr>
      <vt:lpstr>Prata med en granne 2 min  Dela med dig av ett ord som beskriver din känsla kring att jobba med klimatfrågan inom Svenska Röda Korset idag</vt:lpstr>
      <vt:lpstr>PowerPoint-presentation</vt:lpstr>
      <vt:lpstr>Vår egen klimatpåverkan   - hur jobbar vi med den?</vt:lpstr>
      <vt:lpstr>Klimatpåverkan och klimatneutralitet</vt:lpstr>
      <vt:lpstr>Arbetet med vår klimatpåverkan senaste åren</vt:lpstr>
      <vt:lpstr>Totala utsläpp  </vt:lpstr>
      <vt:lpstr>Detta görs nu</vt:lpstr>
      <vt:lpstr>Men hur vill vi jobba med kretsarna kring klimatpåverkan?</vt:lpstr>
      <vt:lpstr>Checklista till kretsar</vt:lpstr>
      <vt:lpstr>IFRC:s utbildningshubb</vt:lpstr>
      <vt:lpstr>WWF:s guide till en hållbar livsstil</vt:lpstr>
      <vt:lpstr>Svenska Kyrkan</vt:lpstr>
      <vt:lpstr>Pedagogisk klimatkalkylator för kretsar – används av Rödakorsföreningar runt medelhavet</vt:lpstr>
      <vt:lpstr>PowerPoint-presentation</vt:lpstr>
      <vt:lpstr>Spanska Röda Korset</vt:lpstr>
      <vt:lpstr>Sammanfattning</vt:lpstr>
      <vt:lpstr>Diskussion: Hur jobbar vi med vår klimatpåverkan på alla nivåer i Svenska Röda Korset?</vt:lpstr>
      <vt:lpstr>Fika</vt:lpstr>
      <vt:lpstr>Annika Jacobson, Klimatgeneral Stockholms stad </vt:lpstr>
      <vt:lpstr>Workshop </vt:lpstr>
      <vt:lpstr>Vår tids främsta utmaning</vt:lpstr>
      <vt:lpstr>Svenska Röda Korsets mandat</vt:lpstr>
      <vt:lpstr>PowerPoint-presentation</vt:lpstr>
      <vt:lpstr>Vad är vår roll?</vt:lpstr>
      <vt:lpstr>Vår roll</vt:lpstr>
      <vt:lpstr>Kartläggning av klimatrisker  i Sverige</vt:lpstr>
      <vt:lpstr>Diskussion:  Kartläggning av klimatrisker och riskgrupper i Sverige</vt:lpstr>
      <vt:lpstr>Vilka risker och målgrupper behöver vi vara uppmärksamma på?</vt:lpstr>
      <vt:lpstr>Förebyggande arbete för klimatrisker </vt:lpstr>
      <vt:lpstr>Förebyggande arbete för klimatrisker </vt:lpstr>
      <vt:lpstr>Exempel: Värmeböljan 2018</vt:lpstr>
      <vt:lpstr>Vilka drabbades hårdast av värmeböljan?</vt:lpstr>
      <vt:lpstr>Varför är extremvärme särskilt  farligt för äldre?</vt:lpstr>
      <vt:lpstr>Vädervarningar</vt:lpstr>
      <vt:lpstr>Hur kan vi använda denna information för att förhindra hälsorisker?</vt:lpstr>
      <vt:lpstr>Tidiga åtgärder vid extremvärme</vt:lpstr>
      <vt:lpstr>Exempel på tidiga åtgärder från rörelsen Värmebölja</vt:lpstr>
      <vt:lpstr>Exempel på tidiga åtgärder från rörelsen Översvämning</vt:lpstr>
      <vt:lpstr>Diskussion:  Svenska Röda Korsets roll</vt:lpstr>
      <vt:lpstr>Diskussion: Hur stärker vi vår förmåga?</vt:lpstr>
      <vt:lpstr>Summering och nästa steg</vt:lpstr>
      <vt:lpstr>Vad händer nu?</vt:lpstr>
      <vt:lpstr>Ett medmänskligt Sverige i en hållbar värld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Michael Bark</dc:creator>
  <cp:lastModifiedBy>Lotta Schneider</cp:lastModifiedBy>
  <cp:revision>7</cp:revision>
  <dcterms:created xsi:type="dcterms:W3CDTF">2021-07-15T08:19:06Z</dcterms:created>
  <dcterms:modified xsi:type="dcterms:W3CDTF">2024-10-01T09:39:53Z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0x010100604B8C0F52502949B1D04862A41A9F0C</vt:lpwstr>
  </property>
  <property fmtid="{D5CDD505-2E9C-101B-9397-08002B2CF9AE}" pid="3" name="MediaServiceImageTags">
    <vt:lpwstr/>
  </property>
</Properties>
</file>