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61" r:id="rId7"/>
    <p:sldId id="262" r:id="rId8"/>
    <p:sldId id="267" r:id="rId9"/>
    <p:sldId id="269" r:id="rId10"/>
    <p:sldId id="271" r:id="rId11"/>
    <p:sldId id="270" r:id="rId12"/>
    <p:sldId id="26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5C4B-975C-9ADE-DAEB-7F83AC93CACE}" v="25" dt="2024-10-01T09:56:01.452"/>
    <p1510:client id="{9096F98A-71FA-171A-6E54-A7D6D5D14A1C}" v="49" dt="2024-09-30T07:20:04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Ågren" userId="S::frida.agren@redcross.se::0d911e99-8703-4845-aa91-5fbe6309070d" providerId="AD" clId="Web-{899F5C4B-975C-9ADE-DAEB-7F83AC93CACE}"/>
    <pc:docChg chg="modSld sldOrd">
      <pc:chgData name="Frida Ågren" userId="S::frida.agren@redcross.se::0d911e99-8703-4845-aa91-5fbe6309070d" providerId="AD" clId="Web-{899F5C4B-975C-9ADE-DAEB-7F83AC93CACE}" dt="2024-10-01T09:56:01.452" v="28"/>
      <pc:docMkLst>
        <pc:docMk/>
      </pc:docMkLst>
      <pc:sldChg chg="modSp">
        <pc:chgData name="Frida Ågren" userId="S::frida.agren@redcross.se::0d911e99-8703-4845-aa91-5fbe6309070d" providerId="AD" clId="Web-{899F5C4B-975C-9ADE-DAEB-7F83AC93CACE}" dt="2024-10-01T09:55:20.701" v="24" actId="20577"/>
        <pc:sldMkLst>
          <pc:docMk/>
          <pc:sldMk cId="443619033" sldId="261"/>
        </pc:sldMkLst>
        <pc:spChg chg="mod">
          <ac:chgData name="Frida Ågren" userId="S::frida.agren@redcross.se::0d911e99-8703-4845-aa91-5fbe6309070d" providerId="AD" clId="Web-{899F5C4B-975C-9ADE-DAEB-7F83AC93CACE}" dt="2024-10-01T09:55:20.701" v="24" actId="20577"/>
          <ac:spMkLst>
            <pc:docMk/>
            <pc:sldMk cId="443619033" sldId="261"/>
            <ac:spMk id="3" creationId="{4E155DD5-8FC3-4EF3-B751-241D7F928291}"/>
          </ac:spMkLst>
        </pc:spChg>
      </pc:sldChg>
      <pc:sldChg chg="modSp">
        <pc:chgData name="Frida Ågren" userId="S::frida.agren@redcross.se::0d911e99-8703-4845-aa91-5fbe6309070d" providerId="AD" clId="Web-{899F5C4B-975C-9ADE-DAEB-7F83AC93CACE}" dt="2024-10-01T09:55:13.232" v="20" actId="20577"/>
        <pc:sldMkLst>
          <pc:docMk/>
          <pc:sldMk cId="1911288151" sldId="262"/>
        </pc:sldMkLst>
        <pc:spChg chg="mod">
          <ac:chgData name="Frida Ågren" userId="S::frida.agren@redcross.se::0d911e99-8703-4845-aa91-5fbe6309070d" providerId="AD" clId="Web-{899F5C4B-975C-9ADE-DAEB-7F83AC93CACE}" dt="2024-10-01T09:55:13.232" v="20" actId="20577"/>
          <ac:spMkLst>
            <pc:docMk/>
            <pc:sldMk cId="1911288151" sldId="262"/>
            <ac:spMk id="3" creationId="{4E155DD5-8FC3-4EF3-B751-241D7F928291}"/>
          </ac:spMkLst>
        </pc:spChg>
      </pc:sldChg>
      <pc:sldChg chg="ord">
        <pc:chgData name="Frida Ågren" userId="S::frida.agren@redcross.se::0d911e99-8703-4845-aa91-5fbe6309070d" providerId="AD" clId="Web-{899F5C4B-975C-9ADE-DAEB-7F83AC93CACE}" dt="2024-10-01T09:55:49.921" v="27"/>
        <pc:sldMkLst>
          <pc:docMk/>
          <pc:sldMk cId="3026307666" sldId="268"/>
        </pc:sldMkLst>
      </pc:sldChg>
      <pc:sldChg chg="ord">
        <pc:chgData name="Frida Ågren" userId="S::frida.agren@redcross.se::0d911e99-8703-4845-aa91-5fbe6309070d" providerId="AD" clId="Web-{899F5C4B-975C-9ADE-DAEB-7F83AC93CACE}" dt="2024-10-01T09:55:43.545" v="25"/>
        <pc:sldMkLst>
          <pc:docMk/>
          <pc:sldMk cId="3518855979" sldId="269"/>
        </pc:sldMkLst>
      </pc:sldChg>
      <pc:sldChg chg="ord">
        <pc:chgData name="Frida Ågren" userId="S::frida.agren@redcross.se::0d911e99-8703-4845-aa91-5fbe6309070d" providerId="AD" clId="Web-{899F5C4B-975C-9ADE-DAEB-7F83AC93CACE}" dt="2024-10-01T09:55:48.671" v="26"/>
        <pc:sldMkLst>
          <pc:docMk/>
          <pc:sldMk cId="1426272443" sldId="270"/>
        </pc:sldMkLst>
      </pc:sldChg>
      <pc:sldChg chg="ord">
        <pc:chgData name="Frida Ågren" userId="S::frida.agren@redcross.se::0d911e99-8703-4845-aa91-5fbe6309070d" providerId="AD" clId="Web-{899F5C4B-975C-9ADE-DAEB-7F83AC93CACE}" dt="2024-10-01T09:56:01.452" v="28"/>
        <pc:sldMkLst>
          <pc:docMk/>
          <pc:sldMk cId="1047286856" sldId="271"/>
        </pc:sldMkLst>
      </pc:sldChg>
    </pc:docChg>
  </pc:docChgLst>
  <pc:docChgLst>
    <pc:chgData name="Frida Ågren" userId="S::frida.agren@redcross.se::0d911e99-8703-4845-aa91-5fbe6309070d" providerId="AD" clId="Web-{9096F98A-71FA-171A-6E54-A7D6D5D14A1C}"/>
    <pc:docChg chg="addSld modSld sldOrd">
      <pc:chgData name="Frida Ågren" userId="S::frida.agren@redcross.se::0d911e99-8703-4845-aa91-5fbe6309070d" providerId="AD" clId="Web-{9096F98A-71FA-171A-6E54-A7D6D5D14A1C}" dt="2024-09-30T07:20:04.282" v="34"/>
      <pc:docMkLst>
        <pc:docMk/>
      </pc:docMkLst>
      <pc:sldChg chg="addSp delSp modSp new mod ord modClrScheme chgLayout">
        <pc:chgData name="Frida Ågren" userId="S::frida.agren@redcross.se::0d911e99-8703-4845-aa91-5fbe6309070d" providerId="AD" clId="Web-{9096F98A-71FA-171A-6E54-A7D6D5D14A1C}" dt="2024-09-30T07:20:04.282" v="34"/>
        <pc:sldMkLst>
          <pc:docMk/>
          <pc:sldMk cId="2967216877" sldId="272"/>
        </pc:sldMkLst>
        <pc:spChg chg="add del">
          <ac:chgData name="Frida Ågren" userId="S::frida.agren@redcross.se::0d911e99-8703-4845-aa91-5fbe6309070d" providerId="AD" clId="Web-{9096F98A-71FA-171A-6E54-A7D6D5D14A1C}" dt="2024-09-30T07:18:49.607" v="4"/>
          <ac:spMkLst>
            <pc:docMk/>
            <pc:sldMk cId="2967216877" sldId="272"/>
            <ac:spMk id="2" creationId="{A493214C-FDFF-B48F-DF01-F7BBE0FE9618}"/>
          </ac:spMkLst>
        </pc:spChg>
        <pc:spChg chg="del">
          <ac:chgData name="Frida Ågren" userId="S::frida.agren@redcross.se::0d911e99-8703-4845-aa91-5fbe6309070d" providerId="AD" clId="Web-{9096F98A-71FA-171A-6E54-A7D6D5D14A1C}" dt="2024-09-30T07:18:33.841" v="1"/>
          <ac:spMkLst>
            <pc:docMk/>
            <pc:sldMk cId="2967216877" sldId="272"/>
            <ac:spMk id="3" creationId="{48971CC8-3BE6-15CA-1AAE-F94A8369CF13}"/>
          </ac:spMkLst>
        </pc:spChg>
        <pc:spChg chg="add mod">
          <ac:chgData name="Frida Ågren" userId="S::frida.agren@redcross.se::0d911e99-8703-4845-aa91-5fbe6309070d" providerId="AD" clId="Web-{9096F98A-71FA-171A-6E54-A7D6D5D14A1C}" dt="2024-09-30T07:19:51.531" v="33" actId="20577"/>
          <ac:spMkLst>
            <pc:docMk/>
            <pc:sldMk cId="2967216877" sldId="272"/>
            <ac:spMk id="5" creationId="{47C84E22-F258-43E5-630E-BB5DE8BDEF8B}"/>
          </ac:spMkLst>
        </pc:spChg>
        <pc:spChg chg="add del mod">
          <ac:chgData name="Frida Ågren" userId="S::frida.agren@redcross.se::0d911e99-8703-4845-aa91-5fbe6309070d" providerId="AD" clId="Web-{9096F98A-71FA-171A-6E54-A7D6D5D14A1C}" dt="2024-09-30T07:18:49.607" v="4"/>
          <ac:spMkLst>
            <pc:docMk/>
            <pc:sldMk cId="2967216877" sldId="272"/>
            <ac:spMk id="9" creationId="{ECE4C1CD-0B13-0522-4E66-C12255A1FC49}"/>
          </ac:spMkLst>
        </pc:spChg>
        <pc:picChg chg="add mod ord">
          <ac:chgData name="Frida Ågren" userId="S::frida.agren@redcross.se::0d911e99-8703-4845-aa91-5fbe6309070d" providerId="AD" clId="Web-{9096F98A-71FA-171A-6E54-A7D6D5D14A1C}" dt="2024-09-30T07:19:08.671" v="10" actId="14100"/>
          <ac:picMkLst>
            <pc:docMk/>
            <pc:sldMk cId="2967216877" sldId="272"/>
            <ac:picMk id="4" creationId="{FEA1FDC2-B12F-9DEF-A3CA-00728BF42A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Röda kors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D7ADF-DDE1-4178-9715-D83EAD0B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016641"/>
            <a:ext cx="12193200" cy="8480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1B7A5A-9E53-47F5-88C5-3B08A9C49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7" y="4664176"/>
            <a:ext cx="10080624" cy="105222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</a:t>
            </a:r>
            <a:r>
              <a:rPr lang="sv-SE" dirty="0" err="1"/>
              <a:t>ev</a:t>
            </a:r>
            <a:r>
              <a:rPr lang="sv-SE" dirty="0"/>
              <a:t> titel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383" y="126522"/>
            <a:ext cx="1867855" cy="338648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25" y="105170"/>
            <a:ext cx="9486199" cy="360000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AC53B6-EC42-4F1C-8F62-C2C307A5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58A7A936-BBE4-41FE-9470-0D56E8F77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534" y="6092025"/>
            <a:ext cx="9167812" cy="262314"/>
          </a:xfrm>
        </p:spPr>
        <p:txBody>
          <a:bodyPr/>
          <a:lstStyle>
            <a:lvl1pPr algn="ctr">
              <a:buNone/>
              <a:defRPr sz="125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250" dirty="0"/>
              <a:t>Presentation ÅÅÅÅ.MM.DD</a:t>
            </a:r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6CED2D2E-D243-4321-A9D0-37B7BABDA6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534" y="6490516"/>
            <a:ext cx="9167812" cy="262314"/>
          </a:xfrm>
        </p:spPr>
        <p:txBody>
          <a:bodyPr/>
          <a:lstStyle>
            <a:lvl1pPr algn="ctr">
              <a:buNone/>
              <a:defRPr sz="125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z="1250" dirty="0"/>
              <a:t>Förnamn Efternamn, Avdelning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7263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2856741"/>
            <a:ext cx="3932237" cy="3007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8EBE0-44E9-4148-A411-C21268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07710-43F0-4973-8590-85D8D51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3FACA-D495-4B47-A60C-026B75E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 och fotnot, för diagram tabell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2856741"/>
            <a:ext cx="3932237" cy="3007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EA6B900-BAE4-4916-B65F-318A0126D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C4D7878-6B91-4618-BB4C-17076AD41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 dirty="0"/>
              <a:t>Eventuell text kring diagram datum och år för när studien genomfördes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057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 hö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974" y="1802962"/>
            <a:ext cx="3932237" cy="40610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8EBE0-44E9-4148-A411-C21268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07710-43F0-4973-8590-85D8D51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3FACA-D495-4B47-A60C-026B75E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8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58D5B2C-4BA7-48A7-8966-DB551367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375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5817EE-6E8D-47C7-A929-7CC36661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BFFFA9-A1C4-41AD-A2C4-BF76E9E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3CEA20-922C-49DC-8A38-B3A2DE5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 datum och å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7B2F451-B74E-4441-A066-789EAF783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375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43527A50-5DF0-4D3F-A53D-E8D3AB7ACE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 dirty="0"/>
              <a:t>Frivillig bildtext datum och årtal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55C518-69E3-420A-A43C-58B15F748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 hö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58D5B2C-4BA7-48A7-8966-DB551367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974" y="1802962"/>
            <a:ext cx="3932237" cy="40610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5817EE-6E8D-47C7-A929-7CC36661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BFFFA9-A1C4-41AD-A2C4-BF76E9E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3CEA20-922C-49DC-8A38-B3A2DE5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86C54BD-0732-49B7-830A-ABCB62A50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1469 h 6858000"/>
              <a:gd name="connsiteX3" fmla="*/ 9592853 w 12192000"/>
              <a:gd name="connsiteY3" fmla="*/ 6021469 h 6858000"/>
              <a:gd name="connsiteX4" fmla="*/ 9592853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1469"/>
                </a:lnTo>
                <a:lnTo>
                  <a:pt x="9592853" y="6021469"/>
                </a:lnTo>
                <a:lnTo>
                  <a:pt x="9592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346768-3ABF-4877-80E8-B8480553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5A9CA11-C79B-42D0-9601-1FE1C607F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1469 h 6858000"/>
              <a:gd name="connsiteX3" fmla="*/ 9592853 w 12192000"/>
              <a:gd name="connsiteY3" fmla="*/ 6021469 h 6858000"/>
              <a:gd name="connsiteX4" fmla="*/ 9592853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1469"/>
                </a:lnTo>
                <a:lnTo>
                  <a:pt x="9592853" y="6021469"/>
                </a:lnTo>
                <a:lnTo>
                  <a:pt x="9592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32F9D4-73A7-4BA1-B2A5-01B8EE571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" y="6047598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10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 dirty="0"/>
              <a:t>Frivillig bildtext datum och årtal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970884E-F055-435A-9339-B72F6280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39" y="124010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0468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0496DA-9D5E-45CE-AA8B-05EF79E3BB2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343925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2582219 h 3429000"/>
              <a:gd name="connsiteX3" fmla="*/ 3496853 w 6096000"/>
              <a:gd name="connsiteY3" fmla="*/ 2582219 h 3429000"/>
              <a:gd name="connsiteX4" fmla="*/ 3496853 w 6096000"/>
              <a:gd name="connsiteY4" fmla="*/ 3429000 h 3429000"/>
              <a:gd name="connsiteX5" fmla="*/ 0 w 6096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2582219"/>
                </a:lnTo>
                <a:lnTo>
                  <a:pt x="3496853" y="2582219"/>
                </a:lnTo>
                <a:lnTo>
                  <a:pt x="349685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D070DB78-6A6B-42C1-8412-93073B56A7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88EE81BD-4783-4EBA-9564-3C1D3E604E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 dirty="0"/>
              <a:t>Frivillig bildtext datum och årtal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6201F0-9E0D-4AA4-B8F7-3A3C128D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ch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F6593F1-F15E-4A60-9D79-28689A1CAC2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" y="342900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57" y="1240106"/>
            <a:ext cx="4571056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228" y="2852259"/>
            <a:ext cx="4565085" cy="30786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2" y="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028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3D170-A237-4BF4-B00E-22E5A0A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DA5A3-C3FD-49B5-A89C-5B062D3F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01780-A27E-4051-B9B8-7591913F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5340F-CA4B-460E-8B4E-F68DE78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045FA-B788-48D8-BD0D-F78B59A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28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ch text till höger samt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F6593F1-F15E-4A60-9D79-28689A1CAC2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" y="342900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57" y="1240106"/>
            <a:ext cx="4571056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228" y="2852259"/>
            <a:ext cx="4565085" cy="30786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2" y="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697DF9-0EE4-4FFD-8C38-E52622BBC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" y="6047598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10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 dirty="0"/>
              <a:t>Frivillig bildtext datum och årtal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5C212FF-BB65-4D26-89D7-1E3EBF11D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69" y="2615400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05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 dirty="0"/>
              <a:t>Frivillig bildtext datum och årtal</a:t>
            </a:r>
          </a:p>
        </p:txBody>
      </p:sp>
    </p:spTree>
    <p:extLst>
      <p:ext uri="{BB962C8B-B14F-4D97-AF65-F5344CB8AC3E}">
        <p14:creationId xmlns:p14="http://schemas.microsoft.com/office/powerpoint/2010/main" val="42322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avslutningsfras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1867855" cy="338648"/>
          </a:xfrm>
        </p:spPr>
        <p:txBody>
          <a:bodyPr/>
          <a:lstStyle>
            <a:lvl1pPr algn="l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3" y="6468408"/>
            <a:ext cx="8345833" cy="338647"/>
          </a:xfrm>
        </p:spPr>
        <p:txBody>
          <a:bodyPr/>
          <a:lstStyle>
            <a:lvl1pPr algn="l">
              <a:defRPr sz="125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99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D7ADF-DDE1-4178-9715-D83EAD0B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016641"/>
            <a:ext cx="12193200" cy="8480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1B7A5A-9E53-47F5-88C5-3B08A9C49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7" y="4664176"/>
            <a:ext cx="10080624" cy="105222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</a:t>
            </a:r>
            <a:r>
              <a:rPr lang="sv-SE" dirty="0" err="1"/>
              <a:t>ev</a:t>
            </a:r>
            <a:r>
              <a:rPr lang="sv-SE" dirty="0"/>
              <a:t> titel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1597" y="6445453"/>
            <a:ext cx="1867855" cy="338648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47" y="6031995"/>
            <a:ext cx="9486199" cy="360000"/>
          </a:xfrm>
        </p:spPr>
        <p:txBody>
          <a:bodyPr/>
          <a:lstStyle>
            <a:lvl1pPr algn="ctr">
              <a:defRPr sz="125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AC53B6-EC42-4F1C-8F62-C2C307A5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5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3D170-A237-4BF4-B00E-22E5A0A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DA5A3-C3FD-49B5-A89C-5B062D3F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01780-A27E-4051-B9B8-7591913F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5340F-CA4B-460E-8B4E-F68DE78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045FA-B788-48D8-BD0D-F78B59A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46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561DF-FAB3-49FB-85E3-6FC02A4FA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264000"/>
            <a:ext cx="10080625" cy="23868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13F11-E51F-4BC0-9677-32BFFF7254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5008294"/>
            <a:ext cx="10080625" cy="7440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 här eller lämna blankt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896AD-BB83-4D48-AE45-CF75415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922379" cy="230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8CF1B9-9E4A-4145-B542-EBF6465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1" y="6394838"/>
            <a:ext cx="89460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81BAA2-4498-41C8-8996-C7436D1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3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561DF-FAB3-49FB-85E3-6FC02A4FA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78975"/>
            <a:ext cx="10080625" cy="3193866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13F11-E51F-4BC0-9677-32BFFF7254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4601894"/>
            <a:ext cx="10080625" cy="1246281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buNone/>
              <a:defRPr sz="15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Namn</a:t>
            </a:r>
          </a:p>
          <a:p>
            <a:pPr lvl="1"/>
            <a:r>
              <a:rPr lang="sv-SE" dirty="0"/>
              <a:t>Titel</a:t>
            </a:r>
            <a:br>
              <a:rPr lang="sv-SE" dirty="0"/>
            </a:br>
            <a:r>
              <a:rPr lang="sv-SE" dirty="0"/>
              <a:t>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896AD-BB83-4D48-AE45-CF75415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922379" cy="230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8CF1B9-9E4A-4145-B542-EBF6465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1" y="6394838"/>
            <a:ext cx="89460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81BAA2-4498-41C8-8996-C7436D1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B6569-B60F-4441-9EE5-6A0BFD6A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44710-A50F-4B2C-A56C-1BE478C88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1802962"/>
            <a:ext cx="3960000" cy="4254938"/>
          </a:xfrm>
        </p:spPr>
        <p:txBody>
          <a:bodyPr>
            <a:normAutofit/>
          </a:bodyPr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28DA3B-9D14-4E86-AB67-2A587A1D7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831" y="1795696"/>
            <a:ext cx="3960000" cy="4254937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A583F5-71B0-4CC6-AD22-244EA23E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219E4C-B4B0-4100-B003-053F7FBF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D4C9EE-EDF9-4F72-931C-67B0495E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0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694A3-27BC-4AC1-9E40-E79F095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1802961"/>
            <a:ext cx="7594969" cy="9053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2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336" y="2924174"/>
            <a:ext cx="3960000" cy="3133725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7511" y="2914472"/>
            <a:ext cx="3960000" cy="314342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9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694A3-27BC-4AC1-9E40-E79F095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1802962"/>
            <a:ext cx="3960000" cy="617460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336" y="2724504"/>
            <a:ext cx="3960000" cy="3333396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7511" y="2730451"/>
            <a:ext cx="3960000" cy="3327449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4FE2C8-D21A-47DA-8082-E5E53F3BC2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07511" y="1800302"/>
            <a:ext cx="3960000" cy="617461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25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975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2800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4FE2C8-D21A-47DA-8082-E5E53F3BC2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2800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3EC896FE-0F44-4976-AC84-C05986ED0E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264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E75B965-F5AB-4DD3-8E07-8424EDD7511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12264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9111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69973F0-AD06-4B4B-9740-8506B372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24BEE8-7462-4A31-B9F4-DB84347E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1802962"/>
            <a:ext cx="10304744" cy="425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1930D9-D939-4946-BBE3-16BF6093D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96" y="6453763"/>
            <a:ext cx="922379" cy="230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401577-0F42-42F8-9BA8-73102A537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669" y="72806"/>
            <a:ext cx="477151" cy="33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F12FEC-95B7-429F-BE0E-75829CD3B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6843" y="6394838"/>
            <a:ext cx="8535020" cy="373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7A058D-6776-4EBC-8542-AD9B1A33D14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  <p:sldLayoutId id="2147483672" r:id="rId13"/>
    <p:sldLayoutId id="2147483673" r:id="rId14"/>
    <p:sldLayoutId id="2147483682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D1D05-0764-448D-98DD-2D5BBBFAE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Dokumentation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F8ECED2-38FE-461D-B9B0-B8EAB97F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7" y="4064000"/>
            <a:ext cx="10080624" cy="1652402"/>
          </a:xfrm>
        </p:spPr>
        <p:txBody>
          <a:bodyPr/>
          <a:lstStyle/>
          <a:p>
            <a:r>
              <a:rPr lang="sv-SE" b="1" dirty="0"/>
              <a:t>Humanitära konsekvenser av klimatförändringarna och Röda Korsets roll i Sverige</a:t>
            </a:r>
            <a:br>
              <a:rPr lang="sv-SE" b="1" dirty="0"/>
            </a:br>
            <a:endParaRPr lang="sv-SE" b="1" dirty="0"/>
          </a:p>
          <a:p>
            <a:r>
              <a:rPr lang="sv-SE" dirty="0"/>
              <a:t>Rödakorsdialogen 28 september 2024</a:t>
            </a:r>
          </a:p>
          <a:p>
            <a:endParaRPr lang="sv-SE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8A099F-1AEC-4C44-8F85-045BEE4C6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094BBE-A429-4E55-8E94-5D92DF946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4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93214C-FDFF-B48F-DF01-F7BBE0FE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En bild som visar text, Post-it, Pappersprodukt, handskrift&#10;&#10;Automatiskt genererad beskrivning">
            <a:extLst>
              <a:ext uri="{FF2B5EF4-FFF2-40B4-BE49-F238E27FC236}">
                <a16:creationId xmlns:a16="http://schemas.microsoft.com/office/drawing/2014/main" id="{FEA1FDC2-B12F-9DEF-A3CA-00728BF42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" y="4565"/>
            <a:ext cx="9192015" cy="6849649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C84E22-F258-43E5-630E-BB5DE8BDEF8B}"/>
              </a:ext>
            </a:extLst>
          </p:cNvPr>
          <p:cNvSpPr txBox="1"/>
          <p:nvPr/>
        </p:nvSpPr>
        <p:spPr>
          <a:xfrm>
            <a:off x="9279698" y="2432137"/>
            <a:ext cx="252608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cs typeface="Arial"/>
              </a:rPr>
              <a:t>Ett ord för din känsla om arbetet med klimatfrågor i Röda Korset</a:t>
            </a:r>
            <a:endParaRPr lang="sv-SE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21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D8CED5-3AFE-4198-9AEE-8222A26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för arbetssätt kan vi utveckla för att stötta och motivera kretsarna i att jobba för minskad klimatpåverkan?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155DD5-8FC3-4EF3-B751-241D7F92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9870" indent="-229870"/>
            <a:r>
              <a:rPr lang="sv-SE" dirty="0"/>
              <a:t>”walk </a:t>
            </a:r>
            <a:r>
              <a:rPr lang="sv-SE" err="1"/>
              <a:t>th</a:t>
            </a:r>
            <a:r>
              <a:rPr lang="sv-SE" dirty="0"/>
              <a:t> talk” utsläppsminskning, </a:t>
            </a:r>
            <a:r>
              <a:rPr lang="sv-SE" i="1" dirty="0"/>
              <a:t>men</a:t>
            </a:r>
            <a:r>
              <a:rPr lang="sv-SE" dirty="0"/>
              <a:t> inte fastna i det steget – vi behöver jobba med opinion och påverkan också</a:t>
            </a:r>
            <a:endParaRPr lang="sv-SE"/>
          </a:p>
          <a:p>
            <a:pPr marL="229870" indent="-229870"/>
            <a:r>
              <a:rPr lang="sv-SE" dirty="0"/>
              <a:t>”trappstegsguider” inspirerade av andra, framtagna i samråd 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Dynamisk plattform erfarenhetsutbyte; information/kunskap + jobba med stolthet lustdrivet och tillgängliggöra arbetet/skapa leverans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Cirkulär hantering av textilöverskott ”röda säckar” 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Inventering av kretsars arbete idag för att lägga grund för systematisering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Diplomering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Se över geografi och resurser för stöd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Ändra matnormen i organisationen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Paketera budskapen: – begrepp – exempel olika organisationer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Kalkylator – spanska RK exempel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Blå säckar – FAQ klimatpåverkan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sz="2300">
                <a:cs typeface="Arial"/>
              </a:rPr>
              <a:t>Stöd i lokalupphandling</a:t>
            </a:r>
          </a:p>
          <a:p>
            <a:pPr marL="229870" indent="-229870"/>
            <a:r>
              <a:rPr lang="sv-SE" sz="2300" dirty="0">
                <a:cs typeface="Arial"/>
              </a:rPr>
              <a:t>Nationell transportstrategi och partnerskap </a:t>
            </a:r>
            <a:endParaRPr lang="sv-SE" dirty="0"/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61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D8CED5-3AFE-4198-9AEE-8222A26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för arbetssätt kan vi utveckla för att stötta och motivera kretsarna i att jobba för minskad klimatpåverkan?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155DD5-8FC3-4EF3-B751-241D7F92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9870" indent="-229870"/>
            <a:r>
              <a:rPr lang="sv-SE" sz="2100" dirty="0"/>
              <a:t>Motiverande insats: miljö/klimatdiplomering – Ambitiösa och konkreta krav och mål, för att främja/motivera ökad takt, tempo, aktivitet, action, ambition. - Gemensam mätning/kalkylator</a:t>
            </a:r>
            <a:endParaRPr lang="en-US" sz="2100">
              <a:cs typeface="Arial"/>
            </a:endParaRPr>
          </a:p>
          <a:p>
            <a:pPr marL="229870" indent="-229870"/>
            <a:r>
              <a:rPr lang="sv-SE" sz="2100" dirty="0"/>
              <a:t>Insats för ökad medvetenhet: Utbildning – ökad medvetenhet och ökad förmåga, möjliggöra/är kapacitetsstärkande för att möjliggöra. – Vegetarisk policy?! (inspiration RKUF). – Lokal påverkan, lobbying. – </a:t>
            </a:r>
            <a:r>
              <a:rPr lang="sv-SE" sz="2100" dirty="0" err="1"/>
              <a:t>Kravställan</a:t>
            </a:r>
            <a:r>
              <a:rPr lang="sv-SE" sz="2100" dirty="0"/>
              <a:t> mot partners. Tex lokaler (solpaneler på </a:t>
            </a:r>
            <a:r>
              <a:rPr lang="sv-SE" sz="2100" dirty="0" err="1"/>
              <a:t>taker</a:t>
            </a:r>
            <a:r>
              <a:rPr lang="sv-SE" sz="2100" dirty="0"/>
              <a:t>?)</a:t>
            </a:r>
            <a:endParaRPr lang="sv-SE" sz="2100">
              <a:cs typeface="Arial"/>
            </a:endParaRPr>
          </a:p>
          <a:p>
            <a:pPr marL="229870" indent="-229870"/>
            <a:r>
              <a:rPr lang="sv-SE" sz="2100" dirty="0"/>
              <a:t>Diplomering + utbildning</a:t>
            </a:r>
            <a:endParaRPr lang="sv-SE" sz="2100">
              <a:cs typeface="Arial"/>
            </a:endParaRPr>
          </a:p>
          <a:p>
            <a:pPr marL="229870" indent="-229870"/>
            <a:r>
              <a:rPr lang="sv-SE" sz="2100" dirty="0"/>
              <a:t>Second hand – återvinning? (styras centralt)</a:t>
            </a:r>
            <a:endParaRPr lang="sv-SE" sz="2100">
              <a:cs typeface="Arial"/>
            </a:endParaRPr>
          </a:p>
          <a:p>
            <a:pPr marL="229870" indent="-229870"/>
            <a:r>
              <a:rPr lang="sv-SE" sz="2100" dirty="0"/>
              <a:t>Börja med second hand: </a:t>
            </a:r>
            <a:br>
              <a:rPr lang="sv-SE" sz="2100" dirty="0"/>
            </a:br>
            <a:r>
              <a:rPr lang="sv-SE" sz="2100" dirty="0"/>
              <a:t>Second hand </a:t>
            </a:r>
            <a:r>
              <a:rPr lang="sv-SE" sz="2100" dirty="0">
                <a:sym typeface="Wingdings" panose="05000000000000000000" pitchFamily="2" charset="2"/>
              </a:rPr>
              <a:t> kalkylator  klimatkompensera egen fond  innovation / eget draknäste</a:t>
            </a:r>
            <a:br>
              <a:rPr lang="sv-SE" sz="2100" dirty="0"/>
            </a:br>
            <a:r>
              <a:rPr lang="sv-SE" sz="2100" dirty="0"/>
              <a:t>Second hand </a:t>
            </a:r>
            <a:r>
              <a:rPr lang="sv-SE" sz="2100" dirty="0">
                <a:sym typeface="Wingdings" panose="05000000000000000000" pitchFamily="2" charset="2"/>
              </a:rPr>
              <a:t> kalkylator  certifiering  stärker varumärket  stolta volontärer/ nya volontärer / fler kunder</a:t>
            </a:r>
            <a:endParaRPr lang="sv-SE" sz="2100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28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A4118-EF9D-43E2-04DA-DD00AA1F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 klimatrisker – Södra och Norra Norrland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8B0597-35E3-5301-9425-DC9654D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02962"/>
            <a:ext cx="10304744" cy="45571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dirty="0"/>
              <a:t>Klimatrisker (nuläge)</a:t>
            </a:r>
            <a:endParaRPr lang="sv-SE" dirty="0"/>
          </a:p>
          <a:p>
            <a:r>
              <a:rPr lang="sv-SE" dirty="0"/>
              <a:t>Översvämningar och ras (kraftverksdammar)</a:t>
            </a:r>
          </a:p>
          <a:p>
            <a:r>
              <a:rPr lang="sv-SE" dirty="0"/>
              <a:t>Skred, gifter</a:t>
            </a:r>
          </a:p>
          <a:p>
            <a:r>
              <a:rPr lang="sv-SE" dirty="0"/>
              <a:t>Skogsbränder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Klimatrisker (långsiktigt)</a:t>
            </a:r>
          </a:p>
          <a:p>
            <a:r>
              <a:rPr lang="sv-SE" dirty="0"/>
              <a:t>Slår ut vatten och elförsörjning</a:t>
            </a:r>
          </a:p>
          <a:p>
            <a:r>
              <a:rPr lang="sv-SE" dirty="0"/>
              <a:t>Kylan – ökad snömängd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Konsekvenser</a:t>
            </a:r>
            <a:r>
              <a:rPr lang="sv-SE" dirty="0"/>
              <a:t>:</a:t>
            </a:r>
          </a:p>
          <a:p>
            <a:r>
              <a:rPr lang="sv-SE" dirty="0"/>
              <a:t>Matförsörjning</a:t>
            </a:r>
          </a:p>
          <a:p>
            <a:r>
              <a:rPr lang="sv-SE" dirty="0"/>
              <a:t>Kommunikation </a:t>
            </a:r>
          </a:p>
          <a:p>
            <a:r>
              <a:rPr lang="sv-SE" dirty="0"/>
              <a:t>El (hela landet)</a:t>
            </a:r>
          </a:p>
          <a:p>
            <a:r>
              <a:rPr lang="sv-SE" dirty="0"/>
              <a:t>Försäkringar (inte råd – ej förnyade)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Sårbara målgrupper</a:t>
            </a:r>
          </a:p>
          <a:p>
            <a:r>
              <a:rPr lang="sv-SE" dirty="0"/>
              <a:t>Låginkomsttagare</a:t>
            </a:r>
          </a:p>
          <a:p>
            <a:r>
              <a:rPr lang="sv-SE" dirty="0"/>
              <a:t>Invandrare</a:t>
            </a:r>
          </a:p>
          <a:p>
            <a:r>
              <a:rPr lang="sv-SE" dirty="0"/>
              <a:t>Äldre</a:t>
            </a:r>
          </a:p>
          <a:p>
            <a:r>
              <a:rPr lang="sv-SE" dirty="0"/>
              <a:t>”ungdomar” (tex hemförsäkringar)</a:t>
            </a:r>
          </a:p>
        </p:txBody>
      </p:sp>
    </p:spTree>
    <p:extLst>
      <p:ext uri="{BB962C8B-B14F-4D97-AF65-F5344CB8AC3E}">
        <p14:creationId xmlns:p14="http://schemas.microsoft.com/office/powerpoint/2010/main" val="169625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A4118-EF9D-43E2-04DA-DD00AA1F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 klimatrisker – Mitt och Mellan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8B0597-35E3-5301-9425-DC9654D0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 err="1"/>
              <a:t>Klimatrisk</a:t>
            </a:r>
            <a:r>
              <a:rPr lang="sv-SE" b="1" dirty="0"/>
              <a:t> + konsekvens</a:t>
            </a:r>
          </a:p>
          <a:p>
            <a:r>
              <a:rPr lang="sv-SE" dirty="0"/>
              <a:t>Torka </a:t>
            </a:r>
            <a:r>
              <a:rPr lang="sv-SE" dirty="0">
                <a:sym typeface="Wingdings" panose="05000000000000000000" pitchFamily="2" charset="2"/>
              </a:rPr>
              <a:t> utebliven skörd, dyrare mat, konkurser jordbrukare, ställa om odling, sjukdomar (fler/andra)</a:t>
            </a:r>
          </a:p>
          <a:p>
            <a:r>
              <a:rPr lang="sv-SE" dirty="0"/>
              <a:t>Skogsbrand </a:t>
            </a:r>
            <a:r>
              <a:rPr lang="sv-SE" dirty="0">
                <a:sym typeface="Wingdings" panose="05000000000000000000" pitchFamily="2" charset="2"/>
              </a:rPr>
              <a:t> dödsfall djur/människor, produktionsbortfall, konkurser, mänskligt lidande, lokalsamhället påverkas, kulturvärden </a:t>
            </a:r>
          </a:p>
          <a:p>
            <a:r>
              <a:rPr lang="sv-SE" dirty="0"/>
              <a:t>Översvämning </a:t>
            </a:r>
            <a:r>
              <a:rPr lang="sv-SE" dirty="0">
                <a:sym typeface="Wingdings" panose="05000000000000000000" pitchFamily="2" charset="2"/>
              </a:rPr>
              <a:t> hus och fastigheter, dödsfall/skador, rasrisk/erosion, samhället fungerar inte, ekonomiska kostnader högre (fler försäkringar)</a:t>
            </a:r>
          </a:p>
          <a:p>
            <a:r>
              <a:rPr lang="sv-SE" dirty="0">
                <a:sym typeface="Wingdings" panose="05000000000000000000" pitchFamily="2" charset="2"/>
              </a:rPr>
              <a:t>Värmebölja  Dödsfall/skada/sjukhus, </a:t>
            </a:r>
            <a:r>
              <a:rPr lang="sv-SE" dirty="0" err="1">
                <a:sym typeface="Wingdings" panose="05000000000000000000" pitchFamily="2" charset="2"/>
              </a:rPr>
              <a:t>livsmedelbrist</a:t>
            </a:r>
            <a:r>
              <a:rPr lang="sv-SE" dirty="0">
                <a:sym typeface="Wingdings" panose="05000000000000000000" pitchFamily="2" charset="2"/>
              </a:rPr>
              <a:t>, torka/vattenbrist, skörd slår fel, matens hållbarhet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Sårbara målgrupper</a:t>
            </a:r>
          </a:p>
          <a:p>
            <a:r>
              <a:rPr lang="sv-SE" dirty="0"/>
              <a:t>Äldre</a:t>
            </a:r>
          </a:p>
          <a:p>
            <a:r>
              <a:rPr lang="sv-SE" dirty="0"/>
              <a:t>Barn</a:t>
            </a:r>
          </a:p>
          <a:p>
            <a:r>
              <a:rPr lang="sv-SE" dirty="0"/>
              <a:t>Låginkomsttagare/resurssvaga </a:t>
            </a:r>
          </a:p>
          <a:p>
            <a:r>
              <a:rPr lang="sv-SE" dirty="0"/>
              <a:t>Kan slå olika på landsbygd/stad</a:t>
            </a:r>
          </a:p>
          <a:p>
            <a:r>
              <a:rPr lang="sv-SE" dirty="0"/>
              <a:t>Djur</a:t>
            </a:r>
          </a:p>
          <a:p>
            <a:r>
              <a:rPr lang="sv-SE" dirty="0"/>
              <a:t>Nyanlända/språktrösklar</a:t>
            </a:r>
          </a:p>
          <a:p>
            <a:r>
              <a:rPr lang="sv-SE" dirty="0"/>
              <a:t>Digitalt begränsade</a:t>
            </a:r>
          </a:p>
          <a:p>
            <a:r>
              <a:rPr lang="sv-SE" dirty="0"/>
              <a:t>Personer med funktionsnedsättningar</a:t>
            </a:r>
          </a:p>
        </p:txBody>
      </p:sp>
    </p:spTree>
    <p:extLst>
      <p:ext uri="{BB962C8B-B14F-4D97-AF65-F5344CB8AC3E}">
        <p14:creationId xmlns:p14="http://schemas.microsoft.com/office/powerpoint/2010/main" val="351885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A4118-EF9D-43E2-04DA-DD00AA1F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 klimatrisker – Väst och Göta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8B0597-35E3-5301-9425-DC9654D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02962"/>
            <a:ext cx="10304744" cy="4557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Klimatrisker</a:t>
            </a:r>
            <a:r>
              <a:rPr lang="sv-SE" dirty="0"/>
              <a:t>: </a:t>
            </a:r>
          </a:p>
          <a:p>
            <a:r>
              <a:rPr lang="sv-SE" dirty="0"/>
              <a:t>Res, skred, översvämningar  –  Göta Älvdalen</a:t>
            </a:r>
          </a:p>
          <a:p>
            <a:r>
              <a:rPr lang="sv-SE" dirty="0"/>
              <a:t>Torra somrar, skogsbränder, </a:t>
            </a:r>
            <a:r>
              <a:rPr lang="sv-SE" dirty="0" err="1"/>
              <a:t>ev</a:t>
            </a:r>
            <a:r>
              <a:rPr lang="sv-SE" dirty="0"/>
              <a:t> evakuering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Konsekvenser</a:t>
            </a:r>
            <a:r>
              <a:rPr lang="sv-SE" dirty="0"/>
              <a:t>:</a:t>
            </a:r>
          </a:p>
          <a:p>
            <a:r>
              <a:rPr lang="sv-SE" dirty="0"/>
              <a:t>Drabbar infrastruktur  –  människors livsvillkor, evakuering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Sårbara målgrupper</a:t>
            </a:r>
          </a:p>
          <a:p>
            <a:r>
              <a:rPr lang="sv-SE" dirty="0"/>
              <a:t>Socioekonomiskt utsatta områden- hög sårbarhet</a:t>
            </a:r>
          </a:p>
          <a:p>
            <a:r>
              <a:rPr lang="sv-SE" dirty="0"/>
              <a:t>Äldre personer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728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A4118-EF9D-43E2-04DA-DD00AA1F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 klimatrisker – Stockholm och Gotland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8B0597-35E3-5301-9425-DC9654D0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dirty="0"/>
              <a:t>Gotland  </a:t>
            </a:r>
          </a:p>
          <a:p>
            <a:pPr marL="0" indent="0">
              <a:buNone/>
            </a:pPr>
            <a:r>
              <a:rPr lang="sv-SE" b="1" dirty="0" err="1"/>
              <a:t>Klimatrisk</a:t>
            </a:r>
            <a:r>
              <a:rPr lang="sv-SE" b="1" dirty="0"/>
              <a:t> –&gt; konsekvens </a:t>
            </a:r>
            <a:r>
              <a:rPr lang="sv-SE" b="1" dirty="0">
                <a:sym typeface="Wingdings" panose="05000000000000000000" pitchFamily="2" charset="2"/>
              </a:rPr>
              <a:t> sårbara målgrupper</a:t>
            </a:r>
            <a:endParaRPr lang="sv-SE" dirty="0"/>
          </a:p>
          <a:p>
            <a:r>
              <a:rPr lang="sv-SE" dirty="0"/>
              <a:t>Värme </a:t>
            </a:r>
            <a:r>
              <a:rPr lang="sv-SE" dirty="0">
                <a:sym typeface="Wingdings" panose="05000000000000000000" pitchFamily="2" charset="2"/>
              </a:rPr>
              <a:t> brandrisk, torka, matosäkerhet  minst resursstarka </a:t>
            </a:r>
          </a:p>
          <a:p>
            <a:r>
              <a:rPr lang="sv-SE" dirty="0"/>
              <a:t>Vattenbrist/torka </a:t>
            </a:r>
            <a:r>
              <a:rPr lang="sv-SE" dirty="0">
                <a:sym typeface="Wingdings" panose="05000000000000000000" pitchFamily="2" charset="2"/>
              </a:rPr>
              <a:t> matosäkerhet  minst resursstarka </a:t>
            </a: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b="1" dirty="0"/>
              <a:t>Stockholm  </a:t>
            </a:r>
          </a:p>
          <a:p>
            <a:pPr marL="0" indent="0">
              <a:buNone/>
            </a:pPr>
            <a:r>
              <a:rPr lang="sv-SE" b="1" dirty="0" err="1"/>
              <a:t>Klimatrisk</a:t>
            </a:r>
            <a:r>
              <a:rPr lang="sv-SE" b="1" dirty="0"/>
              <a:t> –&gt; konsekvens </a:t>
            </a:r>
            <a:r>
              <a:rPr lang="sv-SE" b="1" dirty="0">
                <a:sym typeface="Wingdings" panose="05000000000000000000" pitchFamily="2" charset="2"/>
              </a:rPr>
              <a:t> sårbara målgrupper</a:t>
            </a:r>
            <a:endParaRPr lang="sv-SE" dirty="0"/>
          </a:p>
          <a:p>
            <a:r>
              <a:rPr lang="sv-SE" dirty="0"/>
              <a:t>Vatten (skyfall, översvämning, </a:t>
            </a:r>
            <a:r>
              <a:rPr lang="sv-SE" dirty="0" err="1"/>
              <a:t>etc</a:t>
            </a:r>
            <a:r>
              <a:rPr lang="sv-SE" dirty="0"/>
              <a:t>) </a:t>
            </a:r>
            <a:r>
              <a:rPr lang="sv-SE" dirty="0">
                <a:sym typeface="Wingdings" panose="05000000000000000000" pitchFamily="2" charset="2"/>
              </a:rPr>
              <a:t> Olyckor (människor, infrastruktur), skadad infrastruktur; förstörelse, ekonomiska konsekvenser  människor i socioekonomiskutsatthet, personer med bristande tillit</a:t>
            </a:r>
          </a:p>
          <a:p>
            <a:r>
              <a:rPr lang="sv-SE" dirty="0">
                <a:sym typeface="Wingdings" panose="05000000000000000000" pitchFamily="2" charset="2"/>
              </a:rPr>
              <a:t>Värme(reglering)  Hälsorisker  Unga / äldre</a:t>
            </a:r>
          </a:p>
        </p:txBody>
      </p:sp>
    </p:spTree>
    <p:extLst>
      <p:ext uri="{BB962C8B-B14F-4D97-AF65-F5344CB8AC3E}">
        <p14:creationId xmlns:p14="http://schemas.microsoft.com/office/powerpoint/2010/main" val="142627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A4118-EF9D-43E2-04DA-DD00AA1F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 klimatrisker – Syd och Sydost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8B0597-35E3-5301-9425-DC9654D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02962"/>
            <a:ext cx="10304744" cy="45571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dirty="0"/>
              <a:t>Klimatrisker</a:t>
            </a:r>
            <a:r>
              <a:rPr lang="sv-SE" dirty="0"/>
              <a:t>: </a:t>
            </a:r>
          </a:p>
          <a:p>
            <a:r>
              <a:rPr lang="sv-SE" dirty="0"/>
              <a:t>Stigande havsnivåer</a:t>
            </a:r>
          </a:p>
          <a:p>
            <a:r>
              <a:rPr lang="sv-SE" dirty="0"/>
              <a:t>Erosion</a:t>
            </a:r>
          </a:p>
          <a:p>
            <a:r>
              <a:rPr lang="sv-SE" dirty="0"/>
              <a:t>Storm</a:t>
            </a:r>
          </a:p>
          <a:p>
            <a:r>
              <a:rPr lang="sv-SE" dirty="0"/>
              <a:t>Översvämning; skyfall/kust och inland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Konsekvenser</a:t>
            </a:r>
            <a:r>
              <a:rPr lang="sv-SE" dirty="0"/>
              <a:t>:</a:t>
            </a:r>
          </a:p>
          <a:p>
            <a:r>
              <a:rPr lang="sv-SE" dirty="0"/>
              <a:t>Torka</a:t>
            </a:r>
          </a:p>
          <a:p>
            <a:r>
              <a:rPr lang="sv-SE" dirty="0"/>
              <a:t>Förändrat jordbruk</a:t>
            </a:r>
          </a:p>
          <a:p>
            <a:r>
              <a:rPr lang="sv-SE" dirty="0"/>
              <a:t>Minskad fodertillgång</a:t>
            </a:r>
          </a:p>
          <a:p>
            <a:r>
              <a:rPr lang="sv-SE" dirty="0"/>
              <a:t>Skadad elförsörjning; nås inte av information; betal &amp; bank</a:t>
            </a:r>
          </a:p>
          <a:p>
            <a:r>
              <a:rPr lang="sv-SE" dirty="0"/>
              <a:t>Förorenat vatten PFAS; avloppssystem &amp; reningsverk otillräckliga/undermåliga</a:t>
            </a:r>
          </a:p>
          <a:p>
            <a:r>
              <a:rPr lang="sv-SE" dirty="0"/>
              <a:t>Oro och ångest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Sårbara målgrupper</a:t>
            </a:r>
          </a:p>
          <a:p>
            <a:r>
              <a:rPr lang="sv-SE" dirty="0"/>
              <a:t>Äldre</a:t>
            </a:r>
          </a:p>
          <a:p>
            <a:r>
              <a:rPr lang="sv-SE" dirty="0"/>
              <a:t>Unga</a:t>
            </a:r>
          </a:p>
          <a:p>
            <a:r>
              <a:rPr lang="sv-SE" dirty="0"/>
              <a:t>Jordbrukare</a:t>
            </a:r>
          </a:p>
          <a:p>
            <a:r>
              <a:rPr lang="sv-SE" dirty="0"/>
              <a:t>Personer som saknar tilltro till myndigheter</a:t>
            </a:r>
          </a:p>
          <a:p>
            <a:r>
              <a:rPr lang="sv-SE" dirty="0"/>
              <a:t>Personer som inte talar svenska</a:t>
            </a:r>
          </a:p>
          <a:p>
            <a:r>
              <a:rPr lang="sv-SE" dirty="0"/>
              <a:t>Personer i socioekonomisk utsatthet; de som saknar försäkring; kan sakna förutsättningar för krisberedskap</a:t>
            </a:r>
          </a:p>
        </p:txBody>
      </p:sp>
    </p:spTree>
    <p:extLst>
      <p:ext uri="{BB962C8B-B14F-4D97-AF65-F5344CB8AC3E}">
        <p14:creationId xmlns:p14="http://schemas.microsoft.com/office/powerpoint/2010/main" val="3026307666"/>
      </p:ext>
    </p:extLst>
  </p:cSld>
  <p:clrMapOvr>
    <a:masterClrMapping/>
  </p:clrMapOvr>
</p:sld>
</file>

<file path=ppt/theme/theme1.xml><?xml version="1.0" encoding="utf-8"?>
<a:theme xmlns:a="http://schemas.openxmlformats.org/drawingml/2006/main" name="Röda korset">
  <a:themeElements>
    <a:clrScheme name="Röda korse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0025"/>
      </a:accent1>
      <a:accent2>
        <a:srgbClr val="878787"/>
      </a:accent2>
      <a:accent3>
        <a:srgbClr val="FBD1D1"/>
      </a:accent3>
      <a:accent4>
        <a:srgbClr val="EE7884"/>
      </a:accent4>
      <a:accent5>
        <a:srgbClr val="E4E4E4"/>
      </a:accent5>
      <a:accent6>
        <a:srgbClr val="000000"/>
      </a:accent6>
      <a:hlink>
        <a:srgbClr val="0563C1"/>
      </a:hlink>
      <a:folHlink>
        <a:srgbClr val="954F72"/>
      </a:folHlink>
    </a:clrScheme>
    <a:fontScheme name="Röda kor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öda Korset Sv.potx" id="{49891452-B7FE-4E8D-88C5-81CED40E41D4}" vid="{905DCBEA-CF02-4487-8C2E-F7015BD693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af6802-9b7c-4f98-bc94-2befeaedffec">
      <Terms xmlns="http://schemas.microsoft.com/office/infopath/2007/PartnerControls"/>
    </lcf76f155ced4ddcb4097134ff3c332f>
    <L_x00e4_nk xmlns="f5af6802-9b7c-4f98-bc94-2befeaedffec">
      <Url xsi:nil="true"/>
      <Description xsi:nil="true"/>
    </L_x00e4_nk>
    <TaxCatchAll xmlns="4bbcc925-30e6-4322-ae2e-35e2f26a0cb5" xsi:nil="true"/>
    <Avtalsperiod xmlns="f5af6802-9b7c-4f98-bc94-2befeaedff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4B8C0F52502949B1D04862A41A9F0C" ma:contentTypeVersion="21" ma:contentTypeDescription="Skapa ett nytt dokument." ma:contentTypeScope="" ma:versionID="bbabd05395f3e3e748e25f402dd61eb7">
  <xsd:schema xmlns:xsd="http://www.w3.org/2001/XMLSchema" xmlns:xs="http://www.w3.org/2001/XMLSchema" xmlns:p="http://schemas.microsoft.com/office/2006/metadata/properties" xmlns:ns2="4bbcc925-30e6-4322-ae2e-35e2f26a0cb5" xmlns:ns3="f5af6802-9b7c-4f98-bc94-2befeaedffec" targetNamespace="http://schemas.microsoft.com/office/2006/metadata/properties" ma:root="true" ma:fieldsID="7d667af2c64d935705a9467fc29177fb" ns2:_="" ns3:_="">
    <xsd:import namespace="4bbcc925-30e6-4322-ae2e-35e2f26a0cb5"/>
    <xsd:import namespace="f5af6802-9b7c-4f98-bc94-2befeaedff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_x00e4_nk" minOccurs="0"/>
                <xsd:element ref="ns3:lcf76f155ced4ddcb4097134ff3c332f" minOccurs="0"/>
                <xsd:element ref="ns2:TaxCatchAll" minOccurs="0"/>
                <xsd:element ref="ns3:Avtalsperiod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c925-30e6-4322-ae2e-35e2f26a0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ceb7d9-c41b-4284-8a2f-7c679d4f6776}" ma:internalName="TaxCatchAll" ma:showField="CatchAllData" ma:web="4bbcc925-30e6-4322-ae2e-35e2f26a0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f6802-9b7c-4f98-bc94-2befeaedf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_x00e4_nk" ma:index="21" nillable="true" ma:displayName="Länk" ma:format="Hyperlink" ma:internalName="L_x00e4_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5b242e9b-2841-42ae-884b-548b5f8b7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vtalsperiod" ma:index="25" nillable="true" ma:displayName="Avtalsperiod" ma:description="Period för avtalet " ma:format="Dropdown" ma:internalName="Avtalsperiod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ED64B-042A-4538-B3BD-5B22F3AD8A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24FFB-7E70-4177-B6A4-AB774B7D66B2}">
  <ds:schemaRefs>
    <ds:schemaRef ds:uri="http://schemas.microsoft.com/office/2006/metadata/properties"/>
    <ds:schemaRef ds:uri="http://schemas.microsoft.com/office/infopath/2007/PartnerControls"/>
    <ds:schemaRef ds:uri="f5af6802-9b7c-4f98-bc94-2befeaedffec"/>
    <ds:schemaRef ds:uri="4bbcc925-30e6-4322-ae2e-35e2f26a0cb5"/>
  </ds:schemaRefs>
</ds:datastoreItem>
</file>

<file path=customXml/itemProps3.xml><?xml version="1.0" encoding="utf-8"?>
<ds:datastoreItem xmlns:ds="http://schemas.openxmlformats.org/officeDocument/2006/customXml" ds:itemID="{5CD628C8-A2CA-4193-B3DD-A7C1615F3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cc925-30e6-4322-ae2e-35e2f26a0cb5"/>
    <ds:schemaRef ds:uri="f5af6802-9b7c-4f98-bc94-2befeaedf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</TotalTime>
  <Words>674</Words>
  <Application>Microsoft Office PowerPoint</Application>
  <PresentationFormat>Bredbild</PresentationFormat>
  <Paragraphs>103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Röda korset</vt:lpstr>
      <vt:lpstr>Dokumentation</vt:lpstr>
      <vt:lpstr>PowerPoint-presentation</vt:lpstr>
      <vt:lpstr>Vad för arbetssätt kan vi utveckla för att stötta och motivera kretsarna i att jobba för minskad klimatpåverkan?</vt:lpstr>
      <vt:lpstr>Vad för arbetssätt kan vi utveckla för att stötta och motivera kretsarna i att jobba för minskad klimatpåverkan?</vt:lpstr>
      <vt:lpstr>Kartläggning klimatrisker – Södra och Norra Norrland</vt:lpstr>
      <vt:lpstr>Kartläggning klimatrisker – Mitt och Mellan</vt:lpstr>
      <vt:lpstr>Kartläggning klimatrisker – Väst och Göta</vt:lpstr>
      <vt:lpstr>Kartläggning klimatrisker – Stockholm och Gotland</vt:lpstr>
      <vt:lpstr>Kartläggning klimatrisker – Syd och Sydost</vt:lpstr>
    </vt:vector>
  </TitlesOfParts>
  <Company>Swedish Red Cross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Frida Ågren</dc:creator>
  <cp:lastModifiedBy>Frida Ågren</cp:lastModifiedBy>
  <cp:revision>28</cp:revision>
  <dcterms:created xsi:type="dcterms:W3CDTF">2024-09-28T14:54:52Z</dcterms:created>
  <dcterms:modified xsi:type="dcterms:W3CDTF">2024-10-01T09:56:04Z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0x010100604B8C0F52502949B1D04862A41A9F0C</vt:lpwstr>
  </property>
  <property fmtid="{D5CDD505-2E9C-101B-9397-08002B2CF9AE}" pid="3" name="MediaServiceImageTags">
    <vt:lpwstr/>
  </property>
</Properties>
</file>