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7"/>
  </p:notesMasterIdLst>
  <p:sldIdLst>
    <p:sldId id="261" r:id="rId5"/>
    <p:sldId id="260" r:id="rId6"/>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49" d="100"/>
          <a:sy n="49" d="100"/>
        </p:scale>
        <p:origin x="1973" y="6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notesMaster" Target="notesMasters/notesMaster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venir Book" panose="02000503020000020003" pitchFamily="2" charset="0"/>
              </a:defRPr>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venir Book" panose="02000503020000020003" pitchFamily="2" charset="0"/>
              </a:defRPr>
            </a:lvl1pPr>
          </a:lstStyle>
          <a:p>
            <a:fld id="{D73C2647-8DCF-C940-A5FA-A47F443CA9E1}" type="datetimeFigureOut">
              <a:rPr lang="sv-SE" smtClean="0"/>
              <a:pPr/>
              <a:t>2023-07-24</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venir Book" panose="02000503020000020003" pitchFamily="2" charset="0"/>
              </a:defRPr>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venir Book" panose="02000503020000020003" pitchFamily="2" charset="0"/>
              </a:defRPr>
            </a:lvl1pPr>
          </a:lstStyle>
          <a:p>
            <a:fld id="{9023942F-9EDA-474E-9743-B4DD7A9CCC22}" type="slidenum">
              <a:rPr lang="sv-SE" smtClean="0"/>
              <a:pPr/>
              <a:t>‹#›</a:t>
            </a:fld>
            <a:endParaRPr lang="sv-SE"/>
          </a:p>
        </p:txBody>
      </p:sp>
    </p:spTree>
    <p:extLst>
      <p:ext uri="{BB962C8B-B14F-4D97-AF65-F5344CB8AC3E}">
        <p14:creationId xmlns:p14="http://schemas.microsoft.com/office/powerpoint/2010/main" val="384567652"/>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venir Book" panose="02000503020000020003" pitchFamily="2" charset="0"/>
        <a:ea typeface="+mn-ea"/>
        <a:cs typeface="+mn-cs"/>
      </a:defRPr>
    </a:lvl1pPr>
    <a:lvl2pPr marL="457200" algn="l" defTabSz="914400" rtl="0" eaLnBrk="1" latinLnBrk="0" hangingPunct="1">
      <a:defRPr sz="1200" b="0" i="0" kern="1200">
        <a:solidFill>
          <a:schemeClr val="tx1"/>
        </a:solidFill>
        <a:latin typeface="Avenir Book" panose="02000503020000020003" pitchFamily="2" charset="0"/>
        <a:ea typeface="+mn-ea"/>
        <a:cs typeface="+mn-cs"/>
      </a:defRPr>
    </a:lvl2pPr>
    <a:lvl3pPr marL="914400" algn="l" defTabSz="914400" rtl="0" eaLnBrk="1" latinLnBrk="0" hangingPunct="1">
      <a:defRPr sz="1200" b="0" i="0" kern="1200">
        <a:solidFill>
          <a:schemeClr val="tx1"/>
        </a:solidFill>
        <a:latin typeface="Avenir Book" panose="02000503020000020003" pitchFamily="2" charset="0"/>
        <a:ea typeface="+mn-ea"/>
        <a:cs typeface="+mn-cs"/>
      </a:defRPr>
    </a:lvl3pPr>
    <a:lvl4pPr marL="1371600" algn="l" defTabSz="914400" rtl="0" eaLnBrk="1" latinLnBrk="0" hangingPunct="1">
      <a:defRPr sz="1200" b="0" i="0" kern="1200">
        <a:solidFill>
          <a:schemeClr val="tx1"/>
        </a:solidFill>
        <a:latin typeface="Avenir Book" panose="02000503020000020003" pitchFamily="2" charset="0"/>
        <a:ea typeface="+mn-ea"/>
        <a:cs typeface="+mn-cs"/>
      </a:defRPr>
    </a:lvl4pPr>
    <a:lvl5pPr marL="1828800" algn="l" defTabSz="914400" rtl="0" eaLnBrk="1" latinLnBrk="0" hangingPunct="1">
      <a:defRPr sz="1200" b="0" i="0" kern="1200">
        <a:solidFill>
          <a:schemeClr val="tx1"/>
        </a:solidFill>
        <a:latin typeface="Avenir Book" panose="02000503020000020003"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Anpassad layout">
    <p:spTree>
      <p:nvGrpSpPr>
        <p:cNvPr id="1" name=""/>
        <p:cNvGrpSpPr/>
        <p:nvPr/>
      </p:nvGrpSpPr>
      <p:grpSpPr>
        <a:xfrm>
          <a:off x="0" y="0"/>
          <a:ext cx="0" cy="0"/>
          <a:chOff x="0" y="0"/>
          <a:chExt cx="0" cy="0"/>
        </a:xfrm>
      </p:grpSpPr>
      <p:sp>
        <p:nvSpPr>
          <p:cNvPr id="3" name="Rubrik 1">
            <a:extLst>
              <a:ext uri="{FF2B5EF4-FFF2-40B4-BE49-F238E27FC236}">
                <a16:creationId xmlns:a16="http://schemas.microsoft.com/office/drawing/2014/main" id="{3CB37B2C-E5E9-2E43-B821-CBF31E82CF15}"/>
              </a:ext>
            </a:extLst>
          </p:cNvPr>
          <p:cNvSpPr>
            <a:spLocks noGrp="1"/>
          </p:cNvSpPr>
          <p:nvPr>
            <p:ph type="ctrTitle"/>
          </p:nvPr>
        </p:nvSpPr>
        <p:spPr>
          <a:xfrm>
            <a:off x="1524000" y="1812926"/>
            <a:ext cx="9144000" cy="2387600"/>
          </a:xfrm>
          <a:noFill/>
        </p:spPr>
        <p:txBody>
          <a:bodyPr anchor="b"/>
          <a:lstStyle>
            <a:lvl1pPr algn="ctr">
              <a:defRPr sz="5400">
                <a:solidFill>
                  <a:schemeClr val="accent1"/>
                </a:solidFill>
              </a:defRPr>
            </a:lvl1pPr>
          </a:lstStyle>
          <a:p>
            <a:r>
              <a:rPr lang="sv-SE"/>
              <a:t>Klicka här för att ändra mall för rubrikformat</a:t>
            </a:r>
          </a:p>
        </p:txBody>
      </p:sp>
      <p:sp>
        <p:nvSpPr>
          <p:cNvPr id="4" name="Underrubrik 2">
            <a:extLst>
              <a:ext uri="{FF2B5EF4-FFF2-40B4-BE49-F238E27FC236}">
                <a16:creationId xmlns:a16="http://schemas.microsoft.com/office/drawing/2014/main" id="{273CB905-0B59-3B44-BE6E-18A5C99CF03B}"/>
              </a:ext>
            </a:extLst>
          </p:cNvPr>
          <p:cNvSpPr>
            <a:spLocks noGrp="1"/>
          </p:cNvSpPr>
          <p:nvPr>
            <p:ph type="subTitle" idx="1"/>
          </p:nvPr>
        </p:nvSpPr>
        <p:spPr>
          <a:xfrm>
            <a:off x="1524000" y="4292601"/>
            <a:ext cx="9144000" cy="1655762"/>
          </a:xfrm>
        </p:spPr>
        <p:txBody>
          <a:bodyPr>
            <a:noAutofit/>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Tree>
    <p:extLst>
      <p:ext uri="{BB962C8B-B14F-4D97-AF65-F5344CB8AC3E}">
        <p14:creationId xmlns:p14="http://schemas.microsoft.com/office/powerpoint/2010/main" val="1996629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7AC3191-FAE0-7A45-AC4E-FEF35D563F52}"/>
              </a:ext>
            </a:extLst>
          </p:cNvPr>
          <p:cNvSpPr>
            <a:spLocks noGrp="1"/>
          </p:cNvSpPr>
          <p:nvPr>
            <p:ph type="title"/>
          </p:nvPr>
        </p:nvSpPr>
        <p:spPr>
          <a:xfrm>
            <a:off x="839788" y="365125"/>
            <a:ext cx="10515600" cy="1325563"/>
          </a:xfrm>
        </p:spPr>
        <p:txBody>
          <a:bodyPr/>
          <a:lstStyle>
            <a:lvl1pPr>
              <a:defRPr>
                <a:solidFill>
                  <a:schemeClr val="accent1"/>
                </a:solidFill>
              </a:defRPr>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CB22C4C8-604E-B941-AE6D-B7721577A382}"/>
              </a:ext>
            </a:extLst>
          </p:cNvPr>
          <p:cNvSpPr>
            <a:spLocks noGrp="1"/>
          </p:cNvSpPr>
          <p:nvPr>
            <p:ph type="body" idx="1"/>
          </p:nvPr>
        </p:nvSpPr>
        <p:spPr>
          <a:xfrm>
            <a:off x="839788" y="1681163"/>
            <a:ext cx="5157787" cy="823912"/>
          </a:xfrm>
        </p:spPr>
        <p:txBody>
          <a:bodyPr anchor="b"/>
          <a:lstStyle>
            <a:lvl1pPr marL="0" indent="0">
              <a:buNone/>
              <a:defRPr sz="2400" b="0" i="0">
                <a:latin typeface="Avenir" panose="02000503020000020003"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161848E0-BD32-114D-AB1C-3C8BDF73FBE7}"/>
              </a:ext>
            </a:extLst>
          </p:cNvPr>
          <p:cNvSpPr>
            <a:spLocks noGrp="1"/>
          </p:cNvSpPr>
          <p:nvPr>
            <p:ph sz="half" idx="2"/>
          </p:nvPr>
        </p:nvSpPr>
        <p:spPr>
          <a:xfrm>
            <a:off x="839788" y="2505075"/>
            <a:ext cx="5157787" cy="3684588"/>
          </a:xfrm>
        </p:spPr>
        <p:txBody>
          <a:bodyPr/>
          <a:lstStyle>
            <a:lvl1pPr>
              <a:defRPr sz="2400" b="0" i="0">
                <a:latin typeface="Avenir Book" panose="02000503020000020003" pitchFamily="2" charset="0"/>
              </a:defRPr>
            </a:lvl1pPr>
            <a:lvl2pPr>
              <a:defRPr b="0" i="0">
                <a:latin typeface="Avenir Book" panose="02000503020000020003" pitchFamily="2" charset="0"/>
              </a:defRPr>
            </a:lvl2pPr>
            <a:lvl3pPr>
              <a:defRPr b="0" i="0">
                <a:latin typeface="Avenir Book" panose="02000503020000020003" pitchFamily="2" charset="0"/>
              </a:defRPr>
            </a:lvl3pPr>
            <a:lvl4pPr>
              <a:defRPr b="0" i="0">
                <a:latin typeface="Avenir Book" panose="02000503020000020003" pitchFamily="2" charset="0"/>
              </a:defRPr>
            </a:lvl4pPr>
            <a:lvl5pPr>
              <a:defRPr b="0" i="0">
                <a:latin typeface="Avenir Book" panose="02000503020000020003" pitchFamily="2" charset="0"/>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601DBF91-047A-3F47-8790-A02FE7265CEE}"/>
              </a:ext>
            </a:extLst>
          </p:cNvPr>
          <p:cNvSpPr>
            <a:spLocks noGrp="1"/>
          </p:cNvSpPr>
          <p:nvPr>
            <p:ph type="body" sz="quarter" idx="3"/>
          </p:nvPr>
        </p:nvSpPr>
        <p:spPr>
          <a:xfrm>
            <a:off x="6172200" y="1681163"/>
            <a:ext cx="5183188" cy="823912"/>
          </a:xfrm>
        </p:spPr>
        <p:txBody>
          <a:bodyPr anchor="b"/>
          <a:lstStyle>
            <a:lvl1pPr marL="0" indent="0">
              <a:buNone/>
              <a:defRPr sz="2400" b="0" i="0">
                <a:latin typeface="Avenir" panose="02000503020000020003"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446CF0DB-779A-A34A-A176-D56B7AA12AC1}"/>
              </a:ext>
            </a:extLst>
          </p:cNvPr>
          <p:cNvSpPr>
            <a:spLocks noGrp="1"/>
          </p:cNvSpPr>
          <p:nvPr>
            <p:ph sz="quarter" idx="4"/>
          </p:nvPr>
        </p:nvSpPr>
        <p:spPr>
          <a:xfrm>
            <a:off x="6172200" y="2505075"/>
            <a:ext cx="5183188" cy="3684588"/>
          </a:xfrm>
        </p:spPr>
        <p:txBody>
          <a:bodyPr/>
          <a:lstStyle>
            <a:lvl1pPr>
              <a:defRPr sz="2400" b="0" i="0">
                <a:latin typeface="Avenir Book" panose="02000503020000020003" pitchFamily="2" charset="0"/>
              </a:defRPr>
            </a:lvl1pPr>
            <a:lvl2pPr>
              <a:defRPr b="0" i="0">
                <a:latin typeface="Avenir Book" panose="02000503020000020003" pitchFamily="2" charset="0"/>
              </a:defRPr>
            </a:lvl2pPr>
            <a:lvl3pPr>
              <a:defRPr b="0" i="0">
                <a:latin typeface="Avenir Book" panose="02000503020000020003" pitchFamily="2" charset="0"/>
              </a:defRPr>
            </a:lvl3pPr>
            <a:lvl4pPr>
              <a:defRPr b="0" i="0">
                <a:latin typeface="Avenir Book" panose="02000503020000020003" pitchFamily="2" charset="0"/>
              </a:defRPr>
            </a:lvl4pPr>
            <a:lvl5pPr>
              <a:defRPr b="0" i="0">
                <a:latin typeface="Avenir Book" panose="02000503020000020003" pitchFamily="2" charset="0"/>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9129454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C58CD58-A64D-164A-BB32-8DFFAEEA2ED3}"/>
              </a:ext>
            </a:extLst>
          </p:cNvPr>
          <p:cNvSpPr>
            <a:spLocks noGrp="1"/>
          </p:cNvSpPr>
          <p:nvPr>
            <p:ph type="title"/>
          </p:nvPr>
        </p:nvSpPr>
        <p:spPr>
          <a:xfrm>
            <a:off x="839788" y="457200"/>
            <a:ext cx="3932237" cy="1600200"/>
          </a:xfrm>
        </p:spPr>
        <p:txBody>
          <a:bodyPr anchor="b"/>
          <a:lstStyle>
            <a:lvl1pPr>
              <a:defRPr sz="3200">
                <a:solidFill>
                  <a:schemeClr val="accent1"/>
                </a:solidFill>
              </a:defRPr>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B8A8DF05-A88C-824D-BD7B-32087145D54A}"/>
              </a:ext>
            </a:extLst>
          </p:cNvPr>
          <p:cNvSpPr>
            <a:spLocks noGrp="1"/>
          </p:cNvSpPr>
          <p:nvPr>
            <p:ph idx="1"/>
          </p:nvPr>
        </p:nvSpPr>
        <p:spPr>
          <a:xfrm>
            <a:off x="5183188" y="987425"/>
            <a:ext cx="6172200" cy="4873625"/>
          </a:xfrm>
        </p:spPr>
        <p:txBody>
          <a:bodyPr/>
          <a:lstStyle>
            <a:lvl1pPr>
              <a:defRPr sz="24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04D3C552-814F-E344-9F26-E7B98E1E1F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Tree>
    <p:extLst>
      <p:ext uri="{BB962C8B-B14F-4D97-AF65-F5344CB8AC3E}">
        <p14:creationId xmlns:p14="http://schemas.microsoft.com/office/powerpoint/2010/main" val="32341459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Anpassad layout">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1F7BDCC7-2611-F243-AE90-02C7F73BBB1D}"/>
              </a:ext>
            </a:extLst>
          </p:cNvPr>
          <p:cNvSpPr/>
          <p:nvPr userDrawn="1"/>
        </p:nvSpPr>
        <p:spPr>
          <a:xfrm>
            <a:off x="0" y="0"/>
            <a:ext cx="12192000" cy="68580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DF6829D7-921F-BB4E-8DEE-C2AD11D95557}"/>
              </a:ext>
            </a:extLst>
          </p:cNvPr>
          <p:cNvSpPr>
            <a:spLocks noGrp="1"/>
          </p:cNvSpPr>
          <p:nvPr>
            <p:ph type="title"/>
          </p:nvPr>
        </p:nvSpPr>
        <p:spPr/>
        <p:txBody>
          <a:bodyPr/>
          <a:lstStyle>
            <a:lvl1pPr>
              <a:defRPr>
                <a:solidFill>
                  <a:schemeClr val="bg1"/>
                </a:solidFill>
              </a:defRPr>
            </a:lvl1pPr>
          </a:lstStyle>
          <a:p>
            <a:r>
              <a:rPr lang="sv-SE"/>
              <a:t>Klicka här för att ändra mall för rubrikformat</a:t>
            </a:r>
          </a:p>
        </p:txBody>
      </p:sp>
      <p:sp>
        <p:nvSpPr>
          <p:cNvPr id="4" name="Platshållare för text 2">
            <a:extLst>
              <a:ext uri="{FF2B5EF4-FFF2-40B4-BE49-F238E27FC236}">
                <a16:creationId xmlns:a16="http://schemas.microsoft.com/office/drawing/2014/main" id="{ABAC8F53-BF7D-CC4C-BF96-252C9FE8075B}"/>
              </a:ext>
            </a:extLst>
          </p:cNvPr>
          <p:cNvSpPr>
            <a:spLocks noGrp="1"/>
          </p:cNvSpPr>
          <p:nvPr>
            <p:ph type="body" idx="1"/>
          </p:nvPr>
        </p:nvSpPr>
        <p:spPr>
          <a:xfrm>
            <a:off x="831850" y="1690689"/>
            <a:ext cx="10515600" cy="4398962"/>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Tree>
    <p:extLst>
      <p:ext uri="{BB962C8B-B14F-4D97-AF65-F5344CB8AC3E}">
        <p14:creationId xmlns:p14="http://schemas.microsoft.com/office/powerpoint/2010/main" val="28017575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Anpassad layout">
    <p:spTree>
      <p:nvGrpSpPr>
        <p:cNvPr id="1" name=""/>
        <p:cNvGrpSpPr/>
        <p:nvPr/>
      </p:nvGrpSpPr>
      <p:grpSpPr>
        <a:xfrm>
          <a:off x="0" y="0"/>
          <a:ext cx="0" cy="0"/>
          <a:chOff x="0" y="0"/>
          <a:chExt cx="0" cy="0"/>
        </a:xfrm>
      </p:grpSpPr>
      <p:pic>
        <p:nvPicPr>
          <p:cNvPr id="3" name="Bildobjekt 2" descr="En bild som visar utomhus, mark, strand, sandig&#10;&#10;Automatiskt genererad beskrivning">
            <a:extLst>
              <a:ext uri="{FF2B5EF4-FFF2-40B4-BE49-F238E27FC236}">
                <a16:creationId xmlns:a16="http://schemas.microsoft.com/office/drawing/2014/main" id="{99993572-1409-7043-9D4F-F9708E9D4C64}"/>
              </a:ext>
            </a:extLst>
          </p:cNvPr>
          <p:cNvPicPr>
            <a:picLocks noChangeAspect="1"/>
          </p:cNvPicPr>
          <p:nvPr userDrawn="1"/>
        </p:nvPicPr>
        <p:blipFill rotWithShape="1">
          <a:blip r:embed="rId2">
            <a:alphaModFix amt="43000"/>
          </a:blip>
          <a:srcRect t="4583" r="3501" b="13926"/>
          <a:stretch/>
        </p:blipFill>
        <p:spPr>
          <a:xfrm>
            <a:off x="0" y="0"/>
            <a:ext cx="12192000" cy="6857999"/>
          </a:xfrm>
          <a:prstGeom prst="rect">
            <a:avLst/>
          </a:prstGeom>
        </p:spPr>
      </p:pic>
      <p:sp>
        <p:nvSpPr>
          <p:cNvPr id="2" name="Rubrik 1">
            <a:extLst>
              <a:ext uri="{FF2B5EF4-FFF2-40B4-BE49-F238E27FC236}">
                <a16:creationId xmlns:a16="http://schemas.microsoft.com/office/drawing/2014/main" id="{FAC553F0-787D-B540-A728-9ECBA89A169B}"/>
              </a:ext>
            </a:extLst>
          </p:cNvPr>
          <p:cNvSpPr>
            <a:spLocks noGrp="1"/>
          </p:cNvSpPr>
          <p:nvPr>
            <p:ph type="title"/>
          </p:nvPr>
        </p:nvSpPr>
        <p:spPr/>
        <p:txBody>
          <a:bodyPr/>
          <a:lstStyle>
            <a:lvl1pPr>
              <a:defRPr>
                <a:solidFill>
                  <a:schemeClr val="accent1"/>
                </a:solidFill>
              </a:defRPr>
            </a:lvl1pPr>
          </a:lstStyle>
          <a:p>
            <a:r>
              <a:rPr lang="sv-SE"/>
              <a:t>Klicka här för att ändra mall för rubrikformat</a:t>
            </a:r>
          </a:p>
        </p:txBody>
      </p:sp>
      <p:sp>
        <p:nvSpPr>
          <p:cNvPr id="4" name="Platshållare för text 2">
            <a:extLst>
              <a:ext uri="{FF2B5EF4-FFF2-40B4-BE49-F238E27FC236}">
                <a16:creationId xmlns:a16="http://schemas.microsoft.com/office/drawing/2014/main" id="{E2029A24-51D7-BC4D-B593-FCF18EE5F4A9}"/>
              </a:ext>
            </a:extLst>
          </p:cNvPr>
          <p:cNvSpPr>
            <a:spLocks noGrp="1"/>
          </p:cNvSpPr>
          <p:nvPr>
            <p:ph type="body" idx="1"/>
          </p:nvPr>
        </p:nvSpPr>
        <p:spPr>
          <a:xfrm>
            <a:off x="831850" y="1690689"/>
            <a:ext cx="10515600" cy="4398962"/>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Tree>
    <p:extLst>
      <p:ext uri="{BB962C8B-B14F-4D97-AF65-F5344CB8AC3E}">
        <p14:creationId xmlns:p14="http://schemas.microsoft.com/office/powerpoint/2010/main" val="38201260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vsnittsrubrik">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6E5C0214-491C-7445-8A30-DDB24EAF801C}"/>
              </a:ext>
            </a:extLst>
          </p:cNvPr>
          <p:cNvSpPr>
            <a:spLocks noGrp="1"/>
          </p:cNvSpPr>
          <p:nvPr>
            <p:ph type="body" idx="1"/>
          </p:nvPr>
        </p:nvSpPr>
        <p:spPr>
          <a:xfrm>
            <a:off x="831850" y="1690689"/>
            <a:ext cx="10515600" cy="4398962"/>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7" name="Rubrik 6">
            <a:extLst>
              <a:ext uri="{FF2B5EF4-FFF2-40B4-BE49-F238E27FC236}">
                <a16:creationId xmlns:a16="http://schemas.microsoft.com/office/drawing/2014/main" id="{51FD6DCB-1451-DB43-8BDF-F22D5CDFB240}"/>
              </a:ext>
            </a:extLst>
          </p:cNvPr>
          <p:cNvSpPr>
            <a:spLocks noGrp="1"/>
          </p:cNvSpPr>
          <p:nvPr>
            <p:ph type="title"/>
          </p:nvPr>
        </p:nvSpPr>
        <p:spPr/>
        <p:txBody>
          <a:bodyPr/>
          <a:lstStyle>
            <a:lvl1pPr>
              <a:defRPr>
                <a:solidFill>
                  <a:schemeClr val="accent1"/>
                </a:solidFill>
              </a:defRPr>
            </a:lvl1pPr>
          </a:lstStyle>
          <a:p>
            <a:r>
              <a:rPr lang="sv-SE"/>
              <a:t>Klicka här för att ändra mall för rubrikformat</a:t>
            </a:r>
          </a:p>
        </p:txBody>
      </p:sp>
    </p:spTree>
    <p:extLst>
      <p:ext uri="{BB962C8B-B14F-4D97-AF65-F5344CB8AC3E}">
        <p14:creationId xmlns:p14="http://schemas.microsoft.com/office/powerpoint/2010/main" val="16662325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Rubrikbild">
    <p:bg>
      <p:bgPr>
        <a:solidFill>
          <a:schemeClr val="bg1"/>
        </a:solidFill>
        <a:effectLst/>
      </p:bgPr>
    </p:bg>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84B5A72D-B74A-8B46-A7E7-251BE960F63A}"/>
              </a:ext>
            </a:extLst>
          </p:cNvPr>
          <p:cNvPicPr>
            <a:picLocks noChangeAspect="1"/>
          </p:cNvPicPr>
          <p:nvPr userDrawn="1"/>
        </p:nvPicPr>
        <p:blipFill rotWithShape="1">
          <a:blip r:embed="rId2"/>
          <a:srcRect l="640" t="14221" r="671"/>
          <a:stretch/>
        </p:blipFill>
        <p:spPr>
          <a:xfrm>
            <a:off x="0" y="-1"/>
            <a:ext cx="12192000" cy="5452505"/>
          </a:xfrm>
          <a:prstGeom prst="rect">
            <a:avLst/>
          </a:prstGeom>
        </p:spPr>
      </p:pic>
      <p:sp>
        <p:nvSpPr>
          <p:cNvPr id="2" name="Rubrik 1">
            <a:extLst>
              <a:ext uri="{FF2B5EF4-FFF2-40B4-BE49-F238E27FC236}">
                <a16:creationId xmlns:a16="http://schemas.microsoft.com/office/drawing/2014/main" id="{9CA4DE7C-D3F2-AF44-A1BD-D0A42FF6267C}"/>
              </a:ext>
            </a:extLst>
          </p:cNvPr>
          <p:cNvSpPr>
            <a:spLocks noGrp="1"/>
          </p:cNvSpPr>
          <p:nvPr>
            <p:ph type="ctrTitle"/>
          </p:nvPr>
        </p:nvSpPr>
        <p:spPr>
          <a:xfrm>
            <a:off x="1524000" y="1122363"/>
            <a:ext cx="9144000" cy="2387600"/>
          </a:xfrm>
          <a:noFill/>
        </p:spPr>
        <p:txBody>
          <a:bodyPr anchor="b"/>
          <a:lstStyle>
            <a:lvl1pPr algn="ctr">
              <a:defRPr sz="5400">
                <a:solidFill>
                  <a:schemeClr val="accent1"/>
                </a:solidFill>
              </a:defRPr>
            </a:lvl1pPr>
          </a:lstStyle>
          <a:p>
            <a:r>
              <a:rPr lang="sv-SE"/>
              <a:t>Klicka här för att ändra mall för rubrikformat</a:t>
            </a:r>
          </a:p>
        </p:txBody>
      </p:sp>
      <p:sp>
        <p:nvSpPr>
          <p:cNvPr id="3" name="Underrubrik 2">
            <a:extLst>
              <a:ext uri="{FF2B5EF4-FFF2-40B4-BE49-F238E27FC236}">
                <a16:creationId xmlns:a16="http://schemas.microsoft.com/office/drawing/2014/main" id="{6352D0FA-39FE-F544-97AD-2C84C86CAF7C}"/>
              </a:ext>
            </a:extLst>
          </p:cNvPr>
          <p:cNvSpPr>
            <a:spLocks noGrp="1"/>
          </p:cNvSpPr>
          <p:nvPr>
            <p:ph type="subTitle" idx="1"/>
          </p:nvPr>
        </p:nvSpPr>
        <p:spPr>
          <a:xfrm>
            <a:off x="1524000" y="3602038"/>
            <a:ext cx="9144000" cy="1655762"/>
          </a:xfrm>
        </p:spPr>
        <p:txBody>
          <a:bodyPr>
            <a:noAutofit/>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Tree>
    <p:extLst>
      <p:ext uri="{BB962C8B-B14F-4D97-AF65-F5344CB8AC3E}">
        <p14:creationId xmlns:p14="http://schemas.microsoft.com/office/powerpoint/2010/main" val="110863868"/>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8" name="Rubrik 7">
            <a:extLst>
              <a:ext uri="{FF2B5EF4-FFF2-40B4-BE49-F238E27FC236}">
                <a16:creationId xmlns:a16="http://schemas.microsoft.com/office/drawing/2014/main" id="{F16F07CE-B1D3-2D49-AE34-D0E90B3C0A21}"/>
              </a:ext>
            </a:extLst>
          </p:cNvPr>
          <p:cNvSpPr>
            <a:spLocks noGrp="1"/>
          </p:cNvSpPr>
          <p:nvPr>
            <p:ph type="title"/>
          </p:nvPr>
        </p:nvSpPr>
        <p:spPr/>
        <p:txBody>
          <a:bodyPr/>
          <a:lstStyle>
            <a:lvl1pPr>
              <a:defRPr>
                <a:solidFill>
                  <a:schemeClr val="accent1"/>
                </a:solidFill>
              </a:defRPr>
            </a:lvl1pPr>
          </a:lstStyle>
          <a:p>
            <a:r>
              <a:rPr lang="sv-SE"/>
              <a:t>Klicka här för att ändra mall för rubrikformat</a:t>
            </a:r>
          </a:p>
        </p:txBody>
      </p:sp>
      <p:sp>
        <p:nvSpPr>
          <p:cNvPr id="4" name="Platshållare för text 2">
            <a:extLst>
              <a:ext uri="{FF2B5EF4-FFF2-40B4-BE49-F238E27FC236}">
                <a16:creationId xmlns:a16="http://schemas.microsoft.com/office/drawing/2014/main" id="{49AE86CF-458B-BB41-BFEB-4923ABAED17F}"/>
              </a:ext>
            </a:extLst>
          </p:cNvPr>
          <p:cNvSpPr>
            <a:spLocks noGrp="1"/>
          </p:cNvSpPr>
          <p:nvPr>
            <p:ph type="body" idx="1"/>
          </p:nvPr>
        </p:nvSpPr>
        <p:spPr>
          <a:xfrm>
            <a:off x="831850" y="1690689"/>
            <a:ext cx="10515600" cy="4398962"/>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Tree>
    <p:extLst>
      <p:ext uri="{BB962C8B-B14F-4D97-AF65-F5344CB8AC3E}">
        <p14:creationId xmlns:p14="http://schemas.microsoft.com/office/powerpoint/2010/main" val="1985594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npassad layout">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1AAA938D-1E51-BD42-88AD-4352E538F7AD}"/>
              </a:ext>
            </a:extLst>
          </p:cNvPr>
          <p:cNvPicPr>
            <a:picLocks noChangeAspect="1"/>
          </p:cNvPicPr>
          <p:nvPr userDrawn="1"/>
        </p:nvPicPr>
        <p:blipFill rotWithShape="1">
          <a:blip r:embed="rId2">
            <a:alphaModFix amt="40000"/>
          </a:blip>
          <a:srcRect l="723" t="-166" r="1255"/>
          <a:stretch/>
        </p:blipFill>
        <p:spPr>
          <a:xfrm>
            <a:off x="0" y="0"/>
            <a:ext cx="12192000" cy="6750287"/>
          </a:xfrm>
          <a:prstGeom prst="rect">
            <a:avLst/>
          </a:prstGeom>
          <a:noFill/>
          <a:effectLst>
            <a:glow>
              <a:schemeClr val="accent1"/>
            </a:glow>
          </a:effectLst>
        </p:spPr>
      </p:pic>
      <p:sp>
        <p:nvSpPr>
          <p:cNvPr id="2" name="Rubrik 1">
            <a:extLst>
              <a:ext uri="{FF2B5EF4-FFF2-40B4-BE49-F238E27FC236}">
                <a16:creationId xmlns:a16="http://schemas.microsoft.com/office/drawing/2014/main" id="{A0DDCC11-1DD8-8644-A9C4-A547BB061754}"/>
              </a:ext>
            </a:extLst>
          </p:cNvPr>
          <p:cNvSpPr>
            <a:spLocks noGrp="1"/>
          </p:cNvSpPr>
          <p:nvPr>
            <p:ph type="title"/>
          </p:nvPr>
        </p:nvSpPr>
        <p:spPr/>
        <p:txBody>
          <a:bodyPr/>
          <a:lstStyle/>
          <a:p>
            <a:r>
              <a:rPr lang="sv-SE"/>
              <a:t>Klicka här för att ändra mall för rubrikformat</a:t>
            </a:r>
          </a:p>
        </p:txBody>
      </p:sp>
      <p:sp>
        <p:nvSpPr>
          <p:cNvPr id="5" name="Platshållare för text 4">
            <a:extLst>
              <a:ext uri="{FF2B5EF4-FFF2-40B4-BE49-F238E27FC236}">
                <a16:creationId xmlns:a16="http://schemas.microsoft.com/office/drawing/2014/main" id="{EF847BFF-6430-B54E-8C7C-74F01840E157}"/>
              </a:ext>
            </a:extLst>
          </p:cNvPr>
          <p:cNvSpPr>
            <a:spLocks noGrp="1"/>
          </p:cNvSpPr>
          <p:nvPr>
            <p:ph type="body" sz="quarter" idx="10"/>
          </p:nvPr>
        </p:nvSpPr>
        <p:spPr>
          <a:xfrm>
            <a:off x="838200" y="1690688"/>
            <a:ext cx="10515600" cy="4765675"/>
          </a:xfrm>
          <a:noFill/>
        </p:spPr>
        <p:txBody>
          <a:bodyPr/>
          <a:lstStyle>
            <a:lvl1pPr>
              <a:defRPr sz="2400"/>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7257401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Anpassad layou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F72A0F2-E256-D64A-B5BB-D83346E76859}"/>
              </a:ext>
            </a:extLst>
          </p:cNvPr>
          <p:cNvSpPr>
            <a:spLocks noGrp="1"/>
          </p:cNvSpPr>
          <p:nvPr>
            <p:ph type="title"/>
          </p:nvPr>
        </p:nvSpPr>
        <p:spPr/>
        <p:txBody>
          <a:bodyPr/>
          <a:lstStyle/>
          <a:p>
            <a:r>
              <a:rPr lang="sv-SE"/>
              <a:t>Klicka här för att ändra mall för rubrikformat</a:t>
            </a:r>
          </a:p>
        </p:txBody>
      </p:sp>
      <p:pic>
        <p:nvPicPr>
          <p:cNvPr id="3" name="Bildobjekt 2">
            <a:extLst>
              <a:ext uri="{FF2B5EF4-FFF2-40B4-BE49-F238E27FC236}">
                <a16:creationId xmlns:a16="http://schemas.microsoft.com/office/drawing/2014/main" id="{718EC183-42AB-7640-9E40-F0CD021699B2}"/>
              </a:ext>
            </a:extLst>
          </p:cNvPr>
          <p:cNvPicPr>
            <a:picLocks noChangeAspect="1"/>
          </p:cNvPicPr>
          <p:nvPr userDrawn="1"/>
        </p:nvPicPr>
        <p:blipFill>
          <a:blip r:embed="rId2"/>
          <a:stretch>
            <a:fillRect/>
          </a:stretch>
        </p:blipFill>
        <p:spPr>
          <a:xfrm>
            <a:off x="11173522" y="192961"/>
            <a:ext cx="834945" cy="834945"/>
          </a:xfrm>
          <a:prstGeom prst="rect">
            <a:avLst/>
          </a:prstGeom>
        </p:spPr>
      </p:pic>
      <p:sp>
        <p:nvSpPr>
          <p:cNvPr id="4" name="Platshållare för text 4">
            <a:extLst>
              <a:ext uri="{FF2B5EF4-FFF2-40B4-BE49-F238E27FC236}">
                <a16:creationId xmlns:a16="http://schemas.microsoft.com/office/drawing/2014/main" id="{B917B6E5-5EC5-9246-83C6-800C1D0F1F3F}"/>
              </a:ext>
            </a:extLst>
          </p:cNvPr>
          <p:cNvSpPr>
            <a:spLocks noGrp="1"/>
          </p:cNvSpPr>
          <p:nvPr>
            <p:ph type="body" sz="quarter" idx="10"/>
          </p:nvPr>
        </p:nvSpPr>
        <p:spPr>
          <a:xfrm>
            <a:off x="838200" y="1690688"/>
            <a:ext cx="10515600" cy="4765675"/>
          </a:xfrm>
          <a:noFill/>
        </p:spPr>
        <p:txBody>
          <a:bodyPr/>
          <a:lstStyle>
            <a:lvl1pPr>
              <a:defRPr sz="2400"/>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8337069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0DB3817-476F-804D-A1F9-3981DEDD64BA}"/>
              </a:ext>
            </a:extLst>
          </p:cNvPr>
          <p:cNvSpPr>
            <a:spLocks noGrp="1"/>
          </p:cNvSpPr>
          <p:nvPr>
            <p:ph type="title"/>
          </p:nvPr>
        </p:nvSpPr>
        <p:spPr/>
        <p:txBody>
          <a:bodyPr/>
          <a:lstStyle>
            <a:lvl1pPr>
              <a:defRPr>
                <a:solidFill>
                  <a:schemeClr val="accent1"/>
                </a:solidFill>
              </a:defRPr>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A70511FE-AC78-4245-A15A-0564E6F62263}"/>
              </a:ext>
            </a:extLst>
          </p:cNvPr>
          <p:cNvSpPr>
            <a:spLocks noGrp="1"/>
          </p:cNvSpPr>
          <p:nvPr>
            <p:ph idx="1"/>
          </p:nvPr>
        </p:nvSpPr>
        <p:spPr/>
        <p:txBody>
          <a:bodyPr/>
          <a:lstStyle>
            <a:lvl1pPr>
              <a:defRPr sz="2400"/>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7735264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8EEC3F04-CBF5-7243-9D7A-88563A17D0E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chorCtr="0">
            <a:no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40E8A0C2-B8FD-1044-B344-9E65E0EE916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94036268"/>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59" r:id="rId3"/>
    <p:sldLayoutId id="2147483651" r:id="rId4"/>
    <p:sldLayoutId id="2147483649" r:id="rId5"/>
    <p:sldLayoutId id="2147483654" r:id="rId6"/>
    <p:sldLayoutId id="2147483657" r:id="rId7"/>
    <p:sldLayoutId id="2147483658" r:id="rId8"/>
    <p:sldLayoutId id="2147483650" r:id="rId9"/>
    <p:sldLayoutId id="2147483653" r:id="rId10"/>
    <p:sldLayoutId id="2147483656" r:id="rId11"/>
  </p:sldLayoutIdLst>
  <p:txStyles>
    <p:titleStyle>
      <a:lvl1pPr algn="l" defTabSz="914400" rtl="0" eaLnBrk="1" latinLnBrk="0" hangingPunct="1">
        <a:lnSpc>
          <a:spcPct val="90000"/>
        </a:lnSpc>
        <a:spcBef>
          <a:spcPct val="0"/>
        </a:spcBef>
        <a:buNone/>
        <a:defRPr sz="3200" b="1" i="0" kern="1200">
          <a:solidFill>
            <a:schemeClr val="accent1"/>
          </a:solidFill>
          <a:latin typeface="Avenir Black" panose="02000503020000020003"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venir Book"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venir Book"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venir Book"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venir Book"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7ADE3-1E14-29E9-23A7-3A7A222F5FB7}"/>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11A7BF71-CD4B-324A-FF98-2F41A9D99897}"/>
              </a:ext>
            </a:extLst>
          </p:cNvPr>
          <p:cNvSpPr>
            <a:spLocks noGrp="1"/>
          </p:cNvSpPr>
          <p:nvPr>
            <p:ph type="body" idx="1"/>
          </p:nvPr>
        </p:nvSpPr>
        <p:spPr/>
        <p:txBody>
          <a:bodyPr/>
          <a:lstStyle/>
          <a:p>
            <a:endParaRPr lang="en-US"/>
          </a:p>
        </p:txBody>
      </p:sp>
      <p:graphicFrame>
        <p:nvGraphicFramePr>
          <p:cNvPr id="6" name="Table 5">
            <a:extLst>
              <a:ext uri="{FF2B5EF4-FFF2-40B4-BE49-F238E27FC236}">
                <a16:creationId xmlns:a16="http://schemas.microsoft.com/office/drawing/2014/main" id="{9AE85459-06AD-8D4A-ECE4-5A878470FF53}"/>
              </a:ext>
            </a:extLst>
          </p:cNvPr>
          <p:cNvGraphicFramePr>
            <a:graphicFrameLocks noGrp="1"/>
          </p:cNvGraphicFramePr>
          <p:nvPr>
            <p:extLst>
              <p:ext uri="{D42A27DB-BD31-4B8C-83A1-F6EECF244321}">
                <p14:modId xmlns:p14="http://schemas.microsoft.com/office/powerpoint/2010/main" val="3474117705"/>
              </p:ext>
            </p:extLst>
          </p:nvPr>
        </p:nvGraphicFramePr>
        <p:xfrm>
          <a:off x="952500" y="2578894"/>
          <a:ext cx="10287000" cy="2844800"/>
        </p:xfrm>
        <a:graphic>
          <a:graphicData uri="http://schemas.openxmlformats.org/drawingml/2006/table">
            <a:tbl>
              <a:tblPr firstRow="1" firstCol="1" bandRow="1"/>
              <a:tblGrid>
                <a:gridCol w="168285">
                  <a:extLst>
                    <a:ext uri="{9D8B030D-6E8A-4147-A177-3AD203B41FA5}">
                      <a16:colId xmlns:a16="http://schemas.microsoft.com/office/drawing/2014/main" val="3073709844"/>
                    </a:ext>
                  </a:extLst>
                </a:gridCol>
                <a:gridCol w="2343295">
                  <a:extLst>
                    <a:ext uri="{9D8B030D-6E8A-4147-A177-3AD203B41FA5}">
                      <a16:colId xmlns:a16="http://schemas.microsoft.com/office/drawing/2014/main" val="2933119798"/>
                    </a:ext>
                  </a:extLst>
                </a:gridCol>
                <a:gridCol w="2514755">
                  <a:extLst>
                    <a:ext uri="{9D8B030D-6E8A-4147-A177-3AD203B41FA5}">
                      <a16:colId xmlns:a16="http://schemas.microsoft.com/office/drawing/2014/main" val="2088777239"/>
                    </a:ext>
                  </a:extLst>
                </a:gridCol>
                <a:gridCol w="1943220">
                  <a:extLst>
                    <a:ext uri="{9D8B030D-6E8A-4147-A177-3AD203B41FA5}">
                      <a16:colId xmlns:a16="http://schemas.microsoft.com/office/drawing/2014/main" val="3199869916"/>
                    </a:ext>
                  </a:extLst>
                </a:gridCol>
                <a:gridCol w="1485992">
                  <a:extLst>
                    <a:ext uri="{9D8B030D-6E8A-4147-A177-3AD203B41FA5}">
                      <a16:colId xmlns:a16="http://schemas.microsoft.com/office/drawing/2014/main" val="3258122542"/>
                    </a:ext>
                  </a:extLst>
                </a:gridCol>
                <a:gridCol w="1831453">
                  <a:extLst>
                    <a:ext uri="{9D8B030D-6E8A-4147-A177-3AD203B41FA5}">
                      <a16:colId xmlns:a16="http://schemas.microsoft.com/office/drawing/2014/main" val="39293881"/>
                    </a:ext>
                  </a:extLst>
                </a:gridCol>
              </a:tblGrid>
              <a:tr h="1133475">
                <a:tc>
                  <a:txBody>
                    <a:bodyPr/>
                    <a:lstStyle/>
                    <a:p>
                      <a:pPr algn="l">
                        <a:spcAft>
                          <a:spcPts val="800"/>
                        </a:spcAft>
                      </a:pPr>
                      <a:r>
                        <a:rPr lang="en-GB" sz="1000" b="1">
                          <a:effectLst/>
                          <a:latin typeface="Arial" panose="020B0604020202020204" pitchFamily="34" charset="0"/>
                          <a:ea typeface="Times New Roman" panose="02020603050405020304" pitchFamily="18" charset="0"/>
                          <a:cs typeface="Times New Roman" panose="02020603050405020304" pitchFamily="18" charset="0"/>
                        </a:rPr>
                        <a:t>6</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800"/>
                        </a:spcAft>
                      </a:pPr>
                      <a:r>
                        <a:rPr lang="en-GB" sz="1000" b="1">
                          <a:effectLst/>
                          <a:latin typeface="Arial" panose="020B0604020202020204" pitchFamily="34" charset="0"/>
                          <a:ea typeface="Times New Roman" panose="02020603050405020304" pitchFamily="18" charset="0"/>
                          <a:cs typeface="Times New Roman" panose="02020603050405020304" pitchFamily="18" charset="0"/>
                        </a:rPr>
                        <a:t>Identify and </a:t>
                      </a:r>
                      <a:r>
                        <a:rPr lang="en-GB" sz="1000" b="1" err="1">
                          <a:effectLst/>
                          <a:latin typeface="Arial" panose="020B0604020202020204" pitchFamily="34" charset="0"/>
                          <a:ea typeface="Times New Roman" panose="02020603050405020304" pitchFamily="18" charset="0"/>
                          <a:cs typeface="Times New Roman" panose="02020603050405020304" pitchFamily="18" charset="0"/>
                        </a:rPr>
                        <a:t>analyze</a:t>
                      </a:r>
                      <a:r>
                        <a:rPr lang="en-GB" sz="1000" b="1">
                          <a:effectLst/>
                          <a:latin typeface="Arial" panose="020B0604020202020204" pitchFamily="34" charset="0"/>
                          <a:ea typeface="Times New Roman" panose="02020603050405020304" pitchFamily="18" charset="0"/>
                          <a:cs typeface="Times New Roman" panose="02020603050405020304" pitchFamily="18" charset="0"/>
                        </a:rPr>
                        <a:t> environmental aspects</a:t>
                      </a:r>
                      <a:br>
                        <a:rPr lang="en-GB" sz="1200">
                          <a:effectLst/>
                          <a:latin typeface="Times New Roman" panose="02020603050405020304" pitchFamily="18" charset="0"/>
                          <a:ea typeface="Times New Roman" panose="02020603050405020304" pitchFamily="18" charset="0"/>
                          <a:cs typeface="Times New Roman" panose="02020603050405020304" pitchFamily="18" charset="0"/>
                        </a:rPr>
                      </a:br>
                      <a:r>
                        <a:rPr lang="en-GB" sz="1000">
                          <a:effectLst/>
                          <a:latin typeface="Arial" panose="020B0604020202020204" pitchFamily="34" charset="0"/>
                          <a:ea typeface="Times New Roman" panose="02020603050405020304" pitchFamily="18" charset="0"/>
                          <a:cs typeface="Times New Roman" panose="02020603050405020304" pitchFamily="18" charset="0"/>
                        </a:rPr>
                        <a:t>An environmental assessment is made to understand the project’s environmental impacts and how climate change may impact the project. The assessment should be completed early enough to inform project design. In an emergency, the assessment is done after the emergency phase is over.</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800"/>
                        </a:spcAft>
                      </a:pPr>
                      <a:r>
                        <a:rPr lang="en-GB" sz="1000" b="1">
                          <a:effectLst/>
                          <a:latin typeface="Arial" panose="020B0604020202020204" pitchFamily="34" charset="0"/>
                          <a:ea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p>
                      <a:pPr algn="l">
                        <a:spcAft>
                          <a:spcPts val="800"/>
                        </a:spcAft>
                      </a:pPr>
                      <a:r>
                        <a:rPr lang="en-US" sz="1000" b="1">
                          <a:effectLst/>
                          <a:latin typeface="MS Gothic" panose="020B0609070205080204" pitchFamily="49" charset="-128"/>
                          <a:ea typeface="Times New Roman" panose="02020603050405020304" pitchFamily="18" charset="0"/>
                          <a:cs typeface="Times New Roman" panose="02020603050405020304" pitchFamily="18" charset="0"/>
                        </a:rPr>
                        <a:t>☒</a:t>
                      </a:r>
                      <a:r>
                        <a:rPr lang="en-GB" sz="1000" b="1">
                          <a:effectLst/>
                          <a:latin typeface="Arial" panose="020B0604020202020204" pitchFamily="34" charset="0"/>
                          <a:ea typeface="Times New Roman" panose="02020603050405020304" pitchFamily="18" charset="0"/>
                          <a:cs typeface="Times New Roman" panose="02020603050405020304" pitchFamily="18" charset="0"/>
                        </a:rPr>
                        <a:t> Is the National Society planning to carry out an </a:t>
                      </a:r>
                      <a:r>
                        <a:rPr lang="en-GB" sz="1000" b="1" i="1">
                          <a:effectLst/>
                          <a:latin typeface="Arial" panose="020B0604020202020204" pitchFamily="34" charset="0"/>
                          <a:ea typeface="Times New Roman" panose="02020603050405020304" pitchFamily="18" charset="0"/>
                          <a:cs typeface="Times New Roman" panose="02020603050405020304" pitchFamily="18" charset="0"/>
                        </a:rPr>
                        <a:t>initial environmental risk screening</a:t>
                      </a:r>
                      <a:r>
                        <a:rPr lang="en-GB" sz="1000" b="1">
                          <a:effectLst/>
                          <a:latin typeface="Arial" panose="020B0604020202020204" pitchFamily="34" charset="0"/>
                          <a:ea typeface="Times New Roman" panose="02020603050405020304" pitchFamily="18" charset="0"/>
                          <a:cs typeface="Times New Roman" panose="02020603050405020304" pitchFamily="18" charset="0"/>
                        </a:rPr>
                        <a:t> to determine the scope and extent of the environmental assessment prior to the project planning?</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p>
                      <a:pPr algn="l">
                        <a:spcAft>
                          <a:spcPts val="800"/>
                        </a:spcAft>
                      </a:pPr>
                      <a:r>
                        <a:rPr lang="en-GB" sz="1000" b="1">
                          <a:effectLst/>
                          <a:latin typeface="Arial" panose="020B0604020202020204" pitchFamily="34" charset="0"/>
                          <a:ea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p>
                      <a:pPr algn="l">
                        <a:spcAft>
                          <a:spcPts val="800"/>
                        </a:spcAft>
                      </a:pPr>
                      <a:br>
                        <a:rPr lang="en-GB" sz="1000" b="1">
                          <a:effectLst/>
                          <a:latin typeface="Arial" panose="020B0604020202020204" pitchFamily="34" charset="0"/>
                          <a:ea typeface="Times New Roman" panose="02020603050405020304" pitchFamily="18" charset="0"/>
                          <a:cs typeface="Times New Roman" panose="02020603050405020304" pitchFamily="18" charset="0"/>
                        </a:rPr>
                      </a:b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800"/>
                        </a:spcAft>
                      </a:pPr>
                      <a:r>
                        <a:rPr lang="en-GB" sz="1000">
                          <a:effectLst/>
                          <a:latin typeface="Arial" panose="020B0604020202020204" pitchFamily="34" charset="0"/>
                          <a:ea typeface="Times New Roman" panose="02020603050405020304" pitchFamily="18" charset="0"/>
                          <a:cs typeface="Times New Roman" panose="02020603050405020304" pitchFamily="18" charset="0"/>
                        </a:rPr>
                        <a:t>Reach out to your Green Response Advisor for advice on how an environmental assessment could be conducted for the project.</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p>
                      <a:pPr algn="l">
                        <a:spcAft>
                          <a:spcPts val="800"/>
                        </a:spcAft>
                      </a:pPr>
                      <a:r>
                        <a:rPr lang="en-GB" sz="1000">
                          <a:effectLst/>
                          <a:latin typeface="Arial" panose="020B0604020202020204" pitchFamily="34" charset="0"/>
                          <a:ea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p>
                      <a:pPr algn="l">
                        <a:spcAft>
                          <a:spcPts val="800"/>
                        </a:spcAft>
                      </a:pPr>
                      <a:r>
                        <a:rPr lang="en-GB" sz="1000">
                          <a:effectLst/>
                          <a:latin typeface="Arial" panose="020B0604020202020204" pitchFamily="34" charset="0"/>
                          <a:ea typeface="Times New Roman" panose="02020603050405020304" pitchFamily="18" charset="0"/>
                          <a:cs typeface="Times New Roman" panose="02020603050405020304" pitchFamily="18" charset="0"/>
                        </a:rPr>
                        <a:t>If needed, consider arranging a session for the National Society on the topic of Green Response to raise awareness of its importance.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p>
                      <a:pPr algn="l">
                        <a:spcAft>
                          <a:spcPts val="800"/>
                        </a:spcAft>
                      </a:pPr>
                      <a:r>
                        <a:rPr lang="en-GB" sz="1000">
                          <a:effectLst/>
                          <a:latin typeface="Arial" panose="020B0604020202020204" pitchFamily="34" charset="0"/>
                          <a:ea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p>
                      <a:pPr algn="l">
                        <a:spcAft>
                          <a:spcPts val="800"/>
                        </a:spcAft>
                      </a:pPr>
                      <a:r>
                        <a:rPr lang="en-GB" sz="1000">
                          <a:effectLst/>
                          <a:latin typeface="Arial" panose="020B0604020202020204" pitchFamily="34" charset="0"/>
                          <a:ea typeface="Times New Roman" panose="02020603050405020304" pitchFamily="18" charset="0"/>
                          <a:cs typeface="Times New Roman" panose="02020603050405020304" pitchFamily="18" charset="0"/>
                        </a:rPr>
                        <a:t>If needed, consider the possibilities of reallocating funds to fund a environmental assessment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800"/>
                        </a:spcAft>
                      </a:pPr>
                      <a:r>
                        <a:rPr lang="en-GB"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 NEAT+ is planned.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l">
                        <a:spcAft>
                          <a:spcPts val="800"/>
                        </a:spcAft>
                      </a:pPr>
                      <a:r>
                        <a:rPr lang="en-GB" sz="1000">
                          <a:effectLst/>
                          <a:latin typeface="Arial" panose="020B0604020202020204" pitchFamily="34" charset="0"/>
                          <a:ea typeface="Times New Roman" panose="02020603050405020304" pitchFamily="18" charset="0"/>
                          <a:cs typeface="Times New Roman" panose="02020603050405020304" pitchFamily="18" charset="0"/>
                        </a:rPr>
                        <a:t>SRC Initial Environmental Risk Screening tool</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p>
                      <a:pPr algn="l">
                        <a:spcAft>
                          <a:spcPts val="800"/>
                        </a:spcAft>
                      </a:pPr>
                      <a:r>
                        <a:rPr lang="en-GB" sz="1000">
                          <a:effectLst/>
                          <a:latin typeface="Arial" panose="020B0604020202020204" pitchFamily="34" charset="0"/>
                          <a:ea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p>
                      <a:pPr algn="l">
                        <a:spcAft>
                          <a:spcPts val="800"/>
                        </a:spcAft>
                      </a:pPr>
                      <a:r>
                        <a:rPr lang="en-GB" sz="1000" err="1">
                          <a:effectLst/>
                          <a:latin typeface="Arial" panose="020B0604020202020204" pitchFamily="34" charset="0"/>
                          <a:ea typeface="Times New Roman" panose="02020603050405020304" pitchFamily="18" charset="0"/>
                          <a:cs typeface="Times New Roman" panose="02020603050405020304" pitchFamily="18" charset="0"/>
                        </a:rPr>
                        <a:t>Sida</a:t>
                      </a:r>
                      <a:r>
                        <a:rPr lang="en-GB" sz="1000">
                          <a:effectLst/>
                          <a:latin typeface="Arial" panose="020B0604020202020204" pitchFamily="34" charset="0"/>
                          <a:ea typeface="Times New Roman" panose="02020603050405020304" pitchFamily="18" charset="0"/>
                          <a:cs typeface="Times New Roman" panose="02020603050405020304" pitchFamily="18" charset="0"/>
                        </a:rPr>
                        <a:t> Green Toolbox, environmental assessment guideline</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p>
                      <a:pPr algn="l">
                        <a:spcAft>
                          <a:spcPts val="800"/>
                        </a:spcAft>
                      </a:pPr>
                      <a:r>
                        <a:rPr lang="en-GB" sz="1000">
                          <a:effectLst/>
                          <a:latin typeface="Arial" panose="020B0604020202020204" pitchFamily="34" charset="0"/>
                          <a:ea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p>
                      <a:pPr algn="l">
                        <a:spcAft>
                          <a:spcPts val="800"/>
                        </a:spcAft>
                      </a:pPr>
                      <a:r>
                        <a:rPr lang="en-GB" sz="1000">
                          <a:effectLst/>
                          <a:latin typeface="Arial" panose="020B0604020202020204" pitchFamily="34" charset="0"/>
                          <a:ea typeface="Times New Roman" panose="02020603050405020304" pitchFamily="18" charset="0"/>
                          <a:cs typeface="Times New Roman" panose="02020603050405020304" pitchFamily="18" charset="0"/>
                        </a:rPr>
                        <a:t>IFRC Green Response quick guide</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65436193"/>
                  </a:ext>
                </a:extLst>
              </a:tr>
            </a:tbl>
          </a:graphicData>
        </a:graphic>
      </p:graphicFrame>
      <p:graphicFrame>
        <p:nvGraphicFramePr>
          <p:cNvPr id="7" name="Table 6">
            <a:extLst>
              <a:ext uri="{FF2B5EF4-FFF2-40B4-BE49-F238E27FC236}">
                <a16:creationId xmlns:a16="http://schemas.microsoft.com/office/drawing/2014/main" id="{B89DADD1-1EE1-2F1D-5E63-A229A11AD6B5}"/>
              </a:ext>
            </a:extLst>
          </p:cNvPr>
          <p:cNvGraphicFramePr>
            <a:graphicFrameLocks noGrp="1"/>
          </p:cNvGraphicFramePr>
          <p:nvPr>
            <p:extLst>
              <p:ext uri="{D42A27DB-BD31-4B8C-83A1-F6EECF244321}">
                <p14:modId xmlns:p14="http://schemas.microsoft.com/office/powerpoint/2010/main" val="2528866575"/>
              </p:ext>
            </p:extLst>
          </p:nvPr>
        </p:nvGraphicFramePr>
        <p:xfrm>
          <a:off x="952500" y="2135028"/>
          <a:ext cx="10287000" cy="443865"/>
        </p:xfrm>
        <a:graphic>
          <a:graphicData uri="http://schemas.openxmlformats.org/drawingml/2006/table">
            <a:tbl>
              <a:tblPr firstRow="1" firstCol="1" bandRow="1"/>
              <a:tblGrid>
                <a:gridCol w="2511580">
                  <a:extLst>
                    <a:ext uri="{9D8B030D-6E8A-4147-A177-3AD203B41FA5}">
                      <a16:colId xmlns:a16="http://schemas.microsoft.com/office/drawing/2014/main" val="1661848420"/>
                    </a:ext>
                  </a:extLst>
                </a:gridCol>
                <a:gridCol w="2514755">
                  <a:extLst>
                    <a:ext uri="{9D8B030D-6E8A-4147-A177-3AD203B41FA5}">
                      <a16:colId xmlns:a16="http://schemas.microsoft.com/office/drawing/2014/main" val="1690162050"/>
                    </a:ext>
                  </a:extLst>
                </a:gridCol>
                <a:gridCol w="1943220">
                  <a:extLst>
                    <a:ext uri="{9D8B030D-6E8A-4147-A177-3AD203B41FA5}">
                      <a16:colId xmlns:a16="http://schemas.microsoft.com/office/drawing/2014/main" val="3709372284"/>
                    </a:ext>
                  </a:extLst>
                </a:gridCol>
                <a:gridCol w="1485992">
                  <a:extLst>
                    <a:ext uri="{9D8B030D-6E8A-4147-A177-3AD203B41FA5}">
                      <a16:colId xmlns:a16="http://schemas.microsoft.com/office/drawing/2014/main" val="2938703301"/>
                    </a:ext>
                  </a:extLst>
                </a:gridCol>
                <a:gridCol w="1831453">
                  <a:extLst>
                    <a:ext uri="{9D8B030D-6E8A-4147-A177-3AD203B41FA5}">
                      <a16:colId xmlns:a16="http://schemas.microsoft.com/office/drawing/2014/main" val="3244583998"/>
                    </a:ext>
                  </a:extLst>
                </a:gridCol>
              </a:tblGrid>
              <a:tr h="443865">
                <a:tc>
                  <a:txBody>
                    <a:bodyPr/>
                    <a:lstStyle/>
                    <a:p>
                      <a:pPr algn="l">
                        <a:spcAft>
                          <a:spcPts val="800"/>
                        </a:spcAft>
                      </a:pPr>
                      <a:r>
                        <a:rPr lang="en-GB" sz="1100" b="1">
                          <a:solidFill>
                            <a:srgbClr val="E20025"/>
                          </a:solidFill>
                          <a:effectLst/>
                          <a:latin typeface="Arial" panose="020B0604020202020204" pitchFamily="34" charset="0"/>
                          <a:ea typeface="Times New Roman" panose="02020603050405020304" pitchFamily="18" charset="0"/>
                          <a:cs typeface="Times New Roman" panose="02020603050405020304" pitchFamily="18" charset="0"/>
                        </a:rPr>
                        <a:t>Quality Standards</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1D1"/>
                    </a:solidFill>
                  </a:tcPr>
                </a:tc>
                <a:tc>
                  <a:txBody>
                    <a:bodyPr/>
                    <a:lstStyle/>
                    <a:p>
                      <a:pPr algn="l">
                        <a:spcAft>
                          <a:spcPts val="800"/>
                        </a:spcAft>
                      </a:pPr>
                      <a:r>
                        <a:rPr lang="en-GB" sz="11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Checklist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4E4E4"/>
                    </a:solidFill>
                  </a:tcPr>
                </a:tc>
                <a:tc>
                  <a:txBody>
                    <a:bodyPr/>
                    <a:lstStyle/>
                    <a:p>
                      <a:pPr algn="l">
                        <a:spcAft>
                          <a:spcPts val="800"/>
                        </a:spcAft>
                      </a:pPr>
                      <a:r>
                        <a:rPr lang="en-GB" sz="1100" b="1">
                          <a:solidFill>
                            <a:srgbClr val="E20025"/>
                          </a:solidFill>
                          <a:effectLst/>
                          <a:latin typeface="Arial" panose="020B0604020202020204" pitchFamily="34" charset="0"/>
                          <a:ea typeface="Times New Roman" panose="02020603050405020304" pitchFamily="18" charset="0"/>
                          <a:cs typeface="Times New Roman" panose="02020603050405020304" pitchFamily="18" charset="0"/>
                        </a:rPr>
                        <a:t>Proposed action to meet SP standard</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1D1"/>
                    </a:solidFill>
                  </a:tcPr>
                </a:tc>
                <a:tc>
                  <a:txBody>
                    <a:bodyPr/>
                    <a:lstStyle/>
                    <a:p>
                      <a:pPr algn="l">
                        <a:spcAft>
                          <a:spcPts val="800"/>
                        </a:spcAft>
                      </a:pPr>
                      <a:r>
                        <a:rPr lang="en-GB" sz="11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Planned actions</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l">
                        <a:spcAft>
                          <a:spcPts val="800"/>
                        </a:spcAft>
                      </a:pPr>
                      <a:r>
                        <a:rPr lang="en-GB" sz="1100" b="1">
                          <a:solidFill>
                            <a:srgbClr val="E20025"/>
                          </a:solidFill>
                          <a:effectLst/>
                          <a:latin typeface="Arial" panose="020B0604020202020204" pitchFamily="34" charset="0"/>
                          <a:ea typeface="Times New Roman" panose="02020603050405020304" pitchFamily="18" charset="0"/>
                          <a:cs typeface="Times New Roman" panose="02020603050405020304" pitchFamily="18" charset="0"/>
                        </a:rPr>
                        <a:t>For more information</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1D1"/>
                    </a:solidFill>
                  </a:tcPr>
                </a:tc>
                <a:extLst>
                  <a:ext uri="{0D108BD9-81ED-4DB2-BD59-A6C34878D82A}">
                    <a16:rowId xmlns:a16="http://schemas.microsoft.com/office/drawing/2014/main" val="3689502518"/>
                  </a:ext>
                </a:extLst>
              </a:tr>
            </a:tbl>
          </a:graphicData>
        </a:graphic>
      </p:graphicFrame>
    </p:spTree>
    <p:extLst>
      <p:ext uri="{BB962C8B-B14F-4D97-AF65-F5344CB8AC3E}">
        <p14:creationId xmlns:p14="http://schemas.microsoft.com/office/powerpoint/2010/main" val="17013612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upp 23">
            <a:extLst>
              <a:ext uri="{FF2B5EF4-FFF2-40B4-BE49-F238E27FC236}">
                <a16:creationId xmlns:a16="http://schemas.microsoft.com/office/drawing/2014/main" id="{92993C2B-1907-4877-BD4D-2DE031AA7332}"/>
              </a:ext>
            </a:extLst>
          </p:cNvPr>
          <p:cNvGrpSpPr/>
          <p:nvPr/>
        </p:nvGrpSpPr>
        <p:grpSpPr>
          <a:xfrm>
            <a:off x="1636647" y="355748"/>
            <a:ext cx="9012092" cy="5940318"/>
            <a:chOff x="1636647" y="77456"/>
            <a:chExt cx="9012092" cy="5940318"/>
          </a:xfrm>
        </p:grpSpPr>
        <p:grpSp>
          <p:nvGrpSpPr>
            <p:cNvPr id="12" name="Grupp 11">
              <a:extLst>
                <a:ext uri="{FF2B5EF4-FFF2-40B4-BE49-F238E27FC236}">
                  <a16:creationId xmlns:a16="http://schemas.microsoft.com/office/drawing/2014/main" id="{61A23057-AFBA-47FF-A407-82F210D4FCC0}"/>
                </a:ext>
              </a:extLst>
            </p:cNvPr>
            <p:cNvGrpSpPr/>
            <p:nvPr/>
          </p:nvGrpSpPr>
          <p:grpSpPr>
            <a:xfrm>
              <a:off x="1702904" y="77456"/>
              <a:ext cx="8786191" cy="2208688"/>
              <a:chOff x="2875722" y="973112"/>
              <a:chExt cx="8786191" cy="2208688"/>
            </a:xfrm>
          </p:grpSpPr>
          <p:sp>
            <p:nvSpPr>
              <p:cNvPr id="6" name="textruta 5">
                <a:extLst>
                  <a:ext uri="{FF2B5EF4-FFF2-40B4-BE49-F238E27FC236}">
                    <a16:creationId xmlns:a16="http://schemas.microsoft.com/office/drawing/2014/main" id="{B881C818-EB5E-40BB-9D02-879E148B9E0D}"/>
                  </a:ext>
                </a:extLst>
              </p:cNvPr>
              <p:cNvSpPr txBox="1"/>
              <p:nvPr/>
            </p:nvSpPr>
            <p:spPr>
              <a:xfrm>
                <a:off x="2875722" y="973112"/>
                <a:ext cx="8786191" cy="369332"/>
              </a:xfrm>
              <a:prstGeom prst="rect">
                <a:avLst/>
              </a:prstGeom>
              <a:noFill/>
              <a:ln>
                <a:solidFill>
                  <a:srgbClr val="00B050"/>
                </a:solidFill>
              </a:ln>
            </p:spPr>
            <p:txBody>
              <a:bodyPr wrap="square" rtlCol="0">
                <a:spAutoFit/>
              </a:bodyPr>
              <a:lstStyle/>
              <a:p>
                <a:pPr algn="ctr"/>
                <a:r>
                  <a:rPr lang="sv-SE" b="1">
                    <a:latin typeface="Avenir Black" panose="02000503020000020003" pitchFamily="2" charset="0"/>
                    <a:ea typeface="+mj-ea"/>
                    <a:cs typeface="+mj-cs"/>
                  </a:rPr>
                  <a:t>INITIAL ENVIRONMENTAL RISK SCREENING</a:t>
                </a:r>
              </a:p>
            </p:txBody>
          </p:sp>
          <p:sp>
            <p:nvSpPr>
              <p:cNvPr id="10" name="Rektangel: rundade hörn 9">
                <a:extLst>
                  <a:ext uri="{FF2B5EF4-FFF2-40B4-BE49-F238E27FC236}">
                    <a16:creationId xmlns:a16="http://schemas.microsoft.com/office/drawing/2014/main" id="{76548AFB-6480-4513-8111-799463A213F6}"/>
                  </a:ext>
                </a:extLst>
              </p:cNvPr>
              <p:cNvSpPr/>
              <p:nvPr/>
            </p:nvSpPr>
            <p:spPr>
              <a:xfrm>
                <a:off x="2875722" y="1470991"/>
                <a:ext cx="8786191" cy="1710809"/>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spcAft>
                    <a:spcPts val="1200"/>
                  </a:spcAft>
                  <a:buAutoNum type="arabicPeriod"/>
                </a:pPr>
                <a:r>
                  <a:rPr lang="sv-SE" sz="1600" b="1" dirty="0">
                    <a:solidFill>
                      <a:schemeClr val="bg1"/>
                    </a:solidFill>
                  </a:rPr>
                  <a:t>Will </a:t>
                </a:r>
                <a:r>
                  <a:rPr lang="en-GB" sz="1600" b="1" dirty="0">
                    <a:solidFill>
                      <a:schemeClr val="bg1"/>
                    </a:solidFill>
                  </a:rPr>
                  <a:t>the</a:t>
                </a:r>
                <a:r>
                  <a:rPr lang="sv-SE" sz="1600" b="1" dirty="0">
                    <a:solidFill>
                      <a:schemeClr val="bg1"/>
                    </a:solidFill>
                  </a:rPr>
                  <a:t> </a:t>
                </a:r>
                <a:r>
                  <a:rPr lang="sv-SE" sz="1600" b="1" dirty="0" err="1">
                    <a:solidFill>
                      <a:schemeClr val="bg1"/>
                    </a:solidFill>
                  </a:rPr>
                  <a:t>activities</a:t>
                </a:r>
                <a:r>
                  <a:rPr lang="sv-SE" sz="1600" b="1" dirty="0">
                    <a:solidFill>
                      <a:schemeClr val="bg1"/>
                    </a:solidFill>
                  </a:rPr>
                  <a:t> </a:t>
                </a:r>
                <a:r>
                  <a:rPr lang="en-US" sz="1600" b="1" dirty="0">
                    <a:solidFill>
                      <a:schemeClr val="bg1"/>
                    </a:solidFill>
                  </a:rPr>
                  <a:t>likely</a:t>
                </a:r>
                <a:r>
                  <a:rPr lang="sv-SE" sz="1600" b="1" dirty="0">
                    <a:solidFill>
                      <a:schemeClr val="bg1"/>
                    </a:solidFill>
                  </a:rPr>
                  <a:t> cause </a:t>
                </a:r>
                <a:r>
                  <a:rPr lang="en-US" sz="1600" b="1" dirty="0">
                    <a:solidFill>
                      <a:schemeClr val="bg1"/>
                    </a:solidFill>
                  </a:rPr>
                  <a:t>physical</a:t>
                </a:r>
                <a:r>
                  <a:rPr lang="sv-SE" sz="1600" b="1" dirty="0">
                    <a:solidFill>
                      <a:schemeClr val="bg1"/>
                    </a:solidFill>
                  </a:rPr>
                  <a:t> </a:t>
                </a:r>
                <a:r>
                  <a:rPr lang="en-US" sz="1600" b="1" dirty="0">
                    <a:solidFill>
                      <a:schemeClr val="bg1"/>
                    </a:solidFill>
                  </a:rPr>
                  <a:t>changes</a:t>
                </a:r>
                <a:r>
                  <a:rPr lang="sv-SE" sz="1600" b="1" dirty="0">
                    <a:solidFill>
                      <a:schemeClr val="bg1"/>
                    </a:solidFill>
                  </a:rPr>
                  <a:t> </a:t>
                </a:r>
                <a:r>
                  <a:rPr lang="en-US" sz="1600" b="1" dirty="0">
                    <a:solidFill>
                      <a:schemeClr val="bg1"/>
                    </a:solidFill>
                  </a:rPr>
                  <a:t>to</a:t>
                </a:r>
                <a:r>
                  <a:rPr lang="sv-SE" sz="1600" b="1" dirty="0">
                    <a:solidFill>
                      <a:schemeClr val="bg1"/>
                    </a:solidFill>
                  </a:rPr>
                  <a:t> the </a:t>
                </a:r>
                <a:r>
                  <a:rPr lang="sv-SE" sz="1600" b="1" dirty="0" err="1">
                    <a:solidFill>
                      <a:schemeClr val="bg1"/>
                    </a:solidFill>
                  </a:rPr>
                  <a:t>local</a:t>
                </a:r>
                <a:r>
                  <a:rPr lang="sv-SE" sz="1600" b="1" dirty="0">
                    <a:solidFill>
                      <a:schemeClr val="bg1"/>
                    </a:solidFill>
                  </a:rPr>
                  <a:t> </a:t>
                </a:r>
                <a:r>
                  <a:rPr lang="sv-SE" sz="1600" b="1" dirty="0" err="1">
                    <a:solidFill>
                      <a:schemeClr val="bg1"/>
                    </a:solidFill>
                  </a:rPr>
                  <a:t>surroundings</a:t>
                </a:r>
                <a:r>
                  <a:rPr lang="sv-SE" sz="1600" b="1" dirty="0">
                    <a:solidFill>
                      <a:schemeClr val="bg1"/>
                    </a:solidFill>
                  </a:rPr>
                  <a:t>?</a:t>
                </a:r>
              </a:p>
              <a:p>
                <a:pPr marL="342900" indent="-342900">
                  <a:spcAft>
                    <a:spcPts val="1200"/>
                  </a:spcAft>
                  <a:buAutoNum type="arabicPeriod"/>
                </a:pPr>
                <a:r>
                  <a:rPr lang="en-US" sz="1600" b="1" dirty="0">
                    <a:solidFill>
                      <a:schemeClr val="bg1"/>
                    </a:solidFill>
                  </a:rPr>
                  <a:t>Will the activities use a significant amount of natural resources (</a:t>
                </a:r>
                <a:r>
                  <a:rPr lang="en-US" sz="1600" b="1" dirty="0" err="1">
                    <a:solidFill>
                      <a:schemeClr val="bg1"/>
                    </a:solidFill>
                  </a:rPr>
                  <a:t>eg.</a:t>
                </a:r>
                <a:r>
                  <a:rPr lang="en-US" sz="1600" b="1" dirty="0">
                    <a:solidFill>
                      <a:schemeClr val="bg1"/>
                    </a:solidFill>
                  </a:rPr>
                  <a:t> land/water)?</a:t>
                </a:r>
              </a:p>
              <a:p>
                <a:pPr marL="342900" indent="-342900">
                  <a:spcAft>
                    <a:spcPts val="1200"/>
                  </a:spcAft>
                  <a:buAutoNum type="arabicPeriod"/>
                </a:pPr>
                <a:r>
                  <a:rPr lang="en-US" sz="1600" b="1" dirty="0">
                    <a:solidFill>
                      <a:schemeClr val="bg1"/>
                    </a:solidFill>
                  </a:rPr>
                  <a:t>Will the activities include any substances or materials that could be harmful to human health or the environment (e.g., hazardous substances/materials)?</a:t>
                </a:r>
              </a:p>
              <a:p>
                <a:pPr marL="342900" indent="-342900">
                  <a:spcAft>
                    <a:spcPts val="1200"/>
                  </a:spcAft>
                  <a:buAutoNum type="arabicPeriod"/>
                </a:pPr>
                <a:r>
                  <a:rPr lang="en-US" sz="1600" b="1" dirty="0">
                    <a:solidFill>
                      <a:schemeClr val="bg1"/>
                    </a:solidFill>
                  </a:rPr>
                  <a:t>Will the activities render a significant amount of waste?</a:t>
                </a:r>
              </a:p>
            </p:txBody>
          </p:sp>
        </p:grpSp>
        <p:sp>
          <p:nvSpPr>
            <p:cNvPr id="13" name="Pil: nedåt 12">
              <a:extLst>
                <a:ext uri="{FF2B5EF4-FFF2-40B4-BE49-F238E27FC236}">
                  <a16:creationId xmlns:a16="http://schemas.microsoft.com/office/drawing/2014/main" id="{46C1DCC0-FDC3-4D99-AB39-0A595DDC2BAD}"/>
                </a:ext>
              </a:extLst>
            </p:cNvPr>
            <p:cNvSpPr/>
            <p:nvPr/>
          </p:nvSpPr>
          <p:spPr>
            <a:xfrm>
              <a:off x="3472069" y="2296082"/>
              <a:ext cx="304800" cy="788364"/>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Pil: nedåt 13">
              <a:extLst>
                <a:ext uri="{FF2B5EF4-FFF2-40B4-BE49-F238E27FC236}">
                  <a16:creationId xmlns:a16="http://schemas.microsoft.com/office/drawing/2014/main" id="{238C5F72-5FF4-4F97-9075-6BDE15E88E27}"/>
                </a:ext>
              </a:extLst>
            </p:cNvPr>
            <p:cNvSpPr/>
            <p:nvPr/>
          </p:nvSpPr>
          <p:spPr>
            <a:xfrm>
              <a:off x="8374146" y="2275197"/>
              <a:ext cx="304800" cy="788364"/>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textruta 14">
              <a:extLst>
                <a:ext uri="{FF2B5EF4-FFF2-40B4-BE49-F238E27FC236}">
                  <a16:creationId xmlns:a16="http://schemas.microsoft.com/office/drawing/2014/main" id="{58EBA434-EF56-4FF7-AA13-B5D858DA6F20}"/>
                </a:ext>
              </a:extLst>
            </p:cNvPr>
            <p:cNvSpPr txBox="1"/>
            <p:nvPr/>
          </p:nvSpPr>
          <p:spPr>
            <a:xfrm>
              <a:off x="2040831" y="2391962"/>
              <a:ext cx="3207026" cy="369332"/>
            </a:xfrm>
            <a:prstGeom prst="rect">
              <a:avLst/>
            </a:prstGeom>
            <a:solidFill>
              <a:schemeClr val="bg1"/>
            </a:solidFill>
            <a:ln>
              <a:solidFill>
                <a:srgbClr val="FF0000"/>
              </a:solidFill>
            </a:ln>
          </p:spPr>
          <p:txBody>
            <a:bodyPr wrap="square" rtlCol="0">
              <a:spAutoFit/>
            </a:bodyPr>
            <a:lstStyle/>
            <a:p>
              <a:pPr algn="ctr"/>
              <a:r>
                <a:rPr lang="en-US" b="1">
                  <a:latin typeface="Avenir Black" panose="02000503020000020003" pitchFamily="2" charset="0"/>
                  <a:ea typeface="+mj-ea"/>
                  <a:cs typeface="+mj-cs"/>
                </a:rPr>
                <a:t>If YES to ANY of the questions</a:t>
              </a:r>
            </a:p>
          </p:txBody>
        </p:sp>
        <p:sp>
          <p:nvSpPr>
            <p:cNvPr id="16" name="textruta 15">
              <a:extLst>
                <a:ext uri="{FF2B5EF4-FFF2-40B4-BE49-F238E27FC236}">
                  <a16:creationId xmlns:a16="http://schemas.microsoft.com/office/drawing/2014/main" id="{DBA4E0E7-54FE-4F2C-B7D0-1229BA739606}"/>
                </a:ext>
              </a:extLst>
            </p:cNvPr>
            <p:cNvSpPr txBox="1"/>
            <p:nvPr/>
          </p:nvSpPr>
          <p:spPr>
            <a:xfrm>
              <a:off x="6960707" y="2391962"/>
              <a:ext cx="3207026" cy="369332"/>
            </a:xfrm>
            <a:prstGeom prst="rect">
              <a:avLst/>
            </a:prstGeom>
            <a:solidFill>
              <a:schemeClr val="bg1"/>
            </a:solidFill>
            <a:ln>
              <a:solidFill>
                <a:srgbClr val="FF0000"/>
              </a:solidFill>
            </a:ln>
          </p:spPr>
          <p:txBody>
            <a:bodyPr wrap="square" rtlCol="0">
              <a:spAutoFit/>
            </a:bodyPr>
            <a:lstStyle/>
            <a:p>
              <a:pPr algn="ctr"/>
              <a:r>
                <a:rPr lang="en-US" b="1">
                  <a:latin typeface="Avenir Black" panose="02000503020000020003" pitchFamily="2" charset="0"/>
                  <a:ea typeface="+mj-ea"/>
                  <a:cs typeface="+mj-cs"/>
                </a:rPr>
                <a:t>If NO to ALL the questions</a:t>
              </a:r>
            </a:p>
          </p:txBody>
        </p:sp>
        <p:sp>
          <p:nvSpPr>
            <p:cNvPr id="17" name="Rektangel: rundade hörn 16">
              <a:extLst>
                <a:ext uri="{FF2B5EF4-FFF2-40B4-BE49-F238E27FC236}">
                  <a16:creationId xmlns:a16="http://schemas.microsoft.com/office/drawing/2014/main" id="{0DA1E292-346C-401B-80E1-6E2A37D896EC}"/>
                </a:ext>
              </a:extLst>
            </p:cNvPr>
            <p:cNvSpPr/>
            <p:nvPr/>
          </p:nvSpPr>
          <p:spPr>
            <a:xfrm>
              <a:off x="1636647" y="3074508"/>
              <a:ext cx="4169038" cy="1458527"/>
            </a:xfrm>
            <a:prstGeom prst="round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The project’s risk is probably medium (limited/local/short-term adverse impact) to high (significant adverse environmental impact)</a:t>
              </a:r>
              <a:endParaRPr lang="en-US" dirty="0">
                <a:solidFill>
                  <a:schemeClr val="tx1"/>
                </a:solidFill>
              </a:endParaRPr>
            </a:p>
          </p:txBody>
        </p:sp>
        <p:sp>
          <p:nvSpPr>
            <p:cNvPr id="19" name="Rektangel: rundade hörn 18">
              <a:extLst>
                <a:ext uri="{FF2B5EF4-FFF2-40B4-BE49-F238E27FC236}">
                  <a16:creationId xmlns:a16="http://schemas.microsoft.com/office/drawing/2014/main" id="{ADCA2DEC-7E1B-4872-9DBD-0C30C8868DF1}"/>
                </a:ext>
              </a:extLst>
            </p:cNvPr>
            <p:cNvSpPr/>
            <p:nvPr/>
          </p:nvSpPr>
          <p:spPr>
            <a:xfrm>
              <a:off x="6442027" y="3044663"/>
              <a:ext cx="4169038" cy="1458527"/>
            </a:xfrm>
            <a:prstGeom prst="round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The project’s risk is probably low</a:t>
              </a:r>
            </a:p>
            <a:p>
              <a:pPr algn="ctr"/>
              <a:r>
                <a:rPr lang="en-US" sz="1600" b="1" dirty="0">
                  <a:solidFill>
                    <a:schemeClr val="tx1"/>
                  </a:solidFill>
                </a:rPr>
                <a:t>(negligible adverse environmental impact)</a:t>
              </a:r>
            </a:p>
          </p:txBody>
        </p:sp>
        <p:sp>
          <p:nvSpPr>
            <p:cNvPr id="20" name="Pil: nedåt 19">
              <a:extLst>
                <a:ext uri="{FF2B5EF4-FFF2-40B4-BE49-F238E27FC236}">
                  <a16:creationId xmlns:a16="http://schemas.microsoft.com/office/drawing/2014/main" id="{3B52CC84-10F3-4B3F-8FDA-7236EA2DA94E}"/>
                </a:ext>
              </a:extLst>
            </p:cNvPr>
            <p:cNvSpPr/>
            <p:nvPr/>
          </p:nvSpPr>
          <p:spPr>
            <a:xfrm>
              <a:off x="3478695" y="4534931"/>
              <a:ext cx="304800" cy="331819"/>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Pil: nedåt 20">
              <a:extLst>
                <a:ext uri="{FF2B5EF4-FFF2-40B4-BE49-F238E27FC236}">
                  <a16:creationId xmlns:a16="http://schemas.microsoft.com/office/drawing/2014/main" id="{6B73E53B-6780-42E8-B7E4-003462E6B5A3}"/>
                </a:ext>
              </a:extLst>
            </p:cNvPr>
            <p:cNvSpPr/>
            <p:nvPr/>
          </p:nvSpPr>
          <p:spPr>
            <a:xfrm>
              <a:off x="8420531" y="4559917"/>
              <a:ext cx="298174" cy="316769"/>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ektangel: rundade hörn 21">
              <a:extLst>
                <a:ext uri="{FF2B5EF4-FFF2-40B4-BE49-F238E27FC236}">
                  <a16:creationId xmlns:a16="http://schemas.microsoft.com/office/drawing/2014/main" id="{132B16A5-FADB-4E4C-92AB-7D485D4A5B61}"/>
                </a:ext>
              </a:extLst>
            </p:cNvPr>
            <p:cNvSpPr/>
            <p:nvPr/>
          </p:nvSpPr>
          <p:spPr>
            <a:xfrm>
              <a:off x="1643272" y="4909934"/>
              <a:ext cx="4169039" cy="1107840"/>
            </a:xfrm>
            <a:prstGeom prst="round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Conduct an environmental screening, </a:t>
              </a:r>
              <a:r>
                <a:rPr lang="en-US" sz="1600" b="1" dirty="0" err="1">
                  <a:solidFill>
                    <a:schemeClr val="tx1"/>
                  </a:solidFill>
                </a:rPr>
                <a:t>eg.</a:t>
              </a:r>
              <a:r>
                <a:rPr lang="en-US" sz="1600" b="1" dirty="0">
                  <a:solidFill>
                    <a:schemeClr val="tx1"/>
                  </a:solidFill>
                </a:rPr>
                <a:t> NEAT+, to inform final project plan</a:t>
              </a:r>
              <a:endParaRPr lang="en-US" dirty="0">
                <a:solidFill>
                  <a:schemeClr val="tx1"/>
                </a:solidFill>
              </a:endParaRPr>
            </a:p>
          </p:txBody>
        </p:sp>
        <p:sp>
          <p:nvSpPr>
            <p:cNvPr id="23" name="Rektangel: rundade hörn 22">
              <a:extLst>
                <a:ext uri="{FF2B5EF4-FFF2-40B4-BE49-F238E27FC236}">
                  <a16:creationId xmlns:a16="http://schemas.microsoft.com/office/drawing/2014/main" id="{9A87DBE3-47B1-4037-B6A9-88CC206027D1}"/>
                </a:ext>
              </a:extLst>
            </p:cNvPr>
            <p:cNvSpPr/>
            <p:nvPr/>
          </p:nvSpPr>
          <p:spPr>
            <a:xfrm>
              <a:off x="6479700" y="4909934"/>
              <a:ext cx="4169039" cy="1107840"/>
            </a:xfrm>
            <a:prstGeom prst="round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tx1"/>
                  </a:solidFill>
                </a:rPr>
                <a:t>Mainstream environmental considerations in the project activities to protect the environment and enhance ecosystem services</a:t>
              </a:r>
            </a:p>
          </p:txBody>
        </p:sp>
      </p:grpSp>
    </p:spTree>
    <p:extLst>
      <p:ext uri="{BB962C8B-B14F-4D97-AF65-F5344CB8AC3E}">
        <p14:creationId xmlns:p14="http://schemas.microsoft.com/office/powerpoint/2010/main" val="383824580"/>
      </p:ext>
    </p:extLst>
  </p:cSld>
  <p:clrMapOvr>
    <a:masterClrMapping/>
  </p:clrMapOvr>
</p:sld>
</file>

<file path=ppt/theme/theme1.xml><?xml version="1.0" encoding="utf-8"?>
<a:theme xmlns:a="http://schemas.openxmlformats.org/drawingml/2006/main" name="Green Response">
  <a:themeElements>
    <a:clrScheme name="Green Response">
      <a:dk1>
        <a:srgbClr val="000000"/>
      </a:dk1>
      <a:lt1>
        <a:srgbClr val="FFFFFF"/>
      </a:lt1>
      <a:dk2>
        <a:srgbClr val="878787"/>
      </a:dk2>
      <a:lt2>
        <a:srgbClr val="E3E3E3"/>
      </a:lt2>
      <a:accent1>
        <a:srgbClr val="126637"/>
      </a:accent1>
      <a:accent2>
        <a:srgbClr val="5F9875"/>
      </a:accent2>
      <a:accent3>
        <a:srgbClr val="D7EAE3"/>
      </a:accent3>
      <a:accent4>
        <a:srgbClr val="719FCA"/>
      </a:accent4>
      <a:accent5>
        <a:srgbClr val="BDCDE3"/>
      </a:accent5>
      <a:accent6>
        <a:srgbClr val="DEE8F1"/>
      </a:accent6>
      <a:hlink>
        <a:srgbClr val="0563C1"/>
      </a:hlink>
      <a:folHlink>
        <a:srgbClr val="000016"/>
      </a:folHlink>
    </a:clrScheme>
    <a:fontScheme name="Anpassat 1">
      <a:majorFont>
        <a:latin typeface="Avenir Next LT Pro Light"/>
        <a:ea typeface=""/>
        <a:cs typeface=""/>
      </a:majorFont>
      <a:minorFont>
        <a:latin typeface="Avenir Next LT Pr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_Green Response_ppt_D" id="{4F1921D2-AAA0-2740-8739-845FD1F64787}" vid="{9DA368C2-E7E4-7046-8BD6-22D207DC935F}"/>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DFB93BF39C13ED4784AF749AFE98879E" ma:contentTypeVersion="18" ma:contentTypeDescription="Skapa ett nytt dokument." ma:contentTypeScope="" ma:versionID="63e6b42a9d93d299e70f99cc9acc780c">
  <xsd:schema xmlns:xsd="http://www.w3.org/2001/XMLSchema" xmlns:xs="http://www.w3.org/2001/XMLSchema" xmlns:p="http://schemas.microsoft.com/office/2006/metadata/properties" xmlns:ns2="4bbcc925-30e6-4322-ae2e-35e2f26a0cb5" xmlns:ns3="786b197c-1e1a-41b0-a3bc-efc6bae36f3c" targetNamespace="http://schemas.microsoft.com/office/2006/metadata/properties" ma:root="true" ma:fieldsID="fcf15dd4f18be1aadcedd4f3086f6fa8" ns2:_="" ns3:_="">
    <xsd:import namespace="4bbcc925-30e6-4322-ae2e-35e2f26a0cb5"/>
    <xsd:import namespace="786b197c-1e1a-41b0-a3bc-efc6bae36f3c"/>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DateTaken" minOccurs="0"/>
                <xsd:element ref="ns3:MediaServiceOCR" minOccurs="0"/>
                <xsd:element ref="ns3:MediaServiceLocation" minOccurs="0"/>
                <xsd:element ref="ns3:MediaServiceGenerationTime" minOccurs="0"/>
                <xsd:element ref="ns3:MediaServiceEventHashCode" minOccurs="0"/>
                <xsd:element ref="ns3:MediaServiceAutoKeyPoints" minOccurs="0"/>
                <xsd:element ref="ns3:MediaServiceKeyPoints" minOccurs="0"/>
                <xsd:element ref="ns3:MediaLengthInSeconds" minOccurs="0"/>
                <xsd:element ref="ns3:lcf76f155ced4ddcb4097134ff3c332f" minOccurs="0"/>
                <xsd:element ref="ns2:TaxCatchAll"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bbcc925-30e6-4322-ae2e-35e2f26a0cb5" elementFormDefault="qualified">
    <xsd:import namespace="http://schemas.microsoft.com/office/2006/documentManagement/types"/>
    <xsd:import namespace="http://schemas.microsoft.com/office/infopath/2007/PartnerControls"/>
    <xsd:element name="SharedWithUsers" ma:index="8" nillable="true" ma:displayName="Delat med"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Delat med information" ma:internalName="SharedWithDetails" ma:readOnly="true">
      <xsd:simpleType>
        <xsd:restriction base="dms:Note">
          <xsd:maxLength value="255"/>
        </xsd:restriction>
      </xsd:simpleType>
    </xsd:element>
    <xsd:element name="TaxCatchAll" ma:index="23" nillable="true" ma:displayName="Taxonomy Catch All Column" ma:hidden="true" ma:list="{64ed0caf-0303-4da1-96e1-6b0504621346}" ma:internalName="TaxCatchAll" ma:showField="CatchAllData" ma:web="4bbcc925-30e6-4322-ae2e-35e2f26a0cb5">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786b197c-1e1a-41b0-a3bc-efc6bae36f3c"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5b242e9b-2841-42ae-884b-548b5f8b78b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786b197c-1e1a-41b0-a3bc-efc6bae36f3c">
      <Terms xmlns="http://schemas.microsoft.com/office/infopath/2007/PartnerControls"/>
    </lcf76f155ced4ddcb4097134ff3c332f>
    <TaxCatchAll xmlns="4bbcc925-30e6-4322-ae2e-35e2f26a0cb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D51BE08-67B0-4CAA-96A5-10B9D853ED6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bbcc925-30e6-4322-ae2e-35e2f26a0cb5"/>
    <ds:schemaRef ds:uri="786b197c-1e1a-41b0-a3bc-efc6bae36f3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69E2865-08C2-415F-AE75-60A1D41E3894}">
  <ds:schemaRefs>
    <ds:schemaRef ds:uri="4bbcc925-30e6-4322-ae2e-35e2f26a0cb5"/>
    <ds:schemaRef ds:uri="786b197c-1e1a-41b0-a3bc-efc6bae36f3c"/>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71C53B44-E822-4A83-B69E-66E994BAF99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_Green Response_ppt_A</Template>
  <TotalTime>3901</TotalTime>
  <Words>336</Words>
  <Application>Microsoft Office PowerPoint</Application>
  <PresentationFormat>Bredbild</PresentationFormat>
  <Paragraphs>34</Paragraphs>
  <Slides>2</Slides>
  <Notes>0</Notes>
  <HiddenSlides>0</HiddenSlides>
  <MMClips>0</MMClips>
  <ScaleCrop>false</ScaleCrop>
  <HeadingPairs>
    <vt:vector size="6" baseType="variant">
      <vt:variant>
        <vt:lpstr>Använt teckensnitt</vt:lpstr>
      </vt:variant>
      <vt:variant>
        <vt:i4>7</vt:i4>
      </vt:variant>
      <vt:variant>
        <vt:lpstr>Tema</vt:lpstr>
      </vt:variant>
      <vt:variant>
        <vt:i4>1</vt:i4>
      </vt:variant>
      <vt:variant>
        <vt:lpstr>Bildrubriker</vt:lpstr>
      </vt:variant>
      <vt:variant>
        <vt:i4>2</vt:i4>
      </vt:variant>
    </vt:vector>
  </HeadingPairs>
  <TitlesOfParts>
    <vt:vector size="10" baseType="lpstr">
      <vt:lpstr>MS Gothic</vt:lpstr>
      <vt:lpstr>Arial</vt:lpstr>
      <vt:lpstr>Avenir</vt:lpstr>
      <vt:lpstr>Avenir Black</vt:lpstr>
      <vt:lpstr>Avenir Book</vt:lpstr>
      <vt:lpstr>Avenir Next LT Pro Light</vt:lpstr>
      <vt:lpstr>Times New Roman</vt:lpstr>
      <vt:lpstr>Green Response</vt:lpstr>
      <vt:lpstr>PowerPoint-presentation</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Rubrik</dc:title>
  <dc:creator>Kristoffer Ristinmaa</dc:creator>
  <cp:lastModifiedBy>Melanie Rideout</cp:lastModifiedBy>
  <cp:revision>3</cp:revision>
  <dcterms:created xsi:type="dcterms:W3CDTF">2022-05-20T08:03:29Z</dcterms:created>
  <dcterms:modified xsi:type="dcterms:W3CDTF">2023-07-26T18:57:27Z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0x010100DFB93BF39C13ED4784AF749AFE98879E</vt:lpwstr>
  </property>
  <property fmtid="{D5CDD505-2E9C-101B-9397-08002B2CF9AE}" pid="3" name="MediaServiceImageTags">
    <vt:lpwstr/>
  </property>
</Properties>
</file>