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4"/>
  </p:notesMasterIdLst>
  <p:handoutMasterIdLst>
    <p:handoutMasterId r:id="rId45"/>
  </p:handoutMasterIdLst>
  <p:sldIdLst>
    <p:sldId id="257" r:id="rId5"/>
    <p:sldId id="313" r:id="rId6"/>
    <p:sldId id="330" r:id="rId7"/>
    <p:sldId id="303" r:id="rId8"/>
    <p:sldId id="305" r:id="rId9"/>
    <p:sldId id="296" r:id="rId10"/>
    <p:sldId id="267" r:id="rId11"/>
    <p:sldId id="327" r:id="rId12"/>
    <p:sldId id="271" r:id="rId13"/>
    <p:sldId id="321" r:id="rId14"/>
    <p:sldId id="335" r:id="rId15"/>
    <p:sldId id="336" r:id="rId16"/>
    <p:sldId id="337" r:id="rId17"/>
    <p:sldId id="306" r:id="rId18"/>
    <p:sldId id="311" r:id="rId19"/>
    <p:sldId id="315" r:id="rId20"/>
    <p:sldId id="338" r:id="rId21"/>
    <p:sldId id="307" r:id="rId22"/>
    <p:sldId id="331" r:id="rId23"/>
    <p:sldId id="301" r:id="rId24"/>
    <p:sldId id="316" r:id="rId25"/>
    <p:sldId id="272" r:id="rId26"/>
    <p:sldId id="275" r:id="rId27"/>
    <p:sldId id="317" r:id="rId28"/>
    <p:sldId id="277" r:id="rId29"/>
    <p:sldId id="278" r:id="rId30"/>
    <p:sldId id="318" r:id="rId31"/>
    <p:sldId id="339" r:id="rId32"/>
    <p:sldId id="283" r:id="rId33"/>
    <p:sldId id="319" r:id="rId34"/>
    <p:sldId id="332" r:id="rId35"/>
    <p:sldId id="320" r:id="rId36"/>
    <p:sldId id="287" r:id="rId37"/>
    <p:sldId id="340" r:id="rId38"/>
    <p:sldId id="341" r:id="rId39"/>
    <p:sldId id="292" r:id="rId40"/>
    <p:sldId id="329" r:id="rId41"/>
    <p:sldId id="325" r:id="rId42"/>
    <p:sldId id="279" r:id="rId4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7" userDrawn="1">
          <p15:clr>
            <a:srgbClr val="A4A3A4"/>
          </p15:clr>
        </p15:guide>
        <p15:guide id="3" pos="642" userDrawn="1">
          <p15:clr>
            <a:srgbClr val="A4A3A4"/>
          </p15:clr>
        </p15:guide>
        <p15:guide id="4" orient="horz" pos="958" userDrawn="1">
          <p15:clr>
            <a:srgbClr val="A4A3A4"/>
          </p15:clr>
        </p15:guide>
        <p15:guide id="6" pos="4475" userDrawn="1">
          <p15:clr>
            <a:srgbClr val="A4A3A4"/>
          </p15:clr>
        </p15:guide>
        <p15:guide id="7" orient="horz" pos="663" userDrawn="1">
          <p15:clr>
            <a:srgbClr val="A4A3A4"/>
          </p15:clr>
        </p15:guide>
        <p15:guide id="9" orient="horz" pos="2092" userDrawn="1">
          <p15:clr>
            <a:srgbClr val="A4A3A4"/>
          </p15:clr>
        </p15:guide>
        <p15:guide id="10" orient="horz" pos="1298" userDrawn="1">
          <p15:clr>
            <a:srgbClr val="A4A3A4"/>
          </p15:clr>
        </p15:guide>
        <p15:guide id="11" orient="horz" pos="1389" userDrawn="1">
          <p15:clr>
            <a:srgbClr val="A4A3A4"/>
          </p15:clr>
        </p15:guide>
        <p15:guide id="12" pos="506" userDrawn="1">
          <p15:clr>
            <a:srgbClr val="A4A3A4"/>
          </p15:clr>
        </p15:guide>
        <p15:guide id="13" orient="horz" pos="709" userDrawn="1">
          <p15:clr>
            <a:srgbClr val="A4A3A4"/>
          </p15:clr>
        </p15:guide>
        <p15:guide id="14" orient="horz" pos="1026" userDrawn="1">
          <p15:clr>
            <a:srgbClr val="A4A3A4"/>
          </p15:clr>
        </p15:guide>
        <p15:guide id="15" orient="horz" pos="1230" userDrawn="1">
          <p15:clr>
            <a:srgbClr val="A4A3A4"/>
          </p15:clr>
        </p15:guide>
        <p15:guide id="16" pos="892" userDrawn="1">
          <p15:clr>
            <a:srgbClr val="A4A3A4"/>
          </p15:clr>
        </p15:guide>
        <p15:guide id="17" pos="454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F537C9-4D63-F06B-5949-7DD171EB6D65}" name="Karin Hedin Röös" initials="" userId="S::karin.hedin.roos@otw.se::c4919928-e2f6-4308-8d55-ec9f7f94078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ctoria Öhrström" initials="VÖ" lastIdx="4" clrIdx="0">
    <p:extLst>
      <p:ext uri="{19B8F6BF-5375-455C-9EA6-DF929625EA0E}">
        <p15:presenceInfo xmlns:p15="http://schemas.microsoft.com/office/powerpoint/2012/main" userId="S::victoria.ohrstrom@otw.se::d26c49ea-35ab-4971-bd56-95d9e2a314ad" providerId="AD"/>
      </p:ext>
    </p:extLst>
  </p:cmAuthor>
  <p:cmAuthor id="2" name="Anna Lithander" initials="AL" lastIdx="14" clrIdx="1">
    <p:extLst>
      <p:ext uri="{19B8F6BF-5375-455C-9EA6-DF929625EA0E}">
        <p15:presenceInfo xmlns:p15="http://schemas.microsoft.com/office/powerpoint/2012/main" userId="S::Anna.Lithander@redcross.se::1fa58635-3029-415c-9ec2-090929f613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A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24A68B-6F34-4B97-80C7-09A0CD2D82A5}" v="2" dt="2025-01-15T14:30:02.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64452"/>
  </p:normalViewPr>
  <p:slideViewPr>
    <p:cSldViewPr snapToGrid="0">
      <p:cViewPr varScale="1">
        <p:scale>
          <a:sx n="54" d="100"/>
          <a:sy n="54" d="100"/>
        </p:scale>
        <p:origin x="1738" y="48"/>
      </p:cViewPr>
      <p:guideLst>
        <p:guide pos="3817"/>
        <p:guide pos="642"/>
        <p:guide orient="horz" pos="958"/>
        <p:guide pos="4475"/>
        <p:guide orient="horz" pos="663"/>
        <p:guide orient="horz" pos="2092"/>
        <p:guide orient="horz" pos="1298"/>
        <p:guide orient="horz" pos="1389"/>
        <p:guide pos="506"/>
        <p:guide orient="horz" pos="709"/>
        <p:guide orient="horz" pos="1026"/>
        <p:guide orient="horz" pos="1230"/>
        <p:guide pos="892"/>
        <p:guide pos="454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Kolumn2</c:v>
                </c:pt>
              </c:strCache>
            </c:strRef>
          </c:tx>
          <c:dPt>
            <c:idx val="0"/>
            <c:bubble3D val="0"/>
            <c:spPr>
              <a:solidFill>
                <a:schemeClr val="accent1"/>
              </a:solidFill>
              <a:ln w="19050">
                <a:noFill/>
              </a:ln>
              <a:effectLst/>
            </c:spPr>
            <c:extLst>
              <c:ext xmlns:c16="http://schemas.microsoft.com/office/drawing/2014/chart" uri="{C3380CC4-5D6E-409C-BE32-E72D297353CC}">
                <c16:uniqueId val="{00000001-1CC1-BA42-86CD-32F24097AB67}"/>
              </c:ext>
            </c:extLst>
          </c:dPt>
          <c:dPt>
            <c:idx val="1"/>
            <c:bubble3D val="0"/>
            <c:spPr>
              <a:solidFill>
                <a:schemeClr val="tx1"/>
              </a:solidFill>
              <a:ln w="19050">
                <a:noFill/>
              </a:ln>
              <a:effectLst/>
            </c:spPr>
            <c:extLst>
              <c:ext xmlns:c16="http://schemas.microsoft.com/office/drawing/2014/chart" uri="{C3380CC4-5D6E-409C-BE32-E72D297353CC}">
                <c16:uniqueId val="{00000003-1CC1-BA42-86CD-32F24097AB67}"/>
              </c:ext>
            </c:extLst>
          </c:dPt>
          <c:dPt>
            <c:idx val="2"/>
            <c:bubble3D val="0"/>
            <c:spPr>
              <a:solidFill>
                <a:schemeClr val="accent5"/>
              </a:solidFill>
              <a:ln w="19050">
                <a:noFill/>
              </a:ln>
              <a:effectLst/>
            </c:spPr>
            <c:extLst>
              <c:ext xmlns:c16="http://schemas.microsoft.com/office/drawing/2014/chart" uri="{C3380CC4-5D6E-409C-BE32-E72D297353CC}">
                <c16:uniqueId val="{00000005-1CC1-BA42-86CD-32F24097AB67}"/>
              </c:ext>
            </c:extLst>
          </c:dPt>
          <c:dPt>
            <c:idx val="3"/>
            <c:bubble3D val="0"/>
            <c:spPr>
              <a:solidFill>
                <a:schemeClr val="accent2"/>
              </a:solidFill>
              <a:ln w="19050">
                <a:noFill/>
              </a:ln>
              <a:effectLst/>
            </c:spPr>
            <c:extLst>
              <c:ext xmlns:c16="http://schemas.microsoft.com/office/drawing/2014/chart" uri="{C3380CC4-5D6E-409C-BE32-E72D297353CC}">
                <c16:uniqueId val="{00000007-1CC1-BA42-86CD-32F24097AB67}"/>
              </c:ext>
            </c:extLst>
          </c:dPt>
          <c:dPt>
            <c:idx val="4"/>
            <c:bubble3D val="0"/>
            <c:spPr>
              <a:solidFill>
                <a:schemeClr val="bg1"/>
              </a:solidFill>
              <a:ln w="19050">
                <a:noFill/>
              </a:ln>
              <a:effectLst/>
            </c:spPr>
            <c:extLst>
              <c:ext xmlns:c16="http://schemas.microsoft.com/office/drawing/2014/chart" uri="{C3380CC4-5D6E-409C-BE32-E72D297353CC}">
                <c16:uniqueId val="{00000009-1CC1-BA42-86CD-32F24097AB67}"/>
              </c:ext>
            </c:extLst>
          </c:dPt>
          <c:dPt>
            <c:idx val="5"/>
            <c:bubble3D val="0"/>
            <c:spPr>
              <a:solidFill>
                <a:schemeClr val="accent4"/>
              </a:solidFill>
              <a:ln w="19050">
                <a:noFill/>
              </a:ln>
              <a:effectLst/>
            </c:spPr>
            <c:extLst>
              <c:ext xmlns:c16="http://schemas.microsoft.com/office/drawing/2014/chart" uri="{C3380CC4-5D6E-409C-BE32-E72D297353CC}">
                <c16:uniqueId val="{0000000B-1CC1-BA42-86CD-32F24097AB67}"/>
              </c:ext>
            </c:extLst>
          </c:dPt>
          <c:dLbls>
            <c:dLbl>
              <c:idx val="0"/>
              <c:layout>
                <c:manualLayout>
                  <c:x val="-0.11292717221504556"/>
                  <c:y val="0.1670168366649858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CC1-BA42-86CD-32F24097AB67}"/>
                </c:ext>
              </c:extLst>
            </c:dLbl>
            <c:dLbl>
              <c:idx val="1"/>
              <c:layout>
                <c:manualLayout>
                  <c:x val="-0.10624250101380028"/>
                  <c:y val="-0.1693928322535810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CC1-BA42-86CD-32F24097AB67}"/>
                </c:ext>
              </c:extLst>
            </c:dLbl>
            <c:dLbl>
              <c:idx val="2"/>
              <c:layout>
                <c:manualLayout>
                  <c:x val="7.927506664604228E-2"/>
                  <c:y val="-0.19716069878696199"/>
                </c:manualLayout>
              </c:layout>
              <c:tx>
                <c:rich>
                  <a:bodyPr/>
                  <a:lstStyle/>
                  <a:p>
                    <a:fld id="{9AF27AFF-47B4-B24A-BB17-4BFBCE1D55A1}" type="PERCENTAGE">
                      <a:rPr lang="en-US">
                        <a:solidFill>
                          <a:schemeClr val="tx2"/>
                        </a:solidFill>
                      </a:rPr>
                      <a:pPr/>
                      <a:t>[PROCENT]</a:t>
                    </a:fld>
                    <a:endParaRPr lang="sv-SE"/>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CC1-BA42-86CD-32F24097AB67}"/>
                </c:ext>
              </c:extLst>
            </c:dLbl>
            <c:dLbl>
              <c:idx val="3"/>
              <c:layout>
                <c:manualLayout>
                  <c:x val="0.12936773704460861"/>
                  <c:y val="-1.703104005158434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CC1-BA42-86CD-32F24097AB67}"/>
                </c:ext>
              </c:extLst>
            </c:dLbl>
            <c:dLbl>
              <c:idx val="4"/>
              <c:layout>
                <c:manualLayout>
                  <c:x val="8.1718569057562945E-2"/>
                  <c:y val="0.10763365681669178"/>
                </c:manualLayout>
              </c:layout>
              <c:tx>
                <c:rich>
                  <a:bodyPr/>
                  <a:lstStyle/>
                  <a:p>
                    <a:fld id="{F0B8A03C-C083-4945-A224-3DE55BB780F9}" type="PERCENTAGE">
                      <a:rPr lang="en-US">
                        <a:solidFill>
                          <a:schemeClr val="tx1"/>
                        </a:solidFill>
                      </a:rPr>
                      <a:pPr/>
                      <a:t>[PROCENT]</a:t>
                    </a:fld>
                    <a:endParaRPr lang="sv-SE"/>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CC1-BA42-86CD-32F24097AB67}"/>
                </c:ext>
              </c:extLst>
            </c:dLbl>
            <c:dLbl>
              <c:idx val="5"/>
              <c:layout>
                <c:manualLayout>
                  <c:x val="3.5294322579386479E-2"/>
                  <c:y val="0.1259862507285993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CC1-BA42-86CD-32F24097AB6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sv-SE"/>
              </a:p>
            </c:txPr>
            <c:showLegendKey val="0"/>
            <c:showVal val="0"/>
            <c:showCatName val="0"/>
            <c:showSerName val="0"/>
            <c:showPercent val="1"/>
            <c:showBubbleSize val="0"/>
            <c:showLeaderLines val="0"/>
            <c:extLst>
              <c:ext xmlns:c15="http://schemas.microsoft.com/office/drawing/2012/chart" uri="{CE6537A1-D6FC-4f65-9D91-7224C49458BB}"/>
            </c:extLst>
          </c:dLbls>
          <c:cat>
            <c:strRef>
              <c:f>Blad1!$A$2:$A$7</c:f>
              <c:strCache>
                <c:ptCount val="6"/>
                <c:pt idx="0">
                  <c:v>Katastrofinsatder Globalt</c:v>
                </c:pt>
                <c:pt idx="1">
                  <c:v>Mellanöstern</c:v>
                </c:pt>
                <c:pt idx="2">
                  <c:v>Europa/Ukraina</c:v>
                </c:pt>
                <c:pt idx="3">
                  <c:v>Afrika</c:v>
                </c:pt>
                <c:pt idx="4">
                  <c:v>Globala insatser och övergripande stöd</c:v>
                </c:pt>
                <c:pt idx="5">
                  <c:v>Asien</c:v>
                </c:pt>
              </c:strCache>
            </c:strRef>
          </c:cat>
          <c:val>
            <c:numRef>
              <c:f>Blad1!$B$2:$B$7</c:f>
              <c:numCache>
                <c:formatCode>0%</c:formatCode>
                <c:ptCount val="6"/>
                <c:pt idx="0">
                  <c:v>0.27</c:v>
                </c:pt>
                <c:pt idx="1">
                  <c:v>0.22</c:v>
                </c:pt>
                <c:pt idx="2">
                  <c:v>0.17</c:v>
                </c:pt>
                <c:pt idx="3">
                  <c:v>0.17</c:v>
                </c:pt>
                <c:pt idx="4">
                  <c:v>0.09</c:v>
                </c:pt>
                <c:pt idx="5">
                  <c:v>0.08</c:v>
                </c:pt>
              </c:numCache>
            </c:numRef>
          </c:val>
          <c:extLst>
            <c:ext xmlns:c16="http://schemas.microsoft.com/office/drawing/2014/chart" uri="{C3380CC4-5D6E-409C-BE32-E72D297353CC}">
              <c16:uniqueId val="{0000000C-1CC1-BA42-86CD-32F24097AB67}"/>
            </c:ext>
          </c:extLst>
        </c:ser>
        <c:dLbls>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Kolumn2</c:v>
                </c:pt>
              </c:strCache>
            </c:strRef>
          </c:tx>
          <c:dPt>
            <c:idx val="0"/>
            <c:bubble3D val="0"/>
            <c:spPr>
              <a:solidFill>
                <a:schemeClr val="accent1"/>
              </a:solidFill>
              <a:ln w="19050">
                <a:noFill/>
              </a:ln>
              <a:effectLst/>
            </c:spPr>
            <c:extLst>
              <c:ext xmlns:c16="http://schemas.microsoft.com/office/drawing/2014/chart" uri="{C3380CC4-5D6E-409C-BE32-E72D297353CC}">
                <c16:uniqueId val="{00000001-8DEE-DD48-9B81-D566EF548A2D}"/>
              </c:ext>
            </c:extLst>
          </c:dPt>
          <c:dPt>
            <c:idx val="1"/>
            <c:bubble3D val="0"/>
            <c:spPr>
              <a:solidFill>
                <a:schemeClr val="tx1"/>
              </a:solidFill>
              <a:ln w="19050">
                <a:noFill/>
              </a:ln>
              <a:effectLst/>
            </c:spPr>
            <c:extLst>
              <c:ext xmlns:c16="http://schemas.microsoft.com/office/drawing/2014/chart" uri="{C3380CC4-5D6E-409C-BE32-E72D297353CC}">
                <c16:uniqueId val="{00000003-8DEE-DD48-9B81-D566EF548A2D}"/>
              </c:ext>
            </c:extLst>
          </c:dPt>
          <c:dPt>
            <c:idx val="2"/>
            <c:bubble3D val="0"/>
            <c:spPr>
              <a:solidFill>
                <a:schemeClr val="bg1"/>
              </a:solidFill>
              <a:ln w="19050">
                <a:noFill/>
              </a:ln>
              <a:effectLst/>
            </c:spPr>
            <c:extLst>
              <c:ext xmlns:c16="http://schemas.microsoft.com/office/drawing/2014/chart" uri="{C3380CC4-5D6E-409C-BE32-E72D297353CC}">
                <c16:uniqueId val="{00000005-8DEE-DD48-9B81-D566EF548A2D}"/>
              </c:ext>
            </c:extLst>
          </c:dPt>
          <c:dLbls>
            <c:dLbl>
              <c:idx val="0"/>
              <c:layout>
                <c:manualLayout>
                  <c:x val="-0.16425124408268149"/>
                  <c:y val="-9.513148207670221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DEE-DD48-9B81-D566EF548A2D}"/>
                </c:ext>
              </c:extLst>
            </c:dLbl>
            <c:dLbl>
              <c:idx val="1"/>
              <c:layout>
                <c:manualLayout>
                  <c:x val="0.15568724506930764"/>
                  <c:y val="3.033922012103840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DEE-DD48-9B81-D566EF548A2D}"/>
                </c:ext>
              </c:extLst>
            </c:dLbl>
            <c:dLbl>
              <c:idx val="2"/>
              <c:tx>
                <c:rich>
                  <a:bodyPr/>
                  <a:lstStyle/>
                  <a:p>
                    <a:fld id="{9AF27AFF-47B4-B24A-BB17-4BFBCE1D55A1}" type="PERCENTAGE">
                      <a:rPr lang="en-US">
                        <a:solidFill>
                          <a:schemeClr val="tx2"/>
                        </a:solidFill>
                      </a:rPr>
                      <a:pPr/>
                      <a:t>[PROCENT]</a:t>
                    </a:fld>
                    <a:endParaRPr lang="sv-SE"/>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DEE-DD48-9B81-D566EF548A2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Blad1!$A$2:$A$4</c:f>
              <c:strCache>
                <c:ptCount val="3"/>
                <c:pt idx="0">
                  <c:v>Krisberedskap och kapacitet</c:v>
                </c:pt>
                <c:pt idx="1">
                  <c:v>Hälsa &amp; vård</c:v>
                </c:pt>
                <c:pt idx="2">
                  <c:v>Skydd &amp; Folkrätt</c:v>
                </c:pt>
              </c:strCache>
            </c:strRef>
          </c:cat>
          <c:val>
            <c:numRef>
              <c:f>Blad1!$B$2:$B$4</c:f>
              <c:numCache>
                <c:formatCode>0%</c:formatCode>
                <c:ptCount val="3"/>
                <c:pt idx="0">
                  <c:v>0.6</c:v>
                </c:pt>
                <c:pt idx="1">
                  <c:v>0.34</c:v>
                </c:pt>
                <c:pt idx="2">
                  <c:v>0.06</c:v>
                </c:pt>
              </c:numCache>
            </c:numRef>
          </c:val>
          <c:extLst>
            <c:ext xmlns:c16="http://schemas.microsoft.com/office/drawing/2014/chart" uri="{C3380CC4-5D6E-409C-BE32-E72D297353CC}">
              <c16:uniqueId val="{00000006-8DEE-DD48-9B81-D566EF548A2D}"/>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6021BDF-20A6-2B4D-8C7A-62EB9B3B16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05F63FC8-D8FE-C24A-B8B9-2EEE2F5AC7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855CB3-82A3-654F-B354-D86F93A4E2ED}" type="datetimeFigureOut">
              <a:rPr lang="sv-SE" smtClean="0"/>
              <a:t>2025-01-15</a:t>
            </a:fld>
            <a:endParaRPr lang="sv-SE"/>
          </a:p>
        </p:txBody>
      </p:sp>
      <p:sp>
        <p:nvSpPr>
          <p:cNvPr id="4" name="Platshållare för sidfot 3">
            <a:extLst>
              <a:ext uri="{FF2B5EF4-FFF2-40B4-BE49-F238E27FC236}">
                <a16:creationId xmlns:a16="http://schemas.microsoft.com/office/drawing/2014/main" id="{1E201765-3EE9-7E40-AFFA-ED76AD8868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2B9F1D5D-629F-9647-8F09-7967CC2506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831E36-A834-D04B-BD51-FE97D65396BE}" type="slidenum">
              <a:rPr lang="sv-SE" smtClean="0"/>
              <a:t>‹#›</a:t>
            </a:fld>
            <a:endParaRPr lang="sv-SE"/>
          </a:p>
        </p:txBody>
      </p:sp>
    </p:spTree>
    <p:extLst>
      <p:ext uri="{BB962C8B-B14F-4D97-AF65-F5344CB8AC3E}">
        <p14:creationId xmlns:p14="http://schemas.microsoft.com/office/powerpoint/2010/main" val="2335435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B29F6-145D-4BE1-A4D6-A0469FD6898D}" type="datetimeFigureOut">
              <a:rPr lang="en-US" smtClean="0"/>
              <a:t>1/15/2025</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84FB0-C798-4C1D-A905-62A48FB0D0E5}" type="slidenum">
              <a:rPr lang="en-US" smtClean="0"/>
              <a:t>‹#›</a:t>
            </a:fld>
            <a:endParaRPr lang="en-US"/>
          </a:p>
        </p:txBody>
      </p:sp>
    </p:spTree>
    <p:extLst>
      <p:ext uri="{BB962C8B-B14F-4D97-AF65-F5344CB8AC3E}">
        <p14:creationId xmlns:p14="http://schemas.microsoft.com/office/powerpoint/2010/main" val="309201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D484FB0-C798-4C1D-A905-62A48FB0D0E5}" type="slidenum">
              <a:rPr lang="en-US" smtClean="0"/>
              <a:t>1</a:t>
            </a:fld>
            <a:endParaRPr lang="en-US"/>
          </a:p>
        </p:txBody>
      </p:sp>
    </p:spTree>
    <p:extLst>
      <p:ext uri="{BB962C8B-B14F-4D97-AF65-F5344CB8AC3E}">
        <p14:creationId xmlns:p14="http://schemas.microsoft.com/office/powerpoint/2010/main" val="3027690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latin typeface="Arial" panose="020B0604020202020204" pitchFamily="34" charset="0"/>
                <a:cs typeface="Arial" panose="020B0604020202020204" pitchFamily="34" charset="0"/>
              </a:rPr>
              <a:t>Bilden: </a:t>
            </a:r>
            <a:r>
              <a:rPr lang="sv-SE" sz="1200" i="0" dirty="0" err="1">
                <a:solidFill>
                  <a:srgbClr val="FFFFFF"/>
                </a:solidFill>
                <a:effectLst/>
                <a:latin typeface="Arial" panose="020B0604020202020204" pitchFamily="34" charset="0"/>
                <a:cs typeface="Arial" panose="020B0604020202020204" pitchFamily="34" charset="0"/>
              </a:rPr>
              <a:t>Sibongile</a:t>
            </a:r>
            <a:r>
              <a:rPr lang="sv-SE" sz="1200" i="0" dirty="0">
                <a:solidFill>
                  <a:srgbClr val="FFFFFF"/>
                </a:solidFill>
                <a:effectLst/>
                <a:latin typeface="Arial" panose="020B0604020202020204" pitchFamily="34" charset="0"/>
                <a:cs typeface="Arial" panose="020B0604020202020204" pitchFamily="34" charset="0"/>
              </a:rPr>
              <a:t> </a:t>
            </a:r>
            <a:r>
              <a:rPr lang="sv-SE" sz="1200" i="0" dirty="0" err="1">
                <a:solidFill>
                  <a:srgbClr val="FFFFFF"/>
                </a:solidFill>
                <a:effectLst/>
                <a:latin typeface="Arial" panose="020B0604020202020204" pitchFamily="34" charset="0"/>
                <a:cs typeface="Arial" panose="020B0604020202020204" pitchFamily="34" charset="0"/>
              </a:rPr>
              <a:t>Dlamini</a:t>
            </a:r>
            <a:r>
              <a:rPr lang="sv-SE" sz="1200" i="0" dirty="0">
                <a:solidFill>
                  <a:srgbClr val="FFFFFF"/>
                </a:solidFill>
                <a:effectLst/>
                <a:latin typeface="Arial" panose="020B0604020202020204" pitchFamily="34" charset="0"/>
                <a:cs typeface="Arial" panose="020B0604020202020204" pitchFamily="34" charset="0"/>
              </a:rPr>
              <a:t> har möjlighet att odla mat i en allmän trädgård i södra </a:t>
            </a:r>
            <a:r>
              <a:rPr lang="sv-SE" sz="1200" i="0" dirty="0" err="1">
                <a:solidFill>
                  <a:srgbClr val="FFFFFF"/>
                </a:solidFill>
                <a:effectLst/>
                <a:latin typeface="Arial" panose="020B0604020202020204" pitchFamily="34" charset="0"/>
                <a:cs typeface="Arial" panose="020B0604020202020204" pitchFamily="34" charset="0"/>
              </a:rPr>
              <a:t>Eswatini</a:t>
            </a:r>
            <a:r>
              <a:rPr lang="sv-SE" sz="1200" i="0" dirty="0">
                <a:solidFill>
                  <a:srgbClr val="FFFFFF"/>
                </a:solidFill>
                <a:effectLst/>
                <a:latin typeface="Arial" panose="020B0604020202020204" pitchFamily="34" charset="0"/>
                <a:cs typeface="Arial" panose="020B0604020202020204" pitchFamily="34" charset="0"/>
              </a:rPr>
              <a:t>, som del av ett EU-projekt. ”Tack vare den här trädgården kan min familj få mat och jag tjänar också pengar till mina barns skolgång.”</a:t>
            </a:r>
          </a:p>
          <a:p>
            <a:endParaRPr lang="sv-SE" sz="1200" i="0" dirty="0">
              <a:latin typeface="Arial" panose="020B0604020202020204" pitchFamily="34" charset="0"/>
              <a:cs typeface="Arial" panose="020B0604020202020204" pitchFamily="34" charset="0"/>
            </a:endParaRPr>
          </a:p>
          <a:p>
            <a:r>
              <a:rPr lang="sv-SE" sz="1200" i="0" dirty="0">
                <a:effectLst/>
                <a:latin typeface="Arial" panose="020B0604020202020204" pitchFamily="34" charset="0"/>
                <a:cs typeface="Arial" panose="020B0604020202020204" pitchFamily="34" charset="0"/>
              </a:rPr>
              <a:t>Mål 3 handlar om att säkerställa hälsosamma liv och främja välbefinnande för alla i alla åldrar.</a:t>
            </a:r>
          </a:p>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10</a:t>
            </a:fld>
            <a:endParaRPr lang="en-US"/>
          </a:p>
        </p:txBody>
      </p:sp>
    </p:spTree>
    <p:extLst>
      <p:ext uri="{BB962C8B-B14F-4D97-AF65-F5344CB8AC3E}">
        <p14:creationId xmlns:p14="http://schemas.microsoft.com/office/powerpoint/2010/main" val="1621350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Arial" panose="020B0604020202020204" pitchFamily="34" charset="0"/>
                <a:cs typeface="Arial" panose="020B0604020202020204" pitchFamily="34" charset="0"/>
              </a:rPr>
              <a:t>Bilden: </a:t>
            </a:r>
            <a:r>
              <a:rPr lang="sv-SE" sz="1200" i="0" dirty="0">
                <a:solidFill>
                  <a:srgbClr val="3F3F3F"/>
                </a:solidFill>
                <a:effectLst/>
                <a:latin typeface="Arial" panose="020B0604020202020204" pitchFamily="34" charset="0"/>
                <a:cs typeface="Arial" panose="020B0604020202020204" pitchFamily="34" charset="0"/>
              </a:rPr>
              <a:t>Siv </a:t>
            </a:r>
            <a:r>
              <a:rPr lang="sv-SE" sz="1200" i="0" dirty="0" err="1">
                <a:solidFill>
                  <a:srgbClr val="3F3F3F"/>
                </a:solidFill>
                <a:effectLst/>
                <a:latin typeface="Arial" panose="020B0604020202020204" pitchFamily="34" charset="0"/>
                <a:cs typeface="Arial" panose="020B0604020202020204" pitchFamily="34" charset="0"/>
              </a:rPr>
              <a:t>Aspbäck</a:t>
            </a:r>
            <a:r>
              <a:rPr lang="sv-SE" sz="1200" i="0" dirty="0">
                <a:solidFill>
                  <a:srgbClr val="3F3F3F"/>
                </a:solidFill>
                <a:effectLst/>
                <a:latin typeface="Arial" panose="020B0604020202020204" pitchFamily="34" charset="0"/>
                <a:cs typeface="Arial" panose="020B0604020202020204" pitchFamily="34" charset="0"/>
              </a:rPr>
              <a:t> från Röda </a:t>
            </a:r>
            <a:r>
              <a:rPr lang="sv-SE" sz="1200" i="0" dirty="0">
                <a:effectLst/>
                <a:latin typeface="Arial" panose="020B0604020202020204" pitchFamily="34" charset="0"/>
                <a:cs typeface="Arial" panose="020B0604020202020204" pitchFamily="34" charset="0"/>
              </a:rPr>
              <a:t>Korset träffar deltagare på mötesplatsen i projektet Vän i Skellefteå. Syftet med projektet är att främja ett öppnare Skellefteå. Deltagarna skapar själva den verksamhet de vill ha. Aktiviteterna varierar, men att spela sällskapsspel är populärt. </a:t>
            </a:r>
          </a:p>
          <a:p>
            <a:endParaRPr lang="sv-SE" sz="1200" dirty="0">
              <a:latin typeface="Arial" panose="020B0604020202020204" pitchFamily="34" charset="0"/>
              <a:cs typeface="Arial" panose="020B0604020202020204" pitchFamily="34" charset="0"/>
            </a:endParaRPr>
          </a:p>
          <a:p>
            <a:r>
              <a:rPr lang="sv-SE" sz="1200" i="0" dirty="0">
                <a:effectLst/>
                <a:latin typeface="Arial" panose="020B0604020202020204" pitchFamily="34" charset="0"/>
                <a:cs typeface="Arial" panose="020B0604020202020204" pitchFamily="34" charset="0"/>
              </a:rPr>
              <a:t>Mål 11 handlar om att göra städer och bosättningar inkluderande, säkra, motståndskraftiga och hållbara.</a:t>
            </a:r>
          </a:p>
          <a:p>
            <a:endParaRPr lang="sv-SE" sz="1200" i="0" dirty="0">
              <a:effectLst/>
              <a:latin typeface="Arial" panose="020B0604020202020204" pitchFamily="34" charset="0"/>
              <a:cs typeface="Arial" panose="020B0604020202020204" pitchFamily="34" charset="0"/>
            </a:endParaRPr>
          </a:p>
          <a:p>
            <a:r>
              <a:rPr lang="sv-SE" sz="1200" dirty="0">
                <a:solidFill>
                  <a:schemeClr val="accent6"/>
                </a:solidFill>
                <a:effectLst/>
                <a:latin typeface="Arial" panose="020B0604020202020204" pitchFamily="34" charset="0"/>
                <a:cs typeface="Arial" panose="020B0604020202020204" pitchFamily="34" charset="0"/>
              </a:rPr>
              <a:t>För att bättre möta lokala behov stöttar Svenska Röda Korset lokalföreningarnas samverkan med boende, kommuner, fastighetsbolag och näringsliv.</a:t>
            </a:r>
          </a:p>
          <a:p>
            <a:endParaRPr lang="sv-SE" sz="1200" i="0" dirty="0">
              <a:effectLst/>
              <a:latin typeface="Arial" panose="020B0604020202020204" pitchFamily="34" charset="0"/>
              <a:cs typeface="Arial" panose="020B0604020202020204" pitchFamily="34" charset="0"/>
            </a:endParaRPr>
          </a:p>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11</a:t>
            </a:fld>
            <a:endParaRPr lang="en-US"/>
          </a:p>
        </p:txBody>
      </p:sp>
    </p:spTree>
    <p:extLst>
      <p:ext uri="{BB962C8B-B14F-4D97-AF65-F5344CB8AC3E}">
        <p14:creationId xmlns:p14="http://schemas.microsoft.com/office/powerpoint/2010/main" val="1092176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Arial" panose="020B0604020202020204" pitchFamily="34" charset="0"/>
                <a:cs typeface="Arial" panose="020B0604020202020204" pitchFamily="34" charset="0"/>
              </a:rPr>
              <a:t>Bilden: </a:t>
            </a:r>
            <a:r>
              <a:rPr lang="sv-SE" sz="1200" kern="1200" dirty="0">
                <a:solidFill>
                  <a:schemeClr val="tx1"/>
                </a:solidFill>
                <a:effectLst/>
                <a:latin typeface="Arial" panose="020B0604020202020204" pitchFamily="34" charset="0"/>
                <a:ea typeface="+mn-ea"/>
                <a:cs typeface="Arial" panose="020B0604020202020204" pitchFamily="34" charset="0"/>
              </a:rPr>
              <a:t>Röda Korset hjälper till att evakuera människor från staden </a:t>
            </a:r>
            <a:r>
              <a:rPr lang="sv-SE" sz="1200" kern="1200" dirty="0" err="1">
                <a:solidFill>
                  <a:schemeClr val="tx1"/>
                </a:solidFill>
                <a:effectLst/>
                <a:latin typeface="Arial" panose="020B0604020202020204" pitchFamily="34" charset="0"/>
                <a:ea typeface="+mn-ea"/>
                <a:cs typeface="Arial" panose="020B0604020202020204" pitchFamily="34" charset="0"/>
              </a:rPr>
              <a:t>Demydiv</a:t>
            </a:r>
            <a:r>
              <a:rPr lang="sv-SE" sz="1200" kern="1200" dirty="0">
                <a:solidFill>
                  <a:schemeClr val="tx1"/>
                </a:solidFill>
                <a:effectLst/>
                <a:latin typeface="Arial" panose="020B0604020202020204" pitchFamily="34" charset="0"/>
                <a:ea typeface="+mn-ea"/>
                <a:cs typeface="Arial" panose="020B0604020202020204" pitchFamily="34" charset="0"/>
              </a:rPr>
              <a:t> i Ukraina där en bro sköts sönder i februari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Arial" panose="020B0604020202020204" pitchFamily="34" charset="0"/>
                <a:ea typeface="+mn-ea"/>
                <a:cs typeface="Arial" panose="020B0604020202020204" pitchFamily="34" charset="0"/>
              </a:rPr>
              <a:t>Volontärer från Röda Korset hjälpte till att bygga en temporär bro som hjälpt människor ut och sett till att nödhjälp kunde komma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2D484FB0-C798-4C1D-A905-62A48FB0D0E5}" type="slidenum">
              <a:rPr lang="en-US" smtClean="0"/>
              <a:t>12</a:t>
            </a:fld>
            <a:endParaRPr lang="en-US"/>
          </a:p>
        </p:txBody>
      </p:sp>
    </p:spTree>
    <p:extLst>
      <p:ext uri="{BB962C8B-B14F-4D97-AF65-F5344CB8AC3E}">
        <p14:creationId xmlns:p14="http://schemas.microsoft.com/office/powerpoint/2010/main" val="1714842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latin typeface="Arial" panose="020B0604020202020204" pitchFamily="34" charset="0"/>
                <a:cs typeface="Arial" panose="020B0604020202020204" pitchFamily="34" charset="0"/>
              </a:rPr>
              <a:t>Bilden: 9 november, 2023. Volontärer från Charkivs regionala organisation i Ukrainska Röda Korset delar ut hygienpaket till invånarna i gränsbyar. Där har många haft brist på vatten, el och gas i över ett år.</a:t>
            </a:r>
          </a:p>
          <a:p>
            <a:pPr>
              <a:defRPr/>
            </a:pPr>
            <a:endParaRPr lang="sv-SE" dirty="0">
              <a:latin typeface="Arial" panose="020B0604020202020204" pitchFamily="34" charset="0"/>
              <a:cs typeface="Arial" panose="020B0604020202020204" pitchFamily="34" charset="0"/>
            </a:endParaRPr>
          </a:p>
          <a:p>
            <a:pPr>
              <a:defRPr/>
            </a:pPr>
            <a:r>
              <a:rPr lang="sv-SE" dirty="0">
                <a:latin typeface="Arial" panose="020B0604020202020204" pitchFamily="34" charset="0"/>
                <a:cs typeface="Arial" panose="020B0604020202020204" pitchFamily="34" charset="0"/>
              </a:rPr>
              <a:t>Vi finns i hela Ukraina och ger människor akut humanitär hjälp.</a:t>
            </a:r>
            <a:br>
              <a:rPr lang="sv-SE" dirty="0">
                <a:latin typeface="Arial" panose="020B0604020202020204" pitchFamily="34" charset="0"/>
                <a:cs typeface="Arial" panose="020B0604020202020204" pitchFamily="34" charset="0"/>
              </a:rPr>
            </a:br>
            <a:endParaRPr lang="sv-SE" dirty="0">
              <a:latin typeface="Arial" panose="020B0604020202020204" pitchFamily="34" charset="0"/>
              <a:cs typeface="Arial" panose="020B0604020202020204" pitchFamily="34" charset="0"/>
            </a:endParaRPr>
          </a:p>
          <a:p>
            <a:pPr>
              <a:defRPr/>
            </a:pPr>
            <a:r>
              <a:rPr lang="sv-SE" strike="noStrike" dirty="0">
                <a:latin typeface="Arial" panose="020B0604020202020204" pitchFamily="34" charset="0"/>
                <a:cs typeface="Arial" panose="020B0604020202020204" pitchFamily="34" charset="0"/>
              </a:rPr>
              <a:t>Vi når de mest utsatta, tack vare vår lokala närvaro med tusentals volontärer som hjälper till.</a:t>
            </a:r>
          </a:p>
          <a:p>
            <a:pPr>
              <a:defRPr/>
            </a:pPr>
            <a:endParaRPr lang="sv-SE" strike="sngStrike" dirty="0">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2D484FB0-C798-4C1D-A905-62A48FB0D0E5}" type="slidenum">
              <a:rPr lang="en-US" smtClean="0"/>
              <a:t>13</a:t>
            </a:fld>
            <a:endParaRPr lang="en-US"/>
          </a:p>
        </p:txBody>
      </p:sp>
    </p:spTree>
    <p:extLst>
      <p:ext uri="{BB962C8B-B14F-4D97-AF65-F5344CB8AC3E}">
        <p14:creationId xmlns:p14="http://schemas.microsoft.com/office/powerpoint/2010/main" val="1903109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0" dirty="0">
                <a:latin typeface="Arial" panose="020B0604020202020204" pitchFamily="34" charset="0"/>
                <a:cs typeface="Arial" panose="020B0604020202020204" pitchFamily="34" charset="0"/>
              </a:rPr>
              <a:t>Bilden: </a:t>
            </a:r>
            <a:r>
              <a:rPr lang="sv-SE" i="0" dirty="0">
                <a:effectLst/>
                <a:latin typeface="Arial" panose="020B0604020202020204" pitchFamily="34" charset="0"/>
                <a:cs typeface="Arial" panose="020B0604020202020204" pitchFamily="34" charset="0"/>
              </a:rPr>
              <a:t>Röda Korset delar ut </a:t>
            </a:r>
            <a:r>
              <a:rPr lang="sv-SE" i="0" dirty="0" err="1">
                <a:effectLst/>
                <a:latin typeface="Arial" panose="020B0604020202020204" pitchFamily="34" charset="0"/>
                <a:cs typeface="Arial" panose="020B0604020202020204" pitchFamily="34" charset="0"/>
              </a:rPr>
              <a:t>menskit</a:t>
            </a:r>
            <a:r>
              <a:rPr lang="sv-SE" i="0" dirty="0">
                <a:effectLst/>
                <a:latin typeface="Arial" panose="020B0604020202020204" pitchFamily="34" charset="0"/>
                <a:cs typeface="Arial" panose="020B0604020202020204" pitchFamily="34" charset="0"/>
              </a:rPr>
              <a:t> på skolor och pratar om mens för att sprida mer kunskap i Sydsudan. När volontären Rose </a:t>
            </a:r>
            <a:r>
              <a:rPr lang="sv-SE" i="0" dirty="0" err="1">
                <a:effectLst/>
                <a:latin typeface="Arial" panose="020B0604020202020204" pitchFamily="34" charset="0"/>
                <a:cs typeface="Arial" panose="020B0604020202020204" pitchFamily="34" charset="0"/>
              </a:rPr>
              <a:t>Lokwaam</a:t>
            </a:r>
            <a:r>
              <a:rPr lang="sv-SE" i="0" dirty="0">
                <a:effectLst/>
                <a:latin typeface="Arial" panose="020B0604020202020204" pitchFamily="34" charset="0"/>
                <a:cs typeface="Arial" panose="020B0604020202020204" pitchFamily="34" charset="0"/>
              </a:rPr>
              <a:t>, 20 år, håller upp en trosa blir det mycket fnitter bland elever.</a:t>
            </a:r>
            <a:endParaRPr lang="sv-SE" dirty="0"/>
          </a:p>
        </p:txBody>
      </p:sp>
      <p:sp>
        <p:nvSpPr>
          <p:cNvPr id="4" name="Platshållare för bildnummer 3"/>
          <p:cNvSpPr>
            <a:spLocks noGrp="1"/>
          </p:cNvSpPr>
          <p:nvPr>
            <p:ph type="sldNum" sz="quarter" idx="5"/>
          </p:nvPr>
        </p:nvSpPr>
        <p:spPr/>
        <p:txBody>
          <a:bodyPr/>
          <a:lstStyle/>
          <a:p>
            <a:fld id="{2D484FB0-C798-4C1D-A905-62A48FB0D0E5}" type="slidenum">
              <a:rPr lang="en-US" smtClean="0"/>
              <a:t>14</a:t>
            </a:fld>
            <a:endParaRPr lang="en-US"/>
          </a:p>
        </p:txBody>
      </p:sp>
    </p:spTree>
    <p:extLst>
      <p:ext uri="{BB962C8B-B14F-4D97-AF65-F5344CB8AC3E}">
        <p14:creationId xmlns:p14="http://schemas.microsoft.com/office/powerpoint/2010/main" val="1903109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cs typeface="Calibri" panose="020F0502020204030204"/>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15</a:t>
            </a:fld>
            <a:endParaRPr lang="en-US"/>
          </a:p>
        </p:txBody>
      </p:sp>
    </p:spTree>
    <p:extLst>
      <p:ext uri="{BB962C8B-B14F-4D97-AF65-F5344CB8AC3E}">
        <p14:creationId xmlns:p14="http://schemas.microsoft.com/office/powerpoint/2010/main" val="2994152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Arial" panose="020B0604020202020204" pitchFamily="34" charset="0"/>
                <a:cs typeface="Arial" panose="020B0604020202020204" pitchFamily="34" charset="0"/>
              </a:rPr>
              <a:t>Bilden: </a:t>
            </a:r>
            <a:r>
              <a:rPr lang="sv-SE" sz="1200" kern="1200" dirty="0">
                <a:solidFill>
                  <a:schemeClr val="tx1"/>
                </a:solidFill>
                <a:effectLst/>
                <a:latin typeface="Arial" panose="020B0604020202020204" pitchFamily="34" charset="0"/>
                <a:ea typeface="+mn-ea"/>
                <a:cs typeface="Arial" panose="020B0604020202020204" pitchFamily="34" charset="0"/>
              </a:rPr>
              <a:t>I Hagsätra är Röda Korsets lokal öppen för flyktingar. Många kvinnor från Ukraina kommer för att få hjälp och flera engagerar sig också för att ge stöd till andra.</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16</a:t>
            </a:fld>
            <a:endParaRPr lang="en-US"/>
          </a:p>
        </p:txBody>
      </p:sp>
    </p:spTree>
    <p:extLst>
      <p:ext uri="{BB962C8B-B14F-4D97-AF65-F5344CB8AC3E}">
        <p14:creationId xmlns:p14="http://schemas.microsoft.com/office/powerpoint/2010/main" val="2725469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i="0" dirty="0" err="1">
                <a:latin typeface="Arial" panose="020B0604020202020204" pitchFamily="34" charset="0"/>
                <a:cs typeface="Arial" panose="020B0604020202020204" pitchFamily="34" charset="0"/>
              </a:rPr>
              <a:t>Siffror</a:t>
            </a:r>
            <a:r>
              <a:rPr lang="en-US" i="0" dirty="0">
                <a:latin typeface="Arial" panose="020B0604020202020204" pitchFamily="34" charset="0"/>
                <a:cs typeface="Arial" panose="020B0604020202020204" pitchFamily="34" charset="0"/>
              </a:rPr>
              <a:t> </a:t>
            </a:r>
            <a:r>
              <a:rPr lang="en-US" i="0" dirty="0" err="1">
                <a:latin typeface="Arial" panose="020B0604020202020204" pitchFamily="34" charset="0"/>
                <a:cs typeface="Arial" panose="020B0604020202020204" pitchFamily="34" charset="0"/>
              </a:rPr>
              <a:t>från</a:t>
            </a:r>
            <a:r>
              <a:rPr lang="en-US" i="0" dirty="0">
                <a:latin typeface="Arial" panose="020B0604020202020204" pitchFamily="34" charset="0"/>
                <a:cs typeface="Arial" panose="020B0604020202020204" pitchFamily="34" charset="0"/>
              </a:rPr>
              <a:t> 2023.</a:t>
            </a:r>
            <a:endParaRPr lang="en-US"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84FB0-C798-4C1D-A905-62A48FB0D0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789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0" dirty="0">
                <a:latin typeface="Arial" panose="020B0604020202020204" pitchFamily="34" charset="0"/>
                <a:cs typeface="Arial" panose="020B0604020202020204" pitchFamily="34" charset="0"/>
              </a:rPr>
              <a:t>Bilden: I hela landet, och genom kurser online, erbjuder Röda Korset kurser i första hjälpen. </a:t>
            </a:r>
            <a:r>
              <a:rPr lang="sv-SE" i="0" dirty="0">
                <a:effectLst/>
                <a:latin typeface="Arial" panose="020B0604020202020204" pitchFamily="34" charset="0"/>
                <a:cs typeface="Arial" panose="020B0604020202020204" pitchFamily="34" charset="0"/>
              </a:rPr>
              <a:t>Kursdeltagare </a:t>
            </a:r>
            <a:r>
              <a:rPr lang="sv-SE" i="0" dirty="0" err="1">
                <a:effectLst/>
                <a:latin typeface="Arial" panose="020B0604020202020204" pitchFamily="34" charset="0"/>
                <a:cs typeface="Arial" panose="020B0604020202020204" pitchFamily="34" charset="0"/>
              </a:rPr>
              <a:t>Pece</a:t>
            </a:r>
            <a:r>
              <a:rPr lang="sv-SE" i="0" dirty="0">
                <a:effectLst/>
                <a:latin typeface="Arial" panose="020B0604020202020204" pitchFamily="34" charset="0"/>
                <a:cs typeface="Arial" panose="020B0604020202020204" pitchFamily="34" charset="0"/>
              </a:rPr>
              <a:t> </a:t>
            </a:r>
            <a:r>
              <a:rPr lang="sv-SE" i="0" dirty="0" err="1">
                <a:effectLst/>
                <a:latin typeface="Arial" panose="020B0604020202020204" pitchFamily="34" charset="0"/>
                <a:cs typeface="Arial" panose="020B0604020202020204" pitchFamily="34" charset="0"/>
              </a:rPr>
              <a:t>Kulevisk</a:t>
            </a:r>
            <a:r>
              <a:rPr lang="sv-SE" i="0" dirty="0">
                <a:effectLst/>
                <a:latin typeface="Arial" panose="020B0604020202020204" pitchFamily="34" charset="0"/>
                <a:cs typeface="Arial" panose="020B0604020202020204" pitchFamily="34" charset="0"/>
              </a:rPr>
              <a:t> arbetar till vardags som busschaufför och vet att första hjälpen kan komma till nytta i hans arbete. ”Det här är något jag förmodligen behöver göra årligen för att hålla minnet vid liv”, säger </a:t>
            </a:r>
            <a:r>
              <a:rPr lang="sv-SE" i="0" dirty="0" err="1">
                <a:effectLst/>
                <a:latin typeface="Arial" panose="020B0604020202020204" pitchFamily="34" charset="0"/>
                <a:cs typeface="Arial" panose="020B0604020202020204" pitchFamily="34" charset="0"/>
              </a:rPr>
              <a:t>Pece</a:t>
            </a:r>
            <a:r>
              <a:rPr lang="sv-SE" i="0" dirty="0">
                <a:effectLst/>
                <a:latin typeface="Arial" panose="020B0604020202020204" pitchFamily="34" charset="0"/>
                <a:cs typeface="Arial" panose="020B0604020202020204" pitchFamily="34" charset="0"/>
              </a:rPr>
              <a:t> </a:t>
            </a:r>
            <a:r>
              <a:rPr lang="sv-SE" i="0" dirty="0" err="1">
                <a:effectLst/>
                <a:latin typeface="Arial" panose="020B0604020202020204" pitchFamily="34" charset="0"/>
                <a:cs typeface="Arial" panose="020B0604020202020204" pitchFamily="34" charset="0"/>
              </a:rPr>
              <a:t>Kulevisk</a:t>
            </a:r>
            <a:r>
              <a:rPr lang="sv-SE" i="0" dirty="0">
                <a:effectLst/>
                <a:latin typeface="Arial" panose="020B0604020202020204" pitchFamily="34" charset="0"/>
                <a:cs typeface="Arial" panose="020B0604020202020204" pitchFamily="34" charset="0"/>
              </a:rPr>
              <a:t>. Kursledare är </a:t>
            </a:r>
            <a:r>
              <a:rPr lang="sv-SE" i="0" dirty="0" err="1">
                <a:effectLst/>
                <a:latin typeface="Arial" panose="020B0604020202020204" pitchFamily="34" charset="0"/>
                <a:cs typeface="Arial" panose="020B0604020202020204" pitchFamily="34" charset="0"/>
              </a:rPr>
              <a:t>Malachi</a:t>
            </a:r>
            <a:r>
              <a:rPr lang="sv-SE" i="0" dirty="0">
                <a:effectLst/>
                <a:latin typeface="Arial" panose="020B0604020202020204" pitchFamily="34" charset="0"/>
                <a:cs typeface="Arial" panose="020B0604020202020204" pitchFamily="34" charset="0"/>
              </a:rPr>
              <a:t> </a:t>
            </a:r>
            <a:r>
              <a:rPr lang="sv-SE" i="0" dirty="0" err="1">
                <a:effectLst/>
                <a:latin typeface="Arial" panose="020B0604020202020204" pitchFamily="34" charset="0"/>
                <a:cs typeface="Arial" panose="020B0604020202020204" pitchFamily="34" charset="0"/>
              </a:rPr>
              <a:t>Arunda</a:t>
            </a:r>
            <a:r>
              <a:rPr lang="sv-SE" i="0" dirty="0">
                <a:effectLst/>
                <a:latin typeface="Arial" panose="020B0604020202020204" pitchFamily="34" charset="0"/>
                <a:cs typeface="Arial" panose="020B0604020202020204" pitchFamily="34" charset="0"/>
              </a:rPr>
              <a:t>.</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18</a:t>
            </a:fld>
            <a:endParaRPr lang="en-US"/>
          </a:p>
        </p:txBody>
      </p:sp>
    </p:spTree>
    <p:extLst>
      <p:ext uri="{BB962C8B-B14F-4D97-AF65-F5344CB8AC3E}">
        <p14:creationId xmlns:p14="http://schemas.microsoft.com/office/powerpoint/2010/main" val="808021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panose="020B0604020202020204" pitchFamily="34" charset="0"/>
                <a:cs typeface="Arial" panose="020B0604020202020204" pitchFamily="34" charset="0"/>
              </a:rPr>
              <a:t>Bild</a:t>
            </a:r>
            <a:r>
              <a:rPr lang="sv-SE" i="0" dirty="0">
                <a:latin typeface="Arial" panose="020B0604020202020204" pitchFamily="34" charset="0"/>
                <a:cs typeface="Arial" panose="020B0604020202020204" pitchFamily="34" charset="0"/>
              </a:rPr>
              <a:t>: </a:t>
            </a:r>
            <a:r>
              <a:rPr lang="sv-SE" i="0" dirty="0">
                <a:effectLst/>
                <a:latin typeface="Arial" panose="020B0604020202020204" pitchFamily="34" charset="0"/>
                <a:cs typeface="Arial" panose="020B0604020202020204" pitchFamily="34" charset="0"/>
              </a:rPr>
              <a:t>Röda Korset i Hovsjö i Södertälje är en mötesplats för ofrivilligt ensamma, nyanlända och pensionärer. ”Jag vill att folk ska känna sig trygga, få skratta och umgås med andra”, säger volontären Gudrun Engström (i blått) här tillsammans med </a:t>
            </a:r>
            <a:r>
              <a:rPr lang="sv-SE" i="0" dirty="0" err="1">
                <a:effectLst/>
                <a:latin typeface="Arial" panose="020B0604020202020204" pitchFamily="34" charset="0"/>
                <a:cs typeface="Arial" panose="020B0604020202020204" pitchFamily="34" charset="0"/>
              </a:rPr>
              <a:t>Iryna</a:t>
            </a:r>
            <a:r>
              <a:rPr lang="sv-SE" i="0" dirty="0">
                <a:effectLst/>
                <a:latin typeface="Arial" panose="020B0604020202020204" pitchFamily="34" charset="0"/>
                <a:cs typeface="Arial" panose="020B0604020202020204" pitchFamily="34" charset="0"/>
              </a:rPr>
              <a:t>, </a:t>
            </a:r>
            <a:r>
              <a:rPr lang="sv-SE" i="0" dirty="0" err="1">
                <a:effectLst/>
                <a:latin typeface="Arial" panose="020B0604020202020204" pitchFamily="34" charset="0"/>
                <a:cs typeface="Arial" panose="020B0604020202020204" pitchFamily="34" charset="0"/>
              </a:rPr>
              <a:t>Sarkis</a:t>
            </a:r>
            <a:r>
              <a:rPr lang="sv-SE" i="0" dirty="0">
                <a:effectLst/>
                <a:latin typeface="Arial" panose="020B0604020202020204" pitchFamily="34" charset="0"/>
                <a:cs typeface="Arial" panose="020B0604020202020204" pitchFamily="34" charset="0"/>
              </a:rPr>
              <a:t> och </a:t>
            </a:r>
            <a:r>
              <a:rPr lang="sv-SE" i="0" dirty="0" err="1">
                <a:effectLst/>
                <a:latin typeface="Arial" panose="020B0604020202020204" pitchFamily="34" charset="0"/>
                <a:cs typeface="Arial" panose="020B0604020202020204" pitchFamily="34" charset="0"/>
              </a:rPr>
              <a:t>Leisa</a:t>
            </a:r>
            <a:r>
              <a:rPr lang="sv-SE" i="0" dirty="0">
                <a:effectLst/>
                <a:latin typeface="Arial" panose="020B0604020202020204" pitchFamily="34" charset="0"/>
                <a:cs typeface="Arial" panose="020B0604020202020204" pitchFamily="34" charset="0"/>
              </a:rPr>
              <a:t>.</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19</a:t>
            </a:fld>
            <a:endParaRPr lang="en-US"/>
          </a:p>
        </p:txBody>
      </p:sp>
    </p:spTree>
    <p:extLst>
      <p:ext uri="{BB962C8B-B14F-4D97-AF65-F5344CB8AC3E}">
        <p14:creationId xmlns:p14="http://schemas.microsoft.com/office/powerpoint/2010/main" val="1125160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Arial" panose="020B0604020202020204" pitchFamily="34" charset="0"/>
                <a:cs typeface="Arial" panose="020B0604020202020204" pitchFamily="34" charset="0"/>
              </a:rPr>
              <a:t>Bilden: Drabbade i Sudan evakueras efter svåra översvämningar av Nilen i september 2020. </a:t>
            </a:r>
          </a:p>
        </p:txBody>
      </p:sp>
      <p:sp>
        <p:nvSpPr>
          <p:cNvPr id="4" name="Platshållare för bildnummer 3"/>
          <p:cNvSpPr>
            <a:spLocks noGrp="1"/>
          </p:cNvSpPr>
          <p:nvPr>
            <p:ph type="sldNum" sz="quarter" idx="5"/>
          </p:nvPr>
        </p:nvSpPr>
        <p:spPr/>
        <p:txBody>
          <a:bodyPr/>
          <a:lstStyle/>
          <a:p>
            <a:fld id="{2D484FB0-C798-4C1D-A905-62A48FB0D0E5}" type="slidenum">
              <a:rPr lang="en-US" smtClean="0"/>
              <a:t>2</a:t>
            </a:fld>
            <a:endParaRPr lang="en-US"/>
          </a:p>
        </p:txBody>
      </p:sp>
    </p:spTree>
    <p:extLst>
      <p:ext uri="{BB962C8B-B14F-4D97-AF65-F5344CB8AC3E}">
        <p14:creationId xmlns:p14="http://schemas.microsoft.com/office/powerpoint/2010/main" val="2471117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84FB0-C798-4C1D-A905-62A48FB0D0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147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0" dirty="0">
                <a:latin typeface="Arial" panose="020B0604020202020204" pitchFamily="34" charset="0"/>
                <a:cs typeface="Arial" panose="020B0604020202020204" pitchFamily="34" charset="0"/>
              </a:rPr>
              <a:t>Bilden: 9 april 2017. </a:t>
            </a:r>
            <a:r>
              <a:rPr lang="sv-SE" sz="1200" kern="100" dirty="0">
                <a:effectLst/>
                <a:latin typeface="Arial" panose="020B0604020202020204" pitchFamily="34" charset="0"/>
                <a:ea typeface="Aptos" panose="020B0004020202020204" pitchFamily="34" charset="0"/>
                <a:cs typeface="Arial" panose="020B0604020202020204" pitchFamily="34" charset="0"/>
              </a:rPr>
              <a:t>En grupp volontärer/krisstödjare beger sig till Sergels torg för att ge medmänskligt stöd efter attacken på Drottninggatan.</a:t>
            </a:r>
            <a:endParaRPr lang="sv-SE" sz="1200"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21</a:t>
            </a:fld>
            <a:endParaRPr lang="en-US"/>
          </a:p>
        </p:txBody>
      </p:sp>
    </p:spTree>
    <p:extLst>
      <p:ext uri="{BB962C8B-B14F-4D97-AF65-F5344CB8AC3E}">
        <p14:creationId xmlns:p14="http://schemas.microsoft.com/office/powerpoint/2010/main" val="2161038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panose="020B0604020202020204" pitchFamily="34" charset="0"/>
                <a:cs typeface="Arial" panose="020B0604020202020204" pitchFamily="34" charset="0"/>
              </a:rPr>
              <a:t>Den strategiska inriktningen</a:t>
            </a:r>
            <a:r>
              <a:rPr lang="sv-SE" baseline="0" dirty="0">
                <a:latin typeface="Arial" panose="020B0604020202020204" pitchFamily="34" charset="0"/>
                <a:cs typeface="Arial" panose="020B0604020202020204" pitchFamily="34" charset="0"/>
              </a:rPr>
              <a:t> för 2024-2030 är styrande för samtliga delar av Svenska Röda Korset.</a:t>
            </a:r>
          </a:p>
          <a:p>
            <a:endParaRPr lang="sv-SE" baseline="0" dirty="0">
              <a:latin typeface="Arial" panose="020B0604020202020204" pitchFamily="34" charset="0"/>
              <a:cs typeface="Arial" panose="020B0604020202020204" pitchFamily="34" charset="0"/>
            </a:endParaRPr>
          </a:p>
          <a:p>
            <a:r>
              <a:rPr lang="sv-SE" baseline="0" dirty="0">
                <a:latin typeface="Arial" panose="020B0604020202020204" pitchFamily="34" charset="0"/>
                <a:cs typeface="Arial" panose="020B0604020202020204" pitchFamily="34" charset="0"/>
              </a:rPr>
              <a:t>Vår vision är </a:t>
            </a:r>
          </a:p>
          <a:p>
            <a:pPr marL="685800" indent="-342900">
              <a:lnSpc>
                <a:spcPts val="2800"/>
              </a:lnSpc>
              <a:spcBef>
                <a:spcPts val="1200"/>
              </a:spcBef>
              <a:buSzPct val="100000"/>
              <a:buBlip>
                <a:blip r:embed="rId3"/>
              </a:buBlip>
            </a:pPr>
            <a:r>
              <a:rPr lang="sv-SE" baseline="0" dirty="0">
                <a:latin typeface="Arial" panose="020B0604020202020204" pitchFamily="34" charset="0"/>
                <a:cs typeface="Arial" panose="020B0604020202020204" pitchFamily="34" charset="0"/>
              </a:rPr>
              <a:t>Ett medmänskligt Sverige i en hållbar värld</a:t>
            </a:r>
          </a:p>
          <a:p>
            <a:endParaRPr lang="sv-SE" baseline="0" dirty="0">
              <a:latin typeface="Arial" panose="020B0604020202020204" pitchFamily="34" charset="0"/>
              <a:cs typeface="Arial" panose="020B0604020202020204" pitchFamily="34" charset="0"/>
            </a:endParaRPr>
          </a:p>
          <a:p>
            <a:r>
              <a:rPr lang="sv-SE" baseline="0" dirty="0">
                <a:latin typeface="Arial" panose="020B0604020202020204" pitchFamily="34" charset="0"/>
                <a:cs typeface="Arial" panose="020B0604020202020204" pitchFamily="34" charset="0"/>
              </a:rPr>
              <a:t>Det vill vi uppnå genom att </a:t>
            </a:r>
          </a:p>
          <a:p>
            <a:pPr marL="685800" indent="-342900">
              <a:lnSpc>
                <a:spcPts val="2800"/>
              </a:lnSpc>
              <a:spcBef>
                <a:spcPts val="1200"/>
              </a:spcBef>
              <a:buSzPct val="100000"/>
              <a:buBlip>
                <a:blip r:embed="rId3"/>
              </a:buBlip>
            </a:pPr>
            <a:r>
              <a:rPr lang="sv-SE" sz="1200" dirty="0">
                <a:cs typeface="Arial"/>
              </a:rPr>
              <a:t>Vi är en humanitär kraft som stärker samhällen</a:t>
            </a:r>
          </a:p>
          <a:p>
            <a:pPr marL="685800" indent="-342900">
              <a:lnSpc>
                <a:spcPts val="2800"/>
              </a:lnSpc>
              <a:spcBef>
                <a:spcPts val="1200"/>
              </a:spcBef>
              <a:buSzPct val="100000"/>
              <a:buBlip>
                <a:blip r:embed="rId3"/>
              </a:buBlip>
            </a:pPr>
            <a:r>
              <a:rPr lang="sv-SE" sz="1200" dirty="0">
                <a:cs typeface="Arial"/>
              </a:rPr>
              <a:t>Vi agerar snabbt vid kris – lokalt, nationellt och internationellt</a:t>
            </a:r>
          </a:p>
          <a:p>
            <a:pPr marL="0" indent="0">
              <a:buFontTx/>
              <a:buNone/>
            </a:pPr>
            <a:endParaRPr lang="sv-SE" baseline="0" dirty="0">
              <a:latin typeface="Arial" panose="020B0604020202020204" pitchFamily="34" charset="0"/>
              <a:cs typeface="Arial" panose="020B0604020202020204" pitchFamily="34" charset="0"/>
            </a:endParaRPr>
          </a:p>
          <a:p>
            <a:pPr marL="0" indent="0">
              <a:buFontTx/>
              <a:buNone/>
            </a:pPr>
            <a:r>
              <a:rPr lang="sv-SE" baseline="0" dirty="0">
                <a:latin typeface="Arial" panose="020B0604020202020204" pitchFamily="34" charset="0"/>
                <a:cs typeface="Arial" panose="020B0604020202020204" pitchFamily="34" charset="0"/>
              </a:rPr>
              <a:t>Vi har 6 fokusområden fram till 2030</a:t>
            </a:r>
          </a:p>
          <a:p>
            <a:pPr marL="685800" lvl="1" indent="-342900">
              <a:lnSpc>
                <a:spcPts val="2800"/>
              </a:lnSpc>
              <a:spcBef>
                <a:spcPts val="1200"/>
              </a:spcBef>
              <a:buSzPct val="100000"/>
              <a:buBlip>
                <a:blip r:embed="rId3"/>
              </a:buBlip>
            </a:pPr>
            <a:r>
              <a:rPr lang="sv-SE" sz="1200" dirty="0">
                <a:cs typeface="Arial"/>
              </a:rPr>
              <a:t>Mångfald och Inkludering </a:t>
            </a:r>
          </a:p>
          <a:p>
            <a:pPr marL="685800" lvl="1" indent="-342900">
              <a:lnSpc>
                <a:spcPts val="2800"/>
              </a:lnSpc>
              <a:spcBef>
                <a:spcPts val="1200"/>
              </a:spcBef>
              <a:buSzPct val="100000"/>
              <a:buBlip>
                <a:blip r:embed="rId3"/>
              </a:buBlip>
            </a:pPr>
            <a:r>
              <a:rPr lang="sv-SE" sz="1200" dirty="0">
                <a:cs typeface="Arial"/>
              </a:rPr>
              <a:t>Konsekvenser av klimatförändringarna </a:t>
            </a:r>
          </a:p>
          <a:p>
            <a:pPr marL="685800" lvl="1" indent="-342900">
              <a:lnSpc>
                <a:spcPts val="2800"/>
              </a:lnSpc>
              <a:spcBef>
                <a:spcPts val="1200"/>
              </a:spcBef>
              <a:buSzPct val="100000"/>
              <a:buBlip>
                <a:blip r:embed="rId3"/>
              </a:buBlip>
            </a:pPr>
            <a:r>
              <a:rPr lang="sv-SE" sz="1200" dirty="0">
                <a:cs typeface="Arial"/>
              </a:rPr>
              <a:t>Fler engagerade </a:t>
            </a:r>
          </a:p>
          <a:p>
            <a:pPr marL="685800" lvl="1" indent="-342900">
              <a:lnSpc>
                <a:spcPts val="2800"/>
              </a:lnSpc>
              <a:spcBef>
                <a:spcPts val="1200"/>
              </a:spcBef>
              <a:buSzPct val="100000"/>
              <a:buBlip>
                <a:blip r:embed="rId3"/>
              </a:buBlip>
            </a:pPr>
            <a:r>
              <a:rPr lang="sv-SE" sz="1200" dirty="0">
                <a:cs typeface="Arial"/>
              </a:rPr>
              <a:t>Ökade samarbeten </a:t>
            </a:r>
          </a:p>
          <a:p>
            <a:pPr marL="685800" lvl="1" indent="-342900">
              <a:lnSpc>
                <a:spcPts val="2800"/>
              </a:lnSpc>
              <a:spcBef>
                <a:spcPts val="1200"/>
              </a:spcBef>
              <a:buSzPct val="100000"/>
              <a:buBlip>
                <a:blip r:embed="rId3"/>
              </a:buBlip>
            </a:pPr>
            <a:r>
              <a:rPr lang="sv-SE" sz="1200" dirty="0">
                <a:cs typeface="Arial"/>
              </a:rPr>
              <a:t>Aktivt påverkansarbete </a:t>
            </a:r>
          </a:p>
          <a:p>
            <a:pPr marL="685800" lvl="1" indent="-342900">
              <a:lnSpc>
                <a:spcPts val="2800"/>
              </a:lnSpc>
              <a:spcBef>
                <a:spcPts val="1200"/>
              </a:spcBef>
              <a:buSzPct val="100000"/>
              <a:buBlip>
                <a:blip r:embed="rId3"/>
              </a:buBlip>
            </a:pPr>
            <a:r>
              <a:rPr lang="sv-SE" sz="1200" dirty="0">
                <a:cs typeface="Arial"/>
              </a:rPr>
              <a:t>Innovation och digitalisering</a:t>
            </a:r>
          </a:p>
          <a:p>
            <a:pPr marL="0" indent="0">
              <a:buFontTx/>
              <a:buNone/>
            </a:pPr>
            <a:endParaRPr lang="sv-SE" baseline="0"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22</a:t>
            </a:fld>
            <a:endParaRPr lang="en-US"/>
          </a:p>
        </p:txBody>
      </p:sp>
    </p:spTree>
    <p:extLst>
      <p:ext uri="{BB962C8B-B14F-4D97-AF65-F5344CB8AC3E}">
        <p14:creationId xmlns:p14="http://schemas.microsoft.com/office/powerpoint/2010/main" val="2233369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panose="020B0604020202020204" pitchFamily="34" charset="0"/>
                <a:cs typeface="Arial" panose="020B0604020202020204" pitchFamily="34" charset="0"/>
              </a:rPr>
              <a:t>Sammanfattning av våra tre områden.</a:t>
            </a:r>
          </a:p>
        </p:txBody>
      </p:sp>
      <p:sp>
        <p:nvSpPr>
          <p:cNvPr id="4" name="Platshållare för bildnummer 3"/>
          <p:cNvSpPr>
            <a:spLocks noGrp="1"/>
          </p:cNvSpPr>
          <p:nvPr>
            <p:ph type="sldNum" sz="quarter" idx="5"/>
          </p:nvPr>
        </p:nvSpPr>
        <p:spPr/>
        <p:txBody>
          <a:bodyPr/>
          <a:lstStyle/>
          <a:p>
            <a:fld id="{2D484FB0-C798-4C1D-A905-62A48FB0D0E5}" type="slidenum">
              <a:rPr lang="en-US" smtClean="0"/>
              <a:t>23</a:t>
            </a:fld>
            <a:endParaRPr lang="en-US"/>
          </a:p>
        </p:txBody>
      </p:sp>
    </p:spTree>
    <p:extLst>
      <p:ext uri="{BB962C8B-B14F-4D97-AF65-F5344CB8AC3E}">
        <p14:creationId xmlns:p14="http://schemas.microsoft.com/office/powerpoint/2010/main" val="3992918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Arial" panose="020B0604020202020204" pitchFamily="34" charset="0"/>
                <a:cs typeface="Arial" panose="020B0604020202020204" pitchFamily="34" charset="0"/>
              </a:rPr>
              <a:t>Bilden: </a:t>
            </a:r>
            <a:r>
              <a:rPr lang="sv-SE" sz="1200" kern="100" dirty="0">
                <a:effectLst/>
                <a:latin typeface="Arial" panose="020B0604020202020204" pitchFamily="34" charset="0"/>
                <a:ea typeface="Aptos" panose="020B0004020202020204" pitchFamily="34" charset="0"/>
                <a:cs typeface="Arial" panose="020B0604020202020204" pitchFamily="34" charset="0"/>
              </a:rPr>
              <a:t>8 februari 2023. </a:t>
            </a:r>
            <a:r>
              <a:rPr lang="sv-SE" sz="1200" i="0" dirty="0">
                <a:effectLst/>
                <a:latin typeface="Arial" panose="020B0604020202020204" pitchFamily="34" charset="0"/>
                <a:cs typeface="Arial" panose="020B0604020202020204" pitchFamily="34" charset="0"/>
              </a:rPr>
              <a:t>En svår jordbävning i Turkiet och Syrien gör att miljontals människor får sina liv och hem sönderslagna.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effectLst/>
                <a:latin typeface="Arial" panose="020B0604020202020204" pitchFamily="34" charset="0"/>
                <a:cs typeface="Arial" panose="020B0604020202020204" pitchFamily="34" charset="0"/>
              </a:rPr>
              <a:t>Våra volontärer från </a:t>
            </a:r>
            <a:r>
              <a:rPr lang="sv-SE" sz="1200" dirty="0">
                <a:effectLst/>
                <a:latin typeface="Arial" panose="020B0604020202020204" pitchFamily="34" charset="0"/>
                <a:cs typeface="Arial" panose="020B0604020202020204" pitchFamily="34" charset="0"/>
              </a:rPr>
              <a:t>Turkiska Röda Halvmånen och Syriska Röda Halvmånen har omedelbart mobiliserat för att stödja drabbade samhällen.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Arial" panose="020B0604020202020204" pitchFamily="34" charset="0"/>
                <a:cs typeface="Arial" panose="020B0604020202020204" pitchFamily="34" charset="0"/>
              </a:rPr>
              <a:t>Vi </a:t>
            </a:r>
            <a:r>
              <a:rPr lang="sv-SE" sz="1200" i="0" dirty="0">
                <a:effectLst/>
                <a:latin typeface="Arial" panose="020B0604020202020204" pitchFamily="34" charset="0"/>
                <a:cs typeface="Arial" panose="020B0604020202020204" pitchFamily="34" charset="0"/>
              </a:rPr>
              <a:t>finns på plats före, under och efter katastrofen. Vi lämnar aldrig.</a:t>
            </a:r>
          </a:p>
        </p:txBody>
      </p:sp>
      <p:sp>
        <p:nvSpPr>
          <p:cNvPr id="4" name="Platshållare för bildnummer 3"/>
          <p:cNvSpPr>
            <a:spLocks noGrp="1"/>
          </p:cNvSpPr>
          <p:nvPr>
            <p:ph type="sldNum" sz="quarter" idx="5"/>
          </p:nvPr>
        </p:nvSpPr>
        <p:spPr/>
        <p:txBody>
          <a:bodyPr/>
          <a:lstStyle/>
          <a:p>
            <a:fld id="{2D484FB0-C798-4C1D-A905-62A48FB0D0E5}" type="slidenum">
              <a:rPr lang="en-US" smtClean="0"/>
              <a:t>24</a:t>
            </a:fld>
            <a:endParaRPr lang="en-US"/>
          </a:p>
        </p:txBody>
      </p:sp>
    </p:spTree>
    <p:extLst>
      <p:ext uri="{BB962C8B-B14F-4D97-AF65-F5344CB8AC3E}">
        <p14:creationId xmlns:p14="http://schemas.microsoft.com/office/powerpoint/2010/main" val="3835161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Arial" panose="020B0604020202020204" pitchFamily="34" charset="0"/>
                <a:ea typeface="+mn-ea"/>
                <a:cs typeface="Arial" panose="020B0604020202020204" pitchFamily="34" charset="0"/>
              </a:rPr>
              <a:t>Bilden: </a:t>
            </a:r>
            <a:r>
              <a:rPr lang="sv-SE" b="0" i="0" dirty="0">
                <a:solidFill>
                  <a:srgbClr val="656C85"/>
                </a:solidFill>
                <a:effectLst/>
                <a:latin typeface="Arial" panose="020B0604020202020204" pitchFamily="34" charset="0"/>
                <a:cs typeface="Arial" panose="020B0604020202020204" pitchFamily="34" charset="0"/>
              </a:rPr>
              <a:t>Behoven av nödhjälp växer efter sprängningen av </a:t>
            </a:r>
            <a:r>
              <a:rPr lang="sv-SE" b="0" i="0" dirty="0" err="1">
                <a:solidFill>
                  <a:srgbClr val="656C85"/>
                </a:solidFill>
                <a:effectLst/>
                <a:latin typeface="Arial" panose="020B0604020202020204" pitchFamily="34" charset="0"/>
                <a:cs typeface="Arial" panose="020B0604020202020204" pitchFamily="34" charset="0"/>
              </a:rPr>
              <a:t>Kachovkadammen</a:t>
            </a:r>
            <a:r>
              <a:rPr lang="sv-SE" b="0" i="0" dirty="0">
                <a:solidFill>
                  <a:srgbClr val="656C85"/>
                </a:solidFill>
                <a:effectLst/>
                <a:latin typeface="Arial" panose="020B0604020202020204" pitchFamily="34" charset="0"/>
                <a:cs typeface="Arial" panose="020B0604020202020204" pitchFamily="34" charset="0"/>
              </a:rPr>
              <a:t> i Ukraina. Stora områden har lagts under vatten, tusentals hem har översvämmats och det finns risk för att sjukdomar sprids. Våra volontärer hjälper drabbade med evakuering, mat och rent vatten.</a:t>
            </a:r>
            <a:endParaRPr lang="sv-SE"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Arial" panose="020B0604020202020204" pitchFamily="34" charset="0"/>
                <a:ea typeface="+mn-ea"/>
                <a:cs typeface="Arial" panose="020B0604020202020204" pitchFamily="34" charset="0"/>
              </a:rPr>
              <a:t>Väsentliga händelser under året</a:t>
            </a:r>
            <a:endParaRPr lang="sv-SE" sz="1200" b="1" i="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effectLst/>
                <a:latin typeface="Arial" panose="020B0604020202020204" pitchFamily="34" charset="0"/>
                <a:cs typeface="Arial" panose="020B0604020202020204" pitchFamily="34" charset="0"/>
              </a:rPr>
              <a:t>Kriget i Ukraina fortsätter att orsaka enormt lidande och präglar stora delar av vår verksamhet. I Sverige ökar samtidigt den sociala utsattheten hos flyktingar från Ukraina, och från andra länder.</a:t>
            </a:r>
          </a:p>
          <a:p>
            <a:endParaRPr lang="sv-SE" i="0" dirty="0">
              <a:effectLst/>
              <a:latin typeface="Arial" panose="020B0604020202020204" pitchFamily="34" charset="0"/>
              <a:cs typeface="Arial" panose="020B0604020202020204" pitchFamily="34" charset="0"/>
            </a:endParaRPr>
          </a:p>
          <a:p>
            <a:r>
              <a:rPr lang="sv-SE" i="0" dirty="0">
                <a:effectLst/>
                <a:latin typeface="Arial" panose="020B0604020202020204" pitchFamily="34" charset="0"/>
                <a:cs typeface="Arial" panose="020B0604020202020204" pitchFamily="34" charset="0"/>
              </a:rPr>
              <a:t>En svår jordbävning drabbar Turkiet och Syrien och miljontals får sina hem sönderslagna.</a:t>
            </a:r>
          </a:p>
          <a:p>
            <a:r>
              <a:rPr lang="sv-SE" i="0" dirty="0">
                <a:effectLst/>
                <a:latin typeface="Arial" panose="020B0604020202020204" pitchFamily="34" charset="0"/>
                <a:cs typeface="Arial" panose="020B0604020202020204" pitchFamily="34" charset="0"/>
              </a:rPr>
              <a:t>Under året slår också jordbävningar mot Marocko och Afghanistan.</a:t>
            </a:r>
          </a:p>
          <a:p>
            <a:endParaRPr lang="sv-SE" i="0" dirty="0">
              <a:effectLst/>
              <a:latin typeface="Arial" panose="020B0604020202020204" pitchFamily="34" charset="0"/>
              <a:cs typeface="Arial" panose="020B0604020202020204" pitchFamily="34" charset="0"/>
            </a:endParaRPr>
          </a:p>
          <a:p>
            <a:r>
              <a:rPr lang="sv-SE" i="0" dirty="0">
                <a:effectLst/>
                <a:latin typeface="Arial" panose="020B0604020202020204" pitchFamily="34" charset="0"/>
                <a:cs typeface="Arial" panose="020B0604020202020204" pitchFamily="34" charset="0"/>
              </a:rPr>
              <a:t>Våldet i Israel och Palestina eskalerar till nivåer vi inte sett på decennier. Situationen utvecklas till en humanitär katastrof. </a:t>
            </a:r>
            <a:br>
              <a:rPr lang="sv-SE" i="0" dirty="0">
                <a:effectLst/>
                <a:latin typeface="Arial" panose="020B0604020202020204" pitchFamily="34" charset="0"/>
                <a:cs typeface="Arial" panose="020B0604020202020204" pitchFamily="34" charset="0"/>
              </a:rPr>
            </a:br>
            <a:endParaRPr lang="sv-SE" i="0" dirty="0">
              <a:effectLst/>
              <a:latin typeface="Arial" panose="020B0604020202020204" pitchFamily="34" charset="0"/>
              <a:cs typeface="Arial" panose="020B0604020202020204" pitchFamily="34" charset="0"/>
            </a:endParaRPr>
          </a:p>
          <a:p>
            <a:r>
              <a:rPr lang="sv-SE" i="0" dirty="0">
                <a:effectLst/>
                <a:latin typeface="Arial" panose="020B0604020202020204" pitchFamily="34" charset="0"/>
                <a:cs typeface="Arial" panose="020B0604020202020204" pitchFamily="34" charset="0"/>
              </a:rPr>
              <a:t>Cyklonen </a:t>
            </a:r>
            <a:r>
              <a:rPr lang="sv-SE" i="0" dirty="0" err="1">
                <a:effectLst/>
                <a:latin typeface="Arial" panose="020B0604020202020204" pitchFamily="34" charset="0"/>
                <a:cs typeface="Arial" panose="020B0604020202020204" pitchFamily="34" charset="0"/>
              </a:rPr>
              <a:t>Mocha</a:t>
            </a:r>
            <a:r>
              <a:rPr lang="sv-SE" i="0" dirty="0">
                <a:effectLst/>
                <a:latin typeface="Arial" panose="020B0604020202020204" pitchFamily="34" charset="0"/>
                <a:cs typeface="Arial" panose="020B0604020202020204" pitchFamily="34" charset="0"/>
              </a:rPr>
              <a:t> drar in över Myanmar och Bangladesh och lämnar efter sig stor förödelse.</a:t>
            </a:r>
          </a:p>
          <a:p>
            <a:endParaRPr lang="sv-SE" i="0" dirty="0">
              <a:effectLst/>
              <a:latin typeface="Arial" panose="020B0604020202020204" pitchFamily="34" charset="0"/>
              <a:cs typeface="Arial" panose="020B0604020202020204" pitchFamily="34" charset="0"/>
            </a:endParaRPr>
          </a:p>
          <a:p>
            <a:r>
              <a:rPr lang="sv-SE" i="0" dirty="0">
                <a:effectLst/>
                <a:latin typeface="Arial" panose="020B0604020202020204" pitchFamily="34" charset="0"/>
                <a:cs typeface="Arial" panose="020B0604020202020204" pitchFamily="34" charset="0"/>
              </a:rPr>
              <a:t>Det svåra läget i Sydsudan fortsätter att drabba människor, med matosäkerhet och översvämningar. Samtidigt bryter våldsamma strider ut i Sudan och tvingar tusentals på flykt.</a:t>
            </a:r>
            <a:endParaRPr lang="sv-SE" dirty="0"/>
          </a:p>
        </p:txBody>
      </p:sp>
      <p:sp>
        <p:nvSpPr>
          <p:cNvPr id="4" name="Platshållare för bildnummer 3"/>
          <p:cNvSpPr>
            <a:spLocks noGrp="1"/>
          </p:cNvSpPr>
          <p:nvPr>
            <p:ph type="sldNum" sz="quarter" idx="5"/>
          </p:nvPr>
        </p:nvSpPr>
        <p:spPr/>
        <p:txBody>
          <a:bodyPr/>
          <a:lstStyle/>
          <a:p>
            <a:fld id="{2D484FB0-C798-4C1D-A905-62A48FB0D0E5}" type="slidenum">
              <a:rPr lang="en-US" smtClean="0"/>
              <a:t>25</a:t>
            </a:fld>
            <a:endParaRPr lang="en-US"/>
          </a:p>
        </p:txBody>
      </p:sp>
    </p:spTree>
    <p:extLst>
      <p:ext uri="{BB962C8B-B14F-4D97-AF65-F5344CB8AC3E}">
        <p14:creationId xmlns:p14="http://schemas.microsoft.com/office/powerpoint/2010/main" val="240649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latin typeface="Arial" panose="020B0604020202020204" pitchFamily="34" charset="0"/>
                <a:cs typeface="Arial" panose="020B0604020202020204" pitchFamily="34" charset="0"/>
              </a:rPr>
              <a:t>Bilden: </a:t>
            </a:r>
            <a:r>
              <a:rPr lang="sv-SE" i="0" dirty="0">
                <a:solidFill>
                  <a:srgbClr val="FFFFFF"/>
                </a:solidFill>
                <a:effectLst/>
                <a:latin typeface="Arial" panose="020B0604020202020204" pitchFamily="34" charset="0"/>
                <a:cs typeface="Arial" panose="020B0604020202020204" pitchFamily="34" charset="0"/>
              </a:rPr>
              <a:t>Trygghetsarbete och krisstöd behövs för att bemöta ökad social oro i samhället. Beate Ström-Olsen och Ella </a:t>
            </a:r>
            <a:r>
              <a:rPr lang="sv-SE" i="0" dirty="0" err="1">
                <a:solidFill>
                  <a:srgbClr val="FFFFFF"/>
                </a:solidFill>
                <a:effectLst/>
                <a:latin typeface="Arial" panose="020B0604020202020204" pitchFamily="34" charset="0"/>
                <a:cs typeface="Arial" panose="020B0604020202020204" pitchFamily="34" charset="0"/>
              </a:rPr>
              <a:t>Kranz</a:t>
            </a:r>
            <a:r>
              <a:rPr lang="sv-SE" i="0" dirty="0">
                <a:solidFill>
                  <a:srgbClr val="FFFFFF"/>
                </a:solidFill>
                <a:effectLst/>
                <a:latin typeface="Arial" panose="020B0604020202020204" pitchFamily="34" charset="0"/>
                <a:cs typeface="Arial" panose="020B0604020202020204" pitchFamily="34" charset="0"/>
              </a:rPr>
              <a:t> talar här med boende i Hässelby efter en sprängning i ett bostadsområde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0" dirty="0">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effectLst/>
                <a:latin typeface="Arial" panose="020B0604020202020204" pitchFamily="34" charset="0"/>
                <a:cs typeface="Arial" panose="020B0604020202020204" pitchFamily="34" charset="0"/>
              </a:rPr>
              <a:t>När det dödliga våldet i Sverige ökar växer oron i samhället, och det trygghetsskapande arbetet blir allt viktigare.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0" dirty="0">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Arial" panose="020B0604020202020204" pitchFamily="34" charset="0"/>
                <a:cs typeface="Arial" panose="020B0604020202020204" pitchFamily="34" charset="0"/>
              </a:rPr>
              <a:t>Vi agerar när kriser sker i Sverige.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Arial" panose="020B0604020202020204" pitchFamily="34" charset="0"/>
                <a:cs typeface="Arial" panose="020B0604020202020204" pitchFamily="34" charset="0"/>
              </a:rPr>
              <a:t>Vi arbetar systematiskt för att bli en starkare krisberedskapsorganisation, bland annat genom utbildning och utveckling av våra lokalföreningar runt om i landet.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0"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solidFill>
                  <a:srgbClr val="FF0000"/>
                </a:solidFill>
                <a:latin typeface="Arial" panose="020B0604020202020204" pitchFamily="34" charset="0"/>
                <a:cs typeface="Arial" panose="020B0604020202020204" pitchFamily="34" charset="0"/>
              </a:rPr>
              <a:t>Vi utbildar i krisstöd och första hjälpen.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0"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solidFill>
                  <a:srgbClr val="FF0000"/>
                </a:solidFill>
                <a:latin typeface="Arial" panose="020B0604020202020204" pitchFamily="34" charset="0"/>
                <a:cs typeface="Arial" panose="020B0604020202020204" pitchFamily="34" charset="0"/>
              </a:rPr>
              <a:t>Vi har uppdrag från MSB att samordna volontärer i hände av kris. </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26</a:t>
            </a:fld>
            <a:endParaRPr lang="en-US"/>
          </a:p>
        </p:txBody>
      </p:sp>
    </p:spTree>
    <p:extLst>
      <p:ext uri="{BB962C8B-B14F-4D97-AF65-F5344CB8AC3E}">
        <p14:creationId xmlns:p14="http://schemas.microsoft.com/office/powerpoint/2010/main" val="1016954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dirty="0">
                <a:latin typeface="Arial" panose="020B0604020202020204" pitchFamily="34" charset="0"/>
                <a:cs typeface="Arial" panose="020B0604020202020204" pitchFamily="34" charset="0"/>
              </a:rPr>
              <a:t>Bilden: </a:t>
            </a:r>
            <a:r>
              <a:rPr lang="sv-SE" b="0" i="0" dirty="0">
                <a:solidFill>
                  <a:srgbClr val="333333"/>
                </a:solidFill>
                <a:effectLst/>
                <a:latin typeface="Arial" panose="020B0604020202020204" pitchFamily="34" charset="0"/>
                <a:cs typeface="Arial" panose="020B0604020202020204" pitchFamily="34" charset="0"/>
              </a:rPr>
              <a:t>Vi har behandlingscenter för krigsskadade och torterade på sex platser i Sverige: Skövde, Uppsala, Stockholm, Göteborg, Malmö och Skellefteå. </a:t>
            </a:r>
          </a:p>
          <a:p>
            <a:pPr algn="l"/>
            <a:r>
              <a:rPr lang="sv-SE" b="0" i="0" dirty="0">
                <a:solidFill>
                  <a:srgbClr val="333333"/>
                </a:solidFill>
                <a:effectLst/>
                <a:latin typeface="Arial" panose="020B0604020202020204" pitchFamily="34" charset="0"/>
                <a:cs typeface="Arial" panose="020B0604020202020204" pitchFamily="34" charset="0"/>
              </a:rPr>
              <a:t>Målet är att ge människor med trauma från tortyr, krig och flykt, behandling och stöd så att de kan återerövra sin psykiska och fysiska hälsa.</a:t>
            </a:r>
            <a:endParaRPr lang="sv-SE" i="1"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27</a:t>
            </a:fld>
            <a:endParaRPr lang="en-US"/>
          </a:p>
        </p:txBody>
      </p:sp>
    </p:spTree>
    <p:extLst>
      <p:ext uri="{BB962C8B-B14F-4D97-AF65-F5344CB8AC3E}">
        <p14:creationId xmlns:p14="http://schemas.microsoft.com/office/powerpoint/2010/main" val="3705225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Arial" panose="020B0604020202020204" pitchFamily="34" charset="0"/>
                <a:ea typeface="+mn-ea"/>
                <a:cs typeface="Arial" panose="020B0604020202020204" pitchFamily="34" charset="0"/>
              </a:rPr>
              <a:t>Bilden: Vi </a:t>
            </a:r>
            <a:r>
              <a:rPr lang="sv-SE" sz="1200" dirty="0">
                <a:latin typeface="Arial" panose="020B0604020202020204" pitchFamily="34" charset="0"/>
                <a:cs typeface="Arial" panose="020B0604020202020204" pitchFamily="34" charset="0"/>
              </a:rPr>
              <a:t>finns på plats med hjälp i Syrien där miljontals människor lever på flykt, här genom en mobil hälsoklinik.</a:t>
            </a:r>
          </a:p>
          <a:p>
            <a:endParaRPr lang="sv-SE" sz="1200" kern="1200" dirty="0">
              <a:solidFill>
                <a:schemeClr val="tx1"/>
              </a:solidFill>
              <a:effectLst/>
              <a:latin typeface="Arial" panose="020B0604020202020204" pitchFamily="34" charset="0"/>
              <a:ea typeface="+mn-ea"/>
              <a:cs typeface="Arial" panose="020B0604020202020204" pitchFamily="34" charset="0"/>
            </a:endParaRPr>
          </a:p>
          <a:p>
            <a:r>
              <a:rPr lang="sv-SE" sz="1200" kern="1200" dirty="0">
                <a:solidFill>
                  <a:schemeClr val="tx1"/>
                </a:solidFill>
                <a:effectLst/>
                <a:latin typeface="Arial" panose="020B0604020202020204" pitchFamily="34" charset="0"/>
                <a:ea typeface="+mn-ea"/>
                <a:cs typeface="Arial" panose="020B0604020202020204" pitchFamily="34" charset="0"/>
              </a:rPr>
              <a:t>Vi stöttar hälsoinsatser i ett antal länder internationellt, med inriktning mot särskilt utsatta samhällen. För Röda Korset är hälsa en viktig drivkraft för hållbar samhällsutveckling.</a:t>
            </a:r>
          </a:p>
          <a:p>
            <a:endParaRPr lang="sv-SE" sz="1200" kern="1200" dirty="0">
              <a:solidFill>
                <a:schemeClr val="tx1"/>
              </a:solidFill>
              <a:effectLst/>
              <a:latin typeface="Arial" panose="020B0604020202020204" pitchFamily="34" charset="0"/>
              <a:ea typeface="+mn-ea"/>
              <a:cs typeface="Arial" panose="020B0604020202020204" pitchFamily="34" charset="0"/>
            </a:endParaRPr>
          </a:p>
          <a:p>
            <a:r>
              <a:rPr lang="sv-SE" sz="1200" kern="1200" dirty="0">
                <a:solidFill>
                  <a:schemeClr val="tx1"/>
                </a:solidFill>
                <a:effectLst/>
                <a:latin typeface="Arial" panose="020B0604020202020204" pitchFamily="34" charset="0"/>
                <a:ea typeface="+mn-ea"/>
                <a:cs typeface="Arial" panose="020B0604020202020204" pitchFamily="34" charset="0"/>
              </a:rPr>
              <a:t>Hälsofrämjande åtgärder: hälsomedvetenhet, hälsoutbildning, hygienarbete, första hjälpen-utbildning, psykologisk första hjälpen-utbildning, samhällsbaserat psykosocialt stöd etc.</a:t>
            </a:r>
          </a:p>
          <a:p>
            <a:endParaRPr lang="sv-SE" sz="1200" kern="1200" dirty="0">
              <a:solidFill>
                <a:schemeClr val="tx1"/>
              </a:solidFill>
              <a:effectLst/>
              <a:latin typeface="Arial" panose="020B0604020202020204" pitchFamily="34" charset="0"/>
              <a:ea typeface="+mn-ea"/>
              <a:cs typeface="Arial" panose="020B0604020202020204" pitchFamily="34" charset="0"/>
            </a:endParaRPr>
          </a:p>
          <a:p>
            <a:r>
              <a:rPr lang="sv-SE" sz="1200" kern="1200" dirty="0">
                <a:solidFill>
                  <a:schemeClr val="tx1"/>
                </a:solidFill>
                <a:effectLst/>
                <a:latin typeface="Arial" panose="020B0604020202020204" pitchFamily="34" charset="0"/>
                <a:ea typeface="+mn-ea"/>
                <a:cs typeface="Arial" panose="020B0604020202020204" pitchFamily="34" charset="0"/>
              </a:rPr>
              <a:t>Förebyggande åtgärder: Vaccinationer, kompletterande näring, vätskeersättning, immuniseringskampanjer, fokuserat psykosocialt stöd till utsatta barn och / eller överlevande av våld, hantering av riskfaktorer. </a:t>
            </a:r>
          </a:p>
          <a:p>
            <a:endParaRPr lang="sv-SE" sz="1200" kern="1200" dirty="0">
              <a:solidFill>
                <a:schemeClr val="tx1"/>
              </a:solidFill>
              <a:effectLst/>
              <a:latin typeface="Arial" panose="020B0604020202020204" pitchFamily="34" charset="0"/>
              <a:ea typeface="+mn-ea"/>
              <a:cs typeface="Arial" panose="020B0604020202020204" pitchFamily="34" charset="0"/>
            </a:endParaRPr>
          </a:p>
          <a:p>
            <a:r>
              <a:rPr lang="sv-SE" sz="1200" kern="1200" dirty="0">
                <a:solidFill>
                  <a:schemeClr val="tx1"/>
                </a:solidFill>
                <a:effectLst/>
                <a:latin typeface="Arial" panose="020B0604020202020204" pitchFamily="34" charset="0"/>
                <a:ea typeface="+mn-ea"/>
                <a:cs typeface="Arial" panose="020B0604020202020204" pitchFamily="34" charset="0"/>
              </a:rPr>
              <a:t>Hälso- och sjukvård: Behandling av sjukdomar, klinisk vård och rehabilitering. </a:t>
            </a:r>
          </a:p>
          <a:p>
            <a:endParaRPr lang="sv-SE" sz="1200" kern="1200" dirty="0">
              <a:solidFill>
                <a:schemeClr val="tx1"/>
              </a:solidFill>
              <a:effectLst/>
              <a:latin typeface="Arial" panose="020B0604020202020204" pitchFamily="34" charset="0"/>
              <a:ea typeface="+mn-ea"/>
              <a:cs typeface="Arial" panose="020B0604020202020204" pitchFamily="34" charset="0"/>
            </a:endParaRPr>
          </a:p>
          <a:p>
            <a:r>
              <a:rPr lang="sv-SE" sz="1200" kern="1200" dirty="0">
                <a:solidFill>
                  <a:schemeClr val="tx1"/>
                </a:solidFill>
                <a:effectLst/>
                <a:latin typeface="Arial" panose="020B0604020202020204" pitchFamily="34" charset="0"/>
                <a:ea typeface="+mn-ea"/>
                <a:cs typeface="Arial" panose="020B0604020202020204" pitchFamily="34" charset="0"/>
              </a:rPr>
              <a:t>Vatten och sanitet: Runt om i världen är det brist på rent vatten och många människor har inget annat val än att dricka smutsigt vatten. Brist på rent dricksvatten, toaletter och god hygien orsakar att sjukdomar sprids och människor dör. Röda Korset arbetar för att ge människor rent vatten och bra sanitet. Varje år når vi miljontals människor med våra ansträngningar. </a:t>
            </a:r>
          </a:p>
          <a:p>
            <a:endParaRPr lang="sv-SE" sz="1200" kern="1200" dirty="0">
              <a:solidFill>
                <a:schemeClr val="tx1"/>
              </a:solidFill>
              <a:effectLst/>
              <a:latin typeface="Arial" panose="020B0604020202020204" pitchFamily="34" charset="0"/>
              <a:ea typeface="+mn-ea"/>
              <a:cs typeface="Arial" panose="020B0604020202020204" pitchFamily="34" charset="0"/>
            </a:endParaRPr>
          </a:p>
          <a:p>
            <a:r>
              <a:rPr lang="sv-SE" sz="1200" kern="1200" dirty="0">
                <a:solidFill>
                  <a:schemeClr val="tx1"/>
                </a:solidFill>
                <a:effectLst/>
                <a:latin typeface="Arial" panose="020B0604020202020204" pitchFamily="34" charset="0"/>
                <a:ea typeface="+mn-ea"/>
                <a:cs typeface="Arial" panose="020B0604020202020204" pitchFamily="34" charset="0"/>
              </a:rPr>
              <a:t>Röda Korsets volontärer är utbildade för att hjälpa lokalsamhällen att hantera och mildra hälsorisker och för att ge människor möjlighet att ta hand om sin egen hälsa och välbefinnande och att upprätthålla en effektiv försörjning och samhällsutveckling.</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28</a:t>
            </a:fld>
            <a:endParaRPr lang="en-US"/>
          </a:p>
        </p:txBody>
      </p:sp>
    </p:spTree>
    <p:extLst>
      <p:ext uri="{BB962C8B-B14F-4D97-AF65-F5344CB8AC3E}">
        <p14:creationId xmlns:p14="http://schemas.microsoft.com/office/powerpoint/2010/main" val="441408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D8AC803F-48CC-BF43-A030-E123870FC8F4}"/>
              </a:ext>
            </a:extLst>
          </p:cNvPr>
          <p:cNvSpPr>
            <a:spLocks noGrp="1"/>
          </p:cNvSpPr>
          <p:nvPr>
            <p:ph type="body" idx="1"/>
          </p:nvPr>
        </p:nvSpPr>
        <p:spPr/>
        <p:txBody>
          <a:bodyPr/>
          <a:lstStyle/>
          <a:p>
            <a:r>
              <a:rPr lang="sv-SE" i="0" dirty="0">
                <a:latin typeface="Arial" panose="020B0604020202020204" pitchFamily="34" charset="0"/>
                <a:cs typeface="Arial" panose="020B0604020202020204" pitchFamily="34" charset="0"/>
              </a:rPr>
              <a:t>Bilden: På Röda Korsets behandlingscenter och vårdförmedling kan krigsskadade och torterade träffa kuratorer. (Genrebild, 2024)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D484FB0-C798-4C1D-A905-62A48FB0D0E5}" type="slidenum">
              <a:rPr lang="en-US" smtClean="0"/>
              <a:t>3</a:t>
            </a:fld>
            <a:endParaRPr lang="en-US"/>
          </a:p>
        </p:txBody>
      </p:sp>
    </p:spTree>
    <p:extLst>
      <p:ext uri="{BB962C8B-B14F-4D97-AF65-F5344CB8AC3E}">
        <p14:creationId xmlns:p14="http://schemas.microsoft.com/office/powerpoint/2010/main" val="2229919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656C85"/>
                </a:solidFill>
                <a:effectLst/>
                <a:latin typeface="Arial" panose="020B0604020202020204" pitchFamily="34" charset="0"/>
                <a:cs typeface="Arial" panose="020B0604020202020204" pitchFamily="34" charset="0"/>
              </a:rPr>
              <a:t>Bilden: Vi gör besök på förvar sedan 1998. Vi erbjuder psykosocialt stöd, för att motverka isolering och lindra negativa effekter av vistelsen. Volontärer uppfattar vilka behov som finns, ger information och hänvisar till säkra källor. Samt lyfter observationer till myndigheter, för att påverka i en humanitär riktning. (2023)</a:t>
            </a:r>
            <a:endParaRPr lang="sv-SE" i="1"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30</a:t>
            </a:fld>
            <a:endParaRPr lang="en-US"/>
          </a:p>
        </p:txBody>
      </p:sp>
    </p:spTree>
    <p:extLst>
      <p:ext uri="{BB962C8B-B14F-4D97-AF65-F5344CB8AC3E}">
        <p14:creationId xmlns:p14="http://schemas.microsoft.com/office/powerpoint/2010/main" val="62392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81921658-4EF0-314F-B4A6-B2CC36799C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latin typeface="Arial" panose="020B0604020202020204" pitchFamily="34" charset="0"/>
                <a:cs typeface="Arial" panose="020B0604020202020204" pitchFamily="34" charset="0"/>
              </a:rPr>
              <a:t>Bilden: </a:t>
            </a:r>
            <a:r>
              <a:rPr lang="sv-SE" dirty="0">
                <a:effectLst/>
                <a:latin typeface="Arial" panose="020B0604020202020204" pitchFamily="34" charset="0"/>
                <a:cs typeface="Arial" panose="020B0604020202020204" pitchFamily="34" charset="0"/>
              </a:rPr>
              <a:t>Rekordmånga människor är idag på flykt. </a:t>
            </a:r>
            <a:r>
              <a:rPr lang="sv-SE" baseline="0" dirty="0">
                <a:latin typeface="Arial" panose="020B0604020202020204" pitchFamily="34" charset="0"/>
                <a:cs typeface="Arial" panose="020B0604020202020204" pitchFamily="34" charset="0"/>
              </a:rPr>
              <a:t>Vi jobbar med efterforskning av anhöriga och hjälper till med migrationsärenden. (Genrebild,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latin typeface="Arial" panose="020B0604020202020204" pitchFamily="34" charset="0"/>
                <a:cs typeface="Arial" panose="020B0604020202020204" pitchFamily="34" charset="0"/>
              </a:rPr>
              <a:t>Röda Korsets globala nätverk gör det möjligt att spåra försvunna anhöriga och återförena dem.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err="1">
                <a:latin typeface="Arial" panose="020B0604020202020204" pitchFamily="34" charset="0"/>
                <a:cs typeface="Arial" panose="020B0604020202020204" pitchFamily="34" charset="0"/>
              </a:rPr>
              <a:t>Bilden</a:t>
            </a:r>
            <a:r>
              <a:rPr lang="en-US" sz="1200" i="0" dirty="0">
                <a:latin typeface="Arial" panose="020B0604020202020204" pitchFamily="34" charset="0"/>
                <a:cs typeface="Arial" panose="020B0604020202020204" pitchFamily="34" charset="0"/>
              </a:rPr>
              <a:t>: </a:t>
            </a:r>
            <a:r>
              <a:rPr lang="sv-SE" sz="1200" kern="100" dirty="0">
                <a:effectLst/>
                <a:latin typeface="Arial" panose="020B0604020202020204" pitchFamily="34" charset="0"/>
                <a:ea typeface="Aptos" panose="020B0004020202020204" pitchFamily="34" charset="0"/>
                <a:cs typeface="Arial" panose="020B0604020202020204" pitchFamily="34" charset="0"/>
              </a:rPr>
              <a:t>Hela samhällen i Afghanistan slogs ut under 2023, när en svår jordbävning drabbade landet. Volontärer från Röda Halvmånen var på plats för att lindra lidandet och se till att nödhjälp nådde människor i behov.</a:t>
            </a:r>
          </a:p>
        </p:txBody>
      </p:sp>
      <p:sp>
        <p:nvSpPr>
          <p:cNvPr id="4" name="Platshållare för bildnummer 3"/>
          <p:cNvSpPr>
            <a:spLocks noGrp="1"/>
          </p:cNvSpPr>
          <p:nvPr>
            <p:ph type="sldNum" sz="quarter" idx="5"/>
          </p:nvPr>
        </p:nvSpPr>
        <p:spPr/>
        <p:txBody>
          <a:bodyPr/>
          <a:lstStyle/>
          <a:p>
            <a:fld id="{2D484FB0-C798-4C1D-A905-62A48FB0D0E5}" type="slidenum">
              <a:rPr lang="en-US" smtClean="0"/>
              <a:t>32</a:t>
            </a:fld>
            <a:endParaRPr lang="en-US"/>
          </a:p>
        </p:txBody>
      </p:sp>
    </p:spTree>
    <p:extLst>
      <p:ext uri="{BB962C8B-B14F-4D97-AF65-F5344CB8AC3E}">
        <p14:creationId xmlns:p14="http://schemas.microsoft.com/office/powerpoint/2010/main" val="2524807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C0A50FF7-CEFC-E549-96C2-9B281B9820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Siffrorna gäller för Svenska Röda Korset centralt, exklusive våra lokalföreningar, för årsredovisningen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latin typeface="Arial" panose="020B0604020202020204" pitchFamily="34" charset="0"/>
              <a:cs typeface="Arial" panose="020B0604020202020204" pitchFamily="34" charset="0"/>
            </a:endParaRPr>
          </a:p>
          <a:p>
            <a:r>
              <a:rPr lang="sv-SE" sz="1200" b="0" i="0" kern="1200" dirty="0">
                <a:solidFill>
                  <a:schemeClr val="tx1"/>
                </a:solidFill>
                <a:effectLst/>
                <a:latin typeface="Arial" panose="020B0604020202020204" pitchFamily="34" charset="0"/>
                <a:ea typeface="+mn-ea"/>
                <a:cs typeface="Arial" panose="020B0604020202020204" pitchFamily="34" charset="0"/>
              </a:rPr>
              <a:t>Vi strävar efter att så mycket pengar som möjligt ska gå till ändamålet, det vill säga till hjälp för utsatta människor. </a:t>
            </a:r>
          </a:p>
          <a:p>
            <a:r>
              <a:rPr lang="sv-SE" sz="1200" b="0" i="0" kern="1200" dirty="0">
                <a:solidFill>
                  <a:schemeClr val="tx1"/>
                </a:solidFill>
                <a:effectLst/>
                <a:latin typeface="Arial" panose="020B0604020202020204" pitchFamily="34" charset="0"/>
                <a:ea typeface="+mn-ea"/>
                <a:cs typeface="Arial" panose="020B0604020202020204" pitchFamily="34" charset="0"/>
              </a:rPr>
              <a:t>Vi bedriver en effektiv insamlingsverksamhet och arbetar för att våra kostnader för administration hålls så låga som möjligt.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D315D-5E86-3C18-2D18-185F80AF294A}"/>
            </a:ext>
          </a:extLst>
        </p:cNvPr>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ACD3CCFD-8ADD-9C16-04B8-FDAF4BCB13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Siffrorna gäller för Svenska Röda Korset inklusive våra lokalföreningar, för årsredovisningen 2023.</a:t>
            </a:r>
            <a:endParaRPr lang="sv-SE" dirty="0">
              <a:latin typeface="Arial" panose="020B0604020202020204" pitchFamily="34" charset="0"/>
              <a:cs typeface="Arial" panose="020B0604020202020204" pitchFamily="34" charset="0"/>
            </a:endParaRPr>
          </a:p>
          <a:p>
            <a:endParaRPr lang="sv-SE" dirty="0">
              <a:latin typeface="Arial" panose="020B0604020202020204" pitchFamily="34" charset="0"/>
              <a:cs typeface="Arial" panose="020B0604020202020204" pitchFamily="34" charset="0"/>
            </a:endParaRPr>
          </a:p>
          <a:p>
            <a:r>
              <a:rPr lang="sv-SE" dirty="0">
                <a:latin typeface="Arial" panose="020B0604020202020204" pitchFamily="34" charset="0"/>
                <a:cs typeface="Arial" panose="020B0604020202020204" pitchFamily="34" charset="0"/>
              </a:rPr>
              <a:t>Internationellt arbete, </a:t>
            </a:r>
            <a:r>
              <a:rPr lang="sv-SE" i="0" dirty="0">
                <a:effectLst/>
                <a:latin typeface="Arial" panose="020B0604020202020204" pitchFamily="34" charset="0"/>
                <a:cs typeface="Arial" panose="020B0604020202020204" pitchFamily="34" charset="0"/>
              </a:rPr>
              <a:t>446 MSEK. </a:t>
            </a:r>
          </a:p>
          <a:p>
            <a:r>
              <a:rPr lang="sv-SE" i="0" dirty="0">
                <a:effectLst/>
                <a:latin typeface="Arial" panose="020B0604020202020204" pitchFamily="34" charset="0"/>
                <a:cs typeface="Arial" panose="020B0604020202020204" pitchFamily="34" charset="0"/>
              </a:rPr>
              <a:t>Verksamheten dominerades av stöd till Ukraina och större katastrofer, där vi antingen finansierat eller deltagit i insatser. Stöd har också getts till katastrofappeller för bland annat hungersnöd i Afrikas horn, flyktingsituationen i Medelhavet, Afghanistan och krigsflyktingar i Sudan.</a:t>
            </a:r>
            <a:endParaRPr lang="sv-S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065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215C0-0CFE-F72B-1217-93AF1E1D56D9}"/>
            </a:ext>
          </a:extLst>
        </p:cNvPr>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72871EE5-EB5E-6371-E946-74E8AFB219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Siffrorna gäller för Svenska Röda Korset inklusive våra lokalföreningar, för årsredovisningen 2023.</a:t>
            </a:r>
            <a:endParaRPr lang="sv-SE" dirty="0">
              <a:latin typeface="Arial" panose="020B0604020202020204" pitchFamily="34" charset="0"/>
              <a:cs typeface="Arial" panose="020B0604020202020204" pitchFamily="34" charset="0"/>
            </a:endParaRPr>
          </a:p>
          <a:p>
            <a:endParaRPr lang="sv-SE" dirty="0">
              <a:latin typeface="Arial" panose="020B0604020202020204" pitchFamily="34" charset="0"/>
              <a:cs typeface="Arial" panose="020B0604020202020204" pitchFamily="34" charset="0"/>
            </a:endParaRPr>
          </a:p>
          <a:p>
            <a:r>
              <a:rPr lang="sv-SE" dirty="0">
                <a:latin typeface="Arial" panose="020B0604020202020204" pitchFamily="34" charset="0"/>
                <a:cs typeface="Arial" panose="020B0604020202020204" pitchFamily="34" charset="0"/>
              </a:rPr>
              <a:t>Nationellt arbete, 626 MSEK. </a:t>
            </a:r>
          </a:p>
          <a:p>
            <a:r>
              <a:rPr lang="sv-SE" i="0" dirty="0">
                <a:effectLst/>
                <a:latin typeface="Arial" panose="020B0604020202020204" pitchFamily="34" charset="0"/>
                <a:cs typeface="Arial" panose="020B0604020202020204" pitchFamily="34" charset="0"/>
              </a:rPr>
              <a:t>Bland de större insatserna märks mottagande för Ukrainaflyktingar, nationell beredskap, hälsofrämjande insatser och lokal verksamhetsutveckling.</a:t>
            </a:r>
          </a:p>
          <a:p>
            <a:r>
              <a:rPr lang="sv-SE" i="0" dirty="0">
                <a:effectLst/>
                <a:latin typeface="Arial" panose="020B0604020202020204" pitchFamily="34" charset="0"/>
                <a:cs typeface="Arial" panose="020B0604020202020204" pitchFamily="34" charset="0"/>
              </a:rPr>
              <a:t>Här finns dessutom den omfattande verksamheten för krigs- och tortyrskadade.</a:t>
            </a:r>
            <a:endParaRPr lang="sv-S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741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F603D60E-2E8A-4009-94A3-4181F46B8DCA}"/>
              </a:ext>
            </a:extLst>
          </p:cNvPr>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23722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Arial" panose="020B0604020202020204" pitchFamily="34" charset="0"/>
                <a:ea typeface="+mn-ea"/>
                <a:cs typeface="Arial" panose="020B0604020202020204" pitchFamily="34" charset="0"/>
              </a:rPr>
              <a:t>Röda Korsets grundare var Henry </a:t>
            </a:r>
            <a:r>
              <a:rPr lang="sv-SE" sz="1200" b="0" i="0" kern="1200" dirty="0" err="1">
                <a:solidFill>
                  <a:schemeClr val="tx1"/>
                </a:solidFill>
                <a:effectLst/>
                <a:latin typeface="Arial" panose="020B0604020202020204" pitchFamily="34" charset="0"/>
                <a:ea typeface="+mn-ea"/>
                <a:cs typeface="Arial" panose="020B0604020202020204" pitchFamily="34" charset="0"/>
              </a:rPr>
              <a:t>Dunant</a:t>
            </a:r>
            <a:r>
              <a:rPr lang="sv-SE" sz="1200" b="0" i="0" kern="1200" dirty="0">
                <a:solidFill>
                  <a:schemeClr val="tx1"/>
                </a:solidFill>
                <a:effectLst/>
                <a:latin typeface="Arial" panose="020B0604020202020204" pitchFamily="34" charset="0"/>
                <a:ea typeface="+mn-ea"/>
                <a:cs typeface="Arial" panose="020B0604020202020204" pitchFamily="34" charset="0"/>
              </a:rPr>
              <a:t>, en schweizisk bankir</a:t>
            </a:r>
            <a:r>
              <a:rPr lang="sv-SE" sz="1200" b="0" i="0" kern="1200" baseline="0" dirty="0">
                <a:solidFill>
                  <a:schemeClr val="tx1"/>
                </a:solidFill>
                <a:effectLst/>
                <a:latin typeface="Arial" panose="020B0604020202020204" pitchFamily="34" charset="0"/>
                <a:ea typeface="+mn-ea"/>
                <a:cs typeface="Arial" panose="020B0604020202020204" pitchFamily="34" charset="0"/>
              </a:rPr>
              <a:t> som på resa råkade bevittna det totala kaos som rådde efter slaget vid </a:t>
            </a:r>
            <a:r>
              <a:rPr lang="sv-SE" sz="1200" b="0" i="0" kern="1200" baseline="0" dirty="0" err="1">
                <a:solidFill>
                  <a:schemeClr val="tx1"/>
                </a:solidFill>
                <a:effectLst/>
                <a:latin typeface="Arial" panose="020B0604020202020204" pitchFamily="34" charset="0"/>
                <a:ea typeface="+mn-ea"/>
                <a:cs typeface="Arial" panose="020B0604020202020204" pitchFamily="34" charset="0"/>
              </a:rPr>
              <a:t>Solferino</a:t>
            </a:r>
            <a:r>
              <a:rPr lang="sv-SE" sz="1200" b="0" i="0" kern="1200" baseline="0" dirty="0">
                <a:solidFill>
                  <a:schemeClr val="tx1"/>
                </a:solidFill>
                <a:effectLst/>
                <a:latin typeface="Arial" panose="020B0604020202020204" pitchFamily="34" charset="0"/>
                <a:ea typeface="+mn-ea"/>
                <a:cs typeface="Arial" panose="020B0604020202020204" pitchFamily="34" charset="0"/>
              </a:rPr>
              <a:t> 1859. Döda och sårade soldater låg övergivna kvar på slagfältet och han organiserade hjälp för dem tillsammans med lokalbefolkningen på plats. Detta blev upprinnelsen till Röda Korset. </a:t>
            </a:r>
          </a:p>
          <a:p>
            <a:endParaRPr lang="sv-SE" sz="1200" b="0" i="0" kern="1200" baseline="0" dirty="0">
              <a:solidFill>
                <a:schemeClr val="tx1"/>
              </a:solidFill>
              <a:effectLst/>
              <a:latin typeface="Arial" panose="020B0604020202020204" pitchFamily="34" charset="0"/>
              <a:ea typeface="+mn-ea"/>
              <a:cs typeface="Arial" panose="020B0604020202020204" pitchFamily="34" charset="0"/>
            </a:endParaRPr>
          </a:p>
          <a:p>
            <a:r>
              <a:rPr lang="sv-SE" sz="1200" b="0" i="0" kern="1200" baseline="0" dirty="0" err="1">
                <a:solidFill>
                  <a:schemeClr val="tx1"/>
                </a:solidFill>
                <a:effectLst/>
                <a:latin typeface="Arial" panose="020B0604020202020204" pitchFamily="34" charset="0"/>
                <a:ea typeface="+mn-ea"/>
                <a:cs typeface="Arial" panose="020B0604020202020204" pitchFamily="34" charset="0"/>
              </a:rPr>
              <a:t>D</a:t>
            </a:r>
            <a:r>
              <a:rPr lang="sv-SE" sz="1200" b="0" i="0" kern="1200" dirty="0" err="1">
                <a:solidFill>
                  <a:schemeClr val="tx1"/>
                </a:solidFill>
                <a:effectLst/>
                <a:latin typeface="Arial" panose="020B0604020202020204" pitchFamily="34" charset="0"/>
                <a:ea typeface="+mn-ea"/>
                <a:cs typeface="Arial" panose="020B0604020202020204" pitchFamily="34" charset="0"/>
              </a:rPr>
              <a:t>unant</a:t>
            </a:r>
            <a:r>
              <a:rPr lang="sv-SE" sz="1200" b="0" i="0" kern="1200" dirty="0">
                <a:solidFill>
                  <a:schemeClr val="tx1"/>
                </a:solidFill>
                <a:effectLst/>
                <a:latin typeface="Arial" panose="020B0604020202020204" pitchFamily="34" charset="0"/>
                <a:ea typeface="+mn-ea"/>
                <a:cs typeface="Arial" panose="020B0604020202020204" pitchFamily="34" charset="0"/>
              </a:rPr>
              <a:t> tog initiativ till en internationell konferens i sin hemstad </a:t>
            </a:r>
            <a:r>
              <a:rPr lang="sv-SE" sz="1100" b="0" i="0" kern="1200" dirty="0">
                <a:solidFill>
                  <a:schemeClr val="tx1"/>
                </a:solidFill>
                <a:effectLst/>
                <a:latin typeface="Arial" panose="020B0604020202020204" pitchFamily="34" charset="0"/>
                <a:ea typeface="+mn-ea"/>
                <a:cs typeface="Arial" panose="020B0604020202020204" pitchFamily="34" charset="0"/>
              </a:rPr>
              <a:t>Genève</a:t>
            </a:r>
            <a:r>
              <a:rPr lang="sv-SE" sz="1200" b="0" i="0" kern="1200" dirty="0">
                <a:solidFill>
                  <a:schemeClr val="tx1"/>
                </a:solidFill>
                <a:effectLst/>
                <a:latin typeface="Arial" panose="020B0604020202020204" pitchFamily="34" charset="0"/>
                <a:ea typeface="+mn-ea"/>
                <a:cs typeface="Arial" panose="020B0604020202020204" pitchFamily="34" charset="0"/>
              </a:rPr>
              <a:t>. Där antogs den första Genèvekonventionen som lade grunden till den internationella humanitära rätten, som även kallas krigets lagar – internationella överenskommelser som reglerar agerande i krig och konflikter. </a:t>
            </a:r>
            <a:r>
              <a:rPr lang="sv-SE" sz="1200" b="0" i="0" kern="1200" dirty="0" err="1">
                <a:solidFill>
                  <a:schemeClr val="tx1"/>
                </a:solidFill>
                <a:effectLst/>
                <a:latin typeface="Arial" panose="020B0604020202020204" pitchFamily="34" charset="0"/>
                <a:ea typeface="+mn-ea"/>
                <a:cs typeface="Arial" panose="020B0604020202020204" pitchFamily="34" charset="0"/>
              </a:rPr>
              <a:t>Dunant</a:t>
            </a:r>
            <a:r>
              <a:rPr lang="sv-SE" sz="1200" b="0" i="0" kern="1200" dirty="0">
                <a:solidFill>
                  <a:schemeClr val="tx1"/>
                </a:solidFill>
                <a:effectLst/>
                <a:latin typeface="Arial" panose="020B0604020202020204" pitchFamily="34" charset="0"/>
                <a:ea typeface="+mn-ea"/>
                <a:cs typeface="Arial" panose="020B0604020202020204" pitchFamily="34" charset="0"/>
              </a:rPr>
              <a:t> tog också initiativ till att en förening, Röda Korset, skulle bildas i varje land. Syftet var från början just att utbilda frivilliga som kunde ta hand om sårade och sjuka i krig.</a:t>
            </a:r>
          </a:p>
          <a:p>
            <a:endParaRPr lang="en-US" dirty="0"/>
          </a:p>
        </p:txBody>
      </p:sp>
      <p:sp>
        <p:nvSpPr>
          <p:cNvPr id="4" name="Platshållare för bildnummer 3"/>
          <p:cNvSpPr>
            <a:spLocks noGrp="1"/>
          </p:cNvSpPr>
          <p:nvPr>
            <p:ph type="sldNum" sz="quarter" idx="5"/>
          </p:nvPr>
        </p:nvSpPr>
        <p:spPr/>
        <p:txBody>
          <a:bodyPr/>
          <a:lstStyle/>
          <a:p>
            <a:fld id="{2D484FB0-C798-4C1D-A905-62A48FB0D0E5}" type="slidenum">
              <a:rPr lang="en-US" smtClean="0"/>
              <a:t>4</a:t>
            </a:fld>
            <a:endParaRPr lang="en-US"/>
          </a:p>
        </p:txBody>
      </p:sp>
    </p:spTree>
    <p:extLst>
      <p:ext uri="{BB962C8B-B14F-4D97-AF65-F5344CB8AC3E}">
        <p14:creationId xmlns:p14="http://schemas.microsoft.com/office/powerpoint/2010/main" val="301941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latin typeface="Arial" panose="020B0604020202020204" pitchFamily="34" charset="0"/>
                <a:cs typeface="Arial" panose="020B0604020202020204" pitchFamily="34" charset="0"/>
              </a:rPr>
              <a:t>Bilden: Röda Korset bidrar med hjälp efter en svår jordbävning i Haiti, augusti 2021.</a:t>
            </a:r>
          </a:p>
          <a:p>
            <a:br>
              <a:rPr lang="sv-SE" sz="1200" b="0" i="0" kern="1200" dirty="0">
                <a:solidFill>
                  <a:schemeClr val="tx1"/>
                </a:solidFill>
                <a:effectLst/>
                <a:latin typeface="Arial" panose="020B0604020202020204" pitchFamily="34" charset="0"/>
                <a:ea typeface="+mn-ea"/>
                <a:cs typeface="Arial" panose="020B0604020202020204" pitchFamily="34" charset="0"/>
              </a:rPr>
            </a:br>
            <a:r>
              <a:rPr lang="sv-SE" sz="1200" b="0" i="0" kern="1200" dirty="0">
                <a:solidFill>
                  <a:schemeClr val="tx1"/>
                </a:solidFill>
                <a:effectLst/>
                <a:latin typeface="Arial" panose="020B0604020202020204" pitchFamily="34" charset="0"/>
                <a:ea typeface="+mn-ea"/>
                <a:cs typeface="Arial" panose="020B0604020202020204" pitchFamily="34" charset="0"/>
              </a:rPr>
              <a:t>Vi är världens största humanitära rörelse. Vi är först på plats, alltid kvar.  </a:t>
            </a:r>
          </a:p>
          <a:p>
            <a:r>
              <a:rPr lang="sv-SE" sz="1200" b="0" i="0" kern="1200" dirty="0">
                <a:solidFill>
                  <a:schemeClr val="tx1"/>
                </a:solidFill>
                <a:effectLst/>
                <a:latin typeface="Arial" panose="020B0604020202020204" pitchFamily="34" charset="0"/>
                <a:ea typeface="+mn-ea"/>
                <a:cs typeface="Arial" panose="020B0604020202020204" pitchFamily="34" charset="0"/>
              </a:rPr>
              <a:t>Vi är lokala i hela världen, med miljontals volontärer som bestämt sig för att hjälpa andra människor. Vi kämpar för att rädda liv och ge hopp. </a:t>
            </a:r>
          </a:p>
          <a:p>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sv-SE" sz="1200" b="0" i="0" kern="1200" dirty="0">
                <a:solidFill>
                  <a:schemeClr val="tx1"/>
                </a:solidFill>
                <a:effectLst/>
                <a:latin typeface="Arial" panose="020B0604020202020204" pitchFamily="34" charset="0"/>
                <a:ea typeface="+mn-ea"/>
                <a:cs typeface="Arial" panose="020B0604020202020204" pitchFamily="34" charset="0"/>
              </a:rPr>
              <a:t>Vi finns på plats i krisen, och stannar kvar så länge vi behövs. Vi kämpar för att människor och samhällen ska bli mer motståndskraftiga mot återkommande katastrofer, som naturkatastrofer.</a:t>
            </a:r>
          </a:p>
          <a:p>
            <a:endParaRPr lang="sv-SE" sz="1200" baseline="0" dirty="0">
              <a:latin typeface="Arial" panose="020B0604020202020204" pitchFamily="34" charset="0"/>
              <a:cs typeface="Arial" panose="020B0604020202020204" pitchFamily="34" charset="0"/>
            </a:endParaRPr>
          </a:p>
          <a:p>
            <a:r>
              <a:rPr lang="sv-SE" sz="1200" baseline="0" dirty="0">
                <a:latin typeface="Arial" panose="020B0604020202020204" pitchFamily="34" charset="0"/>
                <a:cs typeface="Arial" panose="020B0604020202020204" pitchFamily="34" charset="0"/>
              </a:rPr>
              <a:t>Nationella rödakors- och röda halvmåneföreningar finns i 191 länder, däribland Sverige. Föreningarna har en stödjande funktion till nationella myndigheter inom det humanitära området och erbjuder katastrofhjälp, hälsoprogram och sociala insatser. I krig och konflikter hjälper nationella föreningar den drabbade civilbefolkningen.</a:t>
            </a:r>
          </a:p>
          <a:p>
            <a:endParaRPr lang="sv-SE" sz="1200" baseline="0" dirty="0">
              <a:latin typeface="Arial" panose="020B0604020202020204" pitchFamily="34" charset="0"/>
              <a:cs typeface="Arial" panose="020B0604020202020204" pitchFamily="34" charset="0"/>
            </a:endParaRPr>
          </a:p>
          <a:p>
            <a:r>
              <a:rPr lang="sv-SE" sz="1200" baseline="0" dirty="0">
                <a:latin typeface="Arial" panose="020B0604020202020204" pitchFamily="34" charset="0"/>
                <a:cs typeface="Arial" panose="020B0604020202020204" pitchFamily="34" charset="0"/>
              </a:rPr>
              <a:t>Internationella rödakors- och rödahalvmånefederationen, IFRC, leder och koordinerar rörelsen internationella hjälpinsatser vid katastrofer samt i flyktingsituationer.</a:t>
            </a:r>
          </a:p>
          <a:p>
            <a:endParaRPr lang="sv-SE" sz="1200" baseline="0"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5</a:t>
            </a:fld>
            <a:endParaRPr lang="en-US"/>
          </a:p>
        </p:txBody>
      </p:sp>
    </p:spTree>
    <p:extLst>
      <p:ext uri="{BB962C8B-B14F-4D97-AF65-F5344CB8AC3E}">
        <p14:creationId xmlns:p14="http://schemas.microsoft.com/office/powerpoint/2010/main" val="424548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Bilden:</a:t>
            </a:r>
            <a:br>
              <a:rPr lang="sv-SE" sz="1200" b="0" i="0" kern="1200" dirty="0">
                <a:solidFill>
                  <a:schemeClr val="tx1"/>
                </a:solidFill>
                <a:effectLst/>
                <a:latin typeface="Arial" panose="020B0604020202020204" pitchFamily="34" charset="0"/>
                <a:ea typeface="+mn-ea"/>
                <a:cs typeface="Arial" panose="020B0604020202020204" pitchFamily="34" charset="0"/>
              </a:rPr>
            </a:br>
            <a:endParaRPr lang="sv-SE" sz="12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Röda Korset väljer aldrig sida i en konflikt. Däremot tar vi alltid ställning för den enskilda människan som drabbas.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Det är vårt unika mandat, vår neutralitet och opartiskhet, som gör att vi kan finnas på plats i oroshärdar och krigszoner där inga andra organisationer finns. Därför har vi en fantastisk möjlighet att hjälpa och förändra situationen för människor runtom i världen.</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6</a:t>
            </a:fld>
            <a:endParaRPr lang="en-US"/>
          </a:p>
        </p:txBody>
      </p:sp>
    </p:spTree>
    <p:extLst>
      <p:ext uri="{BB962C8B-B14F-4D97-AF65-F5344CB8AC3E}">
        <p14:creationId xmlns:p14="http://schemas.microsoft.com/office/powerpoint/2010/main" val="44166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panose="020B0604020202020204" pitchFamily="34" charset="0"/>
                <a:cs typeface="Arial" panose="020B0604020202020204" pitchFamily="34" charset="0"/>
              </a:rPr>
              <a:t>Oavsett var i världen vi</a:t>
            </a:r>
            <a:r>
              <a:rPr lang="sv-SE" baseline="0" dirty="0">
                <a:latin typeface="Arial" panose="020B0604020202020204" pitchFamily="34" charset="0"/>
                <a:cs typeface="Arial" panose="020B0604020202020204" pitchFamily="34" charset="0"/>
              </a:rPr>
              <a:t> arbetar gör vi det utifrån Röda Korsets grundprinciper.</a:t>
            </a:r>
          </a:p>
          <a:p>
            <a:endParaRPr lang="sv-SE"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baseline="0" dirty="0">
                <a:latin typeface="Arial" panose="020B0604020202020204" pitchFamily="34" charset="0"/>
                <a:cs typeface="Arial" panose="020B0604020202020204" pitchFamily="34" charset="0"/>
              </a:rPr>
              <a:t>Humanitet: Röda Korset arbetar för att förhindra och lindra mänskligt lidande, skydda liv och hälsa och säkerställa respekt för varje människas värde.</a:t>
            </a:r>
          </a:p>
          <a:p>
            <a:pPr marL="171450" indent="-171450">
              <a:buFont typeface="Arial" panose="020B0604020202020204" pitchFamily="34" charset="0"/>
              <a:buChar char="•"/>
            </a:pPr>
            <a:r>
              <a:rPr lang="sv-SE" baseline="0" dirty="0">
                <a:latin typeface="Arial" panose="020B0604020202020204" pitchFamily="34" charset="0"/>
                <a:cs typeface="Arial" panose="020B0604020202020204" pitchFamily="34" charset="0"/>
              </a:rPr>
              <a:t>Opartiskhet: Röda Korset hjälper nödställda oavsett nationalitet, etnicitet, religion, samhällsställning eller politiska åsikter.</a:t>
            </a:r>
          </a:p>
          <a:p>
            <a:pPr marL="171450" indent="-171450">
              <a:buFont typeface="Arial" panose="020B0604020202020204" pitchFamily="34" charset="0"/>
              <a:buChar char="•"/>
            </a:pPr>
            <a:r>
              <a:rPr lang="sv-SE" baseline="0" dirty="0">
                <a:latin typeface="Arial" panose="020B0604020202020204" pitchFamily="34" charset="0"/>
                <a:cs typeface="Arial" panose="020B0604020202020204" pitchFamily="34" charset="0"/>
              </a:rPr>
              <a:t>Neutralitet: Röda Korset väljer inte sida i fientligheter eller kontroverser av politiskt, religiöst eller ideologiskt slag.</a:t>
            </a:r>
          </a:p>
          <a:p>
            <a:pPr marL="171450" indent="-171450">
              <a:buFont typeface="Arial" panose="020B0604020202020204" pitchFamily="34" charset="0"/>
              <a:buChar char="•"/>
            </a:pPr>
            <a:r>
              <a:rPr lang="sv-SE" baseline="0" dirty="0">
                <a:latin typeface="Arial" panose="020B0604020202020204" pitchFamily="34" charset="0"/>
                <a:cs typeface="Arial" panose="020B0604020202020204" pitchFamily="34" charset="0"/>
              </a:rPr>
              <a:t>Självständighet: Röda Korset agerar självständigt, även när nationella föreningar har en stödjande roll till sina regeringar inom det humanitära området.</a:t>
            </a:r>
          </a:p>
          <a:p>
            <a:pPr marL="171450" indent="-171450">
              <a:buFont typeface="Arial" panose="020B0604020202020204" pitchFamily="34" charset="0"/>
              <a:buChar char="•"/>
            </a:pPr>
            <a:r>
              <a:rPr lang="sv-SE" baseline="0" dirty="0">
                <a:latin typeface="Arial" panose="020B0604020202020204" pitchFamily="34" charset="0"/>
                <a:cs typeface="Arial" panose="020B0604020202020204" pitchFamily="34" charset="0"/>
              </a:rPr>
              <a:t>Frivillighet: Röda Korset är en frivillig katastroforganisation utan eget vinstsyfte.</a:t>
            </a:r>
          </a:p>
          <a:p>
            <a:pPr marL="171450" indent="-171450">
              <a:buFont typeface="Arial" panose="020B0604020202020204" pitchFamily="34" charset="0"/>
              <a:buChar char="•"/>
            </a:pPr>
            <a:r>
              <a:rPr lang="sv-SE" baseline="0" dirty="0">
                <a:latin typeface="Arial" panose="020B0604020202020204" pitchFamily="34" charset="0"/>
                <a:cs typeface="Arial" panose="020B0604020202020204" pitchFamily="34" charset="0"/>
              </a:rPr>
              <a:t>Enhet: I varje land kan det endast finnas en nationell förening. Den ska vara öppen för alla och dess humanitära verksamhet ska omfatta hela landet. </a:t>
            </a:r>
          </a:p>
          <a:p>
            <a:pPr marL="171450" indent="-171450">
              <a:buFont typeface="Arial" panose="020B0604020202020204" pitchFamily="34" charset="0"/>
              <a:buChar char="•"/>
            </a:pPr>
            <a:r>
              <a:rPr lang="sv-SE" baseline="0" dirty="0">
                <a:latin typeface="Arial" panose="020B0604020202020204" pitchFamily="34" charset="0"/>
                <a:cs typeface="Arial" panose="020B0604020202020204" pitchFamily="34" charset="0"/>
              </a:rPr>
              <a:t>Universalitet: Röda Korsets nationella föreningar är jämlika och har samma ansvar och skyldigheter att bistå varandra.</a:t>
            </a:r>
          </a:p>
          <a:p>
            <a:endParaRPr lang="sv-SE" baseline="0" dirty="0">
              <a:latin typeface="Arial" panose="020B0604020202020204" pitchFamily="34" charset="0"/>
              <a:cs typeface="Arial" panose="020B0604020202020204" pitchFamily="34" charset="0"/>
            </a:endParaRPr>
          </a:p>
          <a:p>
            <a:r>
              <a:rPr lang="sv-SE" baseline="0" dirty="0">
                <a:latin typeface="Arial" panose="020B0604020202020204" pitchFamily="34" charset="0"/>
                <a:cs typeface="Arial" panose="020B0604020202020204" pitchFamily="34" charset="0"/>
              </a:rPr>
              <a:t>Bilden: </a:t>
            </a:r>
            <a:r>
              <a:rPr lang="sv-SE" b="0" i="0" baseline="0" dirty="0">
                <a:solidFill>
                  <a:srgbClr val="4D5156"/>
                </a:solidFill>
                <a:effectLst/>
                <a:latin typeface="Arial" panose="020B0604020202020204" pitchFamily="34" charset="0"/>
                <a:cs typeface="Arial" panose="020B0604020202020204" pitchFamily="34" charset="0"/>
              </a:rPr>
              <a:t>Det </a:t>
            </a:r>
            <a:r>
              <a:rPr lang="sv-SE" b="0" i="0" dirty="0">
                <a:solidFill>
                  <a:srgbClr val="4D5156"/>
                </a:solidFill>
                <a:effectLst/>
                <a:latin typeface="Arial" panose="020B0604020202020204" pitchFamily="34" charset="0"/>
                <a:cs typeface="Arial" panose="020B0604020202020204" pitchFamily="34" charset="0"/>
              </a:rPr>
              <a:t>röda korset, den röda halvmånen och den </a:t>
            </a:r>
            <a:r>
              <a:rPr lang="sv-SE" b="0" i="0" dirty="0">
                <a:solidFill>
                  <a:srgbClr val="5F6368"/>
                </a:solidFill>
                <a:effectLst/>
                <a:latin typeface="Arial" panose="020B0604020202020204" pitchFamily="34" charset="0"/>
                <a:cs typeface="Arial" panose="020B0604020202020204" pitchFamily="34" charset="0"/>
              </a:rPr>
              <a:t>röda kristallen</a:t>
            </a:r>
            <a:r>
              <a:rPr lang="sv-SE" b="0" i="0" dirty="0">
                <a:solidFill>
                  <a:srgbClr val="4D5156"/>
                </a:solidFill>
                <a:effectLst/>
                <a:latin typeface="Arial" panose="020B0604020202020204" pitchFamily="34" charset="0"/>
                <a:cs typeface="Arial" panose="020B0604020202020204" pitchFamily="34" charset="0"/>
              </a:rPr>
              <a:t> är alla </a:t>
            </a:r>
            <a:r>
              <a:rPr lang="sv-SE" b="0" i="0" dirty="0">
                <a:solidFill>
                  <a:srgbClr val="333333"/>
                </a:solidFill>
                <a:effectLst/>
                <a:latin typeface="Arial" panose="020B0604020202020204" pitchFamily="34" charset="0"/>
                <a:cs typeface="Arial" panose="020B0604020202020204" pitchFamily="34" charset="0"/>
              </a:rPr>
              <a:t>erkända symboler som ska skydda humanitära insatser under väpnade konflikter. Det röda korset är den symbol som oftast används, till exempel i Sverige där vår nationella förening heter just Svenska Röda Korset. Den röda halvmånen används i ett 30-tal länder. Kristallen kan användas när korset eller halvmånen inte anses lämpligt. Symbolerna har inga religiösa, kulturella eller politiska kopplingar. </a:t>
            </a:r>
            <a:endParaRPr lang="sv-SE" baseline="0"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7</a:t>
            </a:fld>
            <a:endParaRPr lang="en-US"/>
          </a:p>
        </p:txBody>
      </p:sp>
    </p:spTree>
    <p:extLst>
      <p:ext uri="{BB962C8B-B14F-4D97-AF65-F5344CB8AC3E}">
        <p14:creationId xmlns:p14="http://schemas.microsoft.com/office/powerpoint/2010/main" val="947823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panose="020B0604020202020204" pitchFamily="34" charset="0"/>
                <a:cs typeface="Arial" panose="020B0604020202020204" pitchFamily="34" charset="0"/>
              </a:rPr>
              <a:t>Svenska</a:t>
            </a:r>
            <a:r>
              <a:rPr lang="sv-SE" sz="1200" b="0" i="0" kern="1200" dirty="0">
                <a:solidFill>
                  <a:schemeClr val="tx1"/>
                </a:solidFill>
                <a:effectLst/>
                <a:latin typeface="Arial" panose="020B0604020202020204" pitchFamily="34" charset="0"/>
                <a:cs typeface="Arial" panose="020B0604020202020204" pitchFamily="34" charset="0"/>
              </a:rPr>
              <a:t> Röda Korset är en av 191 nationella föreningar. Runt om i Sverige finns </a:t>
            </a:r>
            <a:r>
              <a:rPr lang="sv-SE" dirty="0">
                <a:latin typeface="Arial" panose="020B0604020202020204" pitchFamily="34" charset="0"/>
                <a:cs typeface="Arial" panose="020B0604020202020204" pitchFamily="34" charset="0"/>
              </a:rPr>
              <a:t>lokala</a:t>
            </a:r>
            <a:r>
              <a:rPr lang="sv-SE" sz="1200" b="0" i="0" kern="1200" dirty="0">
                <a:solidFill>
                  <a:schemeClr val="tx1"/>
                </a:solidFill>
                <a:effectLst/>
                <a:latin typeface="Arial" panose="020B0604020202020204" pitchFamily="34" charset="0"/>
                <a:cs typeface="Arial" panose="020B0604020202020204" pitchFamily="34" charset="0"/>
              </a:rPr>
              <a:t> rödakorsföreningar som driver verksamhet.  Vi hjälper till i lokala kriser, har mötesplatser för att motverka ensamhet, driver second hand-butiker, besöker människor som sitter intagna eller i förvar, besöker äldre och är </a:t>
            </a:r>
            <a:r>
              <a:rPr lang="sv-SE" sz="1200" b="0" i="0" kern="1200" dirty="0" err="1">
                <a:solidFill>
                  <a:schemeClr val="tx1"/>
                </a:solidFill>
                <a:effectLst/>
                <a:latin typeface="Arial" panose="020B0604020202020204" pitchFamily="34" charset="0"/>
                <a:cs typeface="Arial" panose="020B0604020202020204" pitchFamily="34" charset="0"/>
              </a:rPr>
              <a:t>sjukhusvärdar</a:t>
            </a:r>
            <a:r>
              <a:rPr lang="sv-SE" sz="1200" b="0" i="0" kern="1200">
                <a:solidFill>
                  <a:schemeClr val="tx1"/>
                </a:solidFill>
                <a:effectLst/>
                <a:latin typeface="Arial" panose="020B0604020202020204" pitchFamily="34" charset="0"/>
                <a:cs typeface="Arial" panose="020B0604020202020204" pitchFamily="34" charset="0"/>
              </a:rPr>
              <a:t>.</a:t>
            </a:r>
            <a:endParaRPr lang="sv-SE" sz="1200" b="0" i="0" kern="1200" dirty="0">
              <a:solidFill>
                <a:schemeClr val="tx1"/>
              </a:solidFill>
              <a:effectLst/>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8</a:t>
            </a:fld>
            <a:endParaRPr lang="en-US"/>
          </a:p>
        </p:txBody>
      </p:sp>
    </p:spTree>
    <p:extLst>
      <p:ext uri="{BB962C8B-B14F-4D97-AF65-F5344CB8AC3E}">
        <p14:creationId xmlns:p14="http://schemas.microsoft.com/office/powerpoint/2010/main" val="1273201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ts val="2200"/>
              </a:lnSpc>
              <a:spcBef>
                <a:spcPts val="600"/>
              </a:spcBef>
              <a:spcAft>
                <a:spcPct val="0"/>
              </a:spcAft>
              <a:buClrTx/>
              <a:buSzTx/>
              <a:buFontTx/>
              <a:buNone/>
              <a:tabLst/>
            </a:pPr>
            <a:r>
              <a:rPr lang="sv-SE" sz="1200" dirty="0">
                <a:latin typeface="Arial" panose="020B0604020202020204" pitchFamily="34" charset="0"/>
                <a:cs typeface="Arial" panose="020B0604020202020204" pitchFamily="34" charset="0"/>
              </a:rPr>
              <a:t>Vi strävar efter att uppfylla </a:t>
            </a:r>
            <a:r>
              <a:rPr lang="sv-SE" sz="1200" baseline="0" dirty="0">
                <a:latin typeface="Arial" panose="020B0604020202020204" pitchFamily="34" charset="0"/>
                <a:cs typeface="Arial" panose="020B0604020202020204" pitchFamily="34" charset="0"/>
              </a:rPr>
              <a:t>de globala målen för hållbar utveckling, det som kallas Agenda </a:t>
            </a:r>
            <a:r>
              <a:rPr lang="sv-SE" sz="1200" dirty="0">
                <a:latin typeface="Arial" panose="020B0604020202020204" pitchFamily="34" charset="0"/>
                <a:cs typeface="Arial" panose="020B0604020202020204" pitchFamily="34" charset="0"/>
              </a:rPr>
              <a:t>2030</a:t>
            </a:r>
            <a:r>
              <a:rPr lang="sv-SE" sz="1200" baseline="0" dirty="0">
                <a:latin typeface="Arial" panose="020B0604020202020204" pitchFamily="34" charset="0"/>
                <a:cs typeface="Arial" panose="020B0604020202020204" pitchFamily="34" charset="0"/>
              </a:rPr>
              <a:t>.</a:t>
            </a:r>
          </a:p>
          <a:p>
            <a:pPr marL="0" marR="0" lvl="0" indent="0" algn="l" defTabSz="914400" rtl="0" eaLnBrk="0" fontAlgn="base" latinLnBrk="0" hangingPunct="0">
              <a:lnSpc>
                <a:spcPts val="2200"/>
              </a:lnSpc>
              <a:spcBef>
                <a:spcPts val="600"/>
              </a:spcBef>
              <a:spcAft>
                <a:spcPct val="0"/>
              </a:spcAft>
              <a:buClrTx/>
              <a:buSzTx/>
              <a:buFontTx/>
              <a:buNone/>
              <a:tabLst/>
            </a:pPr>
            <a:r>
              <a:rPr lang="sv-SE" sz="1200" dirty="0">
                <a:latin typeface="Arial" panose="020B0604020202020204" pitchFamily="34" charset="0"/>
                <a:cs typeface="Arial" panose="020B0604020202020204" pitchFamily="34" charset="0"/>
              </a:rPr>
              <a:t> </a:t>
            </a:r>
            <a:br>
              <a:rPr lang="sv-SE" sz="1200" dirty="0">
                <a:latin typeface="Arial" panose="020B0604020202020204" pitchFamily="34" charset="0"/>
                <a:cs typeface="Arial" panose="020B0604020202020204" pitchFamily="34" charset="0"/>
              </a:rPr>
            </a:br>
            <a:r>
              <a:rPr kumimoji="0" lang="sv-SE" altLang="sv-SE" sz="1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Målen</a:t>
            </a:r>
            <a:r>
              <a:rPr kumimoji="0" lang="sv-SE" altLang="sv-S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och delmålen </a:t>
            </a:r>
            <a:r>
              <a:rPr kumimoji="0" lang="sv-SE" altLang="sv-SE" sz="1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är</a:t>
            </a:r>
            <a:r>
              <a:rPr kumimoji="0" lang="sv-SE" altLang="sv-S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ett gemensamt </a:t>
            </a:r>
            <a:r>
              <a:rPr kumimoji="0" lang="sv-SE" altLang="sv-SE" sz="1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sätt</a:t>
            </a:r>
            <a:r>
              <a:rPr kumimoji="0" lang="sv-SE" altLang="sv-S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att kategorisera och konkretisera vad vi alla måste göra för att bidra till en mer hållbar värld. </a:t>
            </a:r>
          </a:p>
          <a:p>
            <a:endParaRPr lang="sv-SE"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latin typeface="Arial" panose="020B0604020202020204" pitchFamily="34" charset="0"/>
                <a:cs typeface="Arial" panose="020B0604020202020204" pitchFamily="34" charset="0"/>
              </a:rPr>
              <a:t>Vi ser en omställning till hållbart användande av samhällets resurser som självklar, i en värld där klimatförändringarnas effekter blir allt mer påtagliga.</a:t>
            </a:r>
          </a:p>
          <a:p>
            <a:endParaRPr lang="sv-SE" sz="1200" baseline="0" dirty="0">
              <a:latin typeface="Arial" panose="020B0604020202020204" pitchFamily="34" charset="0"/>
              <a:cs typeface="Arial" panose="020B0604020202020204" pitchFamily="34" charset="0"/>
            </a:endParaRPr>
          </a:p>
          <a:p>
            <a:r>
              <a:rPr lang="sv-SE" sz="1200" baseline="0" dirty="0">
                <a:latin typeface="Arial" panose="020B0604020202020204" pitchFamily="34" charset="0"/>
                <a:cs typeface="Arial" panose="020B0604020202020204" pitchFamily="34" charset="0"/>
              </a:rPr>
              <a:t>Vi mäter vårt arbete på tre sätt:</a:t>
            </a:r>
          </a:p>
          <a:p>
            <a:endParaRPr lang="sv-SE" sz="1200" baseline="0" dirty="0">
              <a:latin typeface="Arial" panose="020B0604020202020204" pitchFamily="34" charset="0"/>
              <a:cs typeface="Arial" panose="020B0604020202020204" pitchFamily="34" charset="0"/>
            </a:endParaRPr>
          </a:p>
          <a:p>
            <a:pPr marL="171450" indent="-171450">
              <a:buFontTx/>
              <a:buChar char="-"/>
            </a:pPr>
            <a:r>
              <a:rPr lang="sv-SE" sz="1200" baseline="0" dirty="0">
                <a:latin typeface="Arial" panose="020B0604020202020204" pitchFamily="34" charset="0"/>
                <a:cs typeface="Arial" panose="020B0604020202020204" pitchFamily="34" charset="0"/>
              </a:rPr>
              <a:t>Vad vi gör: De här målen bidrar Röda Korsets internationella och nationella arbete direkt till</a:t>
            </a:r>
          </a:p>
          <a:p>
            <a:pPr marL="171450" indent="-171450">
              <a:buFontTx/>
              <a:buChar char="-"/>
            </a:pPr>
            <a:r>
              <a:rPr lang="sv-SE" sz="1200" baseline="0" dirty="0">
                <a:latin typeface="Arial" panose="020B0604020202020204" pitchFamily="34" charset="0"/>
                <a:cs typeface="Arial" panose="020B0604020202020204" pitchFamily="34" charset="0"/>
              </a:rPr>
              <a:t>Hur vi arbetar: De här målen bidrar vi även till via vårt sätt att bedriva verksamhet</a:t>
            </a:r>
          </a:p>
          <a:p>
            <a:pPr marL="171450" indent="-171450">
              <a:buFontTx/>
              <a:buChar char="-"/>
            </a:pPr>
            <a:r>
              <a:rPr lang="sv-SE" sz="1200" baseline="0" dirty="0">
                <a:latin typeface="Arial" panose="020B0604020202020204" pitchFamily="34" charset="0"/>
                <a:cs typeface="Arial" panose="020B0604020202020204" pitchFamily="34" charset="0"/>
              </a:rPr>
              <a:t>Våra </a:t>
            </a:r>
            <a:r>
              <a:rPr lang="sv-SE" sz="1200" baseline="0" dirty="0" err="1">
                <a:latin typeface="Arial" panose="020B0604020202020204" pitchFamily="34" charset="0"/>
                <a:cs typeface="Arial" panose="020B0604020202020204" pitchFamily="34" charset="0"/>
              </a:rPr>
              <a:t>stödmål</a:t>
            </a:r>
            <a:r>
              <a:rPr lang="sv-SE" sz="1200" baseline="0" dirty="0">
                <a:latin typeface="Arial" panose="020B0604020202020204" pitchFamily="34" charset="0"/>
                <a:cs typeface="Arial" panose="020B0604020202020204" pitchFamily="34" charset="0"/>
              </a:rPr>
              <a:t>: Våra verksamheter och vårt uppdrag ska ta hänsyn till dessa mål så att de inte motverkas</a:t>
            </a:r>
          </a:p>
        </p:txBody>
      </p:sp>
      <p:sp>
        <p:nvSpPr>
          <p:cNvPr id="4" name="Platshållare för bildnummer 3"/>
          <p:cNvSpPr>
            <a:spLocks noGrp="1"/>
          </p:cNvSpPr>
          <p:nvPr>
            <p:ph type="sldNum" sz="quarter" idx="5"/>
          </p:nvPr>
        </p:nvSpPr>
        <p:spPr/>
        <p:txBody>
          <a:bodyPr/>
          <a:lstStyle/>
          <a:p>
            <a:fld id="{2D484FB0-C798-4C1D-A905-62A48FB0D0E5}" type="slidenum">
              <a:rPr lang="en-US" smtClean="0"/>
              <a:t>9</a:t>
            </a:fld>
            <a:endParaRPr lang="en-US"/>
          </a:p>
        </p:txBody>
      </p:sp>
    </p:spTree>
    <p:extLst>
      <p:ext uri="{BB962C8B-B14F-4D97-AF65-F5344CB8AC3E}">
        <p14:creationId xmlns:p14="http://schemas.microsoft.com/office/powerpoint/2010/main" val="3265996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Rubrikbild Röda korset">
    <p:bg>
      <p:bgPr>
        <a:solidFill>
          <a:schemeClr val="accent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BDD7ADF-DDE1-4178-9715-D83EAD0B85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9" y="6016641"/>
            <a:ext cx="12193200" cy="848064"/>
          </a:xfrm>
          <a:prstGeom prst="rect">
            <a:avLst/>
          </a:prstGeom>
        </p:spPr>
      </p:pic>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a:t>Presentationens namn</a:t>
            </a:r>
          </a:p>
        </p:txBody>
      </p:sp>
      <p:sp>
        <p:nvSpPr>
          <p:cNvPr id="3" name="Underrubrik 2">
            <a:extLst>
              <a:ext uri="{FF2B5EF4-FFF2-40B4-BE49-F238E27FC236}">
                <a16:creationId xmlns:a16="http://schemas.microsoft.com/office/drawing/2014/main" id="{291B7A5A-9E53-47F5-88C5-3B08A9C491A8}"/>
              </a:ext>
            </a:extLst>
          </p:cNvPr>
          <p:cNvSpPr>
            <a:spLocks noGrp="1"/>
          </p:cNvSpPr>
          <p:nvPr>
            <p:ph type="subTitle" idx="1" hasCustomPrompt="1"/>
          </p:nvPr>
        </p:nvSpPr>
        <p:spPr>
          <a:xfrm>
            <a:off x="1055687" y="4664176"/>
            <a:ext cx="10080624" cy="105222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a:t>
            </a:r>
            <a:r>
              <a:rPr lang="sv-SE" err="1"/>
              <a:t>ev</a:t>
            </a:r>
            <a:r>
              <a:rPr lang="sv-SE"/>
              <a:t> titel</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10202383" y="126522"/>
            <a:ext cx="1867855" cy="338648"/>
          </a:xfrm>
        </p:spPr>
        <p:txBody>
          <a:bodyPr/>
          <a:lstStyle>
            <a:lvl1pPr algn="ctr">
              <a:defRPr sz="1250">
                <a:solidFill>
                  <a:schemeClr val="bg1"/>
                </a:solidFill>
              </a:defRPr>
            </a:lvl1pPr>
          </a:lstStyle>
          <a:p>
            <a:fld id="{417130F1-CFAE-4F3E-8DBA-15451F694089}" type="datetimeFigureOut">
              <a:rPr lang="en-GB" smtClean="0"/>
              <a:t>15/01/2025</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563825" y="105170"/>
            <a:ext cx="9486199" cy="360000"/>
          </a:xfrm>
        </p:spPr>
        <p:txBody>
          <a:bodyPr/>
          <a:lstStyle>
            <a:lvl1pPr algn="ctr">
              <a:defRPr sz="1250">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pic>
        <p:nvPicPr>
          <p:cNvPr id="7" name="Bildobjekt 6">
            <a:extLst>
              <a:ext uri="{FF2B5EF4-FFF2-40B4-BE49-F238E27FC236}">
                <a16:creationId xmlns:a16="http://schemas.microsoft.com/office/drawing/2014/main" id="{24AC53B6-EC42-4F1C-8F62-C2C307A59E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
        <p:nvSpPr>
          <p:cNvPr id="9" name="Platshållare för text 7">
            <a:extLst>
              <a:ext uri="{FF2B5EF4-FFF2-40B4-BE49-F238E27FC236}">
                <a16:creationId xmlns:a16="http://schemas.microsoft.com/office/drawing/2014/main" id="{58A7A936-BBE4-41FE-9470-0D56E8F771BB}"/>
              </a:ext>
            </a:extLst>
          </p:cNvPr>
          <p:cNvSpPr>
            <a:spLocks noGrp="1"/>
          </p:cNvSpPr>
          <p:nvPr>
            <p:ph type="body" sz="quarter" idx="13" hasCustomPrompt="1"/>
          </p:nvPr>
        </p:nvSpPr>
        <p:spPr>
          <a:xfrm>
            <a:off x="402534" y="6092025"/>
            <a:ext cx="9167812" cy="262314"/>
          </a:xfrm>
        </p:spPr>
        <p:txBody>
          <a:bodyPr/>
          <a:lstStyle>
            <a:lvl1pPr algn="ctr">
              <a:buNone/>
              <a:defRPr sz="1250">
                <a:solidFill>
                  <a:schemeClr val="accent1"/>
                </a:solidFill>
              </a:defRPr>
            </a:lvl1pPr>
          </a:lstStyle>
          <a:p>
            <a:pPr lvl="0"/>
            <a:r>
              <a:rPr lang="sv-SE" sz="1250"/>
              <a:t>Presentation ÅÅÅÅ.MM.DD</a:t>
            </a:r>
            <a:endParaRPr lang="sv-SE"/>
          </a:p>
        </p:txBody>
      </p:sp>
      <p:sp>
        <p:nvSpPr>
          <p:cNvPr id="12" name="Platshållare för text 7">
            <a:extLst>
              <a:ext uri="{FF2B5EF4-FFF2-40B4-BE49-F238E27FC236}">
                <a16:creationId xmlns:a16="http://schemas.microsoft.com/office/drawing/2014/main" id="{6CED2D2E-D243-4321-A9D0-37B7BABDA693}"/>
              </a:ext>
            </a:extLst>
          </p:cNvPr>
          <p:cNvSpPr>
            <a:spLocks noGrp="1"/>
          </p:cNvSpPr>
          <p:nvPr>
            <p:ph type="body" sz="quarter" idx="14" hasCustomPrompt="1"/>
          </p:nvPr>
        </p:nvSpPr>
        <p:spPr>
          <a:xfrm>
            <a:off x="402534" y="6490516"/>
            <a:ext cx="9167812" cy="262314"/>
          </a:xfrm>
        </p:spPr>
        <p:txBody>
          <a:bodyPr/>
          <a:lstStyle>
            <a:lvl1pPr algn="ctr">
              <a:buNone/>
              <a:defRPr sz="1250">
                <a:solidFill>
                  <a:schemeClr val="bg1"/>
                </a:solidFill>
              </a:defRPr>
            </a:lvl1pPr>
          </a:lstStyle>
          <a:p>
            <a:pPr lvl="0"/>
            <a:r>
              <a:rPr lang="sv-SE" sz="1250"/>
              <a:t>Förnamn Efternamn, Avdelning</a:t>
            </a:r>
            <a:endParaRPr lang="sv-SE"/>
          </a:p>
        </p:txBody>
      </p:sp>
    </p:spTree>
    <p:extLst>
      <p:ext uri="{BB962C8B-B14F-4D97-AF65-F5344CB8AC3E}">
        <p14:creationId xmlns:p14="http://schemas.microsoft.com/office/powerpoint/2010/main" val="110726351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1388" y="2856741"/>
            <a:ext cx="3932237" cy="300729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8F8EBE0-44E9-4148-A411-C212684D3B25}"/>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15/01/2025</a:t>
            </a:fld>
            <a:endParaRPr lang="en-GB"/>
          </a:p>
        </p:txBody>
      </p:sp>
      <p:sp>
        <p:nvSpPr>
          <p:cNvPr id="6" name="Platshållare för sidfot 5">
            <a:extLst>
              <a:ext uri="{FF2B5EF4-FFF2-40B4-BE49-F238E27FC236}">
                <a16:creationId xmlns:a16="http://schemas.microsoft.com/office/drawing/2014/main" id="{67A07710-43F0-4973-8590-85D8D51964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2913FACA-D495-4B47-A60C-026B75E5F8B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463166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med bildtext och fotnot, för diagram tabell etc">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1388" y="2856741"/>
            <a:ext cx="3932237" cy="300729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4" name="Platshållare för bildnummer 13">
            <a:extLst>
              <a:ext uri="{FF2B5EF4-FFF2-40B4-BE49-F238E27FC236}">
                <a16:creationId xmlns:a16="http://schemas.microsoft.com/office/drawing/2014/main" id="{BEA6B900-BAE4-4916-B65F-318A0126D368}"/>
              </a:ext>
            </a:extLst>
          </p:cNvPr>
          <p:cNvSpPr>
            <a:spLocks noGrp="1"/>
          </p:cNvSpPr>
          <p:nvPr>
            <p:ph type="sldNum" sz="quarter" idx="16"/>
          </p:nvPr>
        </p:nvSpPr>
        <p:spPr/>
        <p:txBody>
          <a:bodyPr/>
          <a:lstStyle/>
          <a:p>
            <a:fld id="{0CBCBD9C-3C31-42D4-A78B-497858E3EA19}" type="slidenum">
              <a:rPr lang="en-GB" smtClean="0"/>
              <a:t>‹#›</a:t>
            </a:fld>
            <a:endParaRPr lang="en-GB"/>
          </a:p>
        </p:txBody>
      </p:sp>
      <p:sp>
        <p:nvSpPr>
          <p:cNvPr id="16" name="Platshållare för text 15">
            <a:extLst>
              <a:ext uri="{FF2B5EF4-FFF2-40B4-BE49-F238E27FC236}">
                <a16:creationId xmlns:a16="http://schemas.microsoft.com/office/drawing/2014/main" id="{9C4D7878-6B91-4618-BB4C-17076AD41059}"/>
              </a:ext>
            </a:extLst>
          </p:cNvPr>
          <p:cNvSpPr>
            <a:spLocks noGrp="1"/>
          </p:cNvSpPr>
          <p:nvPr>
            <p:ph type="body" sz="quarter" idx="17" hasCustomPrompt="1"/>
          </p:nvPr>
        </p:nvSpPr>
        <p:spPr>
          <a:xfrm>
            <a:off x="381000" y="6464896"/>
            <a:ext cx="5210175" cy="295275"/>
          </a:xfrm>
        </p:spPr>
        <p:txBody>
          <a:bodyPr/>
          <a:lstStyle>
            <a:lvl1pPr>
              <a:buNone/>
              <a:defRPr sz="1100">
                <a:solidFill>
                  <a:schemeClr val="tx1"/>
                </a:solidFill>
              </a:defRPr>
            </a:lvl1pPr>
          </a:lstStyle>
          <a:p>
            <a:pPr lvl="0"/>
            <a:r>
              <a:rPr lang="sv-SE" sz="1050"/>
              <a:t>Eventuell text kring diagram datum och år för när studien genomfördes</a:t>
            </a:r>
            <a:endParaRPr lang="sv-SE"/>
          </a:p>
        </p:txBody>
      </p:sp>
    </p:spTree>
    <p:extLst>
      <p:ext uri="{BB962C8B-B14F-4D97-AF65-F5344CB8AC3E}">
        <p14:creationId xmlns:p14="http://schemas.microsoft.com/office/powerpoint/2010/main" val="4050577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med bildtext hög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2975" y="271200"/>
            <a:ext cx="3932237" cy="1600200"/>
          </a:xfrm>
        </p:spPr>
        <p:txBody>
          <a:bodyPr anchor="b">
            <a:normAutofit/>
          </a:bodyPr>
          <a:lstStyle>
            <a:lvl1pPr>
              <a:defRPr sz="275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2974" y="1802962"/>
            <a:ext cx="3932237" cy="406106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8F8EBE0-44E9-4148-A411-C212684D3B25}"/>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15/01/2025</a:t>
            </a:fld>
            <a:endParaRPr lang="en-GB"/>
          </a:p>
        </p:txBody>
      </p:sp>
      <p:sp>
        <p:nvSpPr>
          <p:cNvPr id="6" name="Platshållare för sidfot 5">
            <a:extLst>
              <a:ext uri="{FF2B5EF4-FFF2-40B4-BE49-F238E27FC236}">
                <a16:creationId xmlns:a16="http://schemas.microsoft.com/office/drawing/2014/main" id="{67A07710-43F0-4973-8590-85D8D51964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2913FACA-D495-4B47-A60C-026B75E5F8B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221388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9" name="Platshållare för bild 8">
            <a:extLst>
              <a:ext uri="{FF2B5EF4-FFF2-40B4-BE49-F238E27FC236}">
                <a16:creationId xmlns:a16="http://schemas.microsoft.com/office/drawing/2014/main" id="{358D5B2C-4BA7-48A7-8966-DB55136774F6}"/>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3752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55817EE-6E8D-47C7-A929-7CC366618CFD}"/>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15/01/2025</a:t>
            </a:fld>
            <a:endParaRPr lang="en-GB"/>
          </a:p>
        </p:txBody>
      </p:sp>
      <p:sp>
        <p:nvSpPr>
          <p:cNvPr id="6" name="Platshållare för sidfot 5">
            <a:extLst>
              <a:ext uri="{FF2B5EF4-FFF2-40B4-BE49-F238E27FC236}">
                <a16:creationId xmlns:a16="http://schemas.microsoft.com/office/drawing/2014/main" id="{EDBFFFA9-A1C4-41AD-A2C4-BF76E9EF84FF}"/>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pic>
        <p:nvPicPr>
          <p:cNvPr id="8" name="Bildobjekt 7">
            <a:extLst>
              <a:ext uri="{FF2B5EF4-FFF2-40B4-BE49-F238E27FC236}">
                <a16:creationId xmlns:a16="http://schemas.microsoft.com/office/drawing/2014/main" id="{963CEA20-922C-49DC-8A38-B3A2DE5B3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2027095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ild med bildtext datum och årt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8" name="Platshållare för bild 7">
            <a:extLst>
              <a:ext uri="{FF2B5EF4-FFF2-40B4-BE49-F238E27FC236}">
                <a16:creationId xmlns:a16="http://schemas.microsoft.com/office/drawing/2014/main" id="{D7B2F451-B74E-4441-A066-789EAF783098}"/>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3752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4" name="Platshållare för text 15">
            <a:extLst>
              <a:ext uri="{FF2B5EF4-FFF2-40B4-BE49-F238E27FC236}">
                <a16:creationId xmlns:a16="http://schemas.microsoft.com/office/drawing/2014/main" id="{43527A50-5DF0-4D3F-A53D-E8D3AB7ACE3F}"/>
              </a:ext>
            </a:extLst>
          </p:cNvPr>
          <p:cNvSpPr>
            <a:spLocks noGrp="1"/>
          </p:cNvSpPr>
          <p:nvPr>
            <p:ph type="body" sz="quarter" idx="17" hasCustomPrompt="1"/>
          </p:nvPr>
        </p:nvSpPr>
        <p:spPr>
          <a:xfrm>
            <a:off x="381000" y="6464896"/>
            <a:ext cx="5210175" cy="295275"/>
          </a:xfrm>
        </p:spPr>
        <p:txBody>
          <a:bodyPr/>
          <a:lstStyle>
            <a:lvl1pPr algn="r">
              <a:buNone/>
              <a:defRPr sz="1100">
                <a:solidFill>
                  <a:schemeClr val="tx1"/>
                </a:solidFill>
              </a:defRPr>
            </a:lvl1pPr>
          </a:lstStyle>
          <a:p>
            <a:pPr lvl="0"/>
            <a:r>
              <a:rPr lang="sv-SE" sz="1050"/>
              <a:t>Frivillig bildtext datum och årtal</a:t>
            </a:r>
            <a:endParaRPr lang="sv-SE"/>
          </a:p>
        </p:txBody>
      </p:sp>
      <p:pic>
        <p:nvPicPr>
          <p:cNvPr id="5" name="Bildobjekt 4">
            <a:extLst>
              <a:ext uri="{FF2B5EF4-FFF2-40B4-BE49-F238E27FC236}">
                <a16:creationId xmlns:a16="http://schemas.microsoft.com/office/drawing/2014/main" id="{9655C518-69E3-420A-A43C-58B15F7485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337845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ild med bildtext hög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2975" y="271200"/>
            <a:ext cx="3932237" cy="1600200"/>
          </a:xfrm>
        </p:spPr>
        <p:txBody>
          <a:bodyPr anchor="b">
            <a:normAutofit/>
          </a:bodyPr>
          <a:lstStyle>
            <a:lvl1pPr>
              <a:defRPr sz="2750"/>
            </a:lvl1pPr>
          </a:lstStyle>
          <a:p>
            <a:r>
              <a:rPr lang="sv-SE"/>
              <a:t>Klicka här för att ändra mall för rubrikformat</a:t>
            </a:r>
          </a:p>
        </p:txBody>
      </p:sp>
      <p:sp>
        <p:nvSpPr>
          <p:cNvPr id="9" name="Platshållare för bild 8">
            <a:extLst>
              <a:ext uri="{FF2B5EF4-FFF2-40B4-BE49-F238E27FC236}">
                <a16:creationId xmlns:a16="http://schemas.microsoft.com/office/drawing/2014/main" id="{358D5B2C-4BA7-48A7-8966-DB55136774F6}"/>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42974" y="1802962"/>
            <a:ext cx="3932237" cy="406106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55817EE-6E8D-47C7-A929-7CC366618CFD}"/>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15/01/2025</a:t>
            </a:fld>
            <a:endParaRPr lang="en-GB"/>
          </a:p>
        </p:txBody>
      </p:sp>
      <p:sp>
        <p:nvSpPr>
          <p:cNvPr id="6" name="Platshållare för sidfot 5">
            <a:extLst>
              <a:ext uri="{FF2B5EF4-FFF2-40B4-BE49-F238E27FC236}">
                <a16:creationId xmlns:a16="http://schemas.microsoft.com/office/drawing/2014/main" id="{EDBFFFA9-A1C4-41AD-A2C4-BF76E9EF84FF}"/>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pic>
        <p:nvPicPr>
          <p:cNvPr id="8" name="Bildobjekt 7">
            <a:extLst>
              <a:ext uri="{FF2B5EF4-FFF2-40B4-BE49-F238E27FC236}">
                <a16:creationId xmlns:a16="http://schemas.microsoft.com/office/drawing/2014/main" id="{963CEA20-922C-49DC-8A38-B3A2DE5B3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4126238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elsides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286C54BD-0732-49B7-830A-ABCB62A50CF7}"/>
              </a:ext>
            </a:extLst>
          </p:cNvPr>
          <p:cNvSpPr>
            <a:spLocks noGrp="1"/>
          </p:cNvSpPr>
          <p:nvPr>
            <p:ph type="pic" id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pic>
        <p:nvPicPr>
          <p:cNvPr id="2" name="Bildobjekt 1">
            <a:extLst>
              <a:ext uri="{FF2B5EF4-FFF2-40B4-BE49-F238E27FC236}">
                <a16:creationId xmlns:a16="http://schemas.microsoft.com/office/drawing/2014/main" id="{66346768-3ABF-4877-80E8-B8480553FF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647450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Helsidesbild med bildtext">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C5A9CA11-C79B-42D0-9601-1FE1C607F14C}"/>
              </a:ext>
            </a:extLst>
          </p:cNvPr>
          <p:cNvSpPr>
            <a:spLocks noGrp="1"/>
          </p:cNvSpPr>
          <p:nvPr>
            <p:ph type="pic" id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a:no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9" name="Platshållare för text 8">
            <a:extLst>
              <a:ext uri="{FF2B5EF4-FFF2-40B4-BE49-F238E27FC236}">
                <a16:creationId xmlns:a16="http://schemas.microsoft.com/office/drawing/2014/main" id="{7532F9D4-73A7-4BA1-B2A5-01B8EE571F95}"/>
              </a:ext>
            </a:extLst>
          </p:cNvPr>
          <p:cNvSpPr>
            <a:spLocks noGrp="1"/>
          </p:cNvSpPr>
          <p:nvPr>
            <p:ph type="body" sz="quarter" idx="14" hasCustomPrompt="1"/>
          </p:nvPr>
        </p:nvSpPr>
        <p:spPr>
          <a:xfrm>
            <a:off x="12269" y="6047598"/>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100"/>
            </a:lvl1pPr>
            <a:lvl2pPr algn="r">
              <a:defRPr sz="1050"/>
            </a:lvl2pPr>
            <a:lvl3pPr algn="r">
              <a:defRPr sz="1050"/>
            </a:lvl3pPr>
            <a:lvl4pPr algn="r">
              <a:defRPr sz="1050"/>
            </a:lvl4pPr>
            <a:lvl5pPr algn="r">
              <a:defRPr sz="1050"/>
            </a:lvl5pPr>
          </a:lstStyle>
          <a:p>
            <a:pPr lvl="0"/>
            <a:r>
              <a:rPr lang="sv-SE"/>
              <a:t>Frivillig bildtext datum och årtal</a:t>
            </a:r>
          </a:p>
        </p:txBody>
      </p:sp>
      <p:pic>
        <p:nvPicPr>
          <p:cNvPr id="2" name="Bildobjekt 1">
            <a:extLst>
              <a:ext uri="{FF2B5EF4-FFF2-40B4-BE49-F238E27FC236}">
                <a16:creationId xmlns:a16="http://schemas.microsoft.com/office/drawing/2014/main" id="{0970884E-F055-435A-9339-B72F628018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42651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2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53339" y="1240106"/>
            <a:ext cx="3932237" cy="1600200"/>
          </a:xfrm>
        </p:spPr>
        <p:txBody>
          <a:bodyPr anchor="b">
            <a:normAutofit/>
          </a:bodyPr>
          <a:lstStyle>
            <a:lvl1pPr>
              <a:defRPr sz="275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6096000" y="0"/>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04689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9" name="Platshållare för bild 8">
            <a:extLst>
              <a:ext uri="{FF2B5EF4-FFF2-40B4-BE49-F238E27FC236}">
                <a16:creationId xmlns:a16="http://schemas.microsoft.com/office/drawing/2014/main" id="{E10496DA-9D5E-45CE-AA8B-05EF79E3BB24}"/>
              </a:ext>
            </a:extLst>
          </p:cNvPr>
          <p:cNvSpPr>
            <a:spLocks noGrp="1"/>
          </p:cNvSpPr>
          <p:nvPr>
            <p:ph type="pic" idx="13"/>
          </p:nvPr>
        </p:nvSpPr>
        <p:spPr>
          <a:xfrm>
            <a:off x="6096000" y="3439250"/>
            <a:ext cx="6096000" cy="3429000"/>
          </a:xfrm>
          <a:custGeom>
            <a:avLst/>
            <a:gdLst>
              <a:gd name="connsiteX0" fmla="*/ 0 w 6096000"/>
              <a:gd name="connsiteY0" fmla="*/ 0 h 3429000"/>
              <a:gd name="connsiteX1" fmla="*/ 6096000 w 6096000"/>
              <a:gd name="connsiteY1" fmla="*/ 0 h 3429000"/>
              <a:gd name="connsiteX2" fmla="*/ 6096000 w 6096000"/>
              <a:gd name="connsiteY2" fmla="*/ 2582219 h 3429000"/>
              <a:gd name="connsiteX3" fmla="*/ 3496853 w 6096000"/>
              <a:gd name="connsiteY3" fmla="*/ 2582219 h 3429000"/>
              <a:gd name="connsiteX4" fmla="*/ 3496853 w 6096000"/>
              <a:gd name="connsiteY4" fmla="*/ 3429000 h 3429000"/>
              <a:gd name="connsiteX5" fmla="*/ 0 w 6096000"/>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429000">
                <a:moveTo>
                  <a:pt x="0" y="0"/>
                </a:moveTo>
                <a:lnTo>
                  <a:pt x="6096000" y="0"/>
                </a:lnTo>
                <a:lnTo>
                  <a:pt x="6096000" y="2582219"/>
                </a:lnTo>
                <a:lnTo>
                  <a:pt x="3496853" y="2582219"/>
                </a:lnTo>
                <a:lnTo>
                  <a:pt x="3496853" y="3429000"/>
                </a:lnTo>
                <a:lnTo>
                  <a:pt x="0" y="3429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2" name="Platshållare för bildnummer 11">
            <a:extLst>
              <a:ext uri="{FF2B5EF4-FFF2-40B4-BE49-F238E27FC236}">
                <a16:creationId xmlns:a16="http://schemas.microsoft.com/office/drawing/2014/main" id="{D070DB78-6A6B-42C1-8412-93073B56A7B8}"/>
              </a:ext>
            </a:extLst>
          </p:cNvPr>
          <p:cNvSpPr>
            <a:spLocks noGrp="1"/>
          </p:cNvSpPr>
          <p:nvPr>
            <p:ph type="sldNum" sz="quarter" idx="17"/>
          </p:nvPr>
        </p:nvSpPr>
        <p:spPr/>
        <p:txBody>
          <a:bodyPr/>
          <a:lstStyle/>
          <a:p>
            <a:fld id="{0CBCBD9C-3C31-42D4-A78B-497858E3EA19}" type="slidenum">
              <a:rPr lang="en-GB" smtClean="0"/>
              <a:t>‹#›</a:t>
            </a:fld>
            <a:endParaRPr lang="en-GB"/>
          </a:p>
        </p:txBody>
      </p:sp>
      <p:sp>
        <p:nvSpPr>
          <p:cNvPr id="17" name="Platshållare för text 15">
            <a:extLst>
              <a:ext uri="{FF2B5EF4-FFF2-40B4-BE49-F238E27FC236}">
                <a16:creationId xmlns:a16="http://schemas.microsoft.com/office/drawing/2014/main" id="{88EE81BD-4783-4EBA-9564-3C1D3E604EAE}"/>
              </a:ext>
            </a:extLst>
          </p:cNvPr>
          <p:cNvSpPr>
            <a:spLocks noGrp="1"/>
          </p:cNvSpPr>
          <p:nvPr>
            <p:ph type="body" sz="quarter" idx="20" hasCustomPrompt="1"/>
          </p:nvPr>
        </p:nvSpPr>
        <p:spPr>
          <a:xfrm>
            <a:off x="381000" y="6464896"/>
            <a:ext cx="5210175" cy="295275"/>
          </a:xfrm>
        </p:spPr>
        <p:txBody>
          <a:bodyPr/>
          <a:lstStyle>
            <a:lvl1pPr algn="r">
              <a:buNone/>
              <a:defRPr sz="1100">
                <a:solidFill>
                  <a:schemeClr val="tx1"/>
                </a:solidFill>
              </a:defRPr>
            </a:lvl1pPr>
          </a:lstStyle>
          <a:p>
            <a:pPr lvl="0"/>
            <a:r>
              <a:rPr lang="sv-SE" sz="1050"/>
              <a:t>Frivillig bildtext datum och årtal</a:t>
            </a:r>
            <a:endParaRPr lang="sv-SE"/>
          </a:p>
        </p:txBody>
      </p:sp>
      <p:pic>
        <p:nvPicPr>
          <p:cNvPr id="5" name="Bildobjekt 4">
            <a:extLst>
              <a:ext uri="{FF2B5EF4-FFF2-40B4-BE49-F238E27FC236}">
                <a16:creationId xmlns:a16="http://schemas.microsoft.com/office/drawing/2014/main" id="{C86201F0-9E0D-4AA4-B8F7-3A3C128D97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68290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Bilder och text till höger">
    <p:spTree>
      <p:nvGrpSpPr>
        <p:cNvPr id="1" name=""/>
        <p:cNvGrpSpPr/>
        <p:nvPr/>
      </p:nvGrpSpPr>
      <p:grpSpPr>
        <a:xfrm>
          <a:off x="0" y="0"/>
          <a:ext cx="0" cy="0"/>
          <a:chOff x="0" y="0"/>
          <a:chExt cx="0" cy="0"/>
        </a:xfrm>
      </p:grpSpPr>
      <p:sp>
        <p:nvSpPr>
          <p:cNvPr id="8" name="Platshållare för bild 2">
            <a:extLst>
              <a:ext uri="{FF2B5EF4-FFF2-40B4-BE49-F238E27FC236}">
                <a16:creationId xmlns:a16="http://schemas.microsoft.com/office/drawing/2014/main" id="{AF6593F1-F15E-4A60-9D79-28689A1CAC2E}"/>
              </a:ext>
            </a:extLst>
          </p:cNvPr>
          <p:cNvSpPr>
            <a:spLocks noGrp="1"/>
          </p:cNvSpPr>
          <p:nvPr>
            <p:ph type="pic" idx="13"/>
          </p:nvPr>
        </p:nvSpPr>
        <p:spPr>
          <a:xfrm>
            <a:off x="-12" y="342900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6565257" y="1240106"/>
            <a:ext cx="4571056" cy="1600200"/>
          </a:xfrm>
        </p:spPr>
        <p:txBody>
          <a:bodyPr anchor="b">
            <a:normAutofit/>
          </a:bodyPr>
          <a:lstStyle>
            <a:lvl1pPr>
              <a:defRPr sz="275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6571228" y="2852259"/>
            <a:ext cx="4565085" cy="30786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12" y="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Tree>
    <p:extLst>
      <p:ext uri="{BB962C8B-B14F-4D97-AF65-F5344CB8AC3E}">
        <p14:creationId xmlns:p14="http://schemas.microsoft.com/office/powerpoint/2010/main" val="200288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3D170-A237-4BF4-B00E-22E5A0AD2B5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7DA5A3-C3FD-49B5-A89C-5B062D3FE66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5A01780-A27E-4051-B9B8-7591913F65F1}"/>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15/01/2025</a:t>
            </a:fld>
            <a:endParaRPr lang="en-GB"/>
          </a:p>
        </p:txBody>
      </p:sp>
      <p:sp>
        <p:nvSpPr>
          <p:cNvPr id="5" name="Platshållare för sidfot 4">
            <a:extLst>
              <a:ext uri="{FF2B5EF4-FFF2-40B4-BE49-F238E27FC236}">
                <a16:creationId xmlns:a16="http://schemas.microsoft.com/office/drawing/2014/main" id="{A8F5340F-CA4B-460E-8B4E-F68DE7825A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62D045FA-B788-48D8-BD0D-F78B59A64CF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94962873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Bilder och text till höger samt bildtext">
    <p:spTree>
      <p:nvGrpSpPr>
        <p:cNvPr id="1" name=""/>
        <p:cNvGrpSpPr/>
        <p:nvPr/>
      </p:nvGrpSpPr>
      <p:grpSpPr>
        <a:xfrm>
          <a:off x="0" y="0"/>
          <a:ext cx="0" cy="0"/>
          <a:chOff x="0" y="0"/>
          <a:chExt cx="0" cy="0"/>
        </a:xfrm>
      </p:grpSpPr>
      <p:sp>
        <p:nvSpPr>
          <p:cNvPr id="8" name="Platshållare för bild 2">
            <a:extLst>
              <a:ext uri="{FF2B5EF4-FFF2-40B4-BE49-F238E27FC236}">
                <a16:creationId xmlns:a16="http://schemas.microsoft.com/office/drawing/2014/main" id="{AF6593F1-F15E-4A60-9D79-28689A1CAC2E}"/>
              </a:ext>
            </a:extLst>
          </p:cNvPr>
          <p:cNvSpPr>
            <a:spLocks noGrp="1"/>
          </p:cNvSpPr>
          <p:nvPr>
            <p:ph type="pic" idx="13"/>
          </p:nvPr>
        </p:nvSpPr>
        <p:spPr>
          <a:xfrm>
            <a:off x="-12" y="342900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6565257" y="1240106"/>
            <a:ext cx="4571056" cy="1600200"/>
          </a:xfrm>
        </p:spPr>
        <p:txBody>
          <a:bodyPr anchor="b">
            <a:normAutofit/>
          </a:bodyPr>
          <a:lstStyle>
            <a:lvl1pPr>
              <a:defRPr sz="275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6571228" y="2852259"/>
            <a:ext cx="4565085" cy="30786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12" y="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9" name="Platshållare för text 8">
            <a:extLst>
              <a:ext uri="{FF2B5EF4-FFF2-40B4-BE49-F238E27FC236}">
                <a16:creationId xmlns:a16="http://schemas.microsoft.com/office/drawing/2014/main" id="{F1697DF9-0EE4-4FFD-8C38-E52622BBC1B1}"/>
              </a:ext>
            </a:extLst>
          </p:cNvPr>
          <p:cNvSpPr>
            <a:spLocks noGrp="1"/>
          </p:cNvSpPr>
          <p:nvPr>
            <p:ph type="body" sz="quarter" idx="14" hasCustomPrompt="1"/>
          </p:nvPr>
        </p:nvSpPr>
        <p:spPr>
          <a:xfrm>
            <a:off x="12269" y="6047598"/>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100"/>
            </a:lvl1pPr>
            <a:lvl2pPr algn="r">
              <a:defRPr sz="1050"/>
            </a:lvl2pPr>
            <a:lvl3pPr algn="r">
              <a:defRPr sz="1050"/>
            </a:lvl3pPr>
            <a:lvl4pPr algn="r">
              <a:defRPr sz="1050"/>
            </a:lvl4pPr>
            <a:lvl5pPr algn="r">
              <a:defRPr sz="1050"/>
            </a:lvl5pPr>
          </a:lstStyle>
          <a:p>
            <a:pPr lvl="0"/>
            <a:r>
              <a:rPr lang="sv-SE"/>
              <a:t>Frivillig bildtext datum och årtal</a:t>
            </a:r>
          </a:p>
        </p:txBody>
      </p:sp>
      <p:sp>
        <p:nvSpPr>
          <p:cNvPr id="10" name="Platshållare för text 8">
            <a:extLst>
              <a:ext uri="{FF2B5EF4-FFF2-40B4-BE49-F238E27FC236}">
                <a16:creationId xmlns:a16="http://schemas.microsoft.com/office/drawing/2014/main" id="{85C212FF-BB65-4D26-89D7-1E3EBF11D688}"/>
              </a:ext>
            </a:extLst>
          </p:cNvPr>
          <p:cNvSpPr>
            <a:spLocks noGrp="1"/>
          </p:cNvSpPr>
          <p:nvPr>
            <p:ph type="body" sz="quarter" idx="15" hasCustomPrompt="1"/>
          </p:nvPr>
        </p:nvSpPr>
        <p:spPr>
          <a:xfrm>
            <a:off x="12269" y="2615400"/>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050"/>
            </a:lvl1pPr>
            <a:lvl2pPr algn="r">
              <a:defRPr sz="1050"/>
            </a:lvl2pPr>
            <a:lvl3pPr algn="r">
              <a:defRPr sz="1050"/>
            </a:lvl3pPr>
            <a:lvl4pPr algn="r">
              <a:defRPr sz="1050"/>
            </a:lvl4pPr>
            <a:lvl5pPr algn="r">
              <a:defRPr sz="1050"/>
            </a:lvl5pPr>
          </a:lstStyle>
          <a:p>
            <a:pPr lvl="0"/>
            <a:r>
              <a:rPr lang="sv-SE"/>
              <a:t>Frivillig bildtext datum och årtal</a:t>
            </a:r>
          </a:p>
        </p:txBody>
      </p:sp>
    </p:spTree>
    <p:extLst>
      <p:ext uri="{BB962C8B-B14F-4D97-AF65-F5344CB8AC3E}">
        <p14:creationId xmlns:p14="http://schemas.microsoft.com/office/powerpoint/2010/main" val="423227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vslutning">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a:t>Skriv avslutningsfras här</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20596" y="6453763"/>
            <a:ext cx="1867855" cy="338648"/>
          </a:xfrm>
        </p:spPr>
        <p:txBody>
          <a:bodyPr/>
          <a:lstStyle>
            <a:lvl1pPr algn="l">
              <a:defRPr sz="1250">
                <a:solidFill>
                  <a:schemeClr val="bg1"/>
                </a:solidFill>
              </a:defRPr>
            </a:lvl1pPr>
          </a:lstStyle>
          <a:p>
            <a:fld id="{417130F1-CFAE-4F3E-8DBA-15451F694089}" type="datetimeFigureOut">
              <a:rPr lang="en-GB" smtClean="0"/>
              <a:t>15/01/2025</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976843" y="6468408"/>
            <a:ext cx="8345833" cy="338647"/>
          </a:xfrm>
        </p:spPr>
        <p:txBody>
          <a:bodyPr/>
          <a:lstStyle>
            <a:lvl1pPr algn="l">
              <a:defRPr sz="1250">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425229977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BDD7ADF-DDE1-4178-9715-D83EAD0B85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9" y="6016641"/>
            <a:ext cx="12193200" cy="848064"/>
          </a:xfrm>
          <a:prstGeom prst="rect">
            <a:avLst/>
          </a:prstGeom>
        </p:spPr>
      </p:pic>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a:t>Presentationens namn</a:t>
            </a:r>
          </a:p>
        </p:txBody>
      </p:sp>
      <p:sp>
        <p:nvSpPr>
          <p:cNvPr id="3" name="Underrubrik 2">
            <a:extLst>
              <a:ext uri="{FF2B5EF4-FFF2-40B4-BE49-F238E27FC236}">
                <a16:creationId xmlns:a16="http://schemas.microsoft.com/office/drawing/2014/main" id="{291B7A5A-9E53-47F5-88C5-3B08A9C491A8}"/>
              </a:ext>
            </a:extLst>
          </p:cNvPr>
          <p:cNvSpPr>
            <a:spLocks noGrp="1"/>
          </p:cNvSpPr>
          <p:nvPr>
            <p:ph type="subTitle" idx="1" hasCustomPrompt="1"/>
          </p:nvPr>
        </p:nvSpPr>
        <p:spPr>
          <a:xfrm>
            <a:off x="1055687" y="4664176"/>
            <a:ext cx="10080624" cy="105222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a:t>
            </a:r>
            <a:r>
              <a:rPr lang="sv-SE" err="1"/>
              <a:t>ev</a:t>
            </a:r>
            <a:r>
              <a:rPr lang="sv-SE"/>
              <a:t> titel</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3901597" y="6445453"/>
            <a:ext cx="1867855" cy="338648"/>
          </a:xfrm>
        </p:spPr>
        <p:txBody>
          <a:bodyPr/>
          <a:lstStyle>
            <a:lvl1pPr algn="ctr">
              <a:defRPr sz="1250">
                <a:solidFill>
                  <a:schemeClr val="bg1"/>
                </a:solidFill>
              </a:defRPr>
            </a:lvl1pPr>
          </a:lstStyle>
          <a:p>
            <a:fld id="{417130F1-CFAE-4F3E-8DBA-15451F694089}" type="datetimeFigureOut">
              <a:rPr lang="en-GB" smtClean="0"/>
              <a:t>15/01/2025</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84147" y="6031995"/>
            <a:ext cx="9486199" cy="360000"/>
          </a:xfrm>
        </p:spPr>
        <p:txBody>
          <a:bodyPr/>
          <a:lstStyle>
            <a:lvl1pPr algn="ctr">
              <a:defRPr sz="1250">
                <a:solidFill>
                  <a:schemeClr val="accent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pic>
        <p:nvPicPr>
          <p:cNvPr id="7" name="Bildobjekt 6">
            <a:extLst>
              <a:ext uri="{FF2B5EF4-FFF2-40B4-BE49-F238E27FC236}">
                <a16:creationId xmlns:a16="http://schemas.microsoft.com/office/drawing/2014/main" id="{24AC53B6-EC42-4F1C-8F62-C2C307A59E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426329514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3D170-A237-4BF4-B00E-22E5A0AD2B5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7DA5A3-C3FD-49B5-A89C-5B062D3FE665}"/>
              </a:ext>
            </a:extLst>
          </p:cNvPr>
          <p:cNvSpPr>
            <a:spLocks noGrp="1"/>
          </p:cNvSpPr>
          <p:nvPr>
            <p:ph idx="1"/>
          </p:nvPr>
        </p:nvSpPr>
        <p:spPr/>
        <p:txBody>
          <a:bodyPr/>
          <a:lstStyle>
            <a:lvl1pPr marL="360000" indent="-360000">
              <a:buFont typeface="+mj-lt"/>
              <a:buAutoNum type="arabicPeriod"/>
              <a:defRPr/>
            </a:lvl1pPr>
            <a:lvl2pPr marL="720000" indent="-360000">
              <a:defRPr/>
            </a:lvl2pPr>
            <a:lvl3pPr marL="1080000" indent="-360000">
              <a:defRPr/>
            </a:lvl3pPr>
            <a:lvl4pPr marL="1440000" indent="-360000">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5A01780-A27E-4051-B9B8-7591913F65F1}"/>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15/01/2025</a:t>
            </a:fld>
            <a:endParaRPr lang="en-GB"/>
          </a:p>
        </p:txBody>
      </p:sp>
      <p:sp>
        <p:nvSpPr>
          <p:cNvPr id="5" name="Platshållare för sidfot 4">
            <a:extLst>
              <a:ext uri="{FF2B5EF4-FFF2-40B4-BE49-F238E27FC236}">
                <a16:creationId xmlns:a16="http://schemas.microsoft.com/office/drawing/2014/main" id="{A8F5340F-CA4B-460E-8B4E-F68DE7825A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62D045FA-B788-48D8-BD0D-F78B59A64CF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25324600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561DF-FAB3-49FB-85E3-6FC02A4FA6BD}"/>
              </a:ext>
            </a:extLst>
          </p:cNvPr>
          <p:cNvSpPr>
            <a:spLocks noGrp="1"/>
          </p:cNvSpPr>
          <p:nvPr>
            <p:ph type="title" hasCustomPrompt="1"/>
          </p:nvPr>
        </p:nvSpPr>
        <p:spPr>
          <a:xfrm>
            <a:off x="1055688" y="2264000"/>
            <a:ext cx="10080625" cy="2386800"/>
          </a:xfrm>
        </p:spPr>
        <p:txBody>
          <a:bodyPr anchor="ctr" anchorCtr="0">
            <a:normAutofit/>
          </a:bodyPr>
          <a:lstStyle>
            <a:lvl1pPr algn="ctr">
              <a:defRPr sz="5000">
                <a:solidFill>
                  <a:schemeClr val="bg1"/>
                </a:solidFill>
              </a:defRPr>
            </a:lvl1pPr>
          </a:lstStyle>
          <a:p>
            <a:r>
              <a:rPr lang="sv-SE"/>
              <a:t>Avsnittsrubrik</a:t>
            </a:r>
          </a:p>
        </p:txBody>
      </p:sp>
      <p:sp>
        <p:nvSpPr>
          <p:cNvPr id="3" name="Platshållare för text 2">
            <a:extLst>
              <a:ext uri="{FF2B5EF4-FFF2-40B4-BE49-F238E27FC236}">
                <a16:creationId xmlns:a16="http://schemas.microsoft.com/office/drawing/2014/main" id="{2E013F11-E51F-4BC0-9677-32BFFF725492}"/>
              </a:ext>
            </a:extLst>
          </p:cNvPr>
          <p:cNvSpPr>
            <a:spLocks noGrp="1"/>
          </p:cNvSpPr>
          <p:nvPr>
            <p:ph type="body" idx="1" hasCustomPrompt="1"/>
          </p:nvPr>
        </p:nvSpPr>
        <p:spPr>
          <a:xfrm>
            <a:off x="1055688" y="5008294"/>
            <a:ext cx="10080625" cy="744003"/>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Skriv text här eller lämna blankt</a:t>
            </a:r>
          </a:p>
        </p:txBody>
      </p:sp>
      <p:sp>
        <p:nvSpPr>
          <p:cNvPr id="4" name="Platshållare för datum 3">
            <a:extLst>
              <a:ext uri="{FF2B5EF4-FFF2-40B4-BE49-F238E27FC236}">
                <a16:creationId xmlns:a16="http://schemas.microsoft.com/office/drawing/2014/main" id="{6D4896AD-BB83-4D48-AE45-CF75415D539D}"/>
              </a:ext>
            </a:extLst>
          </p:cNvPr>
          <p:cNvSpPr>
            <a:spLocks noGrp="1"/>
          </p:cNvSpPr>
          <p:nvPr>
            <p:ph type="dt" sz="half" idx="10"/>
          </p:nvPr>
        </p:nvSpPr>
        <p:spPr>
          <a:xfrm>
            <a:off x="20596" y="6453763"/>
            <a:ext cx="922379" cy="230884"/>
          </a:xfrm>
        </p:spPr>
        <p:txBody>
          <a:bodyPr/>
          <a:lstStyle>
            <a:lvl1pPr>
              <a:defRPr>
                <a:solidFill>
                  <a:schemeClr val="bg1"/>
                </a:solidFill>
              </a:defRPr>
            </a:lvl1pPr>
          </a:lstStyle>
          <a:p>
            <a:fld id="{417130F1-CFAE-4F3E-8DBA-15451F694089}" type="datetimeFigureOut">
              <a:rPr lang="en-GB" smtClean="0"/>
              <a:t>15/01/2025</a:t>
            </a:fld>
            <a:endParaRPr lang="en-GB"/>
          </a:p>
        </p:txBody>
      </p:sp>
      <p:sp>
        <p:nvSpPr>
          <p:cNvPr id="5" name="Platshållare för sidfot 4">
            <a:extLst>
              <a:ext uri="{FF2B5EF4-FFF2-40B4-BE49-F238E27FC236}">
                <a16:creationId xmlns:a16="http://schemas.microsoft.com/office/drawing/2014/main" id="{728CF1B9-9E4A-4145-B542-EBF64656D350}"/>
              </a:ext>
            </a:extLst>
          </p:cNvPr>
          <p:cNvSpPr>
            <a:spLocks noGrp="1"/>
          </p:cNvSpPr>
          <p:nvPr>
            <p:ph type="ftr" sz="quarter" idx="11"/>
          </p:nvPr>
        </p:nvSpPr>
        <p:spPr>
          <a:xfrm>
            <a:off x="976841" y="6394838"/>
            <a:ext cx="8946091" cy="365125"/>
          </a:xfrm>
        </p:spPr>
        <p:txBody>
          <a:bodyPr/>
          <a:lstStyle>
            <a:lvl1pPr>
              <a:defRPr>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5081BAA2-4498-41C8-8996-C7436D1390A9}"/>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3516930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561DF-FAB3-49FB-85E3-6FC02A4FA6BD}"/>
              </a:ext>
            </a:extLst>
          </p:cNvPr>
          <p:cNvSpPr>
            <a:spLocks noGrp="1"/>
          </p:cNvSpPr>
          <p:nvPr>
            <p:ph type="title" hasCustomPrompt="1"/>
          </p:nvPr>
        </p:nvSpPr>
        <p:spPr>
          <a:xfrm>
            <a:off x="1055688" y="1278975"/>
            <a:ext cx="10080625" cy="3193866"/>
          </a:xfrm>
        </p:spPr>
        <p:txBody>
          <a:bodyPr anchor="ctr" anchorCtr="0">
            <a:normAutofit/>
          </a:bodyPr>
          <a:lstStyle>
            <a:lvl1pPr algn="ctr">
              <a:defRPr sz="3500">
                <a:solidFill>
                  <a:schemeClr val="tx1"/>
                </a:solidFill>
              </a:defRPr>
            </a:lvl1pPr>
          </a:lstStyle>
          <a:p>
            <a:r>
              <a:rPr lang="sv-SE"/>
              <a:t>Citat</a:t>
            </a:r>
          </a:p>
        </p:txBody>
      </p:sp>
      <p:sp>
        <p:nvSpPr>
          <p:cNvPr id="3" name="Platshållare för text 2">
            <a:extLst>
              <a:ext uri="{FF2B5EF4-FFF2-40B4-BE49-F238E27FC236}">
                <a16:creationId xmlns:a16="http://schemas.microsoft.com/office/drawing/2014/main" id="{2E013F11-E51F-4BC0-9677-32BFFF725492}"/>
              </a:ext>
            </a:extLst>
          </p:cNvPr>
          <p:cNvSpPr>
            <a:spLocks noGrp="1"/>
          </p:cNvSpPr>
          <p:nvPr>
            <p:ph type="body" idx="1" hasCustomPrompt="1"/>
          </p:nvPr>
        </p:nvSpPr>
        <p:spPr>
          <a:xfrm>
            <a:off x="1055688" y="4601894"/>
            <a:ext cx="10080625" cy="1246281"/>
          </a:xfrm>
        </p:spPr>
        <p:txBody>
          <a:bodyPr/>
          <a:lstStyle>
            <a:lvl1pPr marL="0" indent="0" algn="ctr">
              <a:buNone/>
              <a:defRPr sz="1500" b="1">
                <a:solidFill>
                  <a:schemeClr val="tx1"/>
                </a:solidFill>
              </a:defRPr>
            </a:lvl1pPr>
            <a:lvl2pPr marL="0" indent="0" algn="ctr">
              <a:buNone/>
              <a:defRPr sz="15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a:t>
            </a:r>
          </a:p>
          <a:p>
            <a:pPr lvl="1"/>
            <a:r>
              <a:rPr lang="sv-SE"/>
              <a:t>Titel</a:t>
            </a:r>
            <a:br>
              <a:rPr lang="sv-SE"/>
            </a:br>
            <a:r>
              <a:rPr lang="sv-SE"/>
              <a:t>Datum</a:t>
            </a:r>
          </a:p>
        </p:txBody>
      </p:sp>
      <p:sp>
        <p:nvSpPr>
          <p:cNvPr id="4" name="Platshållare för datum 3">
            <a:extLst>
              <a:ext uri="{FF2B5EF4-FFF2-40B4-BE49-F238E27FC236}">
                <a16:creationId xmlns:a16="http://schemas.microsoft.com/office/drawing/2014/main" id="{6D4896AD-BB83-4D48-AE45-CF75415D539D}"/>
              </a:ext>
            </a:extLst>
          </p:cNvPr>
          <p:cNvSpPr>
            <a:spLocks noGrp="1"/>
          </p:cNvSpPr>
          <p:nvPr>
            <p:ph type="dt" sz="half" idx="10"/>
          </p:nvPr>
        </p:nvSpPr>
        <p:spPr>
          <a:xfrm>
            <a:off x="20596" y="6453763"/>
            <a:ext cx="922379" cy="230884"/>
          </a:xfrm>
        </p:spPr>
        <p:txBody>
          <a:bodyPr/>
          <a:lstStyle>
            <a:lvl1pPr>
              <a:defRPr>
                <a:solidFill>
                  <a:schemeClr val="tx1"/>
                </a:solidFill>
              </a:defRPr>
            </a:lvl1pPr>
          </a:lstStyle>
          <a:p>
            <a:fld id="{417130F1-CFAE-4F3E-8DBA-15451F694089}" type="datetimeFigureOut">
              <a:rPr lang="en-GB" smtClean="0"/>
              <a:t>15/01/2025</a:t>
            </a:fld>
            <a:endParaRPr lang="en-GB"/>
          </a:p>
        </p:txBody>
      </p:sp>
      <p:sp>
        <p:nvSpPr>
          <p:cNvPr id="5" name="Platshållare för sidfot 4">
            <a:extLst>
              <a:ext uri="{FF2B5EF4-FFF2-40B4-BE49-F238E27FC236}">
                <a16:creationId xmlns:a16="http://schemas.microsoft.com/office/drawing/2014/main" id="{728CF1B9-9E4A-4145-B542-EBF64656D350}"/>
              </a:ext>
            </a:extLst>
          </p:cNvPr>
          <p:cNvSpPr>
            <a:spLocks noGrp="1"/>
          </p:cNvSpPr>
          <p:nvPr>
            <p:ph type="ftr" sz="quarter" idx="11"/>
          </p:nvPr>
        </p:nvSpPr>
        <p:spPr>
          <a:xfrm>
            <a:off x="976841" y="6394838"/>
            <a:ext cx="8946091" cy="365125"/>
          </a:xfrm>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5081BAA2-4498-41C8-8996-C7436D1390A9}"/>
              </a:ext>
            </a:extLst>
          </p:cNvPr>
          <p:cNvSpPr>
            <a:spLocks noGrp="1"/>
          </p:cNvSpPr>
          <p:nvPr>
            <p:ph type="sldNum" sz="quarter" idx="12"/>
          </p:nvPr>
        </p:nvSpPr>
        <p:spPr/>
        <p:txBody>
          <a:bodyPr/>
          <a:lstStyle>
            <a:lvl1pPr>
              <a:defRPr>
                <a:solidFill>
                  <a:schemeClr val="tx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147164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2B6569-B60F-4441-9EE5-6A0BFD6A4ED6}"/>
              </a:ext>
            </a:extLst>
          </p:cNvPr>
          <p:cNvSpPr>
            <a:spLocks noGrp="1"/>
          </p:cNvSpPr>
          <p:nvPr>
            <p:ph type="title"/>
          </p:nvPr>
        </p:nvSpPr>
        <p:spPr>
          <a:xfrm>
            <a:off x="942975" y="271200"/>
            <a:ext cx="10304744"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0D44710-A50F-4B2C-A56C-1BE478C88A0C}"/>
              </a:ext>
            </a:extLst>
          </p:cNvPr>
          <p:cNvSpPr>
            <a:spLocks noGrp="1"/>
          </p:cNvSpPr>
          <p:nvPr>
            <p:ph sz="half" idx="1"/>
          </p:nvPr>
        </p:nvSpPr>
        <p:spPr>
          <a:xfrm>
            <a:off x="942975" y="1802962"/>
            <a:ext cx="3960000" cy="4254938"/>
          </a:xfrm>
        </p:spPr>
        <p:txBody>
          <a:bodyPr>
            <a:normAutofit/>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528DA3B-9D14-4E86-AB67-2A587A1D7DBE}"/>
              </a:ext>
            </a:extLst>
          </p:cNvPr>
          <p:cNvSpPr>
            <a:spLocks noGrp="1"/>
          </p:cNvSpPr>
          <p:nvPr>
            <p:ph sz="half" idx="2"/>
          </p:nvPr>
        </p:nvSpPr>
        <p:spPr>
          <a:xfrm>
            <a:off x="5508831" y="1795696"/>
            <a:ext cx="3960000" cy="4254937"/>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43A583F5-71B0-4CC6-AD22-244EA23E13C6}"/>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15/01/2025</a:t>
            </a:fld>
            <a:endParaRPr lang="en-GB"/>
          </a:p>
        </p:txBody>
      </p:sp>
      <p:sp>
        <p:nvSpPr>
          <p:cNvPr id="6" name="Platshållare för sidfot 5">
            <a:extLst>
              <a:ext uri="{FF2B5EF4-FFF2-40B4-BE49-F238E27FC236}">
                <a16:creationId xmlns:a16="http://schemas.microsoft.com/office/drawing/2014/main" id="{4F219E4C-B4B0-4100-B003-053F7FBF971E}"/>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4AD4C9EE-EDF9-4F72-931C-67B0495EFDF4}"/>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48810370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vå delar med ingres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2694A3-27BC-4AC1-9E40-E79F09561592}"/>
              </a:ext>
            </a:extLst>
          </p:cNvPr>
          <p:cNvSpPr>
            <a:spLocks noGrp="1"/>
          </p:cNvSpPr>
          <p:nvPr>
            <p:ph type="title"/>
          </p:nvPr>
        </p:nvSpPr>
        <p:spPr>
          <a:xfrm>
            <a:off x="942975" y="271200"/>
            <a:ext cx="10304744" cy="1325563"/>
          </a:xfrm>
        </p:spPr>
        <p:txBody>
          <a:bodyPr/>
          <a:lstStyle>
            <a:lvl1pPr>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1802961"/>
            <a:ext cx="7594969" cy="905313"/>
          </a:xfrm>
        </p:spPr>
        <p:txBody>
          <a:bodyPr anchor="t" anchorCtr="0">
            <a:noAutofit/>
          </a:bodyPr>
          <a:lstStyle>
            <a:lvl1pPr marL="0" indent="0">
              <a:buNone/>
              <a:defRPr sz="225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53336" y="2924174"/>
            <a:ext cx="3960000" cy="3133725"/>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5507511" y="2914472"/>
            <a:ext cx="3960000" cy="314342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15/01/2025</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965893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2694A3-27BC-4AC1-9E40-E79F09561592}"/>
              </a:ext>
            </a:extLst>
          </p:cNvPr>
          <p:cNvSpPr>
            <a:spLocks noGrp="1"/>
          </p:cNvSpPr>
          <p:nvPr>
            <p:ph type="title"/>
          </p:nvPr>
        </p:nvSpPr>
        <p:spPr>
          <a:xfrm>
            <a:off x="942975" y="271200"/>
            <a:ext cx="10304744" cy="1325563"/>
          </a:xfrm>
        </p:spPr>
        <p:txBody>
          <a:bodyPr/>
          <a:lstStyle>
            <a:lvl1pPr>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1802962"/>
            <a:ext cx="3960000" cy="617460"/>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53336" y="2724504"/>
            <a:ext cx="3960000" cy="3333396"/>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5507511" y="2730451"/>
            <a:ext cx="3960000" cy="3327449"/>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15/01/2025</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0" name="Platshållare för text 2">
            <a:extLst>
              <a:ext uri="{FF2B5EF4-FFF2-40B4-BE49-F238E27FC236}">
                <a16:creationId xmlns:a16="http://schemas.microsoft.com/office/drawing/2014/main" id="{D64FE2C8-D21A-47DA-8082-E5E53F3BC26C}"/>
              </a:ext>
            </a:extLst>
          </p:cNvPr>
          <p:cNvSpPr>
            <a:spLocks noGrp="1"/>
          </p:cNvSpPr>
          <p:nvPr>
            <p:ph type="body" idx="13" hasCustomPrompt="1"/>
          </p:nvPr>
        </p:nvSpPr>
        <p:spPr>
          <a:xfrm>
            <a:off x="5507511" y="1800302"/>
            <a:ext cx="3960000" cy="617461"/>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Tree>
    <p:extLst>
      <p:ext uri="{BB962C8B-B14F-4D97-AF65-F5344CB8AC3E}">
        <p14:creationId xmlns:p14="http://schemas.microsoft.com/office/powerpoint/2010/main" val="2525406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Jämförelse tre dela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42975"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4582800"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15/01/2025</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0" name="Platshållare för text 2">
            <a:extLst>
              <a:ext uri="{FF2B5EF4-FFF2-40B4-BE49-F238E27FC236}">
                <a16:creationId xmlns:a16="http://schemas.microsoft.com/office/drawing/2014/main" id="{D64FE2C8-D21A-47DA-8082-E5E53F3BC26C}"/>
              </a:ext>
            </a:extLst>
          </p:cNvPr>
          <p:cNvSpPr>
            <a:spLocks noGrp="1"/>
          </p:cNvSpPr>
          <p:nvPr>
            <p:ph type="body" idx="13" hasCustomPrompt="1"/>
          </p:nvPr>
        </p:nvSpPr>
        <p:spPr>
          <a:xfrm>
            <a:off x="4582800"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11" name="Platshållare för innehåll 5">
            <a:extLst>
              <a:ext uri="{FF2B5EF4-FFF2-40B4-BE49-F238E27FC236}">
                <a16:creationId xmlns:a16="http://schemas.microsoft.com/office/drawing/2014/main" id="{3EC896FE-0F44-4976-AC84-C05986ED0EC0}"/>
              </a:ext>
            </a:extLst>
          </p:cNvPr>
          <p:cNvSpPr>
            <a:spLocks noGrp="1"/>
          </p:cNvSpPr>
          <p:nvPr>
            <p:ph sz="quarter" idx="14"/>
          </p:nvPr>
        </p:nvSpPr>
        <p:spPr>
          <a:xfrm>
            <a:off x="8212264"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text 2">
            <a:extLst>
              <a:ext uri="{FF2B5EF4-FFF2-40B4-BE49-F238E27FC236}">
                <a16:creationId xmlns:a16="http://schemas.microsoft.com/office/drawing/2014/main" id="{5E75B965-F5AB-4DD3-8E07-8424EDD7511D}"/>
              </a:ext>
            </a:extLst>
          </p:cNvPr>
          <p:cNvSpPr>
            <a:spLocks noGrp="1"/>
          </p:cNvSpPr>
          <p:nvPr>
            <p:ph type="body" idx="15" hasCustomPrompt="1"/>
          </p:nvPr>
        </p:nvSpPr>
        <p:spPr>
          <a:xfrm>
            <a:off x="8212264"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Tree>
    <p:extLst>
      <p:ext uri="{BB962C8B-B14F-4D97-AF65-F5344CB8AC3E}">
        <p14:creationId xmlns:p14="http://schemas.microsoft.com/office/powerpoint/2010/main" val="419111267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69973F0-AD06-4B4B-9740-8506B3727871}"/>
              </a:ext>
            </a:extLst>
          </p:cNvPr>
          <p:cNvSpPr>
            <a:spLocks noGrp="1"/>
          </p:cNvSpPr>
          <p:nvPr>
            <p:ph type="title"/>
          </p:nvPr>
        </p:nvSpPr>
        <p:spPr>
          <a:xfrm>
            <a:off x="942975" y="271200"/>
            <a:ext cx="10304744" cy="1325563"/>
          </a:xfrm>
          <a:prstGeom prst="rect">
            <a:avLst/>
          </a:prstGeom>
        </p:spPr>
        <p:txBody>
          <a:bodyPr vert="horz" lIns="91440" tIns="45720" rIns="91440" bIns="45720" rtlCol="0" anchor="b" anchorCtr="0">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F24BEE8-7462-4A31-B9F4-DB84347E27E0}"/>
              </a:ext>
            </a:extLst>
          </p:cNvPr>
          <p:cNvSpPr>
            <a:spLocks noGrp="1"/>
          </p:cNvSpPr>
          <p:nvPr>
            <p:ph type="body" idx="1"/>
          </p:nvPr>
        </p:nvSpPr>
        <p:spPr>
          <a:xfrm>
            <a:off x="942975" y="1802962"/>
            <a:ext cx="10304744" cy="42549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E1930D9-D939-4946-BBE3-16BF6093DA1F}"/>
              </a:ext>
            </a:extLst>
          </p:cNvPr>
          <p:cNvSpPr>
            <a:spLocks noGrp="1"/>
          </p:cNvSpPr>
          <p:nvPr>
            <p:ph type="dt" sz="half" idx="2"/>
          </p:nvPr>
        </p:nvSpPr>
        <p:spPr>
          <a:xfrm>
            <a:off x="20596" y="6453763"/>
            <a:ext cx="922379" cy="230884"/>
          </a:xfrm>
          <a:prstGeom prst="rect">
            <a:avLst/>
          </a:prstGeom>
        </p:spPr>
        <p:txBody>
          <a:bodyPr vert="horz" lIns="91440" tIns="45720" rIns="91440" bIns="45720" rtlCol="0" anchor="ctr"/>
          <a:lstStyle>
            <a:lvl1pPr algn="l">
              <a:defRPr sz="1000">
                <a:solidFill>
                  <a:schemeClr val="tx1"/>
                </a:solidFill>
              </a:defRPr>
            </a:lvl1pPr>
          </a:lstStyle>
          <a:p>
            <a:fld id="{417130F1-CFAE-4F3E-8DBA-15451F694089}" type="datetimeFigureOut">
              <a:rPr lang="en-GB" smtClean="0"/>
              <a:t>15/01/2025</a:t>
            </a:fld>
            <a:endParaRPr lang="en-GB"/>
          </a:p>
        </p:txBody>
      </p:sp>
      <p:sp>
        <p:nvSpPr>
          <p:cNvPr id="6" name="Platshållare för bildnummer 5">
            <a:extLst>
              <a:ext uri="{FF2B5EF4-FFF2-40B4-BE49-F238E27FC236}">
                <a16:creationId xmlns:a16="http://schemas.microsoft.com/office/drawing/2014/main" id="{99401577-0F42-42F8-9BA8-73102A53778F}"/>
              </a:ext>
            </a:extLst>
          </p:cNvPr>
          <p:cNvSpPr>
            <a:spLocks noGrp="1"/>
          </p:cNvSpPr>
          <p:nvPr>
            <p:ph type="sldNum" sz="quarter" idx="4"/>
          </p:nvPr>
        </p:nvSpPr>
        <p:spPr>
          <a:xfrm>
            <a:off x="45669" y="72806"/>
            <a:ext cx="477151" cy="338648"/>
          </a:xfrm>
          <a:prstGeom prst="rect">
            <a:avLst/>
          </a:prstGeom>
        </p:spPr>
        <p:txBody>
          <a:bodyPr vert="horz" lIns="91440" tIns="45720" rIns="91440" bIns="45720" rtlCol="0" anchor="ctr"/>
          <a:lstStyle>
            <a:lvl1pPr algn="l">
              <a:defRPr sz="1000">
                <a:solidFill>
                  <a:schemeClr val="tx1"/>
                </a:solidFill>
              </a:defRPr>
            </a:lvl1pPr>
          </a:lstStyle>
          <a:p>
            <a:fld id="{0CBCBD9C-3C31-42D4-A78B-497858E3EA19}" type="slidenum">
              <a:rPr lang="en-GB" smtClean="0"/>
              <a:t>‹#›</a:t>
            </a:fld>
            <a:endParaRPr lang="en-GB"/>
          </a:p>
        </p:txBody>
      </p:sp>
      <p:sp>
        <p:nvSpPr>
          <p:cNvPr id="5" name="Platshållare för sidfot 4">
            <a:extLst>
              <a:ext uri="{FF2B5EF4-FFF2-40B4-BE49-F238E27FC236}">
                <a16:creationId xmlns:a16="http://schemas.microsoft.com/office/drawing/2014/main" id="{3FF12FEC-95B7-429F-BE0E-75829CD3BE39}"/>
              </a:ext>
            </a:extLst>
          </p:cNvPr>
          <p:cNvSpPr>
            <a:spLocks noGrp="1"/>
          </p:cNvSpPr>
          <p:nvPr>
            <p:ph type="ftr" sz="quarter" idx="3"/>
          </p:nvPr>
        </p:nvSpPr>
        <p:spPr>
          <a:xfrm>
            <a:off x="976843" y="6394838"/>
            <a:ext cx="8535020" cy="373824"/>
          </a:xfrm>
          <a:prstGeom prst="rect">
            <a:avLst/>
          </a:prstGeom>
        </p:spPr>
        <p:txBody>
          <a:bodyPr vert="horz" lIns="91440" tIns="45720" rIns="91440" bIns="45720" rtlCol="0" anchor="ctr"/>
          <a:lstStyle>
            <a:lvl1pPr algn="l">
              <a:defRPr sz="1000">
                <a:solidFill>
                  <a:schemeClr val="tx1"/>
                </a:solidFill>
              </a:defRPr>
            </a:lvl1pPr>
          </a:lstStyle>
          <a:p>
            <a:endParaRPr lang="en-GB"/>
          </a:p>
        </p:txBody>
      </p:sp>
      <p:pic>
        <p:nvPicPr>
          <p:cNvPr id="10" name="Bildobjekt 9">
            <a:extLst>
              <a:ext uri="{FF2B5EF4-FFF2-40B4-BE49-F238E27FC236}">
                <a16:creationId xmlns:a16="http://schemas.microsoft.com/office/drawing/2014/main" id="{2C7A058D-6776-4EBC-8542-AD9B1A33D140}"/>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994100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1" r:id="rId12"/>
    <p:sldLayoutId id="2147483672" r:id="rId13"/>
    <p:sldLayoutId id="2147483673" r:id="rId14"/>
    <p:sldLayoutId id="2147483682" r:id="rId15"/>
    <p:sldLayoutId id="2147483674" r:id="rId16"/>
    <p:sldLayoutId id="2147483675" r:id="rId17"/>
    <p:sldLayoutId id="2147483676" r:id="rId18"/>
    <p:sldLayoutId id="2147483677" r:id="rId19"/>
    <p:sldLayoutId id="2147483678" r:id="rId20"/>
    <p:sldLayoutId id="2147483679" r:id="rId21"/>
    <p:sldLayoutId id="2147483680" r:id="rId2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3D1D05-0764-448D-98DD-2D5BBBFAEA1E}"/>
              </a:ext>
            </a:extLst>
          </p:cNvPr>
          <p:cNvSpPr>
            <a:spLocks noGrp="1"/>
          </p:cNvSpPr>
          <p:nvPr>
            <p:ph type="ctrTitle"/>
          </p:nvPr>
        </p:nvSpPr>
        <p:spPr/>
        <p:txBody>
          <a:bodyPr/>
          <a:lstStyle/>
          <a:p>
            <a:r>
              <a:rPr lang="sv-SE" b="1" dirty="0">
                <a:latin typeface="Arial"/>
                <a:cs typeface="Arial"/>
              </a:rPr>
              <a:t>Svenska Röda Korset</a:t>
            </a:r>
            <a:endParaRPr lang="sv-SE" dirty="0"/>
          </a:p>
        </p:txBody>
      </p:sp>
      <p:sp>
        <p:nvSpPr>
          <p:cNvPr id="3" name="Underrubrik 2">
            <a:extLst>
              <a:ext uri="{FF2B5EF4-FFF2-40B4-BE49-F238E27FC236}">
                <a16:creationId xmlns:a16="http://schemas.microsoft.com/office/drawing/2014/main" id="{8F8ECED2-38FE-461D-B9B0-B8EAB97F4186}"/>
              </a:ext>
            </a:extLst>
          </p:cNvPr>
          <p:cNvSpPr>
            <a:spLocks noGrp="1"/>
          </p:cNvSpPr>
          <p:nvPr>
            <p:ph type="subTitle" idx="1"/>
          </p:nvPr>
        </p:nvSpPr>
        <p:spPr/>
        <p:txBody>
          <a:bodyPr/>
          <a:lstStyle/>
          <a:p>
            <a:endParaRPr lang="sv-SE" dirty="0"/>
          </a:p>
        </p:txBody>
      </p:sp>
      <p:sp>
        <p:nvSpPr>
          <p:cNvPr id="4" name="Platshållare för text 3">
            <a:extLst>
              <a:ext uri="{FF2B5EF4-FFF2-40B4-BE49-F238E27FC236}">
                <a16:creationId xmlns:a16="http://schemas.microsoft.com/office/drawing/2014/main" id="{208A099F-1AEC-4C44-8F85-045BEE4C6D09}"/>
              </a:ext>
            </a:extLst>
          </p:cNvPr>
          <p:cNvSpPr>
            <a:spLocks noGrp="1"/>
          </p:cNvSpPr>
          <p:nvPr>
            <p:ph type="body" sz="quarter" idx="13"/>
          </p:nvPr>
        </p:nvSpPr>
        <p:spPr/>
        <p:txBody>
          <a:bodyPr>
            <a:normAutofit lnSpcReduction="10000"/>
          </a:bodyPr>
          <a:lstStyle/>
          <a:p>
            <a:endParaRPr lang="sv-SE"/>
          </a:p>
        </p:txBody>
      </p:sp>
      <p:sp>
        <p:nvSpPr>
          <p:cNvPr id="5" name="Platshållare för text 4">
            <a:extLst>
              <a:ext uri="{FF2B5EF4-FFF2-40B4-BE49-F238E27FC236}">
                <a16:creationId xmlns:a16="http://schemas.microsoft.com/office/drawing/2014/main" id="{42094BBE-A429-4E55-8E94-5D92DF9467A9}"/>
              </a:ext>
            </a:extLst>
          </p:cNvPr>
          <p:cNvSpPr>
            <a:spLocks noGrp="1"/>
          </p:cNvSpPr>
          <p:nvPr>
            <p:ph type="body" sz="quarter" idx="14"/>
          </p:nvPr>
        </p:nvSpPr>
        <p:spPr/>
        <p:txBody>
          <a:bodyPr>
            <a:normAutofit lnSpcReduction="10000"/>
          </a:bodyPr>
          <a:lstStyle/>
          <a:p>
            <a:endParaRPr lang="sv-SE"/>
          </a:p>
        </p:txBody>
      </p:sp>
    </p:spTree>
    <p:extLst>
      <p:ext uri="{BB962C8B-B14F-4D97-AF65-F5344CB8AC3E}">
        <p14:creationId xmlns:p14="http://schemas.microsoft.com/office/powerpoint/2010/main" val="3429043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28B261FF-9B1E-1F44-B8C3-6682168C50CE}"/>
              </a:ext>
            </a:extLst>
          </p:cNvPr>
          <p:cNvSpPr>
            <a:spLocks noGrp="1"/>
          </p:cNvSpPr>
          <p:nvPr>
            <p:ph type="title"/>
          </p:nvPr>
        </p:nvSpPr>
        <p:spPr>
          <a:xfrm>
            <a:off x="1865471" y="1075373"/>
            <a:ext cx="3932237" cy="635088"/>
          </a:xfrm>
        </p:spPr>
        <p:txBody>
          <a:bodyPr anchor="b">
            <a:noAutofit/>
          </a:bodyPr>
          <a:lstStyle/>
          <a:p>
            <a:r>
              <a:rPr lang="sv-SE" dirty="0">
                <a:solidFill>
                  <a:schemeClr val="accent1"/>
                </a:solidFill>
              </a:rPr>
              <a:t>Exempel: Mål 3</a:t>
            </a:r>
          </a:p>
        </p:txBody>
      </p:sp>
      <p:sp>
        <p:nvSpPr>
          <p:cNvPr id="9" name="Platshållare för text 3">
            <a:extLst>
              <a:ext uri="{FF2B5EF4-FFF2-40B4-BE49-F238E27FC236}">
                <a16:creationId xmlns:a16="http://schemas.microsoft.com/office/drawing/2014/main" id="{9B221AB3-8380-804B-99A6-D8E887BA4AFD}"/>
              </a:ext>
            </a:extLst>
          </p:cNvPr>
          <p:cNvSpPr txBox="1">
            <a:spLocks/>
          </p:cNvSpPr>
          <p:nvPr/>
        </p:nvSpPr>
        <p:spPr>
          <a:xfrm>
            <a:off x="917182" y="1973949"/>
            <a:ext cx="4536945" cy="31536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2200"/>
              </a:lnSpc>
              <a:spcBef>
                <a:spcPts val="1200"/>
              </a:spcBef>
            </a:pPr>
            <a:r>
              <a:rPr lang="sv-SE" sz="1600" dirty="0">
                <a:latin typeface="Arial" panose="020B0604020202020204" pitchFamily="34" charset="0"/>
                <a:cs typeface="Arial" panose="020B0604020202020204" pitchFamily="34" charset="0"/>
              </a:rPr>
              <a:t>Människors hälsa påverkas av många </a:t>
            </a:r>
            <a:br>
              <a:rPr lang="sv-SE" sz="1600" dirty="0">
                <a:latin typeface="Arial" panose="020B0604020202020204" pitchFamily="34" charset="0"/>
                <a:cs typeface="Arial" panose="020B0604020202020204" pitchFamily="34" charset="0"/>
              </a:rPr>
            </a:br>
            <a:r>
              <a:rPr lang="sv-SE" sz="1600" dirty="0">
                <a:latin typeface="Arial" panose="020B0604020202020204" pitchFamily="34" charset="0"/>
                <a:cs typeface="Arial" panose="020B0604020202020204" pitchFamily="34" charset="0"/>
              </a:rPr>
              <a:t>faktorer,  bland annat ekonomi.  </a:t>
            </a:r>
          </a:p>
          <a:p>
            <a:pPr>
              <a:lnSpc>
                <a:spcPts val="2200"/>
              </a:lnSpc>
              <a:spcBef>
                <a:spcPts val="1200"/>
              </a:spcBef>
            </a:pPr>
            <a:r>
              <a:rPr lang="sv-SE" sz="1600" noProof="1">
                <a:latin typeface="Arial" panose="020B0604020202020204" pitchFamily="34" charset="0"/>
                <a:cs typeface="Arial" panose="020B0604020202020204" pitchFamily="34" charset="0"/>
              </a:rPr>
              <a:t>Vi stöder ett </a:t>
            </a:r>
            <a:r>
              <a:rPr lang="sv-SE" sz="1600" i="0" noProof="1">
                <a:solidFill>
                  <a:schemeClr val="accent6"/>
                </a:solidFill>
                <a:effectLst/>
                <a:latin typeface="Arial" panose="020B0604020202020204" pitchFamily="34" charset="0"/>
                <a:cs typeface="Arial" panose="020B0604020202020204" pitchFamily="34" charset="0"/>
              </a:rPr>
              <a:t>projekt i södra Eswatini för </a:t>
            </a:r>
            <a:br>
              <a:rPr lang="sv-SE" sz="1600" i="0" noProof="1">
                <a:solidFill>
                  <a:schemeClr val="accent6"/>
                </a:solidFill>
                <a:effectLst/>
                <a:latin typeface="Arial" panose="020B0604020202020204" pitchFamily="34" charset="0"/>
                <a:cs typeface="Arial" panose="020B0604020202020204" pitchFamily="34" charset="0"/>
              </a:rPr>
            </a:br>
            <a:r>
              <a:rPr lang="sv-SE" sz="1600" i="0" noProof="1">
                <a:solidFill>
                  <a:schemeClr val="accent6"/>
                </a:solidFill>
                <a:effectLst/>
                <a:latin typeface="Arial" panose="020B0604020202020204" pitchFamily="34" charset="0"/>
                <a:cs typeface="Arial" panose="020B0604020202020204" pitchFamily="34" charset="0"/>
              </a:rPr>
              <a:t>att människor </a:t>
            </a:r>
            <a:r>
              <a:rPr lang="sv-SE" sz="1600" noProof="1">
                <a:solidFill>
                  <a:schemeClr val="accent6"/>
                </a:solidFill>
                <a:latin typeface="Arial" panose="020B0604020202020204" pitchFamily="34" charset="0"/>
                <a:cs typeface="Arial" panose="020B0604020202020204" pitchFamily="34" charset="0"/>
              </a:rPr>
              <a:t>ska kunna</a:t>
            </a:r>
            <a:r>
              <a:rPr lang="sv-SE" sz="1600" i="0" noProof="1">
                <a:solidFill>
                  <a:schemeClr val="accent6"/>
                </a:solidFill>
                <a:effectLst/>
                <a:latin typeface="Arial" panose="020B0604020202020204" pitchFamily="34" charset="0"/>
                <a:cs typeface="Arial" panose="020B0604020202020204" pitchFamily="34" charset="0"/>
              </a:rPr>
              <a:t> odla egna grödor. </a:t>
            </a:r>
            <a:br>
              <a:rPr lang="sv-SE" sz="1600" i="0" noProof="1">
                <a:solidFill>
                  <a:schemeClr val="accent6"/>
                </a:solidFill>
                <a:effectLst/>
                <a:latin typeface="Arial" panose="020B0604020202020204" pitchFamily="34" charset="0"/>
                <a:cs typeface="Arial" panose="020B0604020202020204" pitchFamily="34" charset="0"/>
              </a:rPr>
            </a:br>
            <a:r>
              <a:rPr lang="sv-SE" sz="1600" i="0" noProof="1">
                <a:solidFill>
                  <a:schemeClr val="accent6"/>
                </a:solidFill>
                <a:effectLst/>
                <a:latin typeface="Arial" panose="020B0604020202020204" pitchFamily="34" charset="0"/>
                <a:cs typeface="Arial" panose="020B0604020202020204" pitchFamily="34" charset="0"/>
              </a:rPr>
              <a:t>Det skapar både inkomst och påverkar familjernas hälsa positivt. </a:t>
            </a:r>
          </a:p>
          <a:p>
            <a:pPr>
              <a:lnSpc>
                <a:spcPts val="2200"/>
              </a:lnSpc>
              <a:spcBef>
                <a:spcPts val="1200"/>
              </a:spcBef>
            </a:pPr>
            <a:r>
              <a:rPr lang="sv-SE" sz="1600" i="0" noProof="1">
                <a:solidFill>
                  <a:schemeClr val="accent6"/>
                </a:solidFill>
                <a:effectLst/>
                <a:latin typeface="Arial" panose="020B0604020202020204" pitchFamily="34" charset="0"/>
                <a:cs typeface="Arial" panose="020B0604020202020204" pitchFamily="34" charset="0"/>
              </a:rPr>
              <a:t>Tack vare projektet kan Sibongile Dlamini </a:t>
            </a:r>
            <a:br>
              <a:rPr lang="sv-SE" sz="1600" i="0" noProof="1">
                <a:solidFill>
                  <a:schemeClr val="accent6"/>
                </a:solidFill>
                <a:effectLst/>
                <a:latin typeface="Arial" panose="020B0604020202020204" pitchFamily="34" charset="0"/>
                <a:cs typeface="Arial" panose="020B0604020202020204" pitchFamily="34" charset="0"/>
              </a:rPr>
            </a:br>
            <a:r>
              <a:rPr lang="sv-SE" sz="1600" i="0" noProof="1">
                <a:solidFill>
                  <a:schemeClr val="accent6"/>
                </a:solidFill>
                <a:effectLst/>
                <a:latin typeface="Arial" panose="020B0604020202020204" pitchFamily="34" charset="0"/>
                <a:cs typeface="Arial" panose="020B0604020202020204" pitchFamily="34" charset="0"/>
              </a:rPr>
              <a:t>i södra Eswatini få mat </a:t>
            </a:r>
            <a:r>
              <a:rPr lang="sv-SE" sz="1600" noProof="1">
                <a:solidFill>
                  <a:schemeClr val="accent6"/>
                </a:solidFill>
                <a:latin typeface="Arial" panose="020B0604020202020204" pitchFamily="34" charset="0"/>
                <a:cs typeface="Arial" panose="020B0604020202020204" pitchFamily="34" charset="0"/>
              </a:rPr>
              <a:t>till sin familj </a:t>
            </a:r>
            <a:br>
              <a:rPr lang="sv-SE" sz="1600" noProof="1">
                <a:solidFill>
                  <a:schemeClr val="accent6"/>
                </a:solidFill>
                <a:latin typeface="Arial" panose="020B0604020202020204" pitchFamily="34" charset="0"/>
                <a:cs typeface="Arial" panose="020B0604020202020204" pitchFamily="34" charset="0"/>
              </a:rPr>
            </a:br>
            <a:r>
              <a:rPr lang="sv-SE" sz="1600" noProof="1">
                <a:solidFill>
                  <a:schemeClr val="accent6"/>
                </a:solidFill>
                <a:latin typeface="Arial" panose="020B0604020202020204" pitchFamily="34" charset="0"/>
                <a:cs typeface="Arial" panose="020B0604020202020204" pitchFamily="34" charset="0"/>
              </a:rPr>
              <a:t>och </a:t>
            </a:r>
            <a:r>
              <a:rPr lang="sv-SE" sz="1600" i="0" noProof="1">
                <a:solidFill>
                  <a:schemeClr val="accent6"/>
                </a:solidFill>
                <a:effectLst/>
                <a:latin typeface="Arial" panose="020B0604020202020204" pitchFamily="34" charset="0"/>
                <a:cs typeface="Arial" panose="020B0604020202020204" pitchFamily="34" charset="0"/>
              </a:rPr>
              <a:t>betala sina barns skolgång.</a:t>
            </a:r>
            <a:endParaRPr lang="sv-SE" sz="1600" noProof="1">
              <a:solidFill>
                <a:schemeClr val="accent6"/>
              </a:solidFill>
              <a:latin typeface="Arial" panose="020B0604020202020204" pitchFamily="34" charset="0"/>
              <a:cs typeface="Arial" panose="020B0604020202020204" pitchFamily="34" charset="0"/>
            </a:endParaRPr>
          </a:p>
        </p:txBody>
      </p:sp>
      <p:pic>
        <p:nvPicPr>
          <p:cNvPr id="5" name="Bild 4">
            <a:extLst>
              <a:ext uri="{FF2B5EF4-FFF2-40B4-BE49-F238E27FC236}">
                <a16:creationId xmlns:a16="http://schemas.microsoft.com/office/drawing/2014/main" id="{A314B7DB-9A24-2B42-B4AC-FD9F9F78B0FC}"/>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796" t="13269" r="85834" b="57816"/>
          <a:stretch/>
        </p:blipFill>
        <p:spPr>
          <a:xfrm>
            <a:off x="849436" y="761057"/>
            <a:ext cx="1054019" cy="949404"/>
          </a:xfrm>
          <a:prstGeom prst="rect">
            <a:avLst/>
          </a:prstGeom>
        </p:spPr>
      </p:pic>
      <p:pic>
        <p:nvPicPr>
          <p:cNvPr id="11" name="Platshållare för bild 10" descr="En bild som visar person, utomhus, klädsel, Människoansikte&#10;&#10;Automatiskt genererad beskrivning">
            <a:extLst>
              <a:ext uri="{FF2B5EF4-FFF2-40B4-BE49-F238E27FC236}">
                <a16:creationId xmlns:a16="http://schemas.microsoft.com/office/drawing/2014/main" id="{FEFE57C1-FE6F-876D-29F1-3362A839B951}"/>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12509" b="12509"/>
          <a:stretch>
            <a:fillRect/>
          </a:stretch>
        </p:blipFill>
        <p:spPr/>
      </p:pic>
    </p:spTree>
    <p:extLst>
      <p:ext uri="{BB962C8B-B14F-4D97-AF65-F5344CB8AC3E}">
        <p14:creationId xmlns:p14="http://schemas.microsoft.com/office/powerpoint/2010/main" val="2039037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28B261FF-9B1E-1F44-B8C3-6682168C50CE}"/>
              </a:ext>
            </a:extLst>
          </p:cNvPr>
          <p:cNvSpPr>
            <a:spLocks noGrp="1"/>
          </p:cNvSpPr>
          <p:nvPr>
            <p:ph type="title"/>
          </p:nvPr>
        </p:nvSpPr>
        <p:spPr>
          <a:xfrm>
            <a:off x="8006496" y="1075373"/>
            <a:ext cx="3932237" cy="635088"/>
          </a:xfrm>
        </p:spPr>
        <p:txBody>
          <a:bodyPr anchor="b">
            <a:noAutofit/>
          </a:bodyPr>
          <a:lstStyle/>
          <a:p>
            <a:r>
              <a:rPr lang="sv-SE">
                <a:solidFill>
                  <a:schemeClr val="accent1"/>
                </a:solidFill>
              </a:rPr>
              <a:t>Exempel: Mål 11</a:t>
            </a:r>
          </a:p>
        </p:txBody>
      </p:sp>
      <p:sp>
        <p:nvSpPr>
          <p:cNvPr id="9" name="Platshållare för text 3">
            <a:extLst>
              <a:ext uri="{FF2B5EF4-FFF2-40B4-BE49-F238E27FC236}">
                <a16:creationId xmlns:a16="http://schemas.microsoft.com/office/drawing/2014/main" id="{9B221AB3-8380-804B-99A6-D8E887BA4AFD}"/>
              </a:ext>
            </a:extLst>
          </p:cNvPr>
          <p:cNvSpPr txBox="1">
            <a:spLocks/>
          </p:cNvSpPr>
          <p:nvPr/>
        </p:nvSpPr>
        <p:spPr>
          <a:xfrm>
            <a:off x="7127482" y="1986475"/>
            <a:ext cx="4534250" cy="40910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2200"/>
              </a:lnSpc>
              <a:spcBef>
                <a:spcPts val="1200"/>
              </a:spcBef>
            </a:pPr>
            <a:r>
              <a:rPr lang="sv-SE" sz="1600" dirty="0">
                <a:latin typeface="Arial" panose="020B0604020202020204" pitchFamily="34" charset="0"/>
                <a:cs typeface="Arial" panose="020B0604020202020204" pitchFamily="34" charset="0"/>
              </a:rPr>
              <a:t>Vi arbetar aktivt för socialt hållbara samhällen. </a:t>
            </a:r>
            <a:endParaRPr lang="sv-SE" sz="1600" dirty="0">
              <a:solidFill>
                <a:schemeClr val="accent6"/>
              </a:solidFill>
              <a:latin typeface="Arial" panose="020B0604020202020204" pitchFamily="34" charset="0"/>
              <a:cs typeface="Arial" panose="020B0604020202020204" pitchFamily="34" charset="0"/>
            </a:endParaRPr>
          </a:p>
          <a:p>
            <a:pPr>
              <a:lnSpc>
                <a:spcPts val="2200"/>
              </a:lnSpc>
              <a:spcBef>
                <a:spcPts val="1200"/>
              </a:spcBef>
            </a:pPr>
            <a:r>
              <a:rPr lang="sv-SE" sz="1600" dirty="0">
                <a:solidFill>
                  <a:schemeClr val="accent6"/>
                </a:solidFill>
                <a:effectLst/>
                <a:latin typeface="Arial" panose="020B0604020202020204" pitchFamily="34" charset="0"/>
                <a:cs typeface="Arial" panose="020B0604020202020204" pitchFamily="34" charset="0"/>
              </a:rPr>
              <a:t>Vi vill ha en stark lokal närvaro och långsiktig kapacitet i områden med stor risk för socioekonomisk utsatthet, kris och social oro.</a:t>
            </a:r>
          </a:p>
          <a:p>
            <a:pPr>
              <a:lnSpc>
                <a:spcPts val="2200"/>
              </a:lnSpc>
              <a:spcBef>
                <a:spcPts val="1200"/>
              </a:spcBef>
            </a:pPr>
            <a:r>
              <a:rPr lang="sv-SE" sz="1600" dirty="0">
                <a:latin typeface="Arial" panose="020B0604020202020204" pitchFamily="34" charset="0"/>
                <a:cs typeface="Arial" panose="020B0604020202020204" pitchFamily="34" charset="0"/>
              </a:rPr>
              <a:t>Till exempel stöttar vi ofrivilligt ensamma </a:t>
            </a:r>
            <a:br>
              <a:rPr lang="sv-SE" sz="1600" dirty="0">
                <a:latin typeface="Arial" panose="020B0604020202020204" pitchFamily="34" charset="0"/>
                <a:cs typeface="Arial" panose="020B0604020202020204" pitchFamily="34" charset="0"/>
              </a:rPr>
            </a:br>
            <a:r>
              <a:rPr lang="sv-SE" sz="1600" dirty="0">
                <a:latin typeface="Arial" panose="020B0604020202020204" pitchFamily="34" charset="0"/>
                <a:cs typeface="Arial" panose="020B0604020202020204" pitchFamily="34" charset="0"/>
              </a:rPr>
              <a:t>och äldre genom mötesplatser, där deltagarna </a:t>
            </a:r>
            <a:br>
              <a:rPr lang="sv-SE" sz="1600" dirty="0">
                <a:latin typeface="Arial" panose="020B0604020202020204" pitchFamily="34" charset="0"/>
                <a:cs typeface="Arial" panose="020B0604020202020204" pitchFamily="34" charset="0"/>
              </a:rPr>
            </a:br>
            <a:r>
              <a:rPr lang="sv-SE" sz="1600" dirty="0">
                <a:latin typeface="Arial" panose="020B0604020202020204" pitchFamily="34" charset="0"/>
                <a:cs typeface="Arial" panose="020B0604020202020204" pitchFamily="34" charset="0"/>
              </a:rPr>
              <a:t>kan känna sig delaktiga och trygga.</a:t>
            </a:r>
          </a:p>
          <a:p>
            <a:pPr>
              <a:lnSpc>
                <a:spcPts val="2200"/>
              </a:lnSpc>
              <a:spcBef>
                <a:spcPts val="1200"/>
              </a:spcBef>
            </a:pPr>
            <a:r>
              <a:rPr lang="sv-SE" sz="1600" dirty="0">
                <a:latin typeface="Arial" panose="020B0604020202020204" pitchFamily="34" charset="0"/>
                <a:cs typeface="Arial" panose="020B0604020202020204" pitchFamily="34" charset="0"/>
              </a:rPr>
              <a:t>I projektet Vän i Skellefteå träffar volontären </a:t>
            </a:r>
            <a:br>
              <a:rPr lang="sv-SE" sz="1600" dirty="0">
                <a:latin typeface="Arial" panose="020B0604020202020204" pitchFamily="34" charset="0"/>
                <a:cs typeface="Arial" panose="020B0604020202020204" pitchFamily="34" charset="0"/>
              </a:rPr>
            </a:br>
            <a:r>
              <a:rPr lang="sv-SE" sz="1600" noProof="1">
                <a:latin typeface="Arial" panose="020B0604020202020204" pitchFamily="34" charset="0"/>
                <a:cs typeface="Arial" panose="020B0604020202020204" pitchFamily="34" charset="0"/>
              </a:rPr>
              <a:t>Siv Aspbäck deltagare </a:t>
            </a:r>
            <a:r>
              <a:rPr lang="sv-SE" sz="1600" dirty="0">
                <a:latin typeface="Arial" panose="020B0604020202020204" pitchFamily="34" charset="0"/>
                <a:cs typeface="Arial" panose="020B0604020202020204" pitchFamily="34" charset="0"/>
              </a:rPr>
              <a:t>genom samtal </a:t>
            </a:r>
            <a:br>
              <a:rPr lang="sv-SE" sz="1600" dirty="0">
                <a:latin typeface="Arial" panose="020B0604020202020204" pitchFamily="34" charset="0"/>
                <a:cs typeface="Arial" panose="020B0604020202020204" pitchFamily="34" charset="0"/>
              </a:rPr>
            </a:br>
            <a:r>
              <a:rPr lang="sv-SE" sz="1600" dirty="0">
                <a:latin typeface="Arial" panose="020B0604020202020204" pitchFamily="34" charset="0"/>
                <a:cs typeface="Arial" panose="020B0604020202020204" pitchFamily="34" charset="0"/>
              </a:rPr>
              <a:t>och sällskapsspel.</a:t>
            </a:r>
          </a:p>
        </p:txBody>
      </p:sp>
      <p:pic>
        <p:nvPicPr>
          <p:cNvPr id="13" name="Bildobjekt 12" descr="En bild som visar klädsel, person, Människoansikte, inomhus&#10;&#10;Automatiskt genererad beskrivning">
            <a:extLst>
              <a:ext uri="{FF2B5EF4-FFF2-40B4-BE49-F238E27FC236}">
                <a16:creationId xmlns:a16="http://schemas.microsoft.com/office/drawing/2014/main" id="{B193ABE8-C79C-E25B-EA6C-41855883BB72}"/>
              </a:ext>
            </a:extLst>
          </p:cNvPr>
          <p:cNvPicPr>
            <a:picLocks noChangeAspect="1"/>
          </p:cNvPicPr>
          <p:nvPr/>
        </p:nvPicPr>
        <p:blipFill>
          <a:blip r:embed="rId3">
            <a:extLst>
              <a:ext uri="{28A0092B-C50C-407E-A947-70E740481C1C}">
                <a14:useLocalDpi xmlns:a14="http://schemas.microsoft.com/office/drawing/2010/main" val="0"/>
              </a:ext>
            </a:extLst>
          </a:blip>
          <a:srcRect t="22168" b="2813"/>
          <a:stretch/>
        </p:blipFill>
        <p:spPr>
          <a:xfrm>
            <a:off x="0" y="12527"/>
            <a:ext cx="6096000" cy="6858000"/>
          </a:xfrm>
          <a:prstGeom prst="rect">
            <a:avLst/>
          </a:prstGeom>
        </p:spPr>
      </p:pic>
      <p:pic>
        <p:nvPicPr>
          <p:cNvPr id="2" name="Bild 1">
            <a:extLst>
              <a:ext uri="{FF2B5EF4-FFF2-40B4-BE49-F238E27FC236}">
                <a16:creationId xmlns:a16="http://schemas.microsoft.com/office/drawing/2014/main" id="{2F55AF30-195C-998E-D9AA-B6EC1F3F9B45}"/>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2540" t="39856" r="74090" b="31229"/>
          <a:stretch/>
        </p:blipFill>
        <p:spPr>
          <a:xfrm>
            <a:off x="7058207" y="918215"/>
            <a:ext cx="1054019" cy="949404"/>
          </a:xfrm>
          <a:prstGeom prst="rect">
            <a:avLst/>
          </a:prstGeom>
        </p:spPr>
      </p:pic>
    </p:spTree>
    <p:extLst>
      <p:ext uri="{BB962C8B-B14F-4D97-AF65-F5344CB8AC3E}">
        <p14:creationId xmlns:p14="http://schemas.microsoft.com/office/powerpoint/2010/main" val="854833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4">
            <a:extLst>
              <a:ext uri="{FF2B5EF4-FFF2-40B4-BE49-F238E27FC236}">
                <a16:creationId xmlns:a16="http://schemas.microsoft.com/office/drawing/2014/main" id="{360766A5-2761-2675-5BE8-3D9794882032}"/>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l="1" t="-10512" r="1"/>
          <a:stretch/>
        </p:blipFill>
        <p:spPr>
          <a:xfrm>
            <a:off x="0" y="0"/>
            <a:ext cx="12192000" cy="6858000"/>
          </a:xfrm>
        </p:spPr>
      </p:pic>
      <p:sp>
        <p:nvSpPr>
          <p:cNvPr id="10" name="Rubrik 1">
            <a:extLst>
              <a:ext uri="{FF2B5EF4-FFF2-40B4-BE49-F238E27FC236}">
                <a16:creationId xmlns:a16="http://schemas.microsoft.com/office/drawing/2014/main" id="{633D5BF2-CE87-4115-B734-7C1C5AB8B00E}"/>
              </a:ext>
            </a:extLst>
          </p:cNvPr>
          <p:cNvSpPr txBox="1">
            <a:spLocks/>
          </p:cNvSpPr>
          <p:nvPr/>
        </p:nvSpPr>
        <p:spPr>
          <a:xfrm>
            <a:off x="980759" y="5772295"/>
            <a:ext cx="6945335" cy="417820"/>
          </a:xfrm>
          <a:prstGeom prst="rect">
            <a:avLst/>
          </a:prstGeom>
          <a:effectLst/>
        </p:spPr>
        <p:txBody>
          <a:bodyPr anchor="t"/>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indent="0">
              <a:buNone/>
            </a:pPr>
            <a:endParaRPr lang="sv-SE" sz="2000" b="0">
              <a:solidFill>
                <a:schemeClr val="bg1"/>
              </a:solidFill>
            </a:endParaRPr>
          </a:p>
        </p:txBody>
      </p:sp>
      <p:sp>
        <p:nvSpPr>
          <p:cNvPr id="7" name="Rektangel 6">
            <a:extLst>
              <a:ext uri="{FF2B5EF4-FFF2-40B4-BE49-F238E27FC236}">
                <a16:creationId xmlns:a16="http://schemas.microsoft.com/office/drawing/2014/main" id="{E136D45E-EE9E-5B47-8425-55688106D8F8}"/>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64C52412-A7A9-5B47-AB78-084B771DEFBE}"/>
              </a:ext>
            </a:extLst>
          </p:cNvPr>
          <p:cNvSpPr/>
          <p:nvPr/>
        </p:nvSpPr>
        <p:spPr>
          <a:xfrm>
            <a:off x="930621" y="478861"/>
            <a:ext cx="12043179" cy="830997"/>
          </a:xfrm>
          <a:prstGeom prst="rect">
            <a:avLst/>
          </a:prstGeom>
        </p:spPr>
        <p:txBody>
          <a:bodyPr wrap="square">
            <a:spAutoFit/>
          </a:bodyPr>
          <a:lstStyle/>
          <a:p>
            <a:r>
              <a:rPr lang="sv-SE" sz="4800" b="1">
                <a:solidFill>
                  <a:schemeClr val="bg1"/>
                </a:solidFill>
              </a:rPr>
              <a:t>Världen behöver oss</a:t>
            </a:r>
            <a:endParaRPr lang="en-US" sz="4800" b="1">
              <a:solidFill>
                <a:schemeClr val="bg1"/>
              </a:solidFill>
            </a:endParaRPr>
          </a:p>
        </p:txBody>
      </p:sp>
      <p:sp>
        <p:nvSpPr>
          <p:cNvPr id="9" name="Rektangel 8">
            <a:extLst>
              <a:ext uri="{FF2B5EF4-FFF2-40B4-BE49-F238E27FC236}">
                <a16:creationId xmlns:a16="http://schemas.microsoft.com/office/drawing/2014/main" id="{2501D5B2-3239-B647-B089-FC2AF67848AB}"/>
              </a:ext>
            </a:extLst>
          </p:cNvPr>
          <p:cNvSpPr/>
          <p:nvPr/>
        </p:nvSpPr>
        <p:spPr>
          <a:xfrm>
            <a:off x="930621" y="1309858"/>
            <a:ext cx="9815088" cy="369332"/>
          </a:xfrm>
          <a:prstGeom prst="rect">
            <a:avLst/>
          </a:prstGeom>
        </p:spPr>
        <p:txBody>
          <a:bodyPr wrap="square">
            <a:spAutoFit/>
          </a:bodyPr>
          <a:lstStyle/>
          <a:p>
            <a:r>
              <a:rPr lang="sv-SE">
                <a:ln w="0"/>
                <a:solidFill>
                  <a:schemeClr val="bg2"/>
                </a:solidFill>
              </a:rPr>
              <a:t>Vi finns över hela världen för att hjälpa utsatta människor i kriser, krig och naturkatastrofer.</a:t>
            </a:r>
            <a:endParaRPr lang="sv-SE" sz="1050">
              <a:ln w="0"/>
              <a:solidFill>
                <a:schemeClr val="bg2"/>
              </a:solidFill>
            </a:endParaRPr>
          </a:p>
        </p:txBody>
      </p:sp>
      <p:pic>
        <p:nvPicPr>
          <p:cNvPr id="11" name="Bildobjekt 10">
            <a:extLst>
              <a:ext uri="{FF2B5EF4-FFF2-40B4-BE49-F238E27FC236}">
                <a16:creationId xmlns:a16="http://schemas.microsoft.com/office/drawing/2014/main" id="{838D3AB3-1372-8748-8476-491EFC6DB2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3859003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klädsel, utomhus, person, fordon&#10;&#10;Automatiskt genererad beskrivning">
            <a:extLst>
              <a:ext uri="{FF2B5EF4-FFF2-40B4-BE49-F238E27FC236}">
                <a16:creationId xmlns:a16="http://schemas.microsoft.com/office/drawing/2014/main" id="{25112115-4ADC-3C60-9A6D-0BA8900BF7B2}"/>
              </a:ext>
            </a:extLst>
          </p:cNvPr>
          <p:cNvPicPr>
            <a:picLocks noChangeAspect="1"/>
          </p:cNvPicPr>
          <p:nvPr/>
        </p:nvPicPr>
        <p:blipFill>
          <a:blip r:embed="rId3">
            <a:extLst>
              <a:ext uri="{28A0092B-C50C-407E-A947-70E740481C1C}">
                <a14:useLocalDpi xmlns:a14="http://schemas.microsoft.com/office/drawing/2010/main" val="0"/>
              </a:ext>
            </a:extLst>
          </a:blip>
          <a:srcRect l="12731" r="28322"/>
          <a:stretch/>
        </p:blipFill>
        <p:spPr>
          <a:xfrm>
            <a:off x="6096000" y="0"/>
            <a:ext cx="6096000" cy="6868806"/>
          </a:xfrm>
          <a:prstGeom prst="rect">
            <a:avLst/>
          </a:prstGeom>
        </p:spPr>
      </p:pic>
      <p:sp>
        <p:nvSpPr>
          <p:cNvPr id="4" name="Platshållare för text 3">
            <a:extLst>
              <a:ext uri="{FF2B5EF4-FFF2-40B4-BE49-F238E27FC236}">
                <a16:creationId xmlns:a16="http://schemas.microsoft.com/office/drawing/2014/main" id="{F069A5FB-8F94-DC43-B005-8E3532034D28}"/>
              </a:ext>
            </a:extLst>
          </p:cNvPr>
          <p:cNvSpPr>
            <a:spLocks noGrp="1"/>
          </p:cNvSpPr>
          <p:nvPr>
            <p:ph type="body" sz="half" idx="2"/>
          </p:nvPr>
        </p:nvSpPr>
        <p:spPr>
          <a:xfrm>
            <a:off x="945458" y="1848998"/>
            <a:ext cx="4799230" cy="4701233"/>
          </a:xfrm>
        </p:spPr>
        <p:txBody>
          <a:bodyPr vert="horz" lIns="91440" tIns="45720" rIns="91440" bIns="45720" rtlCol="0">
            <a:noAutofit/>
          </a:bodyPr>
          <a:lstStyle/>
          <a:p>
            <a:pPr marL="342900" indent="-342900">
              <a:lnSpc>
                <a:spcPts val="2200"/>
              </a:lnSpc>
              <a:spcBef>
                <a:spcPts val="1200"/>
              </a:spcBef>
              <a:buSzPct val="100000"/>
              <a:buBlip>
                <a:blip r:embed="rId4"/>
              </a:buBlip>
            </a:pPr>
            <a:r>
              <a:rPr lang="sv-SE" sz="1600" dirty="0"/>
              <a:t>Kriget i Ukraina har utvecklats till en </a:t>
            </a:r>
            <a:br>
              <a:rPr lang="sv-SE" sz="1600" dirty="0"/>
            </a:br>
            <a:r>
              <a:rPr lang="sv-SE" sz="1600" dirty="0"/>
              <a:t>enorm humanitär katastrof.</a:t>
            </a:r>
          </a:p>
          <a:p>
            <a:pPr marL="342900" indent="-342900">
              <a:lnSpc>
                <a:spcPts val="2200"/>
              </a:lnSpc>
              <a:spcBef>
                <a:spcPts val="1200"/>
              </a:spcBef>
              <a:buSzPct val="100000"/>
              <a:buBlip>
                <a:blip r:embed="rId4"/>
              </a:buBlip>
            </a:pPr>
            <a:r>
              <a:rPr lang="sv-SE" sz="1600" dirty="0"/>
              <a:t>Röda Korset hjälper människor både på plats </a:t>
            </a:r>
            <a:br>
              <a:rPr lang="sv-SE" sz="1600" dirty="0"/>
            </a:br>
            <a:r>
              <a:rPr lang="sv-SE" sz="1600" dirty="0"/>
              <a:t>i Ukraina och på flykt med livsviktig vård, mat och vatten samt psykologiskt stöd. </a:t>
            </a:r>
          </a:p>
          <a:p>
            <a:pPr marL="342900" indent="-342900">
              <a:lnSpc>
                <a:spcPts val="2200"/>
              </a:lnSpc>
              <a:spcBef>
                <a:spcPts val="1200"/>
              </a:spcBef>
              <a:buSzPct val="100000"/>
              <a:buBlip>
                <a:blip r:embed="rId4"/>
              </a:buBlip>
            </a:pPr>
            <a:r>
              <a:rPr lang="sv-SE" sz="1600" dirty="0"/>
              <a:t>Röda Korset kämpar varje dag för att krigets lagar ska respekteras och att inga civila eller sjukhus ska attackeras.</a:t>
            </a:r>
          </a:p>
          <a:p>
            <a:pPr marL="342900" indent="-342900">
              <a:lnSpc>
                <a:spcPts val="2200"/>
              </a:lnSpc>
              <a:spcBef>
                <a:spcPts val="1200"/>
              </a:spcBef>
              <a:buSzPct val="100000"/>
              <a:buBlip>
                <a:blip r:embed="rId4"/>
              </a:buBlip>
            </a:pPr>
            <a:r>
              <a:rPr lang="sv-SE" sz="1600" dirty="0"/>
              <a:t>Sedan kriget bröt ut har 18 miljoner människor fått nödhjälp.</a:t>
            </a:r>
          </a:p>
          <a:p>
            <a:pPr marL="342900" indent="-342900">
              <a:lnSpc>
                <a:spcPts val="2200"/>
              </a:lnSpc>
              <a:spcBef>
                <a:spcPts val="1200"/>
              </a:spcBef>
              <a:buSzPct val="100000"/>
              <a:buBlip>
                <a:blip r:embed="rId4"/>
              </a:buBlip>
            </a:pPr>
            <a:r>
              <a:rPr lang="sv-SE" sz="1600" dirty="0"/>
              <a:t>I Sverige samlades 84 miljoner kronor in </a:t>
            </a:r>
            <a:br>
              <a:rPr lang="sv-SE" sz="1600" dirty="0"/>
            </a:br>
            <a:r>
              <a:rPr lang="sv-SE" sz="1600" dirty="0"/>
              <a:t>till hjälp för krigsdrabbade i Ukraina.</a:t>
            </a:r>
          </a:p>
        </p:txBody>
      </p:sp>
      <p:sp>
        <p:nvSpPr>
          <p:cNvPr id="11" name="Rubrik 1">
            <a:extLst>
              <a:ext uri="{FF2B5EF4-FFF2-40B4-BE49-F238E27FC236}">
                <a16:creationId xmlns:a16="http://schemas.microsoft.com/office/drawing/2014/main" id="{87D0859C-A7AA-3647-923F-68F90E064A80}"/>
              </a:ext>
            </a:extLst>
          </p:cNvPr>
          <p:cNvSpPr txBox="1">
            <a:spLocks/>
          </p:cNvSpPr>
          <p:nvPr/>
        </p:nvSpPr>
        <p:spPr>
          <a:xfrm>
            <a:off x="959313" y="1234495"/>
            <a:ext cx="4387602" cy="50354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750" b="1" kern="1200">
                <a:solidFill>
                  <a:schemeClr val="tx1"/>
                </a:solidFill>
                <a:latin typeface="+mj-lt"/>
                <a:ea typeface="+mj-ea"/>
                <a:cs typeface="+mj-cs"/>
              </a:defRPr>
            </a:lvl1pPr>
          </a:lstStyle>
          <a:p>
            <a:r>
              <a:rPr lang="sv-SE">
                <a:solidFill>
                  <a:schemeClr val="accent1"/>
                </a:solidFill>
              </a:rPr>
              <a:t>Kriget i Ukraina</a:t>
            </a:r>
          </a:p>
        </p:txBody>
      </p:sp>
      <p:sp>
        <p:nvSpPr>
          <p:cNvPr id="13" name="Rektangel 12">
            <a:extLst>
              <a:ext uri="{FF2B5EF4-FFF2-40B4-BE49-F238E27FC236}">
                <a16:creationId xmlns:a16="http://schemas.microsoft.com/office/drawing/2014/main" id="{E2FEFC1E-28D0-3442-B618-86CDC97DA94B}"/>
              </a:ext>
            </a:extLst>
          </p:cNvPr>
          <p:cNvSpPr/>
          <p:nvPr/>
        </p:nvSpPr>
        <p:spPr>
          <a:xfrm>
            <a:off x="0" y="0"/>
            <a:ext cx="12192000" cy="503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5" name="Rektangel 14">
            <a:extLst>
              <a:ext uri="{FF2B5EF4-FFF2-40B4-BE49-F238E27FC236}">
                <a16:creationId xmlns:a16="http://schemas.microsoft.com/office/drawing/2014/main" id="{4EF70B5F-1E47-C34F-BEA3-C5B835A3F1AA}"/>
              </a:ext>
            </a:extLst>
          </p:cNvPr>
          <p:cNvSpPr/>
          <p:nvPr/>
        </p:nvSpPr>
        <p:spPr>
          <a:xfrm>
            <a:off x="1040173" y="88493"/>
            <a:ext cx="750525" cy="307777"/>
          </a:xfrm>
          <a:prstGeom prst="rect">
            <a:avLst/>
          </a:prstGeom>
        </p:spPr>
        <p:txBody>
          <a:bodyPr wrap="none">
            <a:spAutoFit/>
          </a:bodyPr>
          <a:lstStyle/>
          <a:p>
            <a:pPr algn="ctr"/>
            <a:r>
              <a:rPr lang="sv-SE" sz="1400" b="1">
                <a:solidFill>
                  <a:schemeClr val="bg1"/>
                </a:solidFill>
              </a:rPr>
              <a:t>Inblick</a:t>
            </a:r>
          </a:p>
        </p:txBody>
      </p:sp>
      <p:pic>
        <p:nvPicPr>
          <p:cNvPr id="7" name="Bildobjekt 6">
            <a:extLst>
              <a:ext uri="{FF2B5EF4-FFF2-40B4-BE49-F238E27FC236}">
                <a16:creationId xmlns:a16="http://schemas.microsoft.com/office/drawing/2014/main" id="{58BBF569-8308-C622-4B41-11CF416628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380899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F069A5FB-8F94-DC43-B005-8E3532034D28}"/>
              </a:ext>
            </a:extLst>
          </p:cNvPr>
          <p:cNvSpPr>
            <a:spLocks noGrp="1"/>
          </p:cNvSpPr>
          <p:nvPr>
            <p:ph type="body" sz="half" idx="2"/>
          </p:nvPr>
        </p:nvSpPr>
        <p:spPr>
          <a:xfrm>
            <a:off x="945458" y="1848998"/>
            <a:ext cx="4799230" cy="4701233"/>
          </a:xfrm>
        </p:spPr>
        <p:txBody>
          <a:bodyPr vert="horz" lIns="91440" tIns="45720" rIns="91440" bIns="45720" rtlCol="0">
            <a:noAutofit/>
          </a:bodyPr>
          <a:lstStyle/>
          <a:p>
            <a:pPr marL="342900" indent="-342900">
              <a:lnSpc>
                <a:spcPts val="2200"/>
              </a:lnSpc>
              <a:spcBef>
                <a:spcPts val="1200"/>
              </a:spcBef>
              <a:buSzPct val="100000"/>
              <a:buBlip>
                <a:blip r:embed="rId3"/>
              </a:buBlip>
            </a:pPr>
            <a:r>
              <a:rPr lang="sv-SE" sz="1600" dirty="0"/>
              <a:t>Många flickor saknar rätt förutsättningar att hantera sin mens på ett tryggt och värdigt sätt. I Sydsudan är det vanligt att flickor stannar hemma från skolan när de har mens. </a:t>
            </a:r>
          </a:p>
          <a:p>
            <a:pPr marL="342900" indent="-342900">
              <a:lnSpc>
                <a:spcPts val="2200"/>
              </a:lnSpc>
              <a:spcBef>
                <a:spcPts val="1200"/>
              </a:spcBef>
              <a:buSzPct val="100000"/>
              <a:buBlip>
                <a:blip r:embed="rId3"/>
              </a:buBlip>
            </a:pPr>
            <a:r>
              <a:rPr lang="sv-SE" sz="1600" dirty="0"/>
              <a:t>Våra satsningar på utbildning och informationsspridning gör stor skillnad </a:t>
            </a:r>
            <a:br>
              <a:rPr lang="sv-SE" sz="1600" dirty="0"/>
            </a:br>
            <a:r>
              <a:rPr lang="sv-SE" sz="1600" dirty="0"/>
              <a:t>för flickor. Det ökar medvetenheten </a:t>
            </a:r>
            <a:br>
              <a:rPr lang="sv-SE" sz="1600" dirty="0"/>
            </a:br>
            <a:r>
              <a:rPr lang="sv-SE" sz="1600" dirty="0"/>
              <a:t>och bryter tabun.</a:t>
            </a:r>
          </a:p>
          <a:p>
            <a:pPr marL="342900" indent="-342900">
              <a:lnSpc>
                <a:spcPts val="2200"/>
              </a:lnSpc>
              <a:spcBef>
                <a:spcPts val="1200"/>
              </a:spcBef>
              <a:buSzPct val="100000"/>
              <a:buBlip>
                <a:blip r:embed="rId3"/>
              </a:buBlip>
            </a:pPr>
            <a:r>
              <a:rPr lang="sv-SE" sz="1600" dirty="0"/>
              <a:t>Efter våra insatser har andelen flickor som upplevt förnedring, blivit retade, isolerade </a:t>
            </a:r>
            <a:br>
              <a:rPr lang="sv-SE" sz="1600" dirty="0"/>
            </a:br>
            <a:r>
              <a:rPr lang="sv-SE" sz="1600" dirty="0"/>
              <a:t>eller ivägskickade från skolan när de har </a:t>
            </a:r>
            <a:br>
              <a:rPr lang="sv-SE" sz="1600" dirty="0"/>
            </a:br>
            <a:r>
              <a:rPr lang="sv-SE" sz="1600" dirty="0"/>
              <a:t>mens minskat med 78%.</a:t>
            </a:r>
          </a:p>
        </p:txBody>
      </p:sp>
      <p:sp>
        <p:nvSpPr>
          <p:cNvPr id="11" name="Rubrik 1">
            <a:extLst>
              <a:ext uri="{FF2B5EF4-FFF2-40B4-BE49-F238E27FC236}">
                <a16:creationId xmlns:a16="http://schemas.microsoft.com/office/drawing/2014/main" id="{87D0859C-A7AA-3647-923F-68F90E064A80}"/>
              </a:ext>
            </a:extLst>
          </p:cNvPr>
          <p:cNvSpPr txBox="1">
            <a:spLocks/>
          </p:cNvSpPr>
          <p:nvPr/>
        </p:nvSpPr>
        <p:spPr>
          <a:xfrm>
            <a:off x="959313" y="1234495"/>
            <a:ext cx="4387602" cy="503545"/>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2750" b="1" kern="1200">
                <a:solidFill>
                  <a:schemeClr val="tx1"/>
                </a:solidFill>
                <a:latin typeface="+mj-lt"/>
                <a:ea typeface="+mj-ea"/>
                <a:cs typeface="+mj-cs"/>
              </a:defRPr>
            </a:lvl1pPr>
          </a:lstStyle>
          <a:p>
            <a:r>
              <a:rPr lang="sv-SE">
                <a:solidFill>
                  <a:schemeClr val="accent1"/>
                </a:solidFill>
              </a:rPr>
              <a:t>Menskunskap i Sydsudan</a:t>
            </a:r>
          </a:p>
        </p:txBody>
      </p:sp>
      <p:sp>
        <p:nvSpPr>
          <p:cNvPr id="13" name="Rektangel 12">
            <a:extLst>
              <a:ext uri="{FF2B5EF4-FFF2-40B4-BE49-F238E27FC236}">
                <a16:creationId xmlns:a16="http://schemas.microsoft.com/office/drawing/2014/main" id="{E2FEFC1E-28D0-3442-B618-86CDC97DA94B}"/>
              </a:ext>
            </a:extLst>
          </p:cNvPr>
          <p:cNvSpPr/>
          <p:nvPr/>
        </p:nvSpPr>
        <p:spPr>
          <a:xfrm>
            <a:off x="0" y="0"/>
            <a:ext cx="12192000" cy="503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5" name="Rektangel 14">
            <a:extLst>
              <a:ext uri="{FF2B5EF4-FFF2-40B4-BE49-F238E27FC236}">
                <a16:creationId xmlns:a16="http://schemas.microsoft.com/office/drawing/2014/main" id="{4EF70B5F-1E47-C34F-BEA3-C5B835A3F1AA}"/>
              </a:ext>
            </a:extLst>
          </p:cNvPr>
          <p:cNvSpPr/>
          <p:nvPr/>
        </p:nvSpPr>
        <p:spPr>
          <a:xfrm>
            <a:off x="1040173" y="88493"/>
            <a:ext cx="750525" cy="307777"/>
          </a:xfrm>
          <a:prstGeom prst="rect">
            <a:avLst/>
          </a:prstGeom>
        </p:spPr>
        <p:txBody>
          <a:bodyPr wrap="none">
            <a:spAutoFit/>
          </a:bodyPr>
          <a:lstStyle/>
          <a:p>
            <a:pPr algn="ctr"/>
            <a:r>
              <a:rPr lang="sv-SE" sz="1400" b="1">
                <a:solidFill>
                  <a:schemeClr val="bg1"/>
                </a:solidFill>
              </a:rPr>
              <a:t>Inblick</a:t>
            </a:r>
          </a:p>
        </p:txBody>
      </p:sp>
      <p:pic>
        <p:nvPicPr>
          <p:cNvPr id="6" name="Platshållare för bild 5" descr="En bild som visar person, klädsel, Människoansikte, person&#10;&#10;Automatiskt genererad beskrivning">
            <a:extLst>
              <a:ext uri="{FF2B5EF4-FFF2-40B4-BE49-F238E27FC236}">
                <a16:creationId xmlns:a16="http://schemas.microsoft.com/office/drawing/2014/main" id="{21CAD3CB-68E5-9C93-17D2-DA128A8401D4}"/>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3309975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36FFDD4E-C9FF-4AB7-A55B-39BFAF94DC2B}"/>
              </a:ext>
            </a:extLst>
          </p:cNvPr>
          <p:cNvPicPr>
            <a:picLocks noChangeAspect="1"/>
          </p:cNvPicPr>
          <p:nvPr/>
        </p:nvPicPr>
        <p:blipFill>
          <a:blip r:embed="rId3">
            <a:clrChange>
              <a:clrFrom>
                <a:srgbClr val="000000">
                  <a:alpha val="0"/>
                </a:srgbClr>
              </a:clrFrom>
              <a:clrTo>
                <a:srgbClr val="000000">
                  <a:alpha val="0"/>
                </a:srgbClr>
              </a:clrTo>
            </a:clrChange>
            <a:extLst>
              <a:ext uri="{96DAC541-7B7A-43D3-8B79-37D633B846F1}">
                <asvg:svgBlip xmlns:asvg="http://schemas.microsoft.com/office/drawing/2016/SVG/main" r:embed="rId4"/>
              </a:ext>
            </a:extLst>
          </a:blip>
          <a:stretch>
            <a:fillRect/>
          </a:stretch>
        </p:blipFill>
        <p:spPr>
          <a:xfrm>
            <a:off x="957193" y="226548"/>
            <a:ext cx="10277613" cy="6631452"/>
          </a:xfrm>
          <a:prstGeom prst="rect">
            <a:avLst/>
          </a:prstGeom>
        </p:spPr>
      </p:pic>
      <p:sp>
        <p:nvSpPr>
          <p:cNvPr id="7" name="Platshållare för text 3">
            <a:extLst>
              <a:ext uri="{FF2B5EF4-FFF2-40B4-BE49-F238E27FC236}">
                <a16:creationId xmlns:a16="http://schemas.microsoft.com/office/drawing/2014/main" id="{8716EC04-F530-40CC-BCE8-0811ACF1583E}"/>
              </a:ext>
            </a:extLst>
          </p:cNvPr>
          <p:cNvSpPr txBox="1">
            <a:spLocks/>
          </p:cNvSpPr>
          <p:nvPr/>
        </p:nvSpPr>
        <p:spPr>
          <a:xfrm>
            <a:off x="1364972" y="4187827"/>
            <a:ext cx="3369260" cy="1705091"/>
          </a:xfrm>
          <a:prstGeom prst="rect">
            <a:avLst/>
          </a:prstGeom>
        </p:spPr>
        <p:txBody>
          <a:bodyPr/>
          <a:lst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1800" b="1">
              <a:solidFill>
                <a:schemeClr val="accent1"/>
              </a:solidFill>
            </a:endParaRPr>
          </a:p>
        </p:txBody>
      </p:sp>
      <p:sp>
        <p:nvSpPr>
          <p:cNvPr id="10" name="Platshållare för text 3">
            <a:extLst>
              <a:ext uri="{FF2B5EF4-FFF2-40B4-BE49-F238E27FC236}">
                <a16:creationId xmlns:a16="http://schemas.microsoft.com/office/drawing/2014/main" id="{3FCC6D40-A6C0-48AF-BFB0-8AE3935920E2}"/>
              </a:ext>
            </a:extLst>
          </p:cNvPr>
          <p:cNvSpPr txBox="1">
            <a:spLocks/>
          </p:cNvSpPr>
          <p:nvPr/>
        </p:nvSpPr>
        <p:spPr>
          <a:xfrm>
            <a:off x="8645039" y="2052100"/>
            <a:ext cx="1886231" cy="3089244"/>
          </a:xfrm>
          <a:prstGeom prst="rect">
            <a:avLst/>
          </a:prstGeom>
        </p:spPr>
        <p:txBody>
          <a:bodyPr/>
          <a:lst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1400">
              <a:latin typeface="Arial"/>
              <a:cs typeface="Arial"/>
            </a:endParaRPr>
          </a:p>
          <a:p>
            <a:pPr marL="0" indent="0">
              <a:buNone/>
            </a:pPr>
            <a:endParaRPr lang="sv-SE" sz="1600">
              <a:solidFill>
                <a:schemeClr val="accent1"/>
              </a:solidFill>
              <a:latin typeface="Arial"/>
              <a:cs typeface="Futura Medium"/>
            </a:endParaRPr>
          </a:p>
        </p:txBody>
      </p:sp>
      <p:sp>
        <p:nvSpPr>
          <p:cNvPr id="19" name="Platshållare för text 18">
            <a:extLst>
              <a:ext uri="{FF2B5EF4-FFF2-40B4-BE49-F238E27FC236}">
                <a16:creationId xmlns:a16="http://schemas.microsoft.com/office/drawing/2014/main" id="{A7FD1118-BA27-3347-ABA4-BCDB7375FB91}"/>
              </a:ext>
            </a:extLst>
          </p:cNvPr>
          <p:cNvSpPr>
            <a:spLocks noGrp="1"/>
          </p:cNvSpPr>
          <p:nvPr>
            <p:ph type="body" idx="1"/>
          </p:nvPr>
        </p:nvSpPr>
        <p:spPr>
          <a:xfrm>
            <a:off x="942975" y="1103916"/>
            <a:ext cx="3024000" cy="667023"/>
          </a:xfrm>
        </p:spPr>
        <p:txBody>
          <a:bodyPr/>
          <a:lstStyle/>
          <a:p>
            <a:r>
              <a:rPr lang="sv-SE" sz="2000"/>
              <a:t>Naturkatastrofer</a:t>
            </a:r>
          </a:p>
        </p:txBody>
      </p:sp>
      <p:sp>
        <p:nvSpPr>
          <p:cNvPr id="20" name="Platshållare för innehåll 19">
            <a:extLst>
              <a:ext uri="{FF2B5EF4-FFF2-40B4-BE49-F238E27FC236}">
                <a16:creationId xmlns:a16="http://schemas.microsoft.com/office/drawing/2014/main" id="{5F809472-079A-3E48-B542-D76D60F83F58}"/>
              </a:ext>
            </a:extLst>
          </p:cNvPr>
          <p:cNvSpPr>
            <a:spLocks noGrp="1"/>
          </p:cNvSpPr>
          <p:nvPr>
            <p:ph sz="half" idx="2"/>
          </p:nvPr>
        </p:nvSpPr>
        <p:spPr>
          <a:xfrm>
            <a:off x="902152" y="1909103"/>
            <a:ext cx="3791257" cy="4254938"/>
          </a:xfrm>
        </p:spPr>
        <p:txBody>
          <a:bodyPr vert="horz" lIns="91440" tIns="45720" rIns="91440" bIns="45720" rtlCol="0" anchor="t">
            <a:noAutofit/>
          </a:bodyPr>
          <a:lstStyle/>
          <a:p>
            <a:pPr marL="0" indent="0">
              <a:lnSpc>
                <a:spcPts val="2200"/>
              </a:lnSpc>
              <a:spcBef>
                <a:spcPts val="600"/>
              </a:spcBef>
              <a:buNone/>
            </a:pPr>
            <a:r>
              <a:rPr lang="sv-SE" sz="1600" b="1" dirty="0">
                <a:solidFill>
                  <a:schemeClr val="accent1"/>
                </a:solidFill>
              </a:rPr>
              <a:t>Jordbävning i Syrien och Turkiet</a:t>
            </a:r>
            <a:br>
              <a:rPr lang="sv-SE" sz="1600" b="1" dirty="0">
                <a:solidFill>
                  <a:schemeClr val="accent1"/>
                </a:solidFill>
              </a:rPr>
            </a:br>
            <a:r>
              <a:rPr lang="sv-SE" sz="1600" dirty="0">
                <a:cs typeface="Arial"/>
              </a:rPr>
              <a:t>Kraftiga jordskalv orsakade enorm förödelse i början av 2023. Tusentals människor förlorade livet och miljontals har ingenstans att bo.</a:t>
            </a:r>
            <a:endParaRPr lang="sv-SE" dirty="0"/>
          </a:p>
          <a:p>
            <a:pPr marL="0" indent="0">
              <a:lnSpc>
                <a:spcPts val="2200"/>
              </a:lnSpc>
              <a:spcBef>
                <a:spcPts val="600"/>
              </a:spcBef>
              <a:buNone/>
            </a:pPr>
            <a:br>
              <a:rPr lang="sv-SE" sz="1600" b="1" dirty="0"/>
            </a:br>
            <a:r>
              <a:rPr lang="sv-SE" sz="1600" b="1" dirty="0">
                <a:solidFill>
                  <a:schemeClr val="accent1"/>
                </a:solidFill>
              </a:rPr>
              <a:t>Hunger på Afrikas horn</a:t>
            </a:r>
            <a:br>
              <a:rPr lang="sv-SE" sz="1600" b="1" dirty="0">
                <a:solidFill>
                  <a:schemeClr val="accent1"/>
                </a:solidFill>
                <a:cs typeface="Arial"/>
              </a:rPr>
            </a:br>
            <a:r>
              <a:rPr lang="sv-SE" sz="1600" dirty="0">
                <a:cs typeface="Arial"/>
              </a:rPr>
              <a:t>Hunger breder ut sig i världen, bland annat till följd av torka. Stora delar av Afrika drabbas hårt. </a:t>
            </a:r>
          </a:p>
          <a:p>
            <a:pPr marL="0" indent="0">
              <a:lnSpc>
                <a:spcPts val="2200"/>
              </a:lnSpc>
              <a:spcBef>
                <a:spcPts val="600"/>
              </a:spcBef>
              <a:buNone/>
            </a:pPr>
            <a:br>
              <a:rPr lang="sv-SE" sz="1600" b="1" dirty="0">
                <a:solidFill>
                  <a:schemeClr val="accent1"/>
                </a:solidFill>
                <a:cs typeface="Arial"/>
              </a:rPr>
            </a:br>
            <a:r>
              <a:rPr lang="sv-SE" sz="1600" b="1" dirty="0">
                <a:solidFill>
                  <a:schemeClr val="accent1"/>
                </a:solidFill>
                <a:cs typeface="Arial"/>
              </a:rPr>
              <a:t>Pakistan</a:t>
            </a:r>
            <a:br>
              <a:rPr lang="sv-SE" sz="1600" b="1" dirty="0">
                <a:solidFill>
                  <a:schemeClr val="accent1"/>
                </a:solidFill>
                <a:cs typeface="Arial"/>
              </a:rPr>
            </a:br>
            <a:r>
              <a:rPr lang="sv-SE" sz="1600" dirty="0">
                <a:cs typeface="Arial"/>
              </a:rPr>
              <a:t>Under sommaren 2022 drabbades </a:t>
            </a:r>
            <a:br>
              <a:rPr lang="sv-SE" sz="1600" dirty="0">
                <a:cs typeface="Arial"/>
              </a:rPr>
            </a:br>
            <a:r>
              <a:rPr lang="sv-SE" sz="1600" dirty="0">
                <a:cs typeface="Arial"/>
              </a:rPr>
              <a:t>till Pakistan av svåra översvämningar; </a:t>
            </a:r>
            <a:br>
              <a:rPr lang="sv-SE" sz="1600" dirty="0">
                <a:cs typeface="Arial"/>
              </a:rPr>
            </a:br>
            <a:r>
              <a:rPr lang="sv-SE" sz="1600" dirty="0">
                <a:cs typeface="Arial"/>
              </a:rPr>
              <a:t>en tredjedel av landet låg under vatten.</a:t>
            </a:r>
          </a:p>
          <a:p>
            <a:pPr marL="215900" indent="-215900">
              <a:lnSpc>
                <a:spcPts val="2200"/>
              </a:lnSpc>
              <a:spcBef>
                <a:spcPts val="600"/>
              </a:spcBef>
            </a:pPr>
            <a:endParaRPr lang="sv-SE" sz="1600" dirty="0">
              <a:cs typeface="Arial"/>
            </a:endParaRPr>
          </a:p>
        </p:txBody>
      </p:sp>
      <p:sp>
        <p:nvSpPr>
          <p:cNvPr id="21" name="Platshållare för innehåll 20">
            <a:extLst>
              <a:ext uri="{FF2B5EF4-FFF2-40B4-BE49-F238E27FC236}">
                <a16:creationId xmlns:a16="http://schemas.microsoft.com/office/drawing/2014/main" id="{5BD2530A-2272-0247-B286-BF878FBEB648}"/>
              </a:ext>
            </a:extLst>
          </p:cNvPr>
          <p:cNvSpPr>
            <a:spLocks noGrp="1"/>
          </p:cNvSpPr>
          <p:nvPr>
            <p:ph sz="quarter" idx="4"/>
          </p:nvPr>
        </p:nvSpPr>
        <p:spPr>
          <a:xfrm>
            <a:off x="4764185" y="1910539"/>
            <a:ext cx="3488473" cy="4916928"/>
          </a:xfrm>
        </p:spPr>
        <p:txBody>
          <a:bodyPr vert="horz" lIns="91440" tIns="45720" rIns="91440" bIns="45720" rtlCol="0" anchor="t">
            <a:noAutofit/>
          </a:bodyPr>
          <a:lstStyle/>
          <a:p>
            <a:pPr marL="0" indent="0">
              <a:lnSpc>
                <a:spcPts val="2200"/>
              </a:lnSpc>
              <a:spcBef>
                <a:spcPts val="1000"/>
              </a:spcBef>
              <a:buNone/>
            </a:pPr>
            <a:r>
              <a:rPr lang="sv-SE" sz="1600" b="1" dirty="0">
                <a:solidFill>
                  <a:schemeClr val="accent1"/>
                </a:solidFill>
              </a:rPr>
              <a:t>Ukraina </a:t>
            </a:r>
            <a:br>
              <a:rPr lang="sv-SE" sz="1600" b="1" dirty="0">
                <a:solidFill>
                  <a:schemeClr val="accent1"/>
                </a:solidFill>
              </a:rPr>
            </a:br>
            <a:r>
              <a:rPr lang="sv-SE" sz="1600" dirty="0">
                <a:cs typeface="Arial"/>
              </a:rPr>
              <a:t>En enorm humanitär kris pågår </a:t>
            </a:r>
            <a:br>
              <a:rPr lang="sv-SE" sz="1600" dirty="0">
                <a:cs typeface="Arial"/>
              </a:rPr>
            </a:br>
            <a:r>
              <a:rPr lang="sv-SE" sz="1600" dirty="0">
                <a:cs typeface="Arial"/>
              </a:rPr>
              <a:t>i Europa till följd av kriget.</a:t>
            </a:r>
            <a:br>
              <a:rPr lang="sv-SE" sz="1600" dirty="0">
                <a:cs typeface="Arial"/>
              </a:rPr>
            </a:br>
            <a:endParaRPr lang="sv-SE" sz="1600" b="1" dirty="0">
              <a:solidFill>
                <a:schemeClr val="accent1"/>
              </a:solidFill>
            </a:endParaRPr>
          </a:p>
          <a:p>
            <a:pPr marL="0" indent="0">
              <a:lnSpc>
                <a:spcPts val="2200"/>
              </a:lnSpc>
              <a:spcBef>
                <a:spcPts val="600"/>
              </a:spcBef>
              <a:buNone/>
            </a:pPr>
            <a:r>
              <a:rPr lang="sv-SE" sz="1600" b="1" dirty="0">
                <a:solidFill>
                  <a:schemeClr val="accent1"/>
                </a:solidFill>
              </a:rPr>
              <a:t>Syrien</a:t>
            </a:r>
            <a:br>
              <a:rPr lang="sv-SE" sz="1600" b="1" dirty="0">
                <a:solidFill>
                  <a:schemeClr val="accent1"/>
                </a:solidFill>
              </a:rPr>
            </a:br>
            <a:r>
              <a:rPr lang="sv-SE" sz="1600" dirty="0">
                <a:cs typeface="Arial"/>
              </a:rPr>
              <a:t>Tolv år av krig och miljontals människor är på flykt inom och </a:t>
            </a:r>
            <a:br>
              <a:rPr lang="sv-SE" sz="1600" dirty="0">
                <a:cs typeface="Arial"/>
              </a:rPr>
            </a:br>
            <a:r>
              <a:rPr lang="sv-SE" sz="1600" dirty="0">
                <a:cs typeface="Arial"/>
              </a:rPr>
              <a:t>utom landet.</a:t>
            </a:r>
            <a:br>
              <a:rPr lang="sv-SE" sz="1600" dirty="0">
                <a:cs typeface="Arial"/>
              </a:rPr>
            </a:br>
            <a:endParaRPr lang="sv-SE" sz="1600" dirty="0">
              <a:cs typeface="Arial"/>
            </a:endParaRPr>
          </a:p>
          <a:p>
            <a:pPr marL="0" indent="0">
              <a:lnSpc>
                <a:spcPts val="2200"/>
              </a:lnSpc>
              <a:spcBef>
                <a:spcPts val="1000"/>
              </a:spcBef>
              <a:buNone/>
            </a:pPr>
            <a:r>
              <a:rPr lang="sv-SE" sz="1600" b="1" dirty="0">
                <a:solidFill>
                  <a:schemeClr val="accent1"/>
                </a:solidFill>
              </a:rPr>
              <a:t>Afghanistan</a:t>
            </a:r>
            <a:br>
              <a:rPr lang="sv-SE" sz="1600" b="1" dirty="0">
                <a:solidFill>
                  <a:schemeClr val="accent1"/>
                </a:solidFill>
              </a:rPr>
            </a:br>
            <a:r>
              <a:rPr lang="sv-SE" sz="1600" dirty="0">
                <a:cs typeface="Arial"/>
              </a:rPr>
              <a:t>Efter fyra decennier av konflikter är befolkningen hårt prövad. Mer än hälften är i behov av nödhjälp.</a:t>
            </a:r>
            <a:br>
              <a:rPr lang="sv-SE" sz="1600" dirty="0">
                <a:cs typeface="Arial"/>
              </a:rPr>
            </a:br>
            <a:endParaRPr lang="sv-SE" sz="1600" dirty="0">
              <a:cs typeface="Arial"/>
            </a:endParaRPr>
          </a:p>
          <a:p>
            <a:pPr marL="0" indent="0">
              <a:lnSpc>
                <a:spcPts val="2200"/>
              </a:lnSpc>
              <a:spcBef>
                <a:spcPts val="600"/>
              </a:spcBef>
              <a:buNone/>
            </a:pPr>
            <a:endParaRPr lang="sv-SE" sz="1600" dirty="0"/>
          </a:p>
        </p:txBody>
      </p:sp>
      <p:sp>
        <p:nvSpPr>
          <p:cNvPr id="22" name="Platshållare för text 21">
            <a:extLst>
              <a:ext uri="{FF2B5EF4-FFF2-40B4-BE49-F238E27FC236}">
                <a16:creationId xmlns:a16="http://schemas.microsoft.com/office/drawing/2014/main" id="{BF8919A3-A797-E543-A028-CD8E08C12B01}"/>
              </a:ext>
            </a:extLst>
          </p:cNvPr>
          <p:cNvSpPr>
            <a:spLocks noGrp="1"/>
          </p:cNvSpPr>
          <p:nvPr>
            <p:ph type="body" idx="13"/>
          </p:nvPr>
        </p:nvSpPr>
        <p:spPr>
          <a:xfrm>
            <a:off x="4762855" y="1103916"/>
            <a:ext cx="3024000" cy="665762"/>
          </a:xfrm>
        </p:spPr>
        <p:txBody>
          <a:bodyPr/>
          <a:lstStyle/>
          <a:p>
            <a:r>
              <a:rPr lang="sv-SE" sz="2000" dirty="0"/>
              <a:t>Krig och konflikter</a:t>
            </a:r>
          </a:p>
        </p:txBody>
      </p:sp>
      <p:sp>
        <p:nvSpPr>
          <p:cNvPr id="11" name="Platshållare för innehåll 2">
            <a:extLst>
              <a:ext uri="{FF2B5EF4-FFF2-40B4-BE49-F238E27FC236}">
                <a16:creationId xmlns:a16="http://schemas.microsoft.com/office/drawing/2014/main" id="{91E19EDD-0538-0B46-A74C-1A859F2A35B0}"/>
              </a:ext>
            </a:extLst>
          </p:cNvPr>
          <p:cNvSpPr txBox="1">
            <a:spLocks/>
          </p:cNvSpPr>
          <p:nvPr/>
        </p:nvSpPr>
        <p:spPr>
          <a:xfrm>
            <a:off x="491263" y="313483"/>
            <a:ext cx="5210175" cy="295275"/>
          </a:xfrm>
          <a:prstGeom prst="rect">
            <a:avLst/>
          </a:prstGeom>
        </p:spPr>
        <p:txBody>
          <a:bodyPr>
            <a:normAutofit fontScale="92500" lnSpcReduction="20000"/>
          </a:bodyPr>
          <a:lst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sz="1800">
              <a:highlight>
                <a:srgbClr val="00FF00"/>
              </a:highlight>
            </a:endParaRPr>
          </a:p>
        </p:txBody>
      </p:sp>
      <p:sp>
        <p:nvSpPr>
          <p:cNvPr id="12" name="Rubrik 1">
            <a:extLst>
              <a:ext uri="{FF2B5EF4-FFF2-40B4-BE49-F238E27FC236}">
                <a16:creationId xmlns:a16="http://schemas.microsoft.com/office/drawing/2014/main" id="{C19991B3-8D58-F44A-A835-84F9A79A330F}"/>
              </a:ext>
            </a:extLst>
          </p:cNvPr>
          <p:cNvSpPr txBox="1">
            <a:spLocks/>
          </p:cNvSpPr>
          <p:nvPr/>
        </p:nvSpPr>
        <p:spPr>
          <a:xfrm>
            <a:off x="899432" y="654448"/>
            <a:ext cx="8000152" cy="898840"/>
          </a:xfrm>
          <a:prstGeom prst="rect">
            <a:avLst/>
          </a:prstGeom>
        </p:spPr>
        <p:txBody>
          <a:bodyPr anchor="t">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dirty="0">
                <a:solidFill>
                  <a:schemeClr val="accent1"/>
                </a:solidFill>
              </a:rPr>
              <a:t>Exempel på pågående kriser </a:t>
            </a:r>
          </a:p>
        </p:txBody>
      </p:sp>
      <p:sp>
        <p:nvSpPr>
          <p:cNvPr id="9" name="Platshållare för innehåll 8">
            <a:extLst>
              <a:ext uri="{FF2B5EF4-FFF2-40B4-BE49-F238E27FC236}">
                <a16:creationId xmlns:a16="http://schemas.microsoft.com/office/drawing/2014/main" id="{E24866CB-51E7-1965-B600-61ABD57336DF}"/>
              </a:ext>
            </a:extLst>
          </p:cNvPr>
          <p:cNvSpPr>
            <a:spLocks noGrp="1"/>
          </p:cNvSpPr>
          <p:nvPr>
            <p:ph sz="quarter" idx="14"/>
          </p:nvPr>
        </p:nvSpPr>
        <p:spPr>
          <a:xfrm>
            <a:off x="8212264" y="1909103"/>
            <a:ext cx="3488472" cy="4254938"/>
          </a:xfrm>
        </p:spPr>
        <p:txBody>
          <a:bodyPr>
            <a:normAutofit/>
          </a:bodyPr>
          <a:lstStyle/>
          <a:p>
            <a:pPr marL="0" indent="0">
              <a:lnSpc>
                <a:spcPts val="2200"/>
              </a:lnSpc>
              <a:spcBef>
                <a:spcPts val="1000"/>
              </a:spcBef>
              <a:buNone/>
            </a:pPr>
            <a:r>
              <a:rPr lang="sv-SE" sz="1600" b="1" dirty="0">
                <a:solidFill>
                  <a:schemeClr val="accent1"/>
                </a:solidFill>
              </a:rPr>
              <a:t>Myanmar </a:t>
            </a:r>
            <a:br>
              <a:rPr lang="sv-SE" sz="1600" b="1" dirty="0">
                <a:solidFill>
                  <a:schemeClr val="accent1"/>
                </a:solidFill>
              </a:rPr>
            </a:br>
            <a:r>
              <a:rPr lang="sv-SE" sz="1600" dirty="0"/>
              <a:t>Humanitär kris efter politisk oro slår mot människor.</a:t>
            </a:r>
          </a:p>
          <a:p>
            <a:pPr marL="0" indent="0">
              <a:lnSpc>
                <a:spcPts val="2200"/>
              </a:lnSpc>
              <a:spcBef>
                <a:spcPts val="1000"/>
              </a:spcBef>
              <a:buNone/>
            </a:pPr>
            <a:br>
              <a:rPr lang="sv-SE" sz="1600" b="1" i="1" dirty="0">
                <a:solidFill>
                  <a:schemeClr val="accent1"/>
                </a:solidFill>
              </a:rPr>
            </a:br>
            <a:r>
              <a:rPr lang="sv-SE" sz="1600" b="1" dirty="0">
                <a:solidFill>
                  <a:schemeClr val="accent1"/>
                </a:solidFill>
              </a:rPr>
              <a:t>Gaza och Israel</a:t>
            </a:r>
            <a:br>
              <a:rPr lang="sv-SE" sz="1600" b="1" dirty="0">
                <a:solidFill>
                  <a:schemeClr val="accent1"/>
                </a:solidFill>
              </a:rPr>
            </a:br>
            <a:r>
              <a:rPr lang="sv-SE" sz="1600" dirty="0"/>
              <a:t>Oktober 2023 utbröt det femte kriget på 15 år i området. Kriget har utvecklats till en humanitär katastrof.</a:t>
            </a:r>
          </a:p>
          <a:p>
            <a:pPr marL="0" indent="0">
              <a:lnSpc>
                <a:spcPts val="2200"/>
              </a:lnSpc>
              <a:spcBef>
                <a:spcPts val="1000"/>
              </a:spcBef>
              <a:buNone/>
            </a:pPr>
            <a:r>
              <a:rPr lang="sv-SE" sz="1600" dirty="0"/>
              <a:t> </a:t>
            </a:r>
          </a:p>
          <a:p>
            <a:pPr marL="0" indent="0">
              <a:lnSpc>
                <a:spcPts val="2200"/>
              </a:lnSpc>
              <a:spcBef>
                <a:spcPts val="1000"/>
              </a:spcBef>
              <a:buNone/>
            </a:pPr>
            <a:r>
              <a:rPr lang="sv-SE" sz="1600" b="1" dirty="0">
                <a:solidFill>
                  <a:schemeClr val="accent1"/>
                </a:solidFill>
              </a:rPr>
              <a:t>Sudan</a:t>
            </a:r>
            <a:br>
              <a:rPr lang="sv-SE" sz="1600" b="1" dirty="0">
                <a:solidFill>
                  <a:schemeClr val="accent1"/>
                </a:solidFill>
              </a:rPr>
            </a:br>
            <a:r>
              <a:rPr lang="sv-SE" sz="1600" dirty="0">
                <a:cs typeface="Arial"/>
              </a:rPr>
              <a:t>Svåra strider tvingar många på flykt. </a:t>
            </a:r>
          </a:p>
        </p:txBody>
      </p:sp>
    </p:spTree>
    <p:extLst>
      <p:ext uri="{BB962C8B-B14F-4D97-AF65-F5344CB8AC3E}">
        <p14:creationId xmlns:p14="http://schemas.microsoft.com/office/powerpoint/2010/main" val="2104081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5">
            <a:extLst>
              <a:ext uri="{FF2B5EF4-FFF2-40B4-BE49-F238E27FC236}">
                <a16:creationId xmlns:a16="http://schemas.microsoft.com/office/drawing/2014/main" id="{0F33BB22-2779-7BD2-4C31-96A86811625B}"/>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46011"/>
          <a:stretch/>
        </p:blipFill>
        <p:spPr>
          <a:xfrm>
            <a:off x="0" y="0"/>
            <a:ext cx="12192000" cy="6858000"/>
          </a:xfrm>
        </p:spPr>
      </p:pic>
      <p:sp>
        <p:nvSpPr>
          <p:cNvPr id="10" name="Rubrik 1">
            <a:extLst>
              <a:ext uri="{FF2B5EF4-FFF2-40B4-BE49-F238E27FC236}">
                <a16:creationId xmlns:a16="http://schemas.microsoft.com/office/drawing/2014/main" id="{633D5BF2-CE87-4115-B734-7C1C5AB8B00E}"/>
              </a:ext>
            </a:extLst>
          </p:cNvPr>
          <p:cNvSpPr txBox="1">
            <a:spLocks/>
          </p:cNvSpPr>
          <p:nvPr/>
        </p:nvSpPr>
        <p:spPr>
          <a:xfrm>
            <a:off x="980759" y="5772295"/>
            <a:ext cx="6945335" cy="417820"/>
          </a:xfrm>
          <a:prstGeom prst="rect">
            <a:avLst/>
          </a:prstGeom>
          <a:effectLst/>
        </p:spPr>
        <p:txBody>
          <a:bodyPr anchor="t"/>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indent="0">
              <a:buNone/>
            </a:pPr>
            <a:endParaRPr lang="sv-SE" sz="2000" b="0">
              <a:solidFill>
                <a:schemeClr val="bg1"/>
              </a:solidFill>
            </a:endParaRPr>
          </a:p>
        </p:txBody>
      </p:sp>
      <p:sp>
        <p:nvSpPr>
          <p:cNvPr id="9" name="Rektangel 8">
            <a:extLst>
              <a:ext uri="{FF2B5EF4-FFF2-40B4-BE49-F238E27FC236}">
                <a16:creationId xmlns:a16="http://schemas.microsoft.com/office/drawing/2014/main" id="{2082DA49-F765-B54C-B063-9AC375974457}"/>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976F36FC-C2F6-B245-8357-FD6A94E0A436}"/>
              </a:ext>
            </a:extLst>
          </p:cNvPr>
          <p:cNvSpPr/>
          <p:nvPr/>
        </p:nvSpPr>
        <p:spPr>
          <a:xfrm>
            <a:off x="921767" y="482277"/>
            <a:ext cx="12043179" cy="830997"/>
          </a:xfrm>
          <a:prstGeom prst="rect">
            <a:avLst/>
          </a:prstGeom>
        </p:spPr>
        <p:txBody>
          <a:bodyPr wrap="square">
            <a:spAutoFit/>
          </a:bodyPr>
          <a:lstStyle/>
          <a:p>
            <a:r>
              <a:rPr lang="sv-SE" sz="4800" b="1">
                <a:solidFill>
                  <a:schemeClr val="bg1"/>
                </a:solidFill>
              </a:rPr>
              <a:t>Sverige behöver oss</a:t>
            </a:r>
            <a:endParaRPr lang="en-US" sz="4800" b="1">
              <a:solidFill>
                <a:schemeClr val="bg1"/>
              </a:solidFill>
            </a:endParaRPr>
          </a:p>
        </p:txBody>
      </p:sp>
      <p:sp>
        <p:nvSpPr>
          <p:cNvPr id="16" name="Rektangel 15">
            <a:extLst>
              <a:ext uri="{FF2B5EF4-FFF2-40B4-BE49-F238E27FC236}">
                <a16:creationId xmlns:a16="http://schemas.microsoft.com/office/drawing/2014/main" id="{88AD43DE-D042-8544-AE6F-2849DFB748AE}"/>
              </a:ext>
            </a:extLst>
          </p:cNvPr>
          <p:cNvSpPr/>
          <p:nvPr/>
        </p:nvSpPr>
        <p:spPr>
          <a:xfrm>
            <a:off x="921767" y="1320737"/>
            <a:ext cx="11876257" cy="369332"/>
          </a:xfrm>
          <a:prstGeom prst="rect">
            <a:avLst/>
          </a:prstGeom>
        </p:spPr>
        <p:txBody>
          <a:bodyPr wrap="square">
            <a:spAutoFit/>
          </a:bodyPr>
          <a:lstStyle/>
          <a:p>
            <a:r>
              <a:rPr lang="sv-SE">
                <a:solidFill>
                  <a:schemeClr val="bg1"/>
                </a:solidFill>
              </a:rPr>
              <a:t>I Sverige finns lokalföreningar över hela landet där tusentals volontärer är engagerade.</a:t>
            </a:r>
          </a:p>
        </p:txBody>
      </p:sp>
    </p:spTree>
    <p:extLst>
      <p:ext uri="{BB962C8B-B14F-4D97-AF65-F5344CB8AC3E}">
        <p14:creationId xmlns:p14="http://schemas.microsoft.com/office/powerpoint/2010/main" val="2414459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9E9F6815-F6D4-478F-99DC-07E707C6634D}"/>
              </a:ext>
            </a:extLst>
          </p:cNvPr>
          <p:cNvSpPr/>
          <p:nvPr/>
        </p:nvSpPr>
        <p:spPr>
          <a:xfrm>
            <a:off x="6161207" y="2833530"/>
            <a:ext cx="3956408" cy="1195648"/>
          </a:xfrm>
          <a:prstGeom prst="rect">
            <a:avLst/>
          </a:prstGeom>
        </p:spPr>
        <p:txBody>
          <a:bodyPr wrap="square" anchor="t">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sv-SE" sz="5400" b="1" i="0" u="none" strike="noStrike" kern="1200" cap="none" spc="0" normalizeH="0" baseline="0" noProof="0" dirty="0">
                <a:ln>
                  <a:noFill/>
                </a:ln>
                <a:solidFill>
                  <a:prstClr val="white"/>
                </a:solidFill>
                <a:effectLst/>
                <a:uLnTx/>
                <a:uFillTx/>
                <a:latin typeface="Arial"/>
                <a:ea typeface="+mn-ea"/>
                <a:cs typeface="+mn-cs"/>
              </a:rPr>
              <a:t>347</a:t>
            </a:r>
            <a:br>
              <a:rPr kumimoji="0" lang="sv-SE" sz="3600" b="1" i="0" u="none" strike="noStrike" kern="1200" cap="none" spc="0" normalizeH="0" baseline="0" noProof="0" dirty="0">
                <a:ln>
                  <a:noFill/>
                </a:ln>
                <a:solidFill>
                  <a:prstClr val="white"/>
                </a:solidFill>
                <a:effectLst/>
                <a:uLnTx/>
                <a:uFillTx/>
                <a:latin typeface="Arial"/>
                <a:ea typeface="+mn-ea"/>
                <a:cs typeface="+mn-cs"/>
              </a:rPr>
            </a:br>
            <a:r>
              <a:rPr kumimoji="0" lang="sv-SE" sz="2800" b="0" i="0" u="none" strike="noStrike" kern="1200" cap="none" spc="0" normalizeH="0" baseline="0" noProof="0" dirty="0">
                <a:ln>
                  <a:noFill/>
                </a:ln>
                <a:solidFill>
                  <a:prstClr val="white"/>
                </a:solidFill>
                <a:effectLst/>
                <a:uLnTx/>
                <a:uFillTx/>
                <a:latin typeface="Arial"/>
                <a:ea typeface="+mn-ea"/>
                <a:cs typeface="+mn-cs"/>
              </a:rPr>
              <a:t>lokalföreningar</a:t>
            </a:r>
            <a:r>
              <a:rPr kumimoji="0" lang="sv-SE" sz="3200" b="0" i="0" u="none" strike="noStrike" kern="1200" cap="none" spc="0" normalizeH="0" baseline="0" noProof="0" dirty="0">
                <a:ln>
                  <a:noFill/>
                </a:ln>
                <a:solidFill>
                  <a:prstClr val="white"/>
                </a:solidFill>
                <a:effectLst/>
                <a:uLnTx/>
                <a:uFillTx/>
                <a:latin typeface="Arial"/>
                <a:ea typeface="+mn-ea"/>
                <a:cs typeface="+mn-cs"/>
              </a:rPr>
              <a:t> </a:t>
            </a:r>
            <a:endParaRPr kumimoji="0" lang="sv-S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ktangel 18">
            <a:extLst>
              <a:ext uri="{FF2B5EF4-FFF2-40B4-BE49-F238E27FC236}">
                <a16:creationId xmlns:a16="http://schemas.microsoft.com/office/drawing/2014/main" id="{A2D4903F-1BC7-42C0-96C1-DA2766D9D66E}"/>
              </a:ext>
            </a:extLst>
          </p:cNvPr>
          <p:cNvSpPr/>
          <p:nvPr/>
        </p:nvSpPr>
        <p:spPr>
          <a:xfrm>
            <a:off x="8422454" y="4546210"/>
            <a:ext cx="3149393" cy="1195648"/>
          </a:xfrm>
          <a:prstGeom prst="rect">
            <a:avLst/>
          </a:prstGeom>
        </p:spPr>
        <p:txBody>
          <a:bodyPr wrap="square">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sv-SE" sz="5400" b="1" i="0" u="none" strike="noStrike" kern="1200" cap="none" spc="0" normalizeH="0" baseline="0" noProof="0" dirty="0">
                <a:ln>
                  <a:noFill/>
                </a:ln>
                <a:solidFill>
                  <a:prstClr val="white"/>
                </a:solidFill>
                <a:effectLst/>
                <a:uLnTx/>
                <a:uFillTx/>
                <a:latin typeface="Arial"/>
                <a:ea typeface="+mn-ea"/>
                <a:cs typeface="+mn-cs"/>
              </a:rPr>
              <a:t>23 000 </a:t>
            </a:r>
            <a:br>
              <a:rPr kumimoji="0" lang="sv-SE" sz="5400" b="1" i="0" u="none" strike="noStrike" kern="1200" cap="none" spc="0" normalizeH="0" baseline="0" noProof="0" dirty="0">
                <a:ln>
                  <a:noFill/>
                </a:ln>
                <a:solidFill>
                  <a:prstClr val="white"/>
                </a:solidFill>
                <a:effectLst/>
                <a:uLnTx/>
                <a:uFillTx/>
                <a:latin typeface="Arial"/>
                <a:ea typeface="+mn-ea"/>
                <a:cs typeface="+mn-cs"/>
              </a:rPr>
            </a:br>
            <a:r>
              <a:rPr kumimoji="0" lang="sv-SE" sz="2800" b="0" i="0" u="none" strike="noStrike" kern="1200" cap="none" spc="0" normalizeH="0" baseline="0" noProof="0" dirty="0">
                <a:ln>
                  <a:noFill/>
                </a:ln>
                <a:solidFill>
                  <a:prstClr val="white"/>
                </a:solidFill>
                <a:effectLst/>
                <a:uLnTx/>
                <a:uFillTx/>
                <a:latin typeface="Arial"/>
                <a:ea typeface="+mn-ea"/>
                <a:cs typeface="+mn-cs"/>
              </a:rPr>
              <a:t>volontärer</a:t>
            </a:r>
            <a:endParaRPr kumimoji="0" lang="sv-S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ktangel 21">
            <a:extLst>
              <a:ext uri="{FF2B5EF4-FFF2-40B4-BE49-F238E27FC236}">
                <a16:creationId xmlns:a16="http://schemas.microsoft.com/office/drawing/2014/main" id="{A3D6C825-B2C3-41C1-90AE-D5F35903A29F}"/>
              </a:ext>
            </a:extLst>
          </p:cNvPr>
          <p:cNvSpPr/>
          <p:nvPr/>
        </p:nvSpPr>
        <p:spPr>
          <a:xfrm>
            <a:off x="2579473" y="2858953"/>
            <a:ext cx="3105727" cy="1195648"/>
          </a:xfrm>
          <a:prstGeom prst="rect">
            <a:avLst/>
          </a:prstGeom>
        </p:spPr>
        <p:txBody>
          <a:bodyPr wrap="square" anchor="ctr">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sv-SE" sz="5400" b="1" i="0" u="none" strike="noStrike" kern="1200" cap="none" spc="0" normalizeH="0" baseline="0" noProof="0" dirty="0">
                <a:ln>
                  <a:noFill/>
                </a:ln>
                <a:solidFill>
                  <a:prstClr val="white"/>
                </a:solidFill>
                <a:effectLst/>
                <a:uLnTx/>
                <a:uFillTx/>
                <a:latin typeface="Arial"/>
                <a:ea typeface="+mn-ea"/>
                <a:cs typeface="+mn-cs"/>
              </a:rPr>
              <a:t>83 300</a:t>
            </a:r>
            <a:br>
              <a:rPr kumimoji="0" lang="sv-SE" sz="5400" b="1" i="0" u="none" strike="noStrike" kern="1200" cap="none" spc="0" normalizeH="0" baseline="0" noProof="0" dirty="0">
                <a:ln>
                  <a:noFill/>
                </a:ln>
                <a:solidFill>
                  <a:prstClr val="white"/>
                </a:solidFill>
                <a:effectLst/>
                <a:uLnTx/>
                <a:uFillTx/>
                <a:latin typeface="Arial"/>
                <a:ea typeface="+mn-ea"/>
                <a:cs typeface="+mn-cs"/>
              </a:rPr>
            </a:br>
            <a:r>
              <a:rPr kumimoji="0" lang="sv-SE" sz="2800" b="0" i="0" u="none" strike="noStrike" kern="1200" cap="none" spc="0" normalizeH="0" baseline="0" noProof="0" dirty="0">
                <a:ln>
                  <a:noFill/>
                </a:ln>
                <a:solidFill>
                  <a:prstClr val="white"/>
                </a:solidFill>
                <a:effectLst/>
                <a:uLnTx/>
                <a:uFillTx/>
                <a:latin typeface="Arial"/>
                <a:ea typeface="+mn-ea"/>
                <a:cs typeface="+mn-cs"/>
              </a:rPr>
              <a:t>medlemmar</a:t>
            </a:r>
            <a:endParaRPr kumimoji="0" lang="sv-S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8E2455D5-DE60-4674-BF12-DF7C03B30CAA}"/>
              </a:ext>
            </a:extLst>
          </p:cNvPr>
          <p:cNvSpPr/>
          <p:nvPr/>
        </p:nvSpPr>
        <p:spPr>
          <a:xfrm>
            <a:off x="4562051" y="4546210"/>
            <a:ext cx="3038078" cy="1195648"/>
          </a:xfrm>
          <a:prstGeom prst="rect">
            <a:avLst/>
          </a:prstGeom>
        </p:spPr>
        <p:txBody>
          <a:bodyPr wrap="square">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sv-SE" sz="5400" b="1" i="0" u="none" strike="noStrike" kern="1200" cap="none" spc="0" normalizeH="0" baseline="0" noProof="0" dirty="0">
                <a:ln>
                  <a:noFill/>
                </a:ln>
                <a:solidFill>
                  <a:prstClr val="white"/>
                </a:solidFill>
                <a:effectLst/>
                <a:uLnTx/>
                <a:uFillTx/>
                <a:latin typeface="Arial"/>
                <a:ea typeface="+mn-ea"/>
                <a:cs typeface="+mn-cs"/>
              </a:rPr>
              <a:t>465</a:t>
            </a:r>
            <a:r>
              <a:rPr kumimoji="0" lang="sv-SE" sz="3600" b="1" i="0" u="none" strike="noStrike" kern="1200" cap="none" spc="0" normalizeH="0" baseline="0" noProof="0" dirty="0">
                <a:ln>
                  <a:noFill/>
                </a:ln>
                <a:solidFill>
                  <a:prstClr val="white"/>
                </a:solidFill>
                <a:effectLst/>
                <a:uLnTx/>
                <a:uFillTx/>
                <a:latin typeface="Arial"/>
                <a:ea typeface="+mn-ea"/>
                <a:cs typeface="+mn-cs"/>
              </a:rPr>
              <a:t> </a:t>
            </a:r>
            <a:br>
              <a:rPr kumimoji="0" lang="sv-SE" sz="3600" b="1" i="0" u="none" strike="noStrike" kern="1200" cap="none" spc="0" normalizeH="0" baseline="0" noProof="0" dirty="0">
                <a:ln>
                  <a:noFill/>
                </a:ln>
                <a:solidFill>
                  <a:prstClr val="white"/>
                </a:solidFill>
                <a:effectLst/>
                <a:uLnTx/>
                <a:uFillTx/>
                <a:latin typeface="Arial"/>
                <a:ea typeface="+mn-ea"/>
                <a:cs typeface="+mn-cs"/>
              </a:rPr>
            </a:br>
            <a:r>
              <a:rPr kumimoji="0" lang="sv-SE" sz="3200" b="0" i="0" u="none" strike="noStrike" kern="1200" cap="none" spc="0" normalizeH="0" baseline="0" noProof="0" dirty="0">
                <a:ln>
                  <a:noFill/>
                </a:ln>
                <a:solidFill>
                  <a:prstClr val="white"/>
                </a:solidFill>
                <a:effectLst/>
                <a:uLnTx/>
                <a:uFillTx/>
                <a:latin typeface="Arial"/>
                <a:ea typeface="+mn-ea"/>
                <a:cs typeface="+mn-cs"/>
              </a:rPr>
              <a:t>anställda</a:t>
            </a:r>
            <a:endParaRPr kumimoji="0" lang="sv-S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68EA711A-A893-486C-8766-493E200C3811}"/>
              </a:ext>
            </a:extLst>
          </p:cNvPr>
          <p:cNvSpPr/>
          <p:nvPr/>
        </p:nvSpPr>
        <p:spPr>
          <a:xfrm>
            <a:off x="537236" y="4546210"/>
            <a:ext cx="3696154" cy="1195648"/>
          </a:xfrm>
          <a:prstGeom prst="rect">
            <a:avLst/>
          </a:prstGeom>
        </p:spPr>
        <p:txBody>
          <a:bodyPr wrap="square">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sv-SE" sz="5400" b="1" i="0" u="none" strike="noStrike" kern="1200" cap="none" spc="0" normalizeH="0" baseline="0" noProof="0" dirty="0">
                <a:ln>
                  <a:noFill/>
                </a:ln>
                <a:solidFill>
                  <a:prstClr val="white"/>
                </a:solidFill>
                <a:effectLst/>
                <a:uLnTx/>
                <a:uFillTx/>
                <a:latin typeface="Arial"/>
                <a:ea typeface="+mn-ea"/>
                <a:cs typeface="+mn-cs"/>
              </a:rPr>
              <a:t>97 400</a:t>
            </a:r>
            <a:br>
              <a:rPr kumimoji="0" lang="sv-SE" sz="5400" b="1" i="0" u="none" strike="noStrike" kern="1200" cap="none" spc="0" normalizeH="0" baseline="0" noProof="0" dirty="0">
                <a:ln>
                  <a:noFill/>
                </a:ln>
                <a:solidFill>
                  <a:prstClr val="white"/>
                </a:solidFill>
                <a:effectLst/>
                <a:uLnTx/>
                <a:uFillTx/>
                <a:latin typeface="Arial"/>
                <a:ea typeface="+mn-ea"/>
                <a:cs typeface="+mn-cs"/>
              </a:rPr>
            </a:br>
            <a:r>
              <a:rPr kumimoji="0" lang="sv-SE" sz="2800" b="0" i="0" u="none" strike="noStrike" kern="1200" cap="none" spc="0" normalizeH="0" baseline="0" noProof="0" dirty="0">
                <a:ln>
                  <a:noFill/>
                </a:ln>
                <a:solidFill>
                  <a:prstClr val="white"/>
                </a:solidFill>
                <a:effectLst/>
                <a:uLnTx/>
                <a:uFillTx/>
                <a:latin typeface="Arial"/>
                <a:ea typeface="+mn-ea"/>
                <a:cs typeface="+mn-cs"/>
              </a:rPr>
              <a:t>månadsgivare</a:t>
            </a:r>
            <a:r>
              <a:rPr kumimoji="0" lang="sv-SE" sz="3200" b="1" i="0" u="none" strike="noStrike" kern="1200" cap="none" spc="0" normalizeH="0" baseline="0" noProof="0" dirty="0">
                <a:ln>
                  <a:noFill/>
                </a:ln>
                <a:solidFill>
                  <a:prstClr val="white"/>
                </a:solidFill>
                <a:effectLst/>
                <a:uLnTx/>
                <a:uFillTx/>
                <a:latin typeface="Arial"/>
                <a:ea typeface="+mn-ea"/>
                <a:cs typeface="+mn-cs"/>
              </a:rPr>
              <a:t> </a:t>
            </a:r>
            <a:endParaRPr kumimoji="0" lang="sv-SE" sz="3600" b="1" i="0" u="none" strike="noStrike" kern="1200" cap="none" spc="0" normalizeH="0" baseline="0" noProof="0" dirty="0">
              <a:ln>
                <a:noFill/>
              </a:ln>
              <a:solidFill>
                <a:prstClr val="white"/>
              </a:solidFill>
              <a:effectLst/>
              <a:uLnTx/>
              <a:uFillTx/>
              <a:latin typeface="Arial"/>
              <a:ea typeface="+mn-ea"/>
              <a:cs typeface="+mn-cs"/>
            </a:endParaRPr>
          </a:p>
        </p:txBody>
      </p:sp>
      <p:sp>
        <p:nvSpPr>
          <p:cNvPr id="29" name="Rektangel 28">
            <a:extLst>
              <a:ext uri="{FF2B5EF4-FFF2-40B4-BE49-F238E27FC236}">
                <a16:creationId xmlns:a16="http://schemas.microsoft.com/office/drawing/2014/main" id="{28B44293-E5FD-4143-A4FB-1EDD16976B5D}"/>
              </a:ext>
            </a:extLst>
          </p:cNvPr>
          <p:cNvSpPr/>
          <p:nvPr/>
        </p:nvSpPr>
        <p:spPr>
          <a:xfrm>
            <a:off x="0" y="0"/>
            <a:ext cx="12192000" cy="2182772"/>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ubrik 3">
            <a:extLst>
              <a:ext uri="{FF2B5EF4-FFF2-40B4-BE49-F238E27FC236}">
                <a16:creationId xmlns:a16="http://schemas.microsoft.com/office/drawing/2014/main" id="{C2FECB9C-4E72-054F-ACB7-FA840D4856B2}"/>
              </a:ext>
            </a:extLst>
          </p:cNvPr>
          <p:cNvSpPr txBox="1">
            <a:spLocks/>
          </p:cNvSpPr>
          <p:nvPr/>
        </p:nvSpPr>
        <p:spPr>
          <a:xfrm>
            <a:off x="928718" y="660719"/>
            <a:ext cx="10304744" cy="843695"/>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a:ln>
                  <a:noFill/>
                </a:ln>
                <a:solidFill>
                  <a:srgbClr val="E20025"/>
                </a:solidFill>
                <a:effectLst/>
                <a:uLnTx/>
                <a:uFillTx/>
                <a:latin typeface="Arial"/>
                <a:ea typeface="+mj-ea"/>
                <a:cs typeface="+mj-cs"/>
              </a:rPr>
              <a:t>Röda Korsets verksamhet i Sverige</a:t>
            </a:r>
          </a:p>
        </p:txBody>
      </p:sp>
    </p:spTree>
    <p:extLst>
      <p:ext uri="{BB962C8B-B14F-4D97-AF65-F5344CB8AC3E}">
        <p14:creationId xmlns:p14="http://schemas.microsoft.com/office/powerpoint/2010/main" val="3094246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person, klädsel, inomhus, person&#10;&#10;Automatiskt genererad beskrivning">
            <a:extLst>
              <a:ext uri="{FF2B5EF4-FFF2-40B4-BE49-F238E27FC236}">
                <a16:creationId xmlns:a16="http://schemas.microsoft.com/office/drawing/2014/main" id="{77DDA128-07C7-AB8F-9553-06565AEF764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0361" r="20361"/>
          <a:stretch>
            <a:fillRect/>
          </a:stretch>
        </p:blipFill>
        <p:spPr/>
      </p:pic>
      <p:sp>
        <p:nvSpPr>
          <p:cNvPr id="12" name="Platshållare för text 3">
            <a:extLst>
              <a:ext uri="{FF2B5EF4-FFF2-40B4-BE49-F238E27FC236}">
                <a16:creationId xmlns:a16="http://schemas.microsoft.com/office/drawing/2014/main" id="{1FF61FC5-334D-1A48-88B8-E08A4C97364B}"/>
              </a:ext>
            </a:extLst>
          </p:cNvPr>
          <p:cNvSpPr>
            <a:spLocks noGrp="1"/>
          </p:cNvSpPr>
          <p:nvPr>
            <p:ph type="body" sz="half" idx="2"/>
          </p:nvPr>
        </p:nvSpPr>
        <p:spPr>
          <a:xfrm>
            <a:off x="942975" y="1802961"/>
            <a:ext cx="4387602" cy="4966545"/>
          </a:xfrm>
        </p:spPr>
        <p:txBody>
          <a:bodyPr vert="horz" lIns="91440" tIns="45720" rIns="91440" bIns="45720" rtlCol="0">
            <a:noAutofit/>
          </a:bodyPr>
          <a:lstStyle/>
          <a:p>
            <a:pPr marL="342900" indent="-342900">
              <a:lnSpc>
                <a:spcPts val="2200"/>
              </a:lnSpc>
              <a:spcBef>
                <a:spcPts val="1200"/>
              </a:spcBef>
              <a:buSzPct val="100000"/>
              <a:buBlip>
                <a:blip r:embed="rId4"/>
              </a:buBlip>
            </a:pPr>
            <a:r>
              <a:rPr lang="sv-SE" sz="1600" dirty="0">
                <a:cs typeface="Arial"/>
              </a:rPr>
              <a:t>Vi vill att fler liv ska räddas, och vi </a:t>
            </a:r>
            <a:br>
              <a:rPr lang="sv-SE" sz="1600" dirty="0">
                <a:cs typeface="Arial"/>
              </a:rPr>
            </a:br>
            <a:r>
              <a:rPr lang="sv-SE" sz="1600" dirty="0">
                <a:cs typeface="Arial"/>
              </a:rPr>
              <a:t>vet att tidiga insatser räddar liv. </a:t>
            </a:r>
          </a:p>
          <a:p>
            <a:pPr marL="342900" indent="-342900">
              <a:lnSpc>
                <a:spcPts val="2200"/>
              </a:lnSpc>
              <a:spcBef>
                <a:spcPts val="1200"/>
              </a:spcBef>
              <a:buSzPct val="100000"/>
              <a:buBlip>
                <a:blip r:embed="rId4"/>
              </a:buBlip>
            </a:pPr>
            <a:r>
              <a:rPr lang="sv-SE" sz="1600" dirty="0">
                <a:cs typeface="Arial"/>
              </a:rPr>
              <a:t>Hjälparens kunskaper och mod är ett </a:t>
            </a:r>
            <a:br>
              <a:rPr lang="sv-SE" sz="1600" dirty="0">
                <a:cs typeface="Arial"/>
              </a:rPr>
            </a:br>
            <a:r>
              <a:rPr lang="sv-SE" sz="1600" dirty="0">
                <a:cs typeface="Arial"/>
              </a:rPr>
              <a:t>par av många faktorer som avgör hur </a:t>
            </a:r>
            <a:br>
              <a:rPr lang="sv-SE" sz="1600" dirty="0">
                <a:cs typeface="Arial"/>
              </a:rPr>
            </a:br>
            <a:r>
              <a:rPr lang="sv-SE" sz="1600" dirty="0">
                <a:cs typeface="Arial"/>
              </a:rPr>
              <a:t>en livshotande situation slutar.</a:t>
            </a:r>
          </a:p>
          <a:p>
            <a:pPr marL="342900" indent="-342900">
              <a:lnSpc>
                <a:spcPts val="2200"/>
              </a:lnSpc>
              <a:spcBef>
                <a:spcPts val="1200"/>
              </a:spcBef>
              <a:buSzPct val="100000"/>
              <a:buBlip>
                <a:blip r:embed="rId4"/>
              </a:buBlip>
            </a:pPr>
            <a:r>
              <a:rPr lang="sv-SE" sz="1600" dirty="0">
                <a:cs typeface="Arial"/>
              </a:rPr>
              <a:t>Genom att erbjuda fysiska utbildningar </a:t>
            </a:r>
            <a:br>
              <a:rPr lang="sv-SE" sz="1600" dirty="0">
                <a:cs typeface="Arial"/>
              </a:rPr>
            </a:br>
            <a:r>
              <a:rPr lang="sv-SE" sz="1600" dirty="0">
                <a:cs typeface="Arial"/>
              </a:rPr>
              <a:t>och onlinekurser inom första hjälpen </a:t>
            </a:r>
            <a:br>
              <a:rPr lang="sv-SE" sz="1600" dirty="0">
                <a:cs typeface="Arial"/>
              </a:rPr>
            </a:br>
            <a:r>
              <a:rPr lang="sv-SE" sz="1600" dirty="0">
                <a:cs typeface="Arial"/>
              </a:rPr>
              <a:t>kan fler få tidig hjälp vid till exempel hjärtstopp. </a:t>
            </a:r>
          </a:p>
          <a:p>
            <a:pPr marL="342900" indent="-342900">
              <a:lnSpc>
                <a:spcPts val="2200"/>
              </a:lnSpc>
              <a:spcBef>
                <a:spcPts val="1200"/>
              </a:spcBef>
              <a:buSzPct val="100000"/>
              <a:buBlip>
                <a:blip r:embed="rId4"/>
              </a:buBlip>
            </a:pPr>
            <a:r>
              <a:rPr lang="sv-SE" sz="1600" kern="1200" dirty="0">
                <a:latin typeface="+mn-lt"/>
                <a:ea typeface="+mn-ea"/>
                <a:cs typeface="+mn-cs"/>
              </a:rPr>
              <a:t>2023 deltog 14 455 i utbildarledda kurstillfällen i första hjälpen. </a:t>
            </a:r>
          </a:p>
        </p:txBody>
      </p:sp>
      <p:pic>
        <p:nvPicPr>
          <p:cNvPr id="10" name="Bildobjekt 9">
            <a:extLst>
              <a:ext uri="{FF2B5EF4-FFF2-40B4-BE49-F238E27FC236}">
                <a16:creationId xmlns:a16="http://schemas.microsoft.com/office/drawing/2014/main" id="{6B8BB058-B30F-8448-8940-D2F69E64BF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0780" y="6008400"/>
            <a:ext cx="2601220" cy="849600"/>
          </a:xfrm>
          <a:prstGeom prst="rect">
            <a:avLst/>
          </a:prstGeom>
        </p:spPr>
      </p:pic>
      <p:pic>
        <p:nvPicPr>
          <p:cNvPr id="11" name="Bildobjekt 10">
            <a:extLst>
              <a:ext uri="{FF2B5EF4-FFF2-40B4-BE49-F238E27FC236}">
                <a16:creationId xmlns:a16="http://schemas.microsoft.com/office/drawing/2014/main" id="{981C9586-D618-4F4A-A6E3-546B446BBA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
        <p:nvSpPr>
          <p:cNvPr id="14" name="Rubrik 1">
            <a:extLst>
              <a:ext uri="{FF2B5EF4-FFF2-40B4-BE49-F238E27FC236}">
                <a16:creationId xmlns:a16="http://schemas.microsoft.com/office/drawing/2014/main" id="{E550D2D1-C32E-D346-9F4F-0D66C02BFCFF}"/>
              </a:ext>
            </a:extLst>
          </p:cNvPr>
          <p:cNvSpPr txBox="1">
            <a:spLocks/>
          </p:cNvSpPr>
          <p:nvPr/>
        </p:nvSpPr>
        <p:spPr>
          <a:xfrm>
            <a:off x="957238" y="1181802"/>
            <a:ext cx="4387602" cy="51839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750" b="1" kern="1200">
                <a:solidFill>
                  <a:schemeClr val="tx1"/>
                </a:solidFill>
                <a:latin typeface="+mj-lt"/>
                <a:ea typeface="+mj-ea"/>
                <a:cs typeface="+mj-cs"/>
              </a:defRPr>
            </a:lvl1pPr>
          </a:lstStyle>
          <a:p>
            <a:r>
              <a:rPr lang="sv-SE">
                <a:solidFill>
                  <a:schemeClr val="accent1"/>
                </a:solidFill>
              </a:rPr>
              <a:t>Första hjälpen</a:t>
            </a:r>
          </a:p>
        </p:txBody>
      </p:sp>
      <p:sp>
        <p:nvSpPr>
          <p:cNvPr id="17" name="Rektangel 16">
            <a:extLst>
              <a:ext uri="{FF2B5EF4-FFF2-40B4-BE49-F238E27FC236}">
                <a16:creationId xmlns:a16="http://schemas.microsoft.com/office/drawing/2014/main" id="{96421489-107B-9241-AAAA-874620E1A4C6}"/>
              </a:ext>
            </a:extLst>
          </p:cNvPr>
          <p:cNvSpPr/>
          <p:nvPr/>
        </p:nvSpPr>
        <p:spPr>
          <a:xfrm>
            <a:off x="1040173" y="88493"/>
            <a:ext cx="750525" cy="307777"/>
          </a:xfrm>
          <a:prstGeom prst="rect">
            <a:avLst/>
          </a:prstGeom>
        </p:spPr>
        <p:txBody>
          <a:bodyPr wrap="none">
            <a:spAutoFit/>
          </a:bodyPr>
          <a:lstStyle/>
          <a:p>
            <a:pPr algn="ctr"/>
            <a:r>
              <a:rPr lang="sv-SE" sz="1400" b="1">
                <a:solidFill>
                  <a:schemeClr val="bg1"/>
                </a:solidFill>
              </a:rPr>
              <a:t>Inblick</a:t>
            </a:r>
          </a:p>
        </p:txBody>
      </p:sp>
      <p:sp>
        <p:nvSpPr>
          <p:cNvPr id="13" name="Rektangel 12">
            <a:extLst>
              <a:ext uri="{FF2B5EF4-FFF2-40B4-BE49-F238E27FC236}">
                <a16:creationId xmlns:a16="http://schemas.microsoft.com/office/drawing/2014/main" id="{E227FBDD-810E-C346-A1B2-21D4779A5699}"/>
              </a:ext>
            </a:extLst>
          </p:cNvPr>
          <p:cNvSpPr/>
          <p:nvPr/>
        </p:nvSpPr>
        <p:spPr>
          <a:xfrm>
            <a:off x="0" y="0"/>
            <a:ext cx="12192000" cy="503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8" name="Rektangel 7">
            <a:extLst>
              <a:ext uri="{FF2B5EF4-FFF2-40B4-BE49-F238E27FC236}">
                <a16:creationId xmlns:a16="http://schemas.microsoft.com/office/drawing/2014/main" id="{047DDF96-6563-05F4-0C60-EF581CA3988E}"/>
              </a:ext>
            </a:extLst>
          </p:cNvPr>
          <p:cNvSpPr/>
          <p:nvPr/>
        </p:nvSpPr>
        <p:spPr>
          <a:xfrm>
            <a:off x="1040173" y="120025"/>
            <a:ext cx="750525" cy="307777"/>
          </a:xfrm>
          <a:prstGeom prst="rect">
            <a:avLst/>
          </a:prstGeom>
        </p:spPr>
        <p:txBody>
          <a:bodyPr wrap="none">
            <a:spAutoFit/>
          </a:bodyPr>
          <a:lstStyle/>
          <a:p>
            <a:pPr algn="ctr"/>
            <a:r>
              <a:rPr lang="sv-SE" sz="1400" b="1">
                <a:solidFill>
                  <a:schemeClr val="bg1"/>
                </a:solidFill>
              </a:rPr>
              <a:t>Inblick</a:t>
            </a:r>
          </a:p>
        </p:txBody>
      </p:sp>
    </p:spTree>
    <p:extLst>
      <p:ext uri="{BB962C8B-B14F-4D97-AF65-F5344CB8AC3E}">
        <p14:creationId xmlns:p14="http://schemas.microsoft.com/office/powerpoint/2010/main" val="3846291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Människoansikte, klädsel, person, leende&#10;&#10;Automatiskt genererad beskrivning">
            <a:extLst>
              <a:ext uri="{FF2B5EF4-FFF2-40B4-BE49-F238E27FC236}">
                <a16:creationId xmlns:a16="http://schemas.microsoft.com/office/drawing/2014/main" id="{44102500-917E-B51A-2F04-33C455FDD78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6027" r="24713"/>
          <a:stretch/>
        </p:blipFill>
        <p:spPr>
          <a:xfrm>
            <a:off x="6096000" y="0"/>
            <a:ext cx="6096000" cy="6858000"/>
          </a:xfrm>
        </p:spPr>
      </p:pic>
      <p:sp>
        <p:nvSpPr>
          <p:cNvPr id="12" name="Platshållare för text 3">
            <a:extLst>
              <a:ext uri="{FF2B5EF4-FFF2-40B4-BE49-F238E27FC236}">
                <a16:creationId xmlns:a16="http://schemas.microsoft.com/office/drawing/2014/main" id="{1FF61FC5-334D-1A48-88B8-E08A4C97364B}"/>
              </a:ext>
            </a:extLst>
          </p:cNvPr>
          <p:cNvSpPr>
            <a:spLocks noGrp="1"/>
          </p:cNvSpPr>
          <p:nvPr>
            <p:ph type="body" sz="half" idx="2"/>
          </p:nvPr>
        </p:nvSpPr>
        <p:spPr>
          <a:xfrm>
            <a:off x="942974" y="1802962"/>
            <a:ext cx="4259647" cy="4061068"/>
          </a:xfrm>
        </p:spPr>
        <p:txBody>
          <a:bodyPr vert="horz" lIns="91440" tIns="45720" rIns="91440" bIns="45720" rtlCol="0">
            <a:noAutofit/>
          </a:bodyPr>
          <a:lstStyle/>
          <a:p>
            <a:pPr marL="342900" indent="-342900">
              <a:lnSpc>
                <a:spcPts val="2200"/>
              </a:lnSpc>
              <a:spcBef>
                <a:spcPts val="1200"/>
              </a:spcBef>
              <a:buSzPct val="100000"/>
              <a:buBlip>
                <a:blip r:embed="rId4"/>
              </a:buBlip>
            </a:pPr>
            <a:r>
              <a:rPr lang="sv-SE" sz="1600" dirty="0"/>
              <a:t>Röda Korsets hus riktar sig till de mest utsatta och erbjuder både social gemenskap och humanitärt stöd. </a:t>
            </a:r>
          </a:p>
          <a:p>
            <a:pPr marL="342900" indent="-342900">
              <a:lnSpc>
                <a:spcPts val="2200"/>
              </a:lnSpc>
              <a:spcBef>
                <a:spcPts val="1200"/>
              </a:spcBef>
              <a:buSzPct val="100000"/>
              <a:buBlip>
                <a:blip r:embed="rId4"/>
              </a:buBlip>
            </a:pPr>
            <a:r>
              <a:rPr lang="sv-SE" sz="1600" dirty="0"/>
              <a:t>Förutom mat och kläder erbjuder husen även migrationsrådgivning, hjälp med myndighetskontakter och psykosocialt stöd. Här finns också möjlighet att vila, </a:t>
            </a:r>
            <a:br>
              <a:rPr lang="sv-SE" sz="1600" dirty="0"/>
            </a:br>
            <a:r>
              <a:rPr lang="sv-SE" sz="1600" dirty="0"/>
              <a:t>ta en dusch och tvätta sina kläder. </a:t>
            </a:r>
          </a:p>
          <a:p>
            <a:pPr marL="342900" indent="-342900">
              <a:lnSpc>
                <a:spcPts val="2200"/>
              </a:lnSpc>
              <a:spcBef>
                <a:spcPts val="1200"/>
              </a:spcBef>
              <a:buSzPct val="100000"/>
              <a:buBlip>
                <a:blip r:embed="rId4"/>
              </a:buBlip>
            </a:pPr>
            <a:r>
              <a:rPr lang="sv-SE" sz="1600" dirty="0"/>
              <a:t>Under 2023 utökades verksamheten med att starta upp fyra nya Röda Korsets hus och utveckla ett befintligt.</a:t>
            </a:r>
          </a:p>
        </p:txBody>
      </p:sp>
      <p:pic>
        <p:nvPicPr>
          <p:cNvPr id="10" name="Bildobjekt 9">
            <a:extLst>
              <a:ext uri="{FF2B5EF4-FFF2-40B4-BE49-F238E27FC236}">
                <a16:creationId xmlns:a16="http://schemas.microsoft.com/office/drawing/2014/main" id="{6B8BB058-B30F-8448-8940-D2F69E64BF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0780" y="6008400"/>
            <a:ext cx="2601220" cy="849600"/>
          </a:xfrm>
          <a:prstGeom prst="rect">
            <a:avLst/>
          </a:prstGeom>
        </p:spPr>
      </p:pic>
      <p:sp>
        <p:nvSpPr>
          <p:cNvPr id="14" name="Rubrik 1">
            <a:extLst>
              <a:ext uri="{FF2B5EF4-FFF2-40B4-BE49-F238E27FC236}">
                <a16:creationId xmlns:a16="http://schemas.microsoft.com/office/drawing/2014/main" id="{E550D2D1-C32E-D346-9F4F-0D66C02BFCFF}"/>
              </a:ext>
            </a:extLst>
          </p:cNvPr>
          <p:cNvSpPr txBox="1">
            <a:spLocks/>
          </p:cNvSpPr>
          <p:nvPr/>
        </p:nvSpPr>
        <p:spPr>
          <a:xfrm>
            <a:off x="957238" y="1181802"/>
            <a:ext cx="4387602" cy="51839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750" b="1" kern="1200">
                <a:solidFill>
                  <a:schemeClr val="tx1"/>
                </a:solidFill>
                <a:latin typeface="+mj-lt"/>
                <a:ea typeface="+mj-ea"/>
                <a:cs typeface="+mj-cs"/>
              </a:defRPr>
            </a:lvl1pPr>
          </a:lstStyle>
          <a:p>
            <a:r>
              <a:rPr lang="sv-SE">
                <a:solidFill>
                  <a:schemeClr val="accent1"/>
                </a:solidFill>
              </a:rPr>
              <a:t>Röda Korsets hus</a:t>
            </a:r>
          </a:p>
        </p:txBody>
      </p:sp>
      <p:sp>
        <p:nvSpPr>
          <p:cNvPr id="13" name="Rektangel 12">
            <a:extLst>
              <a:ext uri="{FF2B5EF4-FFF2-40B4-BE49-F238E27FC236}">
                <a16:creationId xmlns:a16="http://schemas.microsoft.com/office/drawing/2014/main" id="{E227FBDD-810E-C346-A1B2-21D4779A5699}"/>
              </a:ext>
            </a:extLst>
          </p:cNvPr>
          <p:cNvSpPr/>
          <p:nvPr/>
        </p:nvSpPr>
        <p:spPr>
          <a:xfrm>
            <a:off x="0" y="0"/>
            <a:ext cx="12192000" cy="503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7" name="Rektangel 16">
            <a:extLst>
              <a:ext uri="{FF2B5EF4-FFF2-40B4-BE49-F238E27FC236}">
                <a16:creationId xmlns:a16="http://schemas.microsoft.com/office/drawing/2014/main" id="{96421489-107B-9241-AAAA-874620E1A4C6}"/>
              </a:ext>
            </a:extLst>
          </p:cNvPr>
          <p:cNvSpPr/>
          <p:nvPr/>
        </p:nvSpPr>
        <p:spPr>
          <a:xfrm>
            <a:off x="1040173" y="120025"/>
            <a:ext cx="750525" cy="307777"/>
          </a:xfrm>
          <a:prstGeom prst="rect">
            <a:avLst/>
          </a:prstGeom>
        </p:spPr>
        <p:txBody>
          <a:bodyPr wrap="none">
            <a:spAutoFit/>
          </a:bodyPr>
          <a:lstStyle/>
          <a:p>
            <a:pPr algn="ctr"/>
            <a:r>
              <a:rPr lang="sv-SE" sz="1400" b="1">
                <a:solidFill>
                  <a:schemeClr val="bg1"/>
                </a:solidFill>
              </a:rPr>
              <a:t>Inblick</a:t>
            </a:r>
          </a:p>
        </p:txBody>
      </p:sp>
    </p:spTree>
    <p:extLst>
      <p:ext uri="{BB962C8B-B14F-4D97-AF65-F5344CB8AC3E}">
        <p14:creationId xmlns:p14="http://schemas.microsoft.com/office/powerpoint/2010/main" val="316345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3">
            <a:extLst>
              <a:ext uri="{FF2B5EF4-FFF2-40B4-BE49-F238E27FC236}">
                <a16:creationId xmlns:a16="http://schemas.microsoft.com/office/drawing/2014/main" id="{BEEE1254-9BA0-A693-087E-1EF11E01AD1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l="1" t="-46708" r="1" b="-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a:noFill/>
        </p:spPr>
      </p:pic>
      <p:sp>
        <p:nvSpPr>
          <p:cNvPr id="10" name="Rubrik 1">
            <a:extLst>
              <a:ext uri="{FF2B5EF4-FFF2-40B4-BE49-F238E27FC236}">
                <a16:creationId xmlns:a16="http://schemas.microsoft.com/office/drawing/2014/main" id="{633D5BF2-CE87-4115-B734-7C1C5AB8B00E}"/>
              </a:ext>
            </a:extLst>
          </p:cNvPr>
          <p:cNvSpPr txBox="1">
            <a:spLocks/>
          </p:cNvSpPr>
          <p:nvPr/>
        </p:nvSpPr>
        <p:spPr>
          <a:xfrm>
            <a:off x="980759" y="5772295"/>
            <a:ext cx="6945335" cy="417820"/>
          </a:xfrm>
          <a:prstGeom prst="rect">
            <a:avLst/>
          </a:prstGeom>
          <a:effectLst/>
        </p:spPr>
        <p:txBody>
          <a:bodyPr anchor="t"/>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indent="0">
              <a:buNone/>
            </a:pPr>
            <a:endParaRPr lang="sv-SE" sz="2000" b="0">
              <a:solidFill>
                <a:schemeClr val="bg1"/>
              </a:solidFill>
            </a:endParaRPr>
          </a:p>
        </p:txBody>
      </p:sp>
      <p:sp>
        <p:nvSpPr>
          <p:cNvPr id="2" name="Rektangel 1">
            <a:extLst>
              <a:ext uri="{FF2B5EF4-FFF2-40B4-BE49-F238E27FC236}">
                <a16:creationId xmlns:a16="http://schemas.microsoft.com/office/drawing/2014/main" id="{8FDC538E-E109-344E-B994-AE31155265AB}"/>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C81796A7-6A92-5C46-8EEA-8EA522A27756}"/>
              </a:ext>
            </a:extLst>
          </p:cNvPr>
          <p:cNvSpPr/>
          <p:nvPr/>
        </p:nvSpPr>
        <p:spPr>
          <a:xfrm>
            <a:off x="766763" y="499060"/>
            <a:ext cx="12043179" cy="830997"/>
          </a:xfrm>
          <a:prstGeom prst="rect">
            <a:avLst/>
          </a:prstGeom>
        </p:spPr>
        <p:txBody>
          <a:bodyPr wrap="square">
            <a:spAutoFit/>
          </a:bodyPr>
          <a:lstStyle/>
          <a:p>
            <a:r>
              <a:rPr lang="sv-SE" sz="4800" b="1" dirty="0">
                <a:solidFill>
                  <a:schemeClr val="bg1"/>
                </a:solidFill>
              </a:rPr>
              <a:t>Först på plats, alltid kvar</a:t>
            </a:r>
            <a:endParaRPr lang="en-US" sz="4800" b="1" dirty="0">
              <a:solidFill>
                <a:schemeClr val="bg1"/>
              </a:solidFill>
            </a:endParaRPr>
          </a:p>
        </p:txBody>
      </p:sp>
      <p:sp>
        <p:nvSpPr>
          <p:cNvPr id="4" name="Rektangel 3">
            <a:extLst>
              <a:ext uri="{FF2B5EF4-FFF2-40B4-BE49-F238E27FC236}">
                <a16:creationId xmlns:a16="http://schemas.microsoft.com/office/drawing/2014/main" id="{B349E7FE-C090-DA40-9EE0-1B4EEB0F578C}"/>
              </a:ext>
            </a:extLst>
          </p:cNvPr>
          <p:cNvSpPr/>
          <p:nvPr/>
        </p:nvSpPr>
        <p:spPr>
          <a:xfrm>
            <a:off x="808229" y="1330057"/>
            <a:ext cx="3839513" cy="369332"/>
          </a:xfrm>
          <a:prstGeom prst="rect">
            <a:avLst/>
          </a:prstGeom>
        </p:spPr>
        <p:txBody>
          <a:bodyPr wrap="none">
            <a:spAutoFit/>
          </a:bodyPr>
          <a:lstStyle/>
          <a:p>
            <a:r>
              <a:rPr lang="sv-SE" dirty="0">
                <a:solidFill>
                  <a:schemeClr val="bg1"/>
                </a:solidFill>
              </a:rPr>
              <a:t>Världens största humanitära rörelse</a:t>
            </a:r>
            <a:endParaRPr lang="sv-SE" dirty="0">
              <a:solidFill>
                <a:schemeClr val="bg1"/>
              </a:solidFill>
              <a:highlight>
                <a:srgbClr val="00FF00"/>
              </a:highlight>
            </a:endParaRPr>
          </a:p>
        </p:txBody>
      </p:sp>
    </p:spTree>
    <p:extLst>
      <p:ext uri="{BB962C8B-B14F-4D97-AF65-F5344CB8AC3E}">
        <p14:creationId xmlns:p14="http://schemas.microsoft.com/office/powerpoint/2010/main" val="2464245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D144DD74-8BDF-0745-B005-9A03D71A8D6B}"/>
              </a:ext>
            </a:extLst>
          </p:cNvPr>
          <p:cNvPicPr>
            <a:picLocks noChangeAspect="1"/>
          </p:cNvPicPr>
          <p:nvPr/>
        </p:nvPicPr>
        <p:blipFill rotWithShape="1">
          <a:blip r:embed="rId3" cstate="email">
            <a:clrChange>
              <a:clrFrom>
                <a:srgbClr val="000000">
                  <a:alpha val="0"/>
                </a:srgbClr>
              </a:clrFrom>
              <a:clrTo>
                <a:srgbClr val="000000">
                  <a:alpha val="0"/>
                </a:srgbClr>
              </a:clrTo>
            </a:clrChange>
            <a:extLst>
              <a:ext uri="{28A0092B-C50C-407E-A947-70E740481C1C}">
                <a14:useLocalDpi xmlns:a14="http://schemas.microsoft.com/office/drawing/2010/main"/>
              </a:ext>
              <a:ext uri="{96DAC541-7B7A-43D3-8B79-37D633B846F1}">
                <asvg:svgBlip xmlns:asvg="http://schemas.microsoft.com/office/drawing/2016/SVG/main" r:embed="rId4"/>
              </a:ext>
            </a:extLst>
          </a:blip>
          <a:srcRect l="48081" t="25876" r="44966" b="53581"/>
          <a:stretch/>
        </p:blipFill>
        <p:spPr>
          <a:xfrm>
            <a:off x="8595360" y="384314"/>
            <a:ext cx="3596640" cy="6858000"/>
          </a:xfrm>
          <a:prstGeom prst="rect">
            <a:avLst/>
          </a:prstGeom>
        </p:spPr>
      </p:pic>
      <p:sp>
        <p:nvSpPr>
          <p:cNvPr id="10" name="Platshållare för text 3">
            <a:extLst>
              <a:ext uri="{FF2B5EF4-FFF2-40B4-BE49-F238E27FC236}">
                <a16:creationId xmlns:a16="http://schemas.microsoft.com/office/drawing/2014/main" id="{3FCC6D40-A6C0-48AF-BFB0-8AE3935920E2}"/>
              </a:ext>
            </a:extLst>
          </p:cNvPr>
          <p:cNvSpPr txBox="1">
            <a:spLocks/>
          </p:cNvSpPr>
          <p:nvPr/>
        </p:nvSpPr>
        <p:spPr>
          <a:xfrm>
            <a:off x="8645039" y="2052100"/>
            <a:ext cx="1886231" cy="3089244"/>
          </a:xfrm>
          <a:prstGeom prst="rect">
            <a:avLst/>
          </a:prstGeom>
        </p:spPr>
        <p:txBody>
          <a:bodyPr/>
          <a:lst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sv-SE" sz="1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sv-SE" sz="1600" b="0" i="0" u="none" strike="noStrike" kern="1200" cap="none" spc="0" normalizeH="0" baseline="0" noProof="0">
              <a:ln>
                <a:noFill/>
              </a:ln>
              <a:solidFill>
                <a:srgbClr val="E20025"/>
              </a:solidFill>
              <a:effectLst/>
              <a:uLnTx/>
              <a:uFillTx/>
              <a:latin typeface="Arial"/>
              <a:ea typeface="+mn-ea"/>
              <a:cs typeface="Futura Medium"/>
            </a:endParaRPr>
          </a:p>
        </p:txBody>
      </p:sp>
      <p:sp>
        <p:nvSpPr>
          <p:cNvPr id="19" name="Platshållare för text 18">
            <a:extLst>
              <a:ext uri="{FF2B5EF4-FFF2-40B4-BE49-F238E27FC236}">
                <a16:creationId xmlns:a16="http://schemas.microsoft.com/office/drawing/2014/main" id="{A7FD1118-BA27-3347-ABA4-BCDB7375FB91}"/>
              </a:ext>
            </a:extLst>
          </p:cNvPr>
          <p:cNvSpPr>
            <a:spLocks noGrp="1"/>
          </p:cNvSpPr>
          <p:nvPr>
            <p:ph type="body" idx="1"/>
          </p:nvPr>
        </p:nvSpPr>
        <p:spPr>
          <a:xfrm>
            <a:off x="908551" y="-39250"/>
            <a:ext cx="8684301" cy="1325563"/>
          </a:xfrm>
        </p:spPr>
        <p:txBody>
          <a:bodyPr/>
          <a:lstStyle/>
          <a:p>
            <a:r>
              <a:rPr lang="sv-SE" sz="4000" dirty="0">
                <a:solidFill>
                  <a:schemeClr val="accent1"/>
                </a:solidFill>
              </a:rPr>
              <a:t>Exempel på krisinsatser i Sverige</a:t>
            </a:r>
          </a:p>
        </p:txBody>
      </p:sp>
      <p:sp>
        <p:nvSpPr>
          <p:cNvPr id="15" name="Platshållare för innehåll 19">
            <a:extLst>
              <a:ext uri="{FF2B5EF4-FFF2-40B4-BE49-F238E27FC236}">
                <a16:creationId xmlns:a16="http://schemas.microsoft.com/office/drawing/2014/main" id="{C31810B2-FEC1-0149-B783-66474424BE38}"/>
              </a:ext>
            </a:extLst>
          </p:cNvPr>
          <p:cNvSpPr txBox="1">
            <a:spLocks/>
          </p:cNvSpPr>
          <p:nvPr/>
        </p:nvSpPr>
        <p:spPr>
          <a:xfrm>
            <a:off x="6086475" y="2090200"/>
            <a:ext cx="2841625" cy="4254938"/>
          </a:xfrm>
          <a:prstGeom prst="rect">
            <a:avLst/>
          </a:prstGeom>
        </p:spPr>
        <p:txBody>
          <a:bodyPr vert="horz" lIns="91440" tIns="45720" rIns="91440" bIns="45720" rtlCol="0">
            <a:normAutofit/>
          </a:bodyPr>
          <a:lstStyle>
            <a:lvl1pPr marL="216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1152000" indent="-2160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sz="1600" b="1">
              <a:solidFill>
                <a:schemeClr val="accent1"/>
              </a:solidFill>
            </a:endParaRPr>
          </a:p>
        </p:txBody>
      </p:sp>
      <p:pic>
        <p:nvPicPr>
          <p:cNvPr id="18" name="Bildobjekt 17">
            <a:extLst>
              <a:ext uri="{FF2B5EF4-FFF2-40B4-BE49-F238E27FC236}">
                <a16:creationId xmlns:a16="http://schemas.microsoft.com/office/drawing/2014/main" id="{CE993246-9FA8-584F-8BA9-1A6C15D82A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
        <p:nvSpPr>
          <p:cNvPr id="14" name="Platshållare för innehåll 19">
            <a:extLst>
              <a:ext uri="{FF2B5EF4-FFF2-40B4-BE49-F238E27FC236}">
                <a16:creationId xmlns:a16="http://schemas.microsoft.com/office/drawing/2014/main" id="{A1EAFE4F-108C-B347-8E6F-8AF7E398E527}"/>
              </a:ext>
            </a:extLst>
          </p:cNvPr>
          <p:cNvSpPr txBox="1">
            <a:spLocks/>
          </p:cNvSpPr>
          <p:nvPr/>
        </p:nvSpPr>
        <p:spPr>
          <a:xfrm>
            <a:off x="5200019" y="1594438"/>
            <a:ext cx="3809004" cy="4254938"/>
          </a:xfrm>
          <a:prstGeom prst="rect">
            <a:avLst/>
          </a:prstGeom>
        </p:spPr>
        <p:txBody>
          <a:bodyPr vert="horz" lIns="91440" tIns="45720" rIns="91440" bIns="45720" rtlCol="0">
            <a:normAutofit/>
          </a:bodyPr>
          <a:lstStyle>
            <a:lvl1pPr marL="216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1152000" indent="-2160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b="1" dirty="0">
                <a:solidFill>
                  <a:schemeClr val="accent1"/>
                </a:solidFill>
              </a:rPr>
              <a:t>Social utsatthet</a:t>
            </a:r>
          </a:p>
          <a:p>
            <a:pPr marL="0" indent="0">
              <a:lnSpc>
                <a:spcPts val="2200"/>
              </a:lnSpc>
              <a:spcBef>
                <a:spcPts val="600"/>
              </a:spcBef>
              <a:buNone/>
            </a:pPr>
            <a:r>
              <a:rPr lang="sv-SE" sz="1600" dirty="0">
                <a:cs typeface="Arial"/>
              </a:rPr>
              <a:t>De kraftiga prishöjningarna på mat, </a:t>
            </a:r>
            <a:br>
              <a:rPr lang="sv-SE" sz="1600" dirty="0">
                <a:cs typeface="Arial"/>
              </a:rPr>
            </a:br>
            <a:r>
              <a:rPr lang="sv-SE" sz="1600" dirty="0">
                <a:cs typeface="Arial"/>
              </a:rPr>
              <a:t>el och övriga levnadskostnader slår särskilt hårt mot människor som </a:t>
            </a:r>
            <a:br>
              <a:rPr lang="sv-SE" sz="1600" dirty="0">
                <a:cs typeface="Arial"/>
              </a:rPr>
            </a:br>
            <a:r>
              <a:rPr lang="sv-SE" sz="1600" dirty="0">
                <a:cs typeface="Arial"/>
              </a:rPr>
              <a:t>redan lever på marginalen.</a:t>
            </a:r>
          </a:p>
          <a:p>
            <a:endParaRPr lang="sv-SE" dirty="0"/>
          </a:p>
        </p:txBody>
      </p:sp>
      <p:sp>
        <p:nvSpPr>
          <p:cNvPr id="17" name="Platshållare för innehåll 12">
            <a:extLst>
              <a:ext uri="{FF2B5EF4-FFF2-40B4-BE49-F238E27FC236}">
                <a16:creationId xmlns:a16="http://schemas.microsoft.com/office/drawing/2014/main" id="{6AC6CC17-CE13-304A-B460-8038A330A96E}"/>
              </a:ext>
            </a:extLst>
          </p:cNvPr>
          <p:cNvSpPr txBox="1">
            <a:spLocks/>
          </p:cNvSpPr>
          <p:nvPr/>
        </p:nvSpPr>
        <p:spPr>
          <a:xfrm>
            <a:off x="1006678" y="1594438"/>
            <a:ext cx="3809004" cy="4254938"/>
          </a:xfrm>
          <a:prstGeom prst="rect">
            <a:avLst/>
          </a:prstGeom>
        </p:spPr>
        <p:txBody>
          <a:bodyPr vert="horz" lIns="91440" tIns="45720" rIns="91440" bIns="45720" rtlCol="0">
            <a:noAutofit/>
          </a:bodyPr>
          <a:lstStyle>
            <a:lvl1pPr marL="216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1152000" indent="-2160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b="1" dirty="0">
                <a:solidFill>
                  <a:schemeClr val="accent1"/>
                </a:solidFill>
              </a:rPr>
              <a:t>Ukrainakriget</a:t>
            </a:r>
          </a:p>
          <a:p>
            <a:pPr marL="0" indent="0">
              <a:lnSpc>
                <a:spcPts val="2200"/>
              </a:lnSpc>
              <a:spcBef>
                <a:spcPts val="600"/>
              </a:spcBef>
              <a:buFont typeface="Arial" panose="020B0604020202020204" pitchFamily="34" charset="0"/>
              <a:buNone/>
            </a:pPr>
            <a:r>
              <a:rPr lang="sv-SE" sz="1600" dirty="0">
                <a:cs typeface="Arial"/>
              </a:rPr>
              <a:t>Röda Korset ser till att människor på flykt från Ukraina får ett medmänskligt mottagande i Sverige. </a:t>
            </a:r>
          </a:p>
          <a:p>
            <a:pPr marL="0" indent="0">
              <a:lnSpc>
                <a:spcPts val="2200"/>
              </a:lnSpc>
              <a:spcBef>
                <a:spcPts val="1200"/>
              </a:spcBef>
              <a:buFont typeface="Arial" panose="020B0604020202020204" pitchFamily="34" charset="0"/>
              <a:buNone/>
            </a:pPr>
            <a:r>
              <a:rPr lang="sv-SE" sz="1600" dirty="0">
                <a:cs typeface="Arial"/>
              </a:rPr>
              <a:t>Många ukrainska flyktingar söker till Röda Korsets vårdförmedling för både akuta besvär och kroniska sjukdomar. </a:t>
            </a:r>
          </a:p>
        </p:txBody>
      </p:sp>
    </p:spTree>
    <p:extLst>
      <p:ext uri="{BB962C8B-B14F-4D97-AF65-F5344CB8AC3E}">
        <p14:creationId xmlns:p14="http://schemas.microsoft.com/office/powerpoint/2010/main" val="2677159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latshållare för bild 20" descr="En bild som visar person, klädsel, Människoansikte, utomhus&#10;&#10;Automatiskt genererad beskrivning">
            <a:extLst>
              <a:ext uri="{FF2B5EF4-FFF2-40B4-BE49-F238E27FC236}">
                <a16:creationId xmlns:a16="http://schemas.microsoft.com/office/drawing/2014/main" id="{FCC5A6DA-8EA8-94EE-1765-95D71FF1D7B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b="15487"/>
          <a:stretch/>
        </p:blipFill>
        <p:spPr>
          <a:xfrm>
            <a:off x="0" y="0"/>
            <a:ext cx="12192000" cy="6858000"/>
          </a:xfrm>
        </p:spPr>
      </p:pic>
      <p:sp>
        <p:nvSpPr>
          <p:cNvPr id="5" name="Rektangel 4">
            <a:extLst>
              <a:ext uri="{FF2B5EF4-FFF2-40B4-BE49-F238E27FC236}">
                <a16:creationId xmlns:a16="http://schemas.microsoft.com/office/drawing/2014/main" id="{E6E2F377-487B-1D41-87CE-B68DCF8C18D6}"/>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A4FC4852-6208-6E4F-B619-EA648072BB20}"/>
              </a:ext>
            </a:extLst>
          </p:cNvPr>
          <p:cNvSpPr/>
          <p:nvPr/>
        </p:nvSpPr>
        <p:spPr>
          <a:xfrm>
            <a:off x="955066" y="499060"/>
            <a:ext cx="12043179" cy="830997"/>
          </a:xfrm>
          <a:prstGeom prst="rect">
            <a:avLst/>
          </a:prstGeom>
        </p:spPr>
        <p:txBody>
          <a:bodyPr wrap="square">
            <a:spAutoFit/>
          </a:bodyPr>
          <a:lstStyle/>
          <a:p>
            <a:r>
              <a:rPr lang="sv-SE" sz="4800" b="1">
                <a:solidFill>
                  <a:schemeClr val="bg1"/>
                </a:solidFill>
              </a:rPr>
              <a:t>Så här jobbar vi</a:t>
            </a:r>
            <a:endParaRPr lang="en-US" sz="4800" b="1">
              <a:solidFill>
                <a:schemeClr val="bg1"/>
              </a:solidFill>
            </a:endParaRPr>
          </a:p>
        </p:txBody>
      </p:sp>
      <p:sp>
        <p:nvSpPr>
          <p:cNvPr id="9" name="Rektangel 8">
            <a:extLst>
              <a:ext uri="{FF2B5EF4-FFF2-40B4-BE49-F238E27FC236}">
                <a16:creationId xmlns:a16="http://schemas.microsoft.com/office/drawing/2014/main" id="{3627F816-55A9-5B40-9CA0-DF0CD7E90BA3}"/>
              </a:ext>
            </a:extLst>
          </p:cNvPr>
          <p:cNvSpPr/>
          <p:nvPr/>
        </p:nvSpPr>
        <p:spPr>
          <a:xfrm>
            <a:off x="955066" y="1330057"/>
            <a:ext cx="9815088" cy="369332"/>
          </a:xfrm>
          <a:prstGeom prst="rect">
            <a:avLst/>
          </a:prstGeom>
        </p:spPr>
        <p:txBody>
          <a:bodyPr wrap="square">
            <a:spAutoFit/>
          </a:bodyPr>
          <a:lstStyle/>
          <a:p>
            <a:r>
              <a:rPr lang="sv-SE">
                <a:solidFill>
                  <a:schemeClr val="bg1"/>
                </a:solidFill>
              </a:rPr>
              <a:t>När kriser och katastrofer sker är vi snabbt på plats. Vi når fram, även när det är svårt.</a:t>
            </a:r>
          </a:p>
        </p:txBody>
      </p:sp>
    </p:spTree>
    <p:extLst>
      <p:ext uri="{BB962C8B-B14F-4D97-AF65-F5344CB8AC3E}">
        <p14:creationId xmlns:p14="http://schemas.microsoft.com/office/powerpoint/2010/main" val="488026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8" name="Rubrik 1">
            <a:extLst>
              <a:ext uri="{FF2B5EF4-FFF2-40B4-BE49-F238E27FC236}">
                <a16:creationId xmlns:a16="http://schemas.microsoft.com/office/drawing/2014/main" id="{5C9F3167-5946-4AD9-86B5-9398453E938D}"/>
              </a:ext>
            </a:extLst>
          </p:cNvPr>
          <p:cNvSpPr txBox="1">
            <a:spLocks/>
          </p:cNvSpPr>
          <p:nvPr/>
        </p:nvSpPr>
        <p:spPr>
          <a:xfrm>
            <a:off x="957903" y="-162583"/>
            <a:ext cx="10421334" cy="1458119"/>
          </a:xfrm>
          <a:prstGeom prst="rect">
            <a:avLst/>
          </a:prstGeom>
        </p:spPr>
        <p:txBody>
          <a:bodyPr anchor="b">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a:solidFill>
                  <a:schemeClr val="accent1"/>
                </a:solidFill>
              </a:rPr>
              <a:t>Vår strategiska inriktning 2024-2030</a:t>
            </a:r>
          </a:p>
        </p:txBody>
      </p:sp>
      <p:sp>
        <p:nvSpPr>
          <p:cNvPr id="14" name="Rektangel 13">
            <a:extLst>
              <a:ext uri="{FF2B5EF4-FFF2-40B4-BE49-F238E27FC236}">
                <a16:creationId xmlns:a16="http://schemas.microsoft.com/office/drawing/2014/main" id="{FF651704-5766-4129-D42C-61D5041070FB}"/>
              </a:ext>
            </a:extLst>
          </p:cNvPr>
          <p:cNvSpPr/>
          <p:nvPr/>
        </p:nvSpPr>
        <p:spPr>
          <a:xfrm>
            <a:off x="1078031" y="1562263"/>
            <a:ext cx="4477912" cy="4135907"/>
          </a:xfrm>
          <a:prstGeom prst="rect">
            <a:avLst/>
          </a:prstGeom>
          <a:solidFill>
            <a:schemeClr val="bg1"/>
          </a:solidFill>
          <a:ln>
            <a:solidFill>
              <a:srgbClr val="F7C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2462983B-B945-8BA6-AA8F-B414A15ED32F}"/>
              </a:ext>
            </a:extLst>
          </p:cNvPr>
          <p:cNvSpPr txBox="1"/>
          <p:nvPr/>
        </p:nvSpPr>
        <p:spPr>
          <a:xfrm>
            <a:off x="1074887" y="2675566"/>
            <a:ext cx="3732887" cy="2010166"/>
          </a:xfrm>
          <a:prstGeom prst="rect">
            <a:avLst/>
          </a:prstGeom>
          <a:noFill/>
        </p:spPr>
        <p:txBody>
          <a:bodyPr wrap="square" rtlCol="0">
            <a:spAutoFit/>
          </a:bodyPr>
          <a:lstStyle/>
          <a:p>
            <a:pPr marL="685800" indent="-342900">
              <a:lnSpc>
                <a:spcPts val="2800"/>
              </a:lnSpc>
              <a:spcBef>
                <a:spcPts val="1200"/>
              </a:spcBef>
              <a:buSzPct val="100000"/>
              <a:buBlip>
                <a:blip r:embed="rId3"/>
              </a:buBlip>
            </a:pPr>
            <a:r>
              <a:rPr lang="sv-SE" sz="2000" dirty="0">
                <a:cs typeface="Arial"/>
              </a:rPr>
              <a:t>Vi är en humanitär kraft som stärker samhällen</a:t>
            </a:r>
          </a:p>
          <a:p>
            <a:pPr marL="685800" indent="-342900">
              <a:lnSpc>
                <a:spcPts val="2800"/>
              </a:lnSpc>
              <a:spcBef>
                <a:spcPts val="1200"/>
              </a:spcBef>
              <a:buSzPct val="100000"/>
              <a:buBlip>
                <a:blip r:embed="rId3"/>
              </a:buBlip>
            </a:pPr>
            <a:r>
              <a:rPr lang="sv-SE" sz="2000" dirty="0">
                <a:cs typeface="Arial"/>
              </a:rPr>
              <a:t>Vi agerar snabbt vid kris – lokalt, nationellt och internationellt</a:t>
            </a:r>
          </a:p>
        </p:txBody>
      </p:sp>
      <p:sp>
        <p:nvSpPr>
          <p:cNvPr id="15" name="Rektangel 14">
            <a:extLst>
              <a:ext uri="{FF2B5EF4-FFF2-40B4-BE49-F238E27FC236}">
                <a16:creationId xmlns:a16="http://schemas.microsoft.com/office/drawing/2014/main" id="{E19E68F8-0851-A252-F55D-486C24A274B5}"/>
              </a:ext>
            </a:extLst>
          </p:cNvPr>
          <p:cNvSpPr/>
          <p:nvPr/>
        </p:nvSpPr>
        <p:spPr>
          <a:xfrm>
            <a:off x="5726760" y="1562261"/>
            <a:ext cx="5387208" cy="4135909"/>
          </a:xfrm>
          <a:prstGeom prst="rect">
            <a:avLst/>
          </a:prstGeom>
          <a:solidFill>
            <a:schemeClr val="bg1"/>
          </a:solidFill>
          <a:ln>
            <a:solidFill>
              <a:srgbClr val="F7C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0269BC11-9984-D3A9-39FC-33321D62310C}"/>
              </a:ext>
            </a:extLst>
          </p:cNvPr>
          <p:cNvSpPr txBox="1"/>
          <p:nvPr/>
        </p:nvSpPr>
        <p:spPr>
          <a:xfrm>
            <a:off x="1420309" y="1884702"/>
            <a:ext cx="3387466" cy="1083374"/>
          </a:xfrm>
          <a:prstGeom prst="rect">
            <a:avLst/>
          </a:prstGeom>
          <a:noFill/>
        </p:spPr>
        <p:txBody>
          <a:bodyPr wrap="none" rtlCol="0">
            <a:spAutoFit/>
          </a:bodyPr>
          <a:lstStyle/>
          <a:p>
            <a:r>
              <a:rPr lang="sv-SE" sz="2000" b="1" dirty="0"/>
              <a:t>Ett medmänskligt Sverige </a:t>
            </a:r>
            <a:br>
              <a:rPr lang="sv-SE" sz="2000" b="1" dirty="0"/>
            </a:br>
            <a:r>
              <a:rPr lang="sv-SE" sz="2000" b="1" dirty="0"/>
              <a:t>i en hållbar värld</a:t>
            </a:r>
          </a:p>
          <a:p>
            <a:endParaRPr lang="sv-SE" dirty="0"/>
          </a:p>
        </p:txBody>
      </p:sp>
      <p:sp>
        <p:nvSpPr>
          <p:cNvPr id="11" name="textruta 10">
            <a:extLst>
              <a:ext uri="{FF2B5EF4-FFF2-40B4-BE49-F238E27FC236}">
                <a16:creationId xmlns:a16="http://schemas.microsoft.com/office/drawing/2014/main" id="{88F12143-823C-8C6E-6093-997D899653A2}"/>
              </a:ext>
            </a:extLst>
          </p:cNvPr>
          <p:cNvSpPr txBox="1"/>
          <p:nvPr/>
        </p:nvSpPr>
        <p:spPr>
          <a:xfrm>
            <a:off x="5723618" y="2404961"/>
            <a:ext cx="5322291" cy="3293209"/>
          </a:xfrm>
          <a:prstGeom prst="rect">
            <a:avLst/>
          </a:prstGeom>
          <a:noFill/>
        </p:spPr>
        <p:txBody>
          <a:bodyPr wrap="none" rtlCol="0">
            <a:spAutoFit/>
          </a:bodyPr>
          <a:lstStyle/>
          <a:p>
            <a:pPr marL="685800" lvl="1" indent="-342900">
              <a:lnSpc>
                <a:spcPts val="2800"/>
              </a:lnSpc>
              <a:spcBef>
                <a:spcPts val="1200"/>
              </a:spcBef>
              <a:buSzPct val="100000"/>
              <a:buBlip>
                <a:blip r:embed="rId3"/>
              </a:buBlip>
            </a:pPr>
            <a:r>
              <a:rPr lang="sv-SE" sz="2000" dirty="0">
                <a:cs typeface="Arial"/>
              </a:rPr>
              <a:t>Mångfald och Inkludering </a:t>
            </a:r>
          </a:p>
          <a:p>
            <a:pPr marL="685800" lvl="1" indent="-342900">
              <a:lnSpc>
                <a:spcPts val="2800"/>
              </a:lnSpc>
              <a:spcBef>
                <a:spcPts val="1200"/>
              </a:spcBef>
              <a:buSzPct val="100000"/>
              <a:buBlip>
                <a:blip r:embed="rId3"/>
              </a:buBlip>
            </a:pPr>
            <a:r>
              <a:rPr lang="sv-SE" sz="2000" dirty="0">
                <a:cs typeface="Arial"/>
              </a:rPr>
              <a:t>Konsekvenser av klimatförändringarna </a:t>
            </a:r>
          </a:p>
          <a:p>
            <a:pPr marL="685800" lvl="1" indent="-342900">
              <a:lnSpc>
                <a:spcPts val="2800"/>
              </a:lnSpc>
              <a:spcBef>
                <a:spcPts val="1200"/>
              </a:spcBef>
              <a:buSzPct val="100000"/>
              <a:buBlip>
                <a:blip r:embed="rId3"/>
              </a:buBlip>
            </a:pPr>
            <a:r>
              <a:rPr lang="sv-SE" sz="2000" dirty="0">
                <a:cs typeface="Arial"/>
              </a:rPr>
              <a:t>Fler engagerade </a:t>
            </a:r>
          </a:p>
          <a:p>
            <a:pPr marL="685800" lvl="1" indent="-342900">
              <a:lnSpc>
                <a:spcPts val="2800"/>
              </a:lnSpc>
              <a:spcBef>
                <a:spcPts val="1200"/>
              </a:spcBef>
              <a:buSzPct val="100000"/>
              <a:buBlip>
                <a:blip r:embed="rId3"/>
              </a:buBlip>
            </a:pPr>
            <a:r>
              <a:rPr lang="sv-SE" sz="2000" dirty="0">
                <a:cs typeface="Arial"/>
              </a:rPr>
              <a:t>Ökade samarbeten </a:t>
            </a:r>
          </a:p>
          <a:p>
            <a:pPr marL="685800" lvl="1" indent="-342900">
              <a:lnSpc>
                <a:spcPts val="2800"/>
              </a:lnSpc>
              <a:spcBef>
                <a:spcPts val="1200"/>
              </a:spcBef>
              <a:buSzPct val="100000"/>
              <a:buBlip>
                <a:blip r:embed="rId3"/>
              </a:buBlip>
            </a:pPr>
            <a:r>
              <a:rPr lang="sv-SE" sz="2000" dirty="0">
                <a:cs typeface="Arial"/>
              </a:rPr>
              <a:t>Aktivt påverkansarbete </a:t>
            </a:r>
          </a:p>
          <a:p>
            <a:pPr marL="685800" lvl="1" indent="-342900">
              <a:lnSpc>
                <a:spcPts val="2800"/>
              </a:lnSpc>
              <a:spcBef>
                <a:spcPts val="1200"/>
              </a:spcBef>
              <a:buSzPct val="100000"/>
              <a:buBlip>
                <a:blip r:embed="rId3"/>
              </a:buBlip>
            </a:pPr>
            <a:r>
              <a:rPr lang="sv-SE" sz="2000" dirty="0">
                <a:cs typeface="Arial"/>
              </a:rPr>
              <a:t>Innovation och digitalisering</a:t>
            </a:r>
          </a:p>
          <a:p>
            <a:endParaRPr lang="sv-SE" dirty="0"/>
          </a:p>
        </p:txBody>
      </p:sp>
      <p:sp>
        <p:nvSpPr>
          <p:cNvPr id="10" name="textruta 9">
            <a:extLst>
              <a:ext uri="{FF2B5EF4-FFF2-40B4-BE49-F238E27FC236}">
                <a16:creationId xmlns:a16="http://schemas.microsoft.com/office/drawing/2014/main" id="{E6117524-B611-36A2-68CD-A32E3AB0EAC2}"/>
              </a:ext>
            </a:extLst>
          </p:cNvPr>
          <p:cNvSpPr txBox="1"/>
          <p:nvPr/>
        </p:nvSpPr>
        <p:spPr>
          <a:xfrm>
            <a:off x="6021693" y="1884702"/>
            <a:ext cx="2122697" cy="400110"/>
          </a:xfrm>
          <a:prstGeom prst="rect">
            <a:avLst/>
          </a:prstGeom>
          <a:noFill/>
        </p:spPr>
        <p:txBody>
          <a:bodyPr wrap="none" rtlCol="0">
            <a:spAutoFit/>
          </a:bodyPr>
          <a:lstStyle/>
          <a:p>
            <a:r>
              <a:rPr lang="sv-SE" sz="2000" b="1" dirty="0"/>
              <a:t>Fokus mot 2030</a:t>
            </a:r>
          </a:p>
        </p:txBody>
      </p:sp>
    </p:spTree>
    <p:extLst>
      <p:ext uri="{BB962C8B-B14F-4D97-AF65-F5344CB8AC3E}">
        <p14:creationId xmlns:p14="http://schemas.microsoft.com/office/powerpoint/2010/main" val="59029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AF20504-8387-DAA6-E865-EC845BA4ADC5}"/>
              </a:ext>
            </a:extLst>
          </p:cNvPr>
          <p:cNvSpPr/>
          <p:nvPr/>
        </p:nvSpPr>
        <p:spPr>
          <a:xfrm>
            <a:off x="1078030" y="3595840"/>
            <a:ext cx="5650537" cy="2102330"/>
          </a:xfrm>
          <a:prstGeom prst="rect">
            <a:avLst/>
          </a:prstGeom>
          <a:solidFill>
            <a:schemeClr val="bg1"/>
          </a:solidFill>
          <a:ln>
            <a:solidFill>
              <a:srgbClr val="F7C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E2637073-FBAB-22D0-BC2F-E4AD2513A153}"/>
              </a:ext>
            </a:extLst>
          </p:cNvPr>
          <p:cNvSpPr/>
          <p:nvPr/>
        </p:nvSpPr>
        <p:spPr>
          <a:xfrm>
            <a:off x="1078030" y="1562263"/>
            <a:ext cx="5650537" cy="1866737"/>
          </a:xfrm>
          <a:prstGeom prst="rect">
            <a:avLst/>
          </a:prstGeom>
          <a:solidFill>
            <a:schemeClr val="bg1"/>
          </a:solidFill>
          <a:ln>
            <a:solidFill>
              <a:srgbClr val="F7C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DB1EBBDE-BE62-9389-EC72-5B002932A9B9}"/>
              </a:ext>
            </a:extLst>
          </p:cNvPr>
          <p:cNvSpPr/>
          <p:nvPr/>
        </p:nvSpPr>
        <p:spPr>
          <a:xfrm>
            <a:off x="6904046" y="1562261"/>
            <a:ext cx="4209922" cy="4135909"/>
          </a:xfrm>
          <a:prstGeom prst="rect">
            <a:avLst/>
          </a:prstGeom>
          <a:solidFill>
            <a:schemeClr val="bg1"/>
          </a:solidFill>
          <a:ln>
            <a:solidFill>
              <a:srgbClr val="F7C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ubrik 1">
            <a:extLst>
              <a:ext uri="{FF2B5EF4-FFF2-40B4-BE49-F238E27FC236}">
                <a16:creationId xmlns:a16="http://schemas.microsoft.com/office/drawing/2014/main" id="{5C9F3167-5946-4AD9-86B5-9398453E938D}"/>
              </a:ext>
            </a:extLst>
          </p:cNvPr>
          <p:cNvSpPr txBox="1">
            <a:spLocks/>
          </p:cNvSpPr>
          <p:nvPr/>
        </p:nvSpPr>
        <p:spPr>
          <a:xfrm>
            <a:off x="1003466" y="324756"/>
            <a:ext cx="10421334" cy="1325563"/>
          </a:xfrm>
          <a:prstGeom prst="rect">
            <a:avLst/>
          </a:prstGeom>
        </p:spPr>
        <p:txBody>
          <a:bodyPr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a:solidFill>
                  <a:schemeClr val="accent1"/>
                </a:solidFill>
              </a:rPr>
              <a:t>Våra tre områden</a:t>
            </a:r>
          </a:p>
        </p:txBody>
      </p:sp>
      <p:sp>
        <p:nvSpPr>
          <p:cNvPr id="8" name="Rektangel 7">
            <a:extLst>
              <a:ext uri="{FF2B5EF4-FFF2-40B4-BE49-F238E27FC236}">
                <a16:creationId xmlns:a16="http://schemas.microsoft.com/office/drawing/2014/main" id="{44B7834A-9D51-4A89-953F-95644E194CC8}"/>
              </a:ext>
            </a:extLst>
          </p:cNvPr>
          <p:cNvSpPr/>
          <p:nvPr/>
        </p:nvSpPr>
        <p:spPr>
          <a:xfrm>
            <a:off x="1286381" y="1913708"/>
            <a:ext cx="5233835" cy="1163845"/>
          </a:xfrm>
          <a:prstGeom prst="rect">
            <a:avLst/>
          </a:prstGeom>
        </p:spPr>
        <p:txBody>
          <a:bodyPr wrap="square" anchor="ctr">
            <a:spAutoFit/>
          </a:bodyPr>
          <a:lstStyle/>
          <a:p>
            <a:pPr>
              <a:lnSpc>
                <a:spcPts val="2200"/>
              </a:lnSpc>
              <a:spcBef>
                <a:spcPts val="800"/>
              </a:spcBef>
            </a:pPr>
            <a:r>
              <a:rPr lang="sv-SE" sz="2400" b="1" dirty="0">
                <a:latin typeface="Arial"/>
                <a:cs typeface="Arial"/>
              </a:rPr>
              <a:t>Kris och katastrof</a:t>
            </a:r>
          </a:p>
          <a:p>
            <a:pPr>
              <a:lnSpc>
                <a:spcPts val="2800"/>
              </a:lnSpc>
              <a:spcBef>
                <a:spcPts val="800"/>
              </a:spcBef>
            </a:pPr>
            <a:r>
              <a:rPr lang="sv-SE" sz="2000" dirty="0">
                <a:latin typeface="Arial"/>
                <a:cs typeface="Arial"/>
              </a:rPr>
              <a:t>Vi är snabbt på plats och hjälper människor som drabbas av kriser och katastrofer.</a:t>
            </a:r>
          </a:p>
        </p:txBody>
      </p:sp>
      <p:sp>
        <p:nvSpPr>
          <p:cNvPr id="20" name="Rektangel 19">
            <a:extLst>
              <a:ext uri="{FF2B5EF4-FFF2-40B4-BE49-F238E27FC236}">
                <a16:creationId xmlns:a16="http://schemas.microsoft.com/office/drawing/2014/main" id="{FC0E058C-AE43-48AD-9719-647D4CAD4ED0}"/>
              </a:ext>
            </a:extLst>
          </p:cNvPr>
          <p:cNvSpPr/>
          <p:nvPr/>
        </p:nvSpPr>
        <p:spPr>
          <a:xfrm>
            <a:off x="1344675" y="3905048"/>
            <a:ext cx="5117246" cy="1522917"/>
          </a:xfrm>
          <a:prstGeom prst="rect">
            <a:avLst/>
          </a:prstGeom>
        </p:spPr>
        <p:txBody>
          <a:bodyPr wrap="square" anchor="ctr">
            <a:spAutoFit/>
          </a:bodyPr>
          <a:lstStyle/>
          <a:p>
            <a:pPr>
              <a:lnSpc>
                <a:spcPts val="2200"/>
              </a:lnSpc>
              <a:spcBef>
                <a:spcPts val="800"/>
              </a:spcBef>
            </a:pPr>
            <a:r>
              <a:rPr lang="sv-SE" sz="2400" b="1" dirty="0">
                <a:latin typeface="Arial"/>
                <a:cs typeface="Arial"/>
              </a:rPr>
              <a:t>Hälsa och vård</a:t>
            </a:r>
          </a:p>
          <a:p>
            <a:pPr>
              <a:lnSpc>
                <a:spcPts val="2800"/>
              </a:lnSpc>
              <a:spcBef>
                <a:spcPts val="800"/>
              </a:spcBef>
            </a:pPr>
            <a:r>
              <a:rPr lang="sv-SE" sz="2000" dirty="0">
                <a:latin typeface="Arial"/>
                <a:cs typeface="Arial"/>
              </a:rPr>
              <a:t>Vi jobbar för rätten till god och jämlik </a:t>
            </a:r>
            <a:br>
              <a:rPr lang="sv-SE" sz="2000" dirty="0">
                <a:latin typeface="Arial"/>
                <a:cs typeface="Arial"/>
              </a:rPr>
            </a:br>
            <a:r>
              <a:rPr lang="sv-SE" sz="2000" dirty="0">
                <a:latin typeface="Arial"/>
                <a:cs typeface="Arial"/>
              </a:rPr>
              <a:t>hälsa och för att förhindra och lindra mänskligt lidande.</a:t>
            </a:r>
          </a:p>
        </p:txBody>
      </p:sp>
      <p:sp>
        <p:nvSpPr>
          <p:cNvPr id="12" name="Rektangel 11">
            <a:extLst>
              <a:ext uri="{FF2B5EF4-FFF2-40B4-BE49-F238E27FC236}">
                <a16:creationId xmlns:a16="http://schemas.microsoft.com/office/drawing/2014/main" id="{4DA0E63C-1526-4A94-ACB2-0B04B1AC8174}"/>
              </a:ext>
            </a:extLst>
          </p:cNvPr>
          <p:cNvSpPr/>
          <p:nvPr/>
        </p:nvSpPr>
        <p:spPr>
          <a:xfrm>
            <a:off x="7083839" y="2834381"/>
            <a:ext cx="3850337" cy="1522917"/>
          </a:xfrm>
          <a:prstGeom prst="rect">
            <a:avLst/>
          </a:prstGeom>
        </p:spPr>
        <p:txBody>
          <a:bodyPr wrap="square" anchor="ctr">
            <a:spAutoFit/>
          </a:bodyPr>
          <a:lstStyle/>
          <a:p>
            <a:pPr indent="0">
              <a:lnSpc>
                <a:spcPts val="2200"/>
              </a:lnSpc>
              <a:spcBef>
                <a:spcPts val="800"/>
              </a:spcBef>
              <a:buNone/>
            </a:pPr>
            <a:r>
              <a:rPr lang="sv-SE" sz="2400" b="1" dirty="0">
                <a:latin typeface="Arial"/>
                <a:cs typeface="Arial"/>
              </a:rPr>
              <a:t>Folkrätt och skydd</a:t>
            </a:r>
            <a:endParaRPr lang="sv-SE" sz="2400" b="1" dirty="0">
              <a:latin typeface="Arial"/>
            </a:endParaRPr>
          </a:p>
          <a:p>
            <a:pPr indent="0">
              <a:lnSpc>
                <a:spcPts val="2800"/>
              </a:lnSpc>
              <a:spcBef>
                <a:spcPts val="800"/>
              </a:spcBef>
              <a:buNone/>
            </a:pPr>
            <a:r>
              <a:rPr lang="sv-SE" sz="2000" dirty="0">
                <a:latin typeface="Arial"/>
                <a:cs typeface="Arial"/>
              </a:rPr>
              <a:t>Vi kämpar för varje människas rätt till skydd och barns rätt </a:t>
            </a:r>
            <a:br>
              <a:rPr lang="sv-SE" sz="2000" dirty="0">
                <a:latin typeface="Arial"/>
                <a:cs typeface="Arial"/>
              </a:rPr>
            </a:br>
            <a:r>
              <a:rPr lang="sv-SE" sz="2000" dirty="0">
                <a:latin typeface="Arial"/>
                <a:cs typeface="Arial"/>
              </a:rPr>
              <a:t>att få leva med sin familj.</a:t>
            </a:r>
          </a:p>
        </p:txBody>
      </p:sp>
    </p:spTree>
    <p:extLst>
      <p:ext uri="{BB962C8B-B14F-4D97-AF65-F5344CB8AC3E}">
        <p14:creationId xmlns:p14="http://schemas.microsoft.com/office/powerpoint/2010/main" val="3337745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3160D6-7CC7-E04F-9308-B952762D576F}"/>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FC430338-853D-AA43-ABA2-1A4204C299B6}"/>
              </a:ext>
            </a:extLst>
          </p:cNvPr>
          <p:cNvSpPr/>
          <p:nvPr/>
        </p:nvSpPr>
        <p:spPr>
          <a:xfrm>
            <a:off x="910956" y="485991"/>
            <a:ext cx="12043179" cy="830997"/>
          </a:xfrm>
          <a:prstGeom prst="rect">
            <a:avLst/>
          </a:prstGeom>
        </p:spPr>
        <p:txBody>
          <a:bodyPr wrap="square">
            <a:spAutoFit/>
          </a:bodyPr>
          <a:lstStyle/>
          <a:p>
            <a:r>
              <a:rPr lang="sv-SE" sz="4800" b="1">
                <a:solidFill>
                  <a:schemeClr val="bg1"/>
                </a:solidFill>
              </a:rPr>
              <a:t>Kris och katastrof</a:t>
            </a:r>
            <a:endParaRPr lang="en-US" sz="4800" b="1">
              <a:solidFill>
                <a:schemeClr val="bg1"/>
              </a:solidFill>
            </a:endParaRPr>
          </a:p>
        </p:txBody>
      </p:sp>
      <p:sp>
        <p:nvSpPr>
          <p:cNvPr id="12" name="Rektangel 11">
            <a:extLst>
              <a:ext uri="{FF2B5EF4-FFF2-40B4-BE49-F238E27FC236}">
                <a16:creationId xmlns:a16="http://schemas.microsoft.com/office/drawing/2014/main" id="{FC4A4AF8-EF19-9A49-A5C0-896E6C25EDC1}"/>
              </a:ext>
            </a:extLst>
          </p:cNvPr>
          <p:cNvSpPr/>
          <p:nvPr/>
        </p:nvSpPr>
        <p:spPr>
          <a:xfrm>
            <a:off x="940452" y="1306621"/>
            <a:ext cx="9815088" cy="646331"/>
          </a:xfrm>
          <a:prstGeom prst="rect">
            <a:avLst/>
          </a:prstGeom>
        </p:spPr>
        <p:txBody>
          <a:bodyPr wrap="square">
            <a:spAutoFit/>
          </a:bodyPr>
          <a:lstStyle/>
          <a:p>
            <a:r>
              <a:rPr lang="sv-SE" dirty="0">
                <a:solidFill>
                  <a:schemeClr val="bg1"/>
                </a:solidFill>
              </a:rPr>
              <a:t>Ingen vet när krisen slår till. </a:t>
            </a:r>
            <a:br>
              <a:rPr lang="sv-SE" dirty="0">
                <a:solidFill>
                  <a:schemeClr val="bg1"/>
                </a:solidFill>
              </a:rPr>
            </a:br>
            <a:r>
              <a:rPr lang="sv-SE" dirty="0">
                <a:solidFill>
                  <a:schemeClr val="bg1"/>
                </a:solidFill>
              </a:rPr>
              <a:t>Oavsett var nästa katastrof inträffar står våra volontärer redo att rycka ut. </a:t>
            </a:r>
          </a:p>
        </p:txBody>
      </p:sp>
      <p:pic>
        <p:nvPicPr>
          <p:cNvPr id="25" name="Platshållare för bild 24" descr="En bild som visar utomhus, fordon, klädsel, Landfordon&#10;&#10;Automatiskt genererad beskrivning">
            <a:extLst>
              <a:ext uri="{FF2B5EF4-FFF2-40B4-BE49-F238E27FC236}">
                <a16:creationId xmlns:a16="http://schemas.microsoft.com/office/drawing/2014/main" id="{A78A46BC-21BD-C708-E0A0-651278B00ED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6899" b="15486"/>
          <a:stretch/>
        </p:blipFill>
        <p:spPr>
          <a:xfrm>
            <a:off x="0" y="2182772"/>
            <a:ext cx="12192000" cy="4675228"/>
          </a:xfrm>
        </p:spPr>
      </p:pic>
      <p:pic>
        <p:nvPicPr>
          <p:cNvPr id="26" name="Bildobjekt 25">
            <a:extLst>
              <a:ext uri="{FF2B5EF4-FFF2-40B4-BE49-F238E27FC236}">
                <a16:creationId xmlns:a16="http://schemas.microsoft.com/office/drawing/2014/main" id="{5D050251-08AC-0191-7C91-A06C6189E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29707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63F91FDC-B417-4EBE-A396-E37844CF069C}"/>
              </a:ext>
            </a:extLst>
          </p:cNvPr>
          <p:cNvSpPr>
            <a:spLocks noGrp="1"/>
          </p:cNvSpPr>
          <p:nvPr>
            <p:ph type="body" sz="half" idx="2"/>
          </p:nvPr>
        </p:nvSpPr>
        <p:spPr>
          <a:xfrm>
            <a:off x="974553" y="1857565"/>
            <a:ext cx="4468303" cy="2839881"/>
          </a:xfrm>
        </p:spPr>
        <p:txBody>
          <a:bodyPr>
            <a:normAutofit/>
          </a:bodyPr>
          <a:lstStyle/>
          <a:p>
            <a:pPr marL="342900" indent="-342900">
              <a:lnSpc>
                <a:spcPts val="2200"/>
              </a:lnSpc>
              <a:spcBef>
                <a:spcPts val="1200"/>
              </a:spcBef>
              <a:buSzPct val="100000"/>
              <a:buBlip>
                <a:blip r:embed="rId3"/>
              </a:buBlip>
            </a:pPr>
            <a:r>
              <a:rPr lang="sv-SE" sz="1600" dirty="0">
                <a:latin typeface="Arial"/>
                <a:cs typeface="Arial"/>
              </a:rPr>
              <a:t>Vi bistår människor i kriser, krig, konflikter och naturkatastrofer.</a:t>
            </a:r>
            <a:endParaRPr lang="sv-SE" sz="1600" dirty="0"/>
          </a:p>
          <a:p>
            <a:pPr marL="342900" indent="-342900">
              <a:lnSpc>
                <a:spcPts val="2200"/>
              </a:lnSpc>
              <a:spcBef>
                <a:spcPts val="1200"/>
              </a:spcBef>
              <a:buSzPct val="100000"/>
              <a:buBlip>
                <a:blip r:embed="rId3"/>
              </a:buBlip>
            </a:pPr>
            <a:r>
              <a:rPr lang="sv-SE" sz="1600" dirty="0">
                <a:latin typeface="Arial"/>
                <a:cs typeface="Arial"/>
              </a:rPr>
              <a:t>Vi finns på plats när krisen sker och stannar kvar efteråt för att bygga upp och hjälpa människor att bli bättre rustade för kommande kriser.</a:t>
            </a:r>
          </a:p>
          <a:p>
            <a:pPr marL="342900" indent="-342900">
              <a:lnSpc>
                <a:spcPts val="2200"/>
              </a:lnSpc>
              <a:spcBef>
                <a:spcPts val="1200"/>
              </a:spcBef>
              <a:buSzPct val="100000"/>
              <a:buBlip>
                <a:blip r:embed="rId3"/>
              </a:buBlip>
            </a:pPr>
            <a:r>
              <a:rPr lang="sv-SE" sz="1600" dirty="0">
                <a:latin typeface="Arial"/>
                <a:cs typeface="Arial"/>
              </a:rPr>
              <a:t>Alla ska få stöd anpassat efter sina behov.</a:t>
            </a:r>
            <a:endParaRPr lang="sv-SE" sz="1600" dirty="0"/>
          </a:p>
          <a:p>
            <a:pPr>
              <a:lnSpc>
                <a:spcPts val="2200"/>
              </a:lnSpc>
              <a:spcBef>
                <a:spcPts val="1200"/>
              </a:spcBef>
              <a:buSzPct val="100000"/>
            </a:pPr>
            <a:endParaRPr lang="sv-SE" sz="1600" dirty="0"/>
          </a:p>
        </p:txBody>
      </p:sp>
      <p:sp>
        <p:nvSpPr>
          <p:cNvPr id="7" name="Rubrik 1">
            <a:extLst>
              <a:ext uri="{FF2B5EF4-FFF2-40B4-BE49-F238E27FC236}">
                <a16:creationId xmlns:a16="http://schemas.microsoft.com/office/drawing/2014/main" id="{B4C3BD4D-588C-4F33-BB83-E2E6C078F572}"/>
              </a:ext>
            </a:extLst>
          </p:cNvPr>
          <p:cNvSpPr txBox="1">
            <a:spLocks/>
          </p:cNvSpPr>
          <p:nvPr/>
        </p:nvSpPr>
        <p:spPr>
          <a:xfrm>
            <a:off x="971868" y="1102157"/>
            <a:ext cx="4213936" cy="55412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750" b="1" kern="1200">
                <a:solidFill>
                  <a:schemeClr val="tx1"/>
                </a:solidFill>
                <a:latin typeface="+mj-lt"/>
                <a:ea typeface="+mj-ea"/>
                <a:cs typeface="+mj-cs"/>
              </a:defRPr>
            </a:lvl1pPr>
          </a:lstStyle>
          <a:p>
            <a:r>
              <a:rPr lang="sv-SE">
                <a:solidFill>
                  <a:schemeClr val="accent1"/>
                </a:solidFill>
              </a:rPr>
              <a:t>Kris och katastrof </a:t>
            </a:r>
            <a:br>
              <a:rPr lang="sv-SE">
                <a:solidFill>
                  <a:schemeClr val="accent1"/>
                </a:solidFill>
              </a:rPr>
            </a:br>
            <a:r>
              <a:rPr lang="sv-SE">
                <a:solidFill>
                  <a:schemeClr val="accent1"/>
                </a:solidFill>
              </a:rPr>
              <a:t>– internationellt</a:t>
            </a:r>
          </a:p>
        </p:txBody>
      </p:sp>
      <p:pic>
        <p:nvPicPr>
          <p:cNvPr id="10" name="Platshållare för bild 9" descr="En bild som visar utomhus, paddel, vatten, person&#10;&#10;Automatiskt genererad beskrivning">
            <a:extLst>
              <a:ext uri="{FF2B5EF4-FFF2-40B4-BE49-F238E27FC236}">
                <a16:creationId xmlns:a16="http://schemas.microsoft.com/office/drawing/2014/main" id="{EC76B19F-5FF7-7515-D41D-0CB667042DA2}"/>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25033" r="25033"/>
          <a:stretch>
            <a:fillRect/>
          </a:stretch>
        </p:blipFill>
        <p:spPr/>
      </p:pic>
    </p:spTree>
    <p:extLst>
      <p:ext uri="{BB962C8B-B14F-4D97-AF65-F5344CB8AC3E}">
        <p14:creationId xmlns:p14="http://schemas.microsoft.com/office/powerpoint/2010/main" val="804975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B4C3BD4D-588C-4F33-BB83-E2E6C078F572}"/>
              </a:ext>
            </a:extLst>
          </p:cNvPr>
          <p:cNvSpPr txBox="1">
            <a:spLocks/>
          </p:cNvSpPr>
          <p:nvPr/>
        </p:nvSpPr>
        <p:spPr>
          <a:xfrm>
            <a:off x="7018750" y="1080886"/>
            <a:ext cx="4213936" cy="55412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750" b="1" kern="1200">
                <a:solidFill>
                  <a:schemeClr val="tx1"/>
                </a:solidFill>
                <a:latin typeface="+mj-lt"/>
                <a:ea typeface="+mj-ea"/>
                <a:cs typeface="+mj-cs"/>
              </a:defRPr>
            </a:lvl1pPr>
          </a:lstStyle>
          <a:p>
            <a:r>
              <a:rPr lang="sv-SE" dirty="0">
                <a:solidFill>
                  <a:schemeClr val="accent1"/>
                </a:solidFill>
              </a:rPr>
              <a:t>Kris och katastrof</a:t>
            </a:r>
          </a:p>
          <a:p>
            <a:r>
              <a:rPr lang="sv-SE" dirty="0">
                <a:solidFill>
                  <a:schemeClr val="accent1"/>
                </a:solidFill>
              </a:rPr>
              <a:t>– Sverige</a:t>
            </a:r>
          </a:p>
        </p:txBody>
      </p:sp>
      <p:sp>
        <p:nvSpPr>
          <p:cNvPr id="2" name="Rektangel 1">
            <a:extLst>
              <a:ext uri="{FF2B5EF4-FFF2-40B4-BE49-F238E27FC236}">
                <a16:creationId xmlns:a16="http://schemas.microsoft.com/office/drawing/2014/main" id="{3852CF70-D907-3641-8871-F2C4E560958C}"/>
              </a:ext>
            </a:extLst>
          </p:cNvPr>
          <p:cNvSpPr/>
          <p:nvPr/>
        </p:nvSpPr>
        <p:spPr>
          <a:xfrm>
            <a:off x="7031813" y="1865448"/>
            <a:ext cx="4707209" cy="3069302"/>
          </a:xfrm>
          <a:prstGeom prst="rect">
            <a:avLst/>
          </a:prstGeom>
        </p:spPr>
        <p:txBody>
          <a:bodyPr wrap="square">
            <a:spAutoFit/>
          </a:bodyPr>
          <a:lstStyle/>
          <a:p>
            <a:pPr marL="342900" indent="-342900">
              <a:lnSpc>
                <a:spcPts val="2200"/>
              </a:lnSpc>
              <a:spcBef>
                <a:spcPts val="1200"/>
              </a:spcBef>
              <a:buSzPct val="100000"/>
              <a:buBlip>
                <a:blip r:embed="rId3"/>
              </a:buBlip>
            </a:pPr>
            <a:r>
              <a:rPr lang="sv-SE" sz="1600" dirty="0">
                <a:latin typeface="Arial"/>
                <a:cs typeface="Arial"/>
              </a:rPr>
              <a:t>Våra lokalföreningar arbetar med krisberedskap. Vi agerar när kriser </a:t>
            </a:r>
            <a:br>
              <a:rPr lang="sv-SE" sz="1600" dirty="0">
                <a:latin typeface="Arial"/>
                <a:cs typeface="Arial"/>
              </a:rPr>
            </a:br>
            <a:r>
              <a:rPr lang="sv-SE" sz="1600" dirty="0">
                <a:latin typeface="Arial"/>
                <a:cs typeface="Arial"/>
              </a:rPr>
              <a:t>sker i Sverige. </a:t>
            </a:r>
          </a:p>
          <a:p>
            <a:pPr marL="342900" indent="-342900">
              <a:lnSpc>
                <a:spcPts val="2200"/>
              </a:lnSpc>
              <a:spcBef>
                <a:spcPts val="1200"/>
              </a:spcBef>
              <a:buSzPct val="100000"/>
              <a:buBlip>
                <a:blip r:embed="rId3"/>
              </a:buBlip>
            </a:pPr>
            <a:r>
              <a:rPr lang="sv-SE" sz="1600" dirty="0">
                <a:latin typeface="Arial"/>
                <a:cs typeface="Arial"/>
              </a:rPr>
              <a:t>Vi hjälper människor som kommer </a:t>
            </a:r>
            <a:br>
              <a:rPr lang="sv-SE" sz="1600" dirty="0">
                <a:latin typeface="Arial"/>
                <a:cs typeface="Arial"/>
              </a:rPr>
            </a:br>
            <a:r>
              <a:rPr lang="sv-SE" sz="1600" dirty="0">
                <a:latin typeface="Arial"/>
                <a:cs typeface="Arial"/>
              </a:rPr>
              <a:t>till Sverige på flykt, som från Ukraina. </a:t>
            </a:r>
          </a:p>
          <a:p>
            <a:pPr marL="342900" indent="-342900">
              <a:lnSpc>
                <a:spcPts val="2200"/>
              </a:lnSpc>
              <a:spcBef>
                <a:spcPts val="1200"/>
              </a:spcBef>
              <a:buSzPct val="100000"/>
              <a:buBlip>
                <a:blip r:embed="rId3"/>
              </a:buBlip>
            </a:pPr>
            <a:r>
              <a:rPr lang="sv-SE" sz="1600" dirty="0">
                <a:latin typeface="Arial"/>
                <a:cs typeface="Arial"/>
              </a:rPr>
              <a:t>Vi utbildar i krisstöd och första hjälpen.</a:t>
            </a:r>
          </a:p>
          <a:p>
            <a:pPr marL="342900" indent="-342900">
              <a:lnSpc>
                <a:spcPts val="2200"/>
              </a:lnSpc>
              <a:spcBef>
                <a:spcPts val="1200"/>
              </a:spcBef>
              <a:buSzPct val="100000"/>
              <a:buBlip>
                <a:blip r:embed="rId3"/>
              </a:buBlip>
            </a:pPr>
            <a:r>
              <a:rPr lang="sv-SE" sz="1600" dirty="0">
                <a:latin typeface="Arial"/>
                <a:cs typeface="Arial"/>
              </a:rPr>
              <a:t>Under 2023 fanns Röda Korset på plats med krisstöd i samband med skjutningar och andra våldsdåd i Sverige vid mer än 70 tillfällen. </a:t>
            </a:r>
          </a:p>
        </p:txBody>
      </p:sp>
      <p:sp>
        <p:nvSpPr>
          <p:cNvPr id="3" name="Rektangel 2">
            <a:extLst>
              <a:ext uri="{FF2B5EF4-FFF2-40B4-BE49-F238E27FC236}">
                <a16:creationId xmlns:a16="http://schemas.microsoft.com/office/drawing/2014/main" id="{EAC94C23-F25D-957F-1B3B-0E6A1BBDDF7D}"/>
              </a:ext>
            </a:extLst>
          </p:cNvPr>
          <p:cNvSpPr/>
          <p:nvPr/>
        </p:nvSpPr>
        <p:spPr>
          <a:xfrm>
            <a:off x="1" y="0"/>
            <a:ext cx="6095999"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descr="En bild som visar klädsel, person, utomhus, Människoansikte&#10;&#10;Automatiskt genererad beskrivning">
            <a:extLst>
              <a:ext uri="{FF2B5EF4-FFF2-40B4-BE49-F238E27FC236}">
                <a16:creationId xmlns:a16="http://schemas.microsoft.com/office/drawing/2014/main" id="{BF807A43-E4F8-0571-AFD6-72C3D78A83E8}"/>
              </a:ext>
            </a:extLst>
          </p:cNvPr>
          <p:cNvPicPr>
            <a:picLocks noChangeAspect="1"/>
          </p:cNvPicPr>
          <p:nvPr/>
        </p:nvPicPr>
        <p:blipFill>
          <a:blip r:embed="rId4">
            <a:extLst>
              <a:ext uri="{28A0092B-C50C-407E-A947-70E740481C1C}">
                <a14:useLocalDpi xmlns:a14="http://schemas.microsoft.com/office/drawing/2010/main" val="0"/>
              </a:ext>
            </a:extLst>
          </a:blip>
          <a:srcRect l="16448" r="24292"/>
          <a:stretch/>
        </p:blipFill>
        <p:spPr>
          <a:xfrm>
            <a:off x="1" y="15497"/>
            <a:ext cx="6096000" cy="6857999"/>
          </a:xfrm>
          <a:prstGeom prst="rect">
            <a:avLst/>
          </a:prstGeom>
        </p:spPr>
      </p:pic>
    </p:spTree>
    <p:extLst>
      <p:ext uri="{BB962C8B-B14F-4D97-AF65-F5344CB8AC3E}">
        <p14:creationId xmlns:p14="http://schemas.microsoft.com/office/powerpoint/2010/main" val="3507888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tshållare för bild 13" descr="En bild som visar person, vägg, klädsel, Människoansikte&#10;&#10;Automatiskt genererad beskrivning">
            <a:extLst>
              <a:ext uri="{FF2B5EF4-FFF2-40B4-BE49-F238E27FC236}">
                <a16:creationId xmlns:a16="http://schemas.microsoft.com/office/drawing/2014/main" id="{34B49BF2-9B7E-62B3-02C7-540F2347361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3450" b="28936"/>
          <a:stretch/>
        </p:blipFill>
        <p:spPr>
          <a:xfrm>
            <a:off x="0" y="0"/>
            <a:ext cx="12192000" cy="6858000"/>
          </a:xfrm>
        </p:spPr>
      </p:pic>
      <p:sp>
        <p:nvSpPr>
          <p:cNvPr id="5" name="Rektangel 4">
            <a:extLst>
              <a:ext uri="{FF2B5EF4-FFF2-40B4-BE49-F238E27FC236}">
                <a16:creationId xmlns:a16="http://schemas.microsoft.com/office/drawing/2014/main" id="{31D79D17-D77A-A046-B62C-60B62701BD80}"/>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27DD7AE4-7CB5-EB4A-961E-485DB8E56D0C}"/>
              </a:ext>
            </a:extLst>
          </p:cNvPr>
          <p:cNvSpPr/>
          <p:nvPr/>
        </p:nvSpPr>
        <p:spPr>
          <a:xfrm>
            <a:off x="910956" y="499060"/>
            <a:ext cx="12043179" cy="830997"/>
          </a:xfrm>
          <a:prstGeom prst="rect">
            <a:avLst/>
          </a:prstGeom>
        </p:spPr>
        <p:txBody>
          <a:bodyPr wrap="square">
            <a:spAutoFit/>
          </a:bodyPr>
          <a:lstStyle/>
          <a:p>
            <a:r>
              <a:rPr lang="sv-SE" sz="4800" b="1">
                <a:solidFill>
                  <a:schemeClr val="bg1"/>
                </a:solidFill>
              </a:rPr>
              <a:t>Hälsa och vård</a:t>
            </a:r>
            <a:endParaRPr lang="en-US" sz="4800" b="1">
              <a:solidFill>
                <a:schemeClr val="bg1"/>
              </a:solidFill>
            </a:endParaRPr>
          </a:p>
        </p:txBody>
      </p:sp>
      <p:sp>
        <p:nvSpPr>
          <p:cNvPr id="7" name="Rektangel 6">
            <a:extLst>
              <a:ext uri="{FF2B5EF4-FFF2-40B4-BE49-F238E27FC236}">
                <a16:creationId xmlns:a16="http://schemas.microsoft.com/office/drawing/2014/main" id="{CDE6ACFE-5F60-D24C-900F-D69C958CC14F}"/>
              </a:ext>
            </a:extLst>
          </p:cNvPr>
          <p:cNvSpPr/>
          <p:nvPr/>
        </p:nvSpPr>
        <p:spPr>
          <a:xfrm>
            <a:off x="910956" y="1330057"/>
            <a:ext cx="9815088" cy="646331"/>
          </a:xfrm>
          <a:prstGeom prst="rect">
            <a:avLst/>
          </a:prstGeom>
        </p:spPr>
        <p:txBody>
          <a:bodyPr wrap="square">
            <a:spAutoFit/>
          </a:bodyPr>
          <a:lstStyle/>
          <a:p>
            <a:r>
              <a:rPr lang="sv-SE" dirty="0">
                <a:solidFill>
                  <a:schemeClr val="bg1"/>
                </a:solidFill>
              </a:rPr>
              <a:t>Vi kämpar för rätten till god och jämlik hälsa och erbjuder sjukvård, aktiviteter för hälsa och välmående samt psykosocialt stöd som hjälper människor att få en meningsfull vardag.</a:t>
            </a:r>
          </a:p>
        </p:txBody>
      </p:sp>
      <p:pic>
        <p:nvPicPr>
          <p:cNvPr id="10" name="Bildobjekt 9">
            <a:extLst>
              <a:ext uri="{FF2B5EF4-FFF2-40B4-BE49-F238E27FC236}">
                <a16:creationId xmlns:a16="http://schemas.microsoft.com/office/drawing/2014/main" id="{652DC95E-2D5D-AB46-8CC8-C76606B0EB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2423540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D73CA84-81D4-36E8-FBE7-520A6E8737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226" t="-8" b="-1"/>
          <a:stretch/>
        </p:blipFill>
        <p:spPr>
          <a:xfrm>
            <a:off x="6096000" y="0"/>
            <a:ext cx="6095999" cy="6858000"/>
          </a:xfrm>
          <a:prstGeom prst="rect">
            <a:avLst/>
          </a:prstGeom>
        </p:spPr>
      </p:pic>
      <p:sp>
        <p:nvSpPr>
          <p:cNvPr id="6" name="Platshållare för text 3">
            <a:extLst>
              <a:ext uri="{FF2B5EF4-FFF2-40B4-BE49-F238E27FC236}">
                <a16:creationId xmlns:a16="http://schemas.microsoft.com/office/drawing/2014/main" id="{F4E0B826-A059-5C41-9FBA-0583191A8776}"/>
              </a:ext>
            </a:extLst>
          </p:cNvPr>
          <p:cNvSpPr txBox="1">
            <a:spLocks/>
          </p:cNvSpPr>
          <p:nvPr/>
        </p:nvSpPr>
        <p:spPr>
          <a:xfrm>
            <a:off x="980277" y="1857565"/>
            <a:ext cx="4323243" cy="42628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ts val="2200"/>
              </a:lnSpc>
              <a:spcBef>
                <a:spcPts val="1200"/>
              </a:spcBef>
              <a:buSzPct val="100000"/>
              <a:buFont typeface="Arial" panose="020B0604020202020204" pitchFamily="34" charset="0"/>
              <a:buBlip>
                <a:blip r:embed="rId4"/>
              </a:buBlip>
            </a:pPr>
            <a:r>
              <a:rPr lang="sv-SE" sz="1600" dirty="0">
                <a:cs typeface="Arial"/>
              </a:rPr>
              <a:t>Utbilda, förebygga, vårda.</a:t>
            </a:r>
          </a:p>
          <a:p>
            <a:pPr marL="342900" indent="-342900">
              <a:lnSpc>
                <a:spcPts val="2200"/>
              </a:lnSpc>
              <a:spcBef>
                <a:spcPts val="1200"/>
              </a:spcBef>
              <a:buSzPct val="100000"/>
              <a:buFont typeface="Arial" panose="020B0604020202020204" pitchFamily="34" charset="0"/>
              <a:buBlip>
                <a:blip r:embed="rId4"/>
              </a:buBlip>
            </a:pPr>
            <a:r>
              <a:rPr lang="sv-SE" sz="1600" dirty="0">
                <a:cs typeface="Arial"/>
              </a:rPr>
              <a:t>Långsiktiga hälsoprogram ibland annat Libanon, Palestina, Somalia och Elfenbenskusten.</a:t>
            </a:r>
          </a:p>
          <a:p>
            <a:pPr marL="342900" indent="-342900">
              <a:lnSpc>
                <a:spcPts val="2200"/>
              </a:lnSpc>
              <a:spcBef>
                <a:spcPts val="1200"/>
              </a:spcBef>
              <a:buSzPct val="100000"/>
              <a:buFont typeface="Arial" panose="020B0604020202020204" pitchFamily="34" charset="0"/>
              <a:buBlip>
                <a:blip r:embed="rId4"/>
              </a:buBlip>
            </a:pPr>
            <a:r>
              <a:rPr lang="sv-SE" sz="1600" dirty="0"/>
              <a:t>Förbättra tillgången till vård. Vi stödjer till exempel mödravårdsinsatser i Somalia. Gravida kvinnor och små barn får hjälp av mobila team där det är långt till sjukhus. </a:t>
            </a:r>
          </a:p>
          <a:p>
            <a:pPr marL="342900" indent="-342900">
              <a:lnSpc>
                <a:spcPts val="2200"/>
              </a:lnSpc>
              <a:spcBef>
                <a:spcPts val="1200"/>
              </a:spcBef>
              <a:buSzPct val="100000"/>
              <a:buFont typeface="Arial" panose="020B0604020202020204" pitchFamily="34" charset="0"/>
              <a:buBlip>
                <a:blip r:embed="rId4"/>
              </a:buBlip>
            </a:pPr>
            <a:r>
              <a:rPr lang="sv-SE" sz="1600" dirty="0">
                <a:cs typeface="Arial"/>
              </a:rPr>
              <a:t>Rent vatten räddar liv. </a:t>
            </a:r>
          </a:p>
          <a:p>
            <a:pPr marL="342900" indent="-342900">
              <a:lnSpc>
                <a:spcPts val="2200"/>
              </a:lnSpc>
              <a:spcBef>
                <a:spcPts val="1200"/>
              </a:spcBef>
              <a:buSzPct val="100000"/>
              <a:buFont typeface="Arial" panose="020B0604020202020204" pitchFamily="34" charset="0"/>
              <a:buBlip>
                <a:blip r:embed="rId4"/>
              </a:buBlip>
            </a:pPr>
            <a:r>
              <a:rPr lang="sv-SE" sz="1600" dirty="0">
                <a:cs typeface="Arial"/>
              </a:rPr>
              <a:t>Volontärerna – viktigaste resursen.</a:t>
            </a:r>
          </a:p>
        </p:txBody>
      </p:sp>
      <p:sp>
        <p:nvSpPr>
          <p:cNvPr id="7" name="Rubrik 1">
            <a:extLst>
              <a:ext uri="{FF2B5EF4-FFF2-40B4-BE49-F238E27FC236}">
                <a16:creationId xmlns:a16="http://schemas.microsoft.com/office/drawing/2014/main" id="{5738C578-1CAC-09A0-D2A1-98EAE6CDC701}"/>
              </a:ext>
            </a:extLst>
          </p:cNvPr>
          <p:cNvSpPr txBox="1">
            <a:spLocks/>
          </p:cNvSpPr>
          <p:nvPr/>
        </p:nvSpPr>
        <p:spPr>
          <a:xfrm>
            <a:off x="974553" y="1102157"/>
            <a:ext cx="4213936" cy="55412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750" b="1" kern="1200">
                <a:solidFill>
                  <a:schemeClr val="tx1"/>
                </a:solidFill>
                <a:latin typeface="+mj-lt"/>
                <a:ea typeface="+mj-ea"/>
                <a:cs typeface="+mj-cs"/>
              </a:defRPr>
            </a:lvl1pPr>
          </a:lstStyle>
          <a:p>
            <a:r>
              <a:rPr lang="sv-SE">
                <a:solidFill>
                  <a:schemeClr val="accent1"/>
                </a:solidFill>
              </a:rPr>
              <a:t>Vårt internationella</a:t>
            </a:r>
          </a:p>
          <a:p>
            <a:r>
              <a:rPr lang="sv-SE">
                <a:solidFill>
                  <a:schemeClr val="accent1"/>
                </a:solidFill>
              </a:rPr>
              <a:t>hälsoarbete</a:t>
            </a:r>
          </a:p>
        </p:txBody>
      </p:sp>
      <p:pic>
        <p:nvPicPr>
          <p:cNvPr id="8" name="Bildobjekt 7">
            <a:extLst>
              <a:ext uri="{FF2B5EF4-FFF2-40B4-BE49-F238E27FC236}">
                <a16:creationId xmlns:a16="http://schemas.microsoft.com/office/drawing/2014/main" id="{8695DA43-1D55-8F26-B9EF-10953EFFE2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3911391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klädsel, Människoansikte, person, möbler&#10;&#10;Automatiskt genererad beskrivning">
            <a:extLst>
              <a:ext uri="{FF2B5EF4-FFF2-40B4-BE49-F238E27FC236}">
                <a16:creationId xmlns:a16="http://schemas.microsoft.com/office/drawing/2014/main" id="{2DBC549C-B5AD-B874-157E-AB2979D4A888}"/>
              </a:ext>
            </a:extLst>
          </p:cNvPr>
          <p:cNvPicPr>
            <a:picLocks noChangeAspect="1"/>
          </p:cNvPicPr>
          <p:nvPr/>
        </p:nvPicPr>
        <p:blipFill>
          <a:blip r:embed="rId3">
            <a:extLst>
              <a:ext uri="{28A0092B-C50C-407E-A947-70E740481C1C}">
                <a14:useLocalDpi xmlns:a14="http://schemas.microsoft.com/office/drawing/2010/main" val="0"/>
              </a:ext>
            </a:extLst>
          </a:blip>
          <a:srcRect t="13840" b="11002"/>
          <a:stretch/>
        </p:blipFill>
        <p:spPr>
          <a:xfrm>
            <a:off x="0" y="-1006"/>
            <a:ext cx="6096000" cy="6883694"/>
          </a:xfrm>
          <a:prstGeom prst="rect">
            <a:avLst/>
          </a:prstGeom>
        </p:spPr>
      </p:pic>
      <p:sp>
        <p:nvSpPr>
          <p:cNvPr id="4" name="Platshållare för text 3">
            <a:extLst>
              <a:ext uri="{FF2B5EF4-FFF2-40B4-BE49-F238E27FC236}">
                <a16:creationId xmlns:a16="http://schemas.microsoft.com/office/drawing/2014/main" id="{63F91FDC-B417-4EBE-A396-E37844CF069C}"/>
              </a:ext>
            </a:extLst>
          </p:cNvPr>
          <p:cNvSpPr>
            <a:spLocks noGrp="1"/>
          </p:cNvSpPr>
          <p:nvPr>
            <p:ph type="body" sz="half" idx="2"/>
          </p:nvPr>
        </p:nvSpPr>
        <p:spPr>
          <a:xfrm>
            <a:off x="7010174" y="1854425"/>
            <a:ext cx="4092747" cy="3272746"/>
          </a:xfrm>
        </p:spPr>
        <p:txBody>
          <a:bodyPr>
            <a:normAutofit/>
          </a:bodyPr>
          <a:lstStyle/>
          <a:p>
            <a:pPr marL="342900" indent="-342900">
              <a:lnSpc>
                <a:spcPts val="2200"/>
              </a:lnSpc>
              <a:spcBef>
                <a:spcPts val="1200"/>
              </a:spcBef>
              <a:buSzPct val="100000"/>
              <a:buBlip>
                <a:blip r:embed="rId4"/>
              </a:buBlip>
            </a:pPr>
            <a:r>
              <a:rPr lang="sv-SE" sz="1600" dirty="0">
                <a:latin typeface="Arial"/>
                <a:cs typeface="Arial"/>
              </a:rPr>
              <a:t>Mot psykisk ohälsa. </a:t>
            </a:r>
          </a:p>
          <a:p>
            <a:pPr marL="342900" indent="-342900">
              <a:lnSpc>
                <a:spcPts val="2200"/>
              </a:lnSpc>
              <a:spcBef>
                <a:spcPts val="1200"/>
              </a:spcBef>
              <a:buSzPct val="100000"/>
              <a:buBlip>
                <a:blip r:embed="rId4"/>
              </a:buBlip>
            </a:pPr>
            <a:r>
              <a:rPr lang="sv-SE" sz="1600" dirty="0">
                <a:latin typeface="Arial"/>
                <a:cs typeface="Arial"/>
              </a:rPr>
              <a:t>Behandlingscenter för krigsskadade och torterade. </a:t>
            </a:r>
          </a:p>
          <a:p>
            <a:pPr marL="342900" indent="-342900">
              <a:lnSpc>
                <a:spcPts val="2200"/>
              </a:lnSpc>
              <a:spcBef>
                <a:spcPts val="1200"/>
              </a:spcBef>
              <a:buSzPct val="100000"/>
              <a:buBlip>
                <a:blip r:embed="rId4"/>
              </a:buBlip>
            </a:pPr>
            <a:r>
              <a:rPr lang="sv-SE" sz="1600" dirty="0">
                <a:latin typeface="Arial"/>
                <a:cs typeface="Arial"/>
              </a:rPr>
              <a:t>Vård för papperslösa. </a:t>
            </a:r>
          </a:p>
          <a:p>
            <a:pPr marL="342900" indent="-342900">
              <a:lnSpc>
                <a:spcPts val="2200"/>
              </a:lnSpc>
              <a:spcBef>
                <a:spcPts val="1200"/>
              </a:spcBef>
              <a:buSzPct val="100000"/>
              <a:buBlip>
                <a:blip r:embed="rId4"/>
              </a:buBlip>
            </a:pPr>
            <a:r>
              <a:rPr lang="sv-SE" sz="1600" dirty="0">
                <a:latin typeface="Arial"/>
                <a:cs typeface="Arial"/>
              </a:rPr>
              <a:t>Stöd till ensamma och sjuka. </a:t>
            </a:r>
          </a:p>
          <a:p>
            <a:pPr marL="342900" indent="-342900">
              <a:lnSpc>
                <a:spcPts val="2200"/>
              </a:lnSpc>
              <a:spcBef>
                <a:spcPts val="1200"/>
              </a:spcBef>
              <a:buSzPct val="100000"/>
              <a:buBlip>
                <a:blip r:embed="rId4"/>
              </a:buBlip>
            </a:pPr>
            <a:r>
              <a:rPr lang="sv-SE" sz="1600" dirty="0">
                <a:latin typeface="Arial"/>
                <a:cs typeface="Arial"/>
              </a:rPr>
              <a:t>Påverkansarbete. </a:t>
            </a:r>
          </a:p>
        </p:txBody>
      </p:sp>
      <p:sp>
        <p:nvSpPr>
          <p:cNvPr id="7" name="Rubrik 1">
            <a:extLst>
              <a:ext uri="{FF2B5EF4-FFF2-40B4-BE49-F238E27FC236}">
                <a16:creationId xmlns:a16="http://schemas.microsoft.com/office/drawing/2014/main" id="{B4C3BD4D-588C-4F33-BB83-E2E6C078F572}"/>
              </a:ext>
            </a:extLst>
          </p:cNvPr>
          <p:cNvSpPr txBox="1">
            <a:spLocks/>
          </p:cNvSpPr>
          <p:nvPr/>
        </p:nvSpPr>
        <p:spPr>
          <a:xfrm>
            <a:off x="7010174" y="1039024"/>
            <a:ext cx="5408208" cy="60201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750" b="1" kern="1200">
                <a:solidFill>
                  <a:schemeClr val="tx1"/>
                </a:solidFill>
                <a:latin typeface="+mj-lt"/>
                <a:ea typeface="+mj-ea"/>
                <a:cs typeface="+mj-cs"/>
              </a:defRPr>
            </a:lvl1pPr>
          </a:lstStyle>
          <a:p>
            <a:r>
              <a:rPr lang="sv-SE">
                <a:solidFill>
                  <a:schemeClr val="accent1"/>
                </a:solidFill>
              </a:rPr>
              <a:t>Vårt hälsoarbete i Sverige</a:t>
            </a:r>
          </a:p>
        </p:txBody>
      </p:sp>
    </p:spTree>
    <p:extLst>
      <p:ext uri="{BB962C8B-B14F-4D97-AF65-F5344CB8AC3E}">
        <p14:creationId xmlns:p14="http://schemas.microsoft.com/office/powerpoint/2010/main" val="1356964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31220 SRK - OK Extern_Final">
            <a:hlinkClick r:id="" action="ppaction://media"/>
            <a:extLst>
              <a:ext uri="{FF2B5EF4-FFF2-40B4-BE49-F238E27FC236}">
                <a16:creationId xmlns:a16="http://schemas.microsoft.com/office/drawing/2014/main" id="{2D05AB2B-8363-1314-BBB4-71A2F25B4F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86"/>
            <a:ext cx="12192000" cy="6858000"/>
          </a:xfrm>
          <a:prstGeom prst="rect">
            <a:avLst/>
          </a:prstGeom>
        </p:spPr>
      </p:pic>
    </p:spTree>
    <p:extLst>
      <p:ext uri="{BB962C8B-B14F-4D97-AF65-F5344CB8AC3E}">
        <p14:creationId xmlns:p14="http://schemas.microsoft.com/office/powerpoint/2010/main" val="415179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027301A-2932-924D-B390-352454C73992}"/>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93A62515-E680-8B4E-8611-AE05CD82C184}"/>
              </a:ext>
            </a:extLst>
          </p:cNvPr>
          <p:cNvSpPr/>
          <p:nvPr/>
        </p:nvSpPr>
        <p:spPr>
          <a:xfrm>
            <a:off x="910957" y="499060"/>
            <a:ext cx="12043179" cy="830997"/>
          </a:xfrm>
          <a:prstGeom prst="rect">
            <a:avLst/>
          </a:prstGeom>
        </p:spPr>
        <p:txBody>
          <a:bodyPr wrap="square">
            <a:spAutoFit/>
          </a:bodyPr>
          <a:lstStyle/>
          <a:p>
            <a:r>
              <a:rPr lang="sv-SE" sz="4800" b="1">
                <a:solidFill>
                  <a:schemeClr val="bg1"/>
                </a:solidFill>
              </a:rPr>
              <a:t>Folkrätt och skydd</a:t>
            </a:r>
            <a:endParaRPr lang="en-US" sz="4800" b="1">
              <a:solidFill>
                <a:schemeClr val="bg1"/>
              </a:solidFill>
            </a:endParaRPr>
          </a:p>
        </p:txBody>
      </p:sp>
      <p:sp>
        <p:nvSpPr>
          <p:cNvPr id="7" name="Rektangel 6">
            <a:extLst>
              <a:ext uri="{FF2B5EF4-FFF2-40B4-BE49-F238E27FC236}">
                <a16:creationId xmlns:a16="http://schemas.microsoft.com/office/drawing/2014/main" id="{879408D4-5D3D-4344-980C-118F20EADE60}"/>
              </a:ext>
            </a:extLst>
          </p:cNvPr>
          <p:cNvSpPr/>
          <p:nvPr/>
        </p:nvSpPr>
        <p:spPr>
          <a:xfrm>
            <a:off x="946843" y="1330057"/>
            <a:ext cx="9815088" cy="369332"/>
          </a:xfrm>
          <a:prstGeom prst="rect">
            <a:avLst/>
          </a:prstGeom>
        </p:spPr>
        <p:txBody>
          <a:bodyPr wrap="square">
            <a:spAutoFit/>
          </a:bodyPr>
          <a:lstStyle/>
          <a:p>
            <a:r>
              <a:rPr lang="sv-SE">
                <a:solidFill>
                  <a:schemeClr val="bg1"/>
                </a:solidFill>
              </a:rPr>
              <a:t>Varje människa har rätt att söka skydd och varje barn har rätt att få leva med sin familj. </a:t>
            </a:r>
          </a:p>
        </p:txBody>
      </p:sp>
      <p:pic>
        <p:nvPicPr>
          <p:cNvPr id="12" name="Platshållare för bild 11" descr="En bild som visar klädsel, person, vägg, inomhus&#10;&#10;Automatiskt genererad beskrivning">
            <a:extLst>
              <a:ext uri="{FF2B5EF4-FFF2-40B4-BE49-F238E27FC236}">
                <a16:creationId xmlns:a16="http://schemas.microsoft.com/office/drawing/2014/main" id="{6BF1B85D-22E1-784E-B836-D3EB8238C67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439" t="-31828" r="9339" b="31828"/>
          <a:stretch/>
        </p:blipFill>
        <p:spPr>
          <a:xfrm>
            <a:off x="0" y="0"/>
            <a:ext cx="12192000" cy="6858000"/>
          </a:xfrm>
        </p:spPr>
      </p:pic>
    </p:spTree>
    <p:extLst>
      <p:ext uri="{BB962C8B-B14F-4D97-AF65-F5344CB8AC3E}">
        <p14:creationId xmlns:p14="http://schemas.microsoft.com/office/powerpoint/2010/main" val="1409172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klädsel, person, Människoansikte, inomhus&#10;&#10;Automatiskt genererad beskrivning">
            <a:extLst>
              <a:ext uri="{FF2B5EF4-FFF2-40B4-BE49-F238E27FC236}">
                <a16:creationId xmlns:a16="http://schemas.microsoft.com/office/drawing/2014/main" id="{CEFFD30B-9CF9-BD2A-A6A4-C78489804353}"/>
              </a:ext>
            </a:extLst>
          </p:cNvPr>
          <p:cNvPicPr>
            <a:picLocks noChangeAspect="1"/>
          </p:cNvPicPr>
          <p:nvPr/>
        </p:nvPicPr>
        <p:blipFill>
          <a:blip r:embed="rId3">
            <a:extLst>
              <a:ext uri="{28A0092B-C50C-407E-A947-70E740481C1C}">
                <a14:useLocalDpi xmlns:a14="http://schemas.microsoft.com/office/drawing/2010/main" val="0"/>
              </a:ext>
            </a:extLst>
          </a:blip>
          <a:srcRect t="13955" b="11168"/>
          <a:stretch/>
        </p:blipFill>
        <p:spPr>
          <a:xfrm>
            <a:off x="6096001" y="0"/>
            <a:ext cx="6096000" cy="6858000"/>
          </a:xfrm>
          <a:prstGeom prst="rect">
            <a:avLst/>
          </a:prstGeom>
        </p:spPr>
      </p:pic>
      <p:sp>
        <p:nvSpPr>
          <p:cNvPr id="10" name="Rubrik 1">
            <a:extLst>
              <a:ext uri="{FF2B5EF4-FFF2-40B4-BE49-F238E27FC236}">
                <a16:creationId xmlns:a16="http://schemas.microsoft.com/office/drawing/2014/main" id="{BCD4D94B-BF5E-4C7D-BB1B-6BD1741CD779}"/>
              </a:ext>
            </a:extLst>
          </p:cNvPr>
          <p:cNvSpPr txBox="1">
            <a:spLocks/>
          </p:cNvSpPr>
          <p:nvPr/>
        </p:nvSpPr>
        <p:spPr>
          <a:xfrm>
            <a:off x="974554" y="1110211"/>
            <a:ext cx="4213936" cy="55412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750" b="1" kern="1200">
                <a:solidFill>
                  <a:schemeClr val="tx1"/>
                </a:solidFill>
                <a:latin typeface="+mj-lt"/>
                <a:ea typeface="+mj-ea"/>
                <a:cs typeface="+mj-cs"/>
              </a:defRPr>
            </a:lvl1pPr>
          </a:lstStyle>
          <a:p>
            <a:r>
              <a:rPr lang="sv-SE">
                <a:solidFill>
                  <a:schemeClr val="accent1"/>
                </a:solidFill>
              </a:rPr>
              <a:t>Folkrätt och skydd</a:t>
            </a:r>
          </a:p>
        </p:txBody>
      </p:sp>
      <p:sp>
        <p:nvSpPr>
          <p:cNvPr id="11" name="Platshållare för text 3">
            <a:extLst>
              <a:ext uri="{FF2B5EF4-FFF2-40B4-BE49-F238E27FC236}">
                <a16:creationId xmlns:a16="http://schemas.microsoft.com/office/drawing/2014/main" id="{1148ACEC-8E06-4974-ADEB-785E8E7488B5}"/>
              </a:ext>
            </a:extLst>
          </p:cNvPr>
          <p:cNvSpPr txBox="1">
            <a:spLocks/>
          </p:cNvSpPr>
          <p:nvPr/>
        </p:nvSpPr>
        <p:spPr>
          <a:xfrm>
            <a:off x="974554" y="1866013"/>
            <a:ext cx="4707789" cy="34441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ts val="2200"/>
              </a:lnSpc>
              <a:spcBef>
                <a:spcPts val="1200"/>
              </a:spcBef>
              <a:buSzPct val="100000"/>
              <a:buBlip>
                <a:blip r:embed="rId4"/>
              </a:buBlip>
            </a:pPr>
            <a:r>
              <a:rPr lang="sv-SE" sz="1600" kern="1200" dirty="0">
                <a:latin typeface="+mn-lt"/>
                <a:ea typeface="+mn-ea"/>
                <a:cs typeface="+mn-cs"/>
              </a:rPr>
              <a:t>Vi eftersöker familjemedlemmar som försvunnit under till exempel flykt. </a:t>
            </a:r>
            <a:endParaRPr lang="sv-SE" sz="1600" dirty="0">
              <a:highlight>
                <a:srgbClr val="FF0000"/>
              </a:highlight>
            </a:endParaRPr>
          </a:p>
          <a:p>
            <a:pPr marL="342900" indent="-342900">
              <a:lnSpc>
                <a:spcPts val="2200"/>
              </a:lnSpc>
              <a:spcBef>
                <a:spcPts val="1200"/>
              </a:spcBef>
              <a:buSzPct val="100000"/>
              <a:buBlip>
                <a:blip r:embed="rId4"/>
              </a:buBlip>
            </a:pPr>
            <a:r>
              <a:rPr lang="sv-SE" sz="1600" kern="1200" dirty="0">
                <a:latin typeface="+mn-lt"/>
                <a:ea typeface="+mn-ea"/>
                <a:cs typeface="+mn-cs"/>
              </a:rPr>
              <a:t>Vi återförenar familjer. </a:t>
            </a:r>
          </a:p>
          <a:p>
            <a:pPr marL="342900" indent="-342900">
              <a:lnSpc>
                <a:spcPts val="2200"/>
              </a:lnSpc>
              <a:spcBef>
                <a:spcPts val="1200"/>
              </a:spcBef>
              <a:buSzPct val="100000"/>
              <a:buBlip>
                <a:blip r:embed="rId4"/>
              </a:buBlip>
            </a:pPr>
            <a:r>
              <a:rPr lang="sv-SE" sz="1600" kern="1200" dirty="0">
                <a:latin typeface="+mn-lt"/>
                <a:ea typeface="+mn-ea"/>
                <a:cs typeface="+mn-cs"/>
              </a:rPr>
              <a:t>Rättsligt stöd och migrationsrådgivning.</a:t>
            </a:r>
          </a:p>
          <a:p>
            <a:pPr marL="342900" indent="-342900">
              <a:lnSpc>
                <a:spcPts val="2200"/>
              </a:lnSpc>
              <a:spcBef>
                <a:spcPts val="1200"/>
              </a:spcBef>
              <a:buSzPct val="100000"/>
              <a:buBlip>
                <a:blip r:embed="rId4"/>
              </a:buBlip>
            </a:pPr>
            <a:r>
              <a:rPr lang="sv-SE" sz="1600" kern="1200" dirty="0">
                <a:latin typeface="+mn-lt"/>
                <a:ea typeface="+mn-ea"/>
                <a:cs typeface="+mn-cs"/>
              </a:rPr>
              <a:t>Besök på förvar och häkten.</a:t>
            </a:r>
          </a:p>
          <a:p>
            <a:pPr marL="342900" indent="-342900">
              <a:lnSpc>
                <a:spcPts val="2200"/>
              </a:lnSpc>
              <a:spcBef>
                <a:spcPts val="1200"/>
              </a:spcBef>
              <a:buSzPct val="100000"/>
              <a:buBlip>
                <a:blip r:embed="rId4"/>
              </a:buBlip>
            </a:pPr>
            <a:r>
              <a:rPr lang="sv-SE" sz="1600" kern="1200" dirty="0">
                <a:latin typeface="+mn-lt"/>
                <a:ea typeface="+mn-ea"/>
                <a:cs typeface="+mn-cs"/>
              </a:rPr>
              <a:t>Respekt för krigets lagar.</a:t>
            </a:r>
            <a:endParaRPr lang="sv-SE" sz="1600" dirty="0">
              <a:latin typeface="Arial"/>
              <a:cs typeface="Arial"/>
            </a:endParaRPr>
          </a:p>
        </p:txBody>
      </p:sp>
      <p:pic>
        <p:nvPicPr>
          <p:cNvPr id="5" name="Bildobjekt 4">
            <a:extLst>
              <a:ext uri="{FF2B5EF4-FFF2-40B4-BE49-F238E27FC236}">
                <a16:creationId xmlns:a16="http://schemas.microsoft.com/office/drawing/2014/main" id="{F7D67B58-44E0-64F1-3FE8-804A3A8687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486008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a:extLst>
              <a:ext uri="{FF2B5EF4-FFF2-40B4-BE49-F238E27FC236}">
                <a16:creationId xmlns:a16="http://schemas.microsoft.com/office/drawing/2014/main" id="{CF2E1431-C0BA-8986-0973-E1169ABD98C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798" b="7798"/>
          <a:stretch/>
        </p:blipFill>
        <p:spPr>
          <a:xfrm>
            <a:off x="0" y="0"/>
            <a:ext cx="12192000" cy="6858000"/>
          </a:xfrm>
        </p:spPr>
      </p:pic>
      <p:pic>
        <p:nvPicPr>
          <p:cNvPr id="6" name="Bildobjekt 5">
            <a:extLst>
              <a:ext uri="{FF2B5EF4-FFF2-40B4-BE49-F238E27FC236}">
                <a16:creationId xmlns:a16="http://schemas.microsoft.com/office/drawing/2014/main" id="{4C31EC26-7098-3B47-918A-2D4AACB78C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
        <p:nvSpPr>
          <p:cNvPr id="5" name="Rektangel 4">
            <a:extLst>
              <a:ext uri="{FF2B5EF4-FFF2-40B4-BE49-F238E27FC236}">
                <a16:creationId xmlns:a16="http://schemas.microsoft.com/office/drawing/2014/main" id="{B163D83C-FE93-C54D-8C63-9C371D95B7B5}"/>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D31B3E0C-C68D-EB4A-BC6D-C070A822A29D}"/>
              </a:ext>
            </a:extLst>
          </p:cNvPr>
          <p:cNvSpPr/>
          <p:nvPr/>
        </p:nvSpPr>
        <p:spPr>
          <a:xfrm>
            <a:off x="930621" y="478861"/>
            <a:ext cx="12043179" cy="830997"/>
          </a:xfrm>
          <a:prstGeom prst="rect">
            <a:avLst/>
          </a:prstGeom>
        </p:spPr>
        <p:txBody>
          <a:bodyPr wrap="square">
            <a:spAutoFit/>
          </a:bodyPr>
          <a:lstStyle/>
          <a:p>
            <a:r>
              <a:rPr lang="sv-SE" sz="4800" b="1">
                <a:solidFill>
                  <a:schemeClr val="bg1"/>
                </a:solidFill>
              </a:rPr>
              <a:t>Så används pengarna</a:t>
            </a:r>
            <a:endParaRPr lang="en-US" sz="4800" b="1">
              <a:solidFill>
                <a:schemeClr val="bg1"/>
              </a:solidFill>
            </a:endParaRPr>
          </a:p>
        </p:txBody>
      </p:sp>
      <p:sp>
        <p:nvSpPr>
          <p:cNvPr id="9" name="Rektangel 8">
            <a:extLst>
              <a:ext uri="{FF2B5EF4-FFF2-40B4-BE49-F238E27FC236}">
                <a16:creationId xmlns:a16="http://schemas.microsoft.com/office/drawing/2014/main" id="{70F7760D-8B7C-9147-B637-7D1242875531}"/>
              </a:ext>
            </a:extLst>
          </p:cNvPr>
          <p:cNvSpPr/>
          <p:nvPr/>
        </p:nvSpPr>
        <p:spPr>
          <a:xfrm>
            <a:off x="930621" y="1309858"/>
            <a:ext cx="9815088" cy="369332"/>
          </a:xfrm>
          <a:prstGeom prst="rect">
            <a:avLst/>
          </a:prstGeom>
        </p:spPr>
        <p:txBody>
          <a:bodyPr wrap="square">
            <a:spAutoFit/>
          </a:bodyPr>
          <a:lstStyle/>
          <a:p>
            <a:r>
              <a:rPr lang="sv-SE">
                <a:solidFill>
                  <a:schemeClr val="bg1"/>
                </a:solidFill>
              </a:rPr>
              <a:t>Intäkter och kostnader 2023 </a:t>
            </a:r>
            <a:endParaRPr lang="sv-SE">
              <a:solidFill>
                <a:schemeClr val="bg1"/>
              </a:solidFill>
              <a:effectLst/>
            </a:endParaRPr>
          </a:p>
        </p:txBody>
      </p:sp>
    </p:spTree>
    <p:extLst>
      <p:ext uri="{BB962C8B-B14F-4D97-AF65-F5344CB8AC3E}">
        <p14:creationId xmlns:p14="http://schemas.microsoft.com/office/powerpoint/2010/main" val="280522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37" name="Group 4">
            <a:extLst>
              <a:ext uri="{FF2B5EF4-FFF2-40B4-BE49-F238E27FC236}">
                <a16:creationId xmlns:a16="http://schemas.microsoft.com/office/drawing/2014/main" id="{9D64D9B4-DDBD-466F-9A54-FF1EEE84CD3F}"/>
              </a:ext>
            </a:extLst>
          </p:cNvPr>
          <p:cNvGrpSpPr>
            <a:grpSpLocks noChangeAspect="1"/>
          </p:cNvGrpSpPr>
          <p:nvPr/>
        </p:nvGrpSpPr>
        <p:grpSpPr bwMode="auto">
          <a:xfrm rot="5400000">
            <a:off x="5445376" y="2060892"/>
            <a:ext cx="3458618" cy="3580706"/>
            <a:chOff x="3041" y="1140"/>
            <a:chExt cx="2323" cy="2405"/>
          </a:xfrm>
        </p:grpSpPr>
        <p:sp>
          <p:nvSpPr>
            <p:cNvPr id="38" name="AutoShape 3">
              <a:extLst>
                <a:ext uri="{FF2B5EF4-FFF2-40B4-BE49-F238E27FC236}">
                  <a16:creationId xmlns:a16="http://schemas.microsoft.com/office/drawing/2014/main" id="{3FA618EF-66D6-4AC1-8C14-51E937D47942}"/>
                </a:ext>
              </a:extLst>
            </p:cNvPr>
            <p:cNvSpPr>
              <a:spLocks noChangeAspect="1" noChangeArrowheads="1" noTextEdit="1"/>
            </p:cNvSpPr>
            <p:nvPr/>
          </p:nvSpPr>
          <p:spPr bwMode="auto">
            <a:xfrm>
              <a:off x="3041" y="1346"/>
              <a:ext cx="2294" cy="21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5">
              <a:extLst>
                <a:ext uri="{FF2B5EF4-FFF2-40B4-BE49-F238E27FC236}">
                  <a16:creationId xmlns:a16="http://schemas.microsoft.com/office/drawing/2014/main" id="{E2A6303C-639B-496B-B7E0-3CE332BE0066}"/>
                </a:ext>
              </a:extLst>
            </p:cNvPr>
            <p:cNvSpPr>
              <a:spLocks/>
            </p:cNvSpPr>
            <p:nvPr/>
          </p:nvSpPr>
          <p:spPr bwMode="auto">
            <a:xfrm>
              <a:off x="4642" y="1140"/>
              <a:ext cx="722" cy="2405"/>
            </a:xfrm>
            <a:custGeom>
              <a:avLst/>
              <a:gdLst>
                <a:gd name="T0" fmla="*/ 0 w 314"/>
                <a:gd name="T1" fmla="*/ 1071 h 1071"/>
                <a:gd name="T2" fmla="*/ 0 w 314"/>
                <a:gd name="T3" fmla="*/ 1071 h 1071"/>
                <a:gd name="T4" fmla="*/ 314 w 314"/>
                <a:gd name="T5" fmla="*/ 1071 h 1071"/>
                <a:gd name="T6" fmla="*/ 314 w 314"/>
                <a:gd name="T7" fmla="*/ 0 h 1071"/>
                <a:gd name="T8" fmla="*/ 0 w 314"/>
                <a:gd name="T9" fmla="*/ 0 h 1071"/>
                <a:gd name="T10" fmla="*/ 0 w 314"/>
                <a:gd name="T11" fmla="*/ 1071 h 1071"/>
              </a:gdLst>
              <a:ahLst/>
              <a:cxnLst>
                <a:cxn ang="0">
                  <a:pos x="T0" y="T1"/>
                </a:cxn>
                <a:cxn ang="0">
                  <a:pos x="T2" y="T3"/>
                </a:cxn>
                <a:cxn ang="0">
                  <a:pos x="T4" y="T5"/>
                </a:cxn>
                <a:cxn ang="0">
                  <a:pos x="T6" y="T7"/>
                </a:cxn>
                <a:cxn ang="0">
                  <a:pos x="T8" y="T9"/>
                </a:cxn>
                <a:cxn ang="0">
                  <a:pos x="T10" y="T11"/>
                </a:cxn>
              </a:cxnLst>
              <a:rect l="0" t="0" r="r" b="b"/>
              <a:pathLst>
                <a:path w="314" h="1071">
                  <a:moveTo>
                    <a:pt x="0" y="1071"/>
                  </a:moveTo>
                  <a:lnTo>
                    <a:pt x="0" y="1071"/>
                  </a:lnTo>
                  <a:lnTo>
                    <a:pt x="314" y="1071"/>
                  </a:lnTo>
                  <a:lnTo>
                    <a:pt x="314" y="0"/>
                  </a:lnTo>
                  <a:lnTo>
                    <a:pt x="0" y="0"/>
                  </a:lnTo>
                  <a:lnTo>
                    <a:pt x="0" y="1071"/>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1339E311-CE31-4B99-8404-2014E4D1FB5C}"/>
                </a:ext>
              </a:extLst>
            </p:cNvPr>
            <p:cNvSpPr>
              <a:spLocks/>
            </p:cNvSpPr>
            <p:nvPr/>
          </p:nvSpPr>
          <p:spPr bwMode="auto">
            <a:xfrm>
              <a:off x="3841" y="3221"/>
              <a:ext cx="723" cy="324"/>
            </a:xfrm>
            <a:custGeom>
              <a:avLst/>
              <a:gdLst>
                <a:gd name="T0" fmla="*/ 0 w 314"/>
                <a:gd name="T1" fmla="*/ 157 h 157"/>
                <a:gd name="T2" fmla="*/ 0 w 314"/>
                <a:gd name="T3" fmla="*/ 157 h 157"/>
                <a:gd name="T4" fmla="*/ 314 w 314"/>
                <a:gd name="T5" fmla="*/ 157 h 157"/>
                <a:gd name="T6" fmla="*/ 314 w 314"/>
                <a:gd name="T7" fmla="*/ 0 h 157"/>
                <a:gd name="T8" fmla="*/ 0 w 314"/>
                <a:gd name="T9" fmla="*/ 0 h 157"/>
                <a:gd name="T10" fmla="*/ 0 w 314"/>
                <a:gd name="T11" fmla="*/ 157 h 157"/>
              </a:gdLst>
              <a:ahLst/>
              <a:cxnLst>
                <a:cxn ang="0">
                  <a:pos x="T0" y="T1"/>
                </a:cxn>
                <a:cxn ang="0">
                  <a:pos x="T2" y="T3"/>
                </a:cxn>
                <a:cxn ang="0">
                  <a:pos x="T4" y="T5"/>
                </a:cxn>
                <a:cxn ang="0">
                  <a:pos x="T6" y="T7"/>
                </a:cxn>
                <a:cxn ang="0">
                  <a:pos x="T8" y="T9"/>
                </a:cxn>
                <a:cxn ang="0">
                  <a:pos x="T10" y="T11"/>
                </a:cxn>
              </a:cxnLst>
              <a:rect l="0" t="0" r="r" b="b"/>
              <a:pathLst>
                <a:path w="314" h="157">
                  <a:moveTo>
                    <a:pt x="0" y="157"/>
                  </a:moveTo>
                  <a:lnTo>
                    <a:pt x="0" y="157"/>
                  </a:lnTo>
                  <a:lnTo>
                    <a:pt x="314" y="157"/>
                  </a:lnTo>
                  <a:lnTo>
                    <a:pt x="314" y="0"/>
                  </a:lnTo>
                  <a:lnTo>
                    <a:pt x="0" y="0"/>
                  </a:lnTo>
                  <a:lnTo>
                    <a:pt x="0" y="157"/>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556458EC-88D4-4D69-BB71-4672493B9935}"/>
                </a:ext>
              </a:extLst>
            </p:cNvPr>
            <p:cNvSpPr>
              <a:spLocks/>
            </p:cNvSpPr>
            <p:nvPr/>
          </p:nvSpPr>
          <p:spPr bwMode="auto">
            <a:xfrm>
              <a:off x="3041" y="3382"/>
              <a:ext cx="720" cy="163"/>
            </a:xfrm>
            <a:custGeom>
              <a:avLst/>
              <a:gdLst>
                <a:gd name="T0" fmla="*/ 0 w 313"/>
                <a:gd name="T1" fmla="*/ 79 h 79"/>
                <a:gd name="T2" fmla="*/ 0 w 313"/>
                <a:gd name="T3" fmla="*/ 79 h 79"/>
                <a:gd name="T4" fmla="*/ 313 w 313"/>
                <a:gd name="T5" fmla="*/ 79 h 79"/>
                <a:gd name="T6" fmla="*/ 313 w 313"/>
                <a:gd name="T7" fmla="*/ 0 h 79"/>
                <a:gd name="T8" fmla="*/ 0 w 313"/>
                <a:gd name="T9" fmla="*/ 0 h 79"/>
                <a:gd name="T10" fmla="*/ 0 w 313"/>
                <a:gd name="T11" fmla="*/ 79 h 79"/>
              </a:gdLst>
              <a:ahLst/>
              <a:cxnLst>
                <a:cxn ang="0">
                  <a:pos x="T0" y="T1"/>
                </a:cxn>
                <a:cxn ang="0">
                  <a:pos x="T2" y="T3"/>
                </a:cxn>
                <a:cxn ang="0">
                  <a:pos x="T4" y="T5"/>
                </a:cxn>
                <a:cxn ang="0">
                  <a:pos x="T6" y="T7"/>
                </a:cxn>
                <a:cxn ang="0">
                  <a:pos x="T8" y="T9"/>
                </a:cxn>
                <a:cxn ang="0">
                  <a:pos x="T10" y="T11"/>
                </a:cxn>
              </a:cxnLst>
              <a:rect l="0" t="0" r="r" b="b"/>
              <a:pathLst>
                <a:path w="313" h="79">
                  <a:moveTo>
                    <a:pt x="0" y="79"/>
                  </a:moveTo>
                  <a:lnTo>
                    <a:pt x="0" y="79"/>
                  </a:lnTo>
                  <a:lnTo>
                    <a:pt x="313" y="79"/>
                  </a:lnTo>
                  <a:lnTo>
                    <a:pt x="313" y="0"/>
                  </a:lnTo>
                  <a:lnTo>
                    <a:pt x="0" y="0"/>
                  </a:lnTo>
                  <a:lnTo>
                    <a:pt x="0" y="79"/>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4" name="Rektangel 23">
            <a:extLst>
              <a:ext uri="{FF2B5EF4-FFF2-40B4-BE49-F238E27FC236}">
                <a16:creationId xmlns:a16="http://schemas.microsoft.com/office/drawing/2014/main" id="{1410C27C-F9FC-49E3-BA22-C7AE1BDCD181}"/>
              </a:ext>
            </a:extLst>
          </p:cNvPr>
          <p:cNvSpPr/>
          <p:nvPr/>
        </p:nvSpPr>
        <p:spPr>
          <a:xfrm>
            <a:off x="1074420" y="2136369"/>
            <a:ext cx="3580707" cy="3444185"/>
          </a:xfrm>
          <a:prstGeom prst="rect">
            <a:avLst/>
          </a:prstGeom>
          <a:solidFill>
            <a:schemeClr val="bg1"/>
          </a:solidFill>
          <a:ln>
            <a:solidFill>
              <a:srgbClr val="F7C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ubrik 1">
            <a:extLst>
              <a:ext uri="{FF2B5EF4-FFF2-40B4-BE49-F238E27FC236}">
                <a16:creationId xmlns:a16="http://schemas.microsoft.com/office/drawing/2014/main" id="{1718CD2E-5A0D-48C6-BF8C-B910BC077413}"/>
              </a:ext>
            </a:extLst>
          </p:cNvPr>
          <p:cNvSpPr txBox="1">
            <a:spLocks/>
          </p:cNvSpPr>
          <p:nvPr/>
        </p:nvSpPr>
        <p:spPr>
          <a:xfrm>
            <a:off x="930400" y="304767"/>
            <a:ext cx="10421334" cy="1325563"/>
          </a:xfrm>
          <a:prstGeom prst="rect">
            <a:avLst/>
          </a:prstGeom>
        </p:spPr>
        <p:txBody>
          <a:bodyPr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dirty="0">
                <a:solidFill>
                  <a:schemeClr val="accent1"/>
                </a:solidFill>
              </a:rPr>
              <a:t>Så finansieras verksamheten</a:t>
            </a:r>
          </a:p>
        </p:txBody>
      </p:sp>
      <p:sp>
        <p:nvSpPr>
          <p:cNvPr id="23" name="Platshållare för text 3">
            <a:extLst>
              <a:ext uri="{FF2B5EF4-FFF2-40B4-BE49-F238E27FC236}">
                <a16:creationId xmlns:a16="http://schemas.microsoft.com/office/drawing/2014/main" id="{B5FF950B-0871-4013-A7A9-873A8979FA39}"/>
              </a:ext>
            </a:extLst>
          </p:cNvPr>
          <p:cNvSpPr txBox="1">
            <a:spLocks/>
          </p:cNvSpPr>
          <p:nvPr/>
        </p:nvSpPr>
        <p:spPr>
          <a:xfrm>
            <a:off x="1074420" y="2136370"/>
            <a:ext cx="3748773" cy="344418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04000" indent="-342900">
              <a:lnSpc>
                <a:spcPts val="2800"/>
              </a:lnSpc>
              <a:spcBef>
                <a:spcPts val="1200"/>
              </a:spcBef>
              <a:buClr>
                <a:schemeClr val="accent1"/>
              </a:buClr>
              <a:buSzPct val="100000"/>
              <a:buBlip>
                <a:blip r:embed="rId3"/>
              </a:buBlip>
            </a:pPr>
            <a:r>
              <a:rPr lang="sv-SE" sz="1800" dirty="0">
                <a:cs typeface="Arial"/>
              </a:rPr>
              <a:t>Offentliga bidrag</a:t>
            </a:r>
          </a:p>
          <a:p>
            <a:pPr marL="504000" indent="-342900">
              <a:lnSpc>
                <a:spcPts val="2800"/>
              </a:lnSpc>
              <a:spcBef>
                <a:spcPts val="1200"/>
              </a:spcBef>
              <a:buClr>
                <a:schemeClr val="accent1"/>
              </a:buClr>
              <a:buSzPct val="100000"/>
              <a:buBlip>
                <a:blip r:embed="rId3"/>
              </a:buBlip>
            </a:pPr>
            <a:r>
              <a:rPr lang="sv-SE" sz="1800" dirty="0">
                <a:cs typeface="Arial"/>
              </a:rPr>
              <a:t>Gåvor från privatpersoner</a:t>
            </a:r>
          </a:p>
          <a:p>
            <a:pPr marL="504000" indent="-342900">
              <a:lnSpc>
                <a:spcPts val="2800"/>
              </a:lnSpc>
              <a:spcBef>
                <a:spcPts val="1200"/>
              </a:spcBef>
              <a:buClr>
                <a:schemeClr val="accent1"/>
              </a:buClr>
              <a:buSzPct val="100000"/>
              <a:buBlip>
                <a:blip r:embed="rId3"/>
              </a:buBlip>
            </a:pPr>
            <a:r>
              <a:rPr lang="sv-SE" sz="1800" dirty="0">
                <a:cs typeface="Arial"/>
              </a:rPr>
              <a:t>Gåvor från företag</a:t>
            </a:r>
          </a:p>
          <a:p>
            <a:pPr marL="504000">
              <a:lnSpc>
                <a:spcPct val="120000"/>
              </a:lnSpc>
              <a:spcBef>
                <a:spcPts val="3000"/>
              </a:spcBef>
              <a:buClr>
                <a:schemeClr val="accent1"/>
              </a:buClr>
              <a:buSzPct val="100000"/>
            </a:pPr>
            <a:r>
              <a:rPr lang="sv-SE" sz="1400" i="1" dirty="0"/>
              <a:t>För Svenska Röda Korset centralt, exklusive våra lokalföreningar.</a:t>
            </a:r>
            <a:endParaRPr lang="sv-SE" sz="1400" i="1" kern="1200" dirty="0">
              <a:latin typeface="+mn-lt"/>
              <a:ea typeface="+mn-ea"/>
              <a:cs typeface="+mn-cs"/>
            </a:endParaRPr>
          </a:p>
        </p:txBody>
      </p:sp>
      <p:sp>
        <p:nvSpPr>
          <p:cNvPr id="2" name="Rektangel 1">
            <a:extLst>
              <a:ext uri="{FF2B5EF4-FFF2-40B4-BE49-F238E27FC236}">
                <a16:creationId xmlns:a16="http://schemas.microsoft.com/office/drawing/2014/main" id="{38496407-C6FC-A447-B4B1-8D2DAFDA8891}"/>
              </a:ext>
            </a:extLst>
          </p:cNvPr>
          <p:cNvSpPr/>
          <p:nvPr/>
        </p:nvSpPr>
        <p:spPr>
          <a:xfrm>
            <a:off x="5384332" y="4505598"/>
            <a:ext cx="3578684" cy="107495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376D4905-B4D1-4CD7-A45A-D35592957681}"/>
              </a:ext>
            </a:extLst>
          </p:cNvPr>
          <p:cNvSpPr txBox="1"/>
          <p:nvPr/>
        </p:nvSpPr>
        <p:spPr>
          <a:xfrm>
            <a:off x="6038400" y="2227038"/>
            <a:ext cx="2404557" cy="861774"/>
          </a:xfrm>
          <a:prstGeom prst="rect">
            <a:avLst/>
          </a:prstGeom>
          <a:noFill/>
        </p:spPr>
        <p:txBody>
          <a:bodyPr wrap="square" rtlCol="0" anchor="t">
            <a:spAutoFit/>
          </a:bodyPr>
          <a:lstStyle/>
          <a:p>
            <a:r>
              <a:rPr lang="sv-SE" sz="3200" b="1" dirty="0">
                <a:solidFill>
                  <a:srgbClr val="D82331"/>
                </a:solidFill>
                <a:latin typeface="Arial"/>
                <a:cs typeface="Arial"/>
              </a:rPr>
              <a:t>5 % </a:t>
            </a:r>
          </a:p>
          <a:p>
            <a:r>
              <a:rPr lang="sv-SE" dirty="0">
                <a:latin typeface="Arial"/>
                <a:cs typeface="Arial"/>
              </a:rPr>
              <a:t>Administration</a:t>
            </a:r>
          </a:p>
        </p:txBody>
      </p:sp>
      <p:sp>
        <p:nvSpPr>
          <p:cNvPr id="30" name="textruta 29">
            <a:extLst>
              <a:ext uri="{FF2B5EF4-FFF2-40B4-BE49-F238E27FC236}">
                <a16:creationId xmlns:a16="http://schemas.microsoft.com/office/drawing/2014/main" id="{9A77F070-86C1-410E-88B1-BF6607CE639E}"/>
              </a:ext>
            </a:extLst>
          </p:cNvPr>
          <p:cNvSpPr txBox="1"/>
          <p:nvPr/>
        </p:nvSpPr>
        <p:spPr>
          <a:xfrm>
            <a:off x="6038400" y="3398770"/>
            <a:ext cx="3487777" cy="861774"/>
          </a:xfrm>
          <a:prstGeom prst="rect">
            <a:avLst/>
          </a:prstGeom>
          <a:noFill/>
        </p:spPr>
        <p:txBody>
          <a:bodyPr wrap="square" rtlCol="0" anchor="t">
            <a:spAutoFit/>
          </a:bodyPr>
          <a:lstStyle/>
          <a:p>
            <a:r>
              <a:rPr lang="sv-SE" sz="3200" b="1" dirty="0">
                <a:solidFill>
                  <a:srgbClr val="D82331"/>
                </a:solidFill>
                <a:latin typeface="Arial"/>
                <a:cs typeface="Arial"/>
              </a:rPr>
              <a:t>11 %</a:t>
            </a:r>
          </a:p>
          <a:p>
            <a:r>
              <a:rPr lang="sv-SE" dirty="0">
                <a:latin typeface="Arial"/>
                <a:cs typeface="Arial"/>
              </a:rPr>
              <a:t>Insamlingskostnader</a:t>
            </a:r>
          </a:p>
        </p:txBody>
      </p:sp>
      <p:sp>
        <p:nvSpPr>
          <p:cNvPr id="31" name="textruta 30">
            <a:extLst>
              <a:ext uri="{FF2B5EF4-FFF2-40B4-BE49-F238E27FC236}">
                <a16:creationId xmlns:a16="http://schemas.microsoft.com/office/drawing/2014/main" id="{D4A230F2-767A-430E-B2B4-04DED9382FB2}"/>
              </a:ext>
            </a:extLst>
          </p:cNvPr>
          <p:cNvSpPr txBox="1"/>
          <p:nvPr/>
        </p:nvSpPr>
        <p:spPr>
          <a:xfrm>
            <a:off x="6032854" y="4591021"/>
            <a:ext cx="2235218" cy="861774"/>
          </a:xfrm>
          <a:prstGeom prst="rect">
            <a:avLst/>
          </a:prstGeom>
          <a:noFill/>
        </p:spPr>
        <p:txBody>
          <a:bodyPr wrap="square" rtlCol="0" anchor="t">
            <a:spAutoFit/>
          </a:bodyPr>
          <a:lstStyle/>
          <a:p>
            <a:r>
              <a:rPr lang="sv-SE" sz="3200" b="1" dirty="0">
                <a:solidFill>
                  <a:srgbClr val="D82331"/>
                </a:solidFill>
                <a:latin typeface="Arial"/>
                <a:cs typeface="Arial"/>
              </a:rPr>
              <a:t>84 %</a:t>
            </a:r>
            <a:endParaRPr lang="sv-SE" sz="1600" dirty="0">
              <a:latin typeface="Arial"/>
              <a:cs typeface="Arial"/>
            </a:endParaRPr>
          </a:p>
          <a:p>
            <a:r>
              <a:rPr lang="sv-SE" dirty="0">
                <a:latin typeface="Arial"/>
                <a:cs typeface="Arial"/>
              </a:rPr>
              <a:t>Insatser</a:t>
            </a:r>
          </a:p>
        </p:txBody>
      </p:sp>
      <p:sp>
        <p:nvSpPr>
          <p:cNvPr id="32" name="textruta 31">
            <a:extLst>
              <a:ext uri="{FF2B5EF4-FFF2-40B4-BE49-F238E27FC236}">
                <a16:creationId xmlns:a16="http://schemas.microsoft.com/office/drawing/2014/main" id="{58FC063B-1534-4529-8102-62CAB369FBF0}"/>
              </a:ext>
            </a:extLst>
          </p:cNvPr>
          <p:cNvSpPr txBox="1"/>
          <p:nvPr/>
        </p:nvSpPr>
        <p:spPr>
          <a:xfrm>
            <a:off x="9636130" y="4306830"/>
            <a:ext cx="2029616" cy="646331"/>
          </a:xfrm>
          <a:prstGeom prst="rect">
            <a:avLst/>
          </a:prstGeom>
          <a:noFill/>
        </p:spPr>
        <p:txBody>
          <a:bodyPr wrap="square" rtlCol="0" anchor="t">
            <a:spAutoFit/>
          </a:bodyPr>
          <a:lstStyle/>
          <a:p>
            <a:r>
              <a:rPr lang="sv-SE" b="1" dirty="0">
                <a:solidFill>
                  <a:srgbClr val="D82331"/>
                </a:solidFill>
                <a:latin typeface="Arial"/>
                <a:cs typeface="Arial"/>
              </a:rPr>
              <a:t>47 % </a:t>
            </a:r>
            <a:r>
              <a:rPr lang="sv-SE" dirty="0">
                <a:latin typeface="Arial"/>
                <a:cs typeface="Arial"/>
              </a:rPr>
              <a:t>insatser internationellt</a:t>
            </a:r>
          </a:p>
        </p:txBody>
      </p:sp>
      <p:sp>
        <p:nvSpPr>
          <p:cNvPr id="33" name="textruta 32">
            <a:extLst>
              <a:ext uri="{FF2B5EF4-FFF2-40B4-BE49-F238E27FC236}">
                <a16:creationId xmlns:a16="http://schemas.microsoft.com/office/drawing/2014/main" id="{9B20789B-4CE6-49B2-BFE9-84089ABB74D9}"/>
              </a:ext>
            </a:extLst>
          </p:cNvPr>
          <p:cNvSpPr txBox="1"/>
          <p:nvPr/>
        </p:nvSpPr>
        <p:spPr>
          <a:xfrm>
            <a:off x="9638741" y="5129629"/>
            <a:ext cx="2235218" cy="646331"/>
          </a:xfrm>
          <a:prstGeom prst="rect">
            <a:avLst/>
          </a:prstGeom>
          <a:noFill/>
        </p:spPr>
        <p:txBody>
          <a:bodyPr wrap="square" rtlCol="0" anchor="t">
            <a:spAutoFit/>
          </a:bodyPr>
          <a:lstStyle/>
          <a:p>
            <a:r>
              <a:rPr lang="sv-SE" b="1" dirty="0">
                <a:solidFill>
                  <a:srgbClr val="D82331"/>
                </a:solidFill>
                <a:latin typeface="Arial"/>
                <a:cs typeface="Arial"/>
              </a:rPr>
              <a:t>37 % </a:t>
            </a:r>
            <a:r>
              <a:rPr lang="sv-SE" dirty="0">
                <a:latin typeface="Arial"/>
                <a:cs typeface="Arial"/>
              </a:rPr>
              <a:t>insatser </a:t>
            </a:r>
            <a:br>
              <a:rPr lang="sv-SE" dirty="0">
                <a:latin typeface="Arial"/>
              </a:rPr>
            </a:br>
            <a:r>
              <a:rPr lang="sv-SE" dirty="0">
                <a:latin typeface="Arial"/>
                <a:cs typeface="Arial"/>
              </a:rPr>
              <a:t>i Sverige </a:t>
            </a:r>
          </a:p>
        </p:txBody>
      </p:sp>
      <p:sp>
        <p:nvSpPr>
          <p:cNvPr id="34" name="Höger 17">
            <a:extLst>
              <a:ext uri="{FF2B5EF4-FFF2-40B4-BE49-F238E27FC236}">
                <a16:creationId xmlns:a16="http://schemas.microsoft.com/office/drawing/2014/main" id="{ED78F623-2CD7-4D31-9F78-657111EE0E53}"/>
              </a:ext>
            </a:extLst>
          </p:cNvPr>
          <p:cNvSpPr/>
          <p:nvPr/>
        </p:nvSpPr>
        <p:spPr>
          <a:xfrm>
            <a:off x="8963016" y="4394354"/>
            <a:ext cx="563161" cy="471285"/>
          </a:xfrm>
          <a:prstGeom prst="rightArrow">
            <a:avLst/>
          </a:prstGeom>
          <a:solidFill>
            <a:schemeClr val="bg1"/>
          </a:solidFill>
          <a:ln>
            <a:solidFill>
              <a:srgbClr val="F7C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Höger 18">
            <a:extLst>
              <a:ext uri="{FF2B5EF4-FFF2-40B4-BE49-F238E27FC236}">
                <a16:creationId xmlns:a16="http://schemas.microsoft.com/office/drawing/2014/main" id="{4BB826F1-6A9C-4E20-9699-5F1FCB53CD9F}"/>
              </a:ext>
            </a:extLst>
          </p:cNvPr>
          <p:cNvSpPr/>
          <p:nvPr/>
        </p:nvSpPr>
        <p:spPr>
          <a:xfrm>
            <a:off x="8963017" y="5223264"/>
            <a:ext cx="563160" cy="471285"/>
          </a:xfrm>
          <a:prstGeom prst="rightArrow">
            <a:avLst/>
          </a:prstGeom>
          <a:solidFill>
            <a:schemeClr val="bg1"/>
          </a:solidFill>
          <a:ln>
            <a:solidFill>
              <a:srgbClr val="F7C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31538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CAC9030D-C07B-6255-B02C-9AB7438238B4}"/>
            </a:ext>
          </a:extLst>
        </p:cNvPr>
        <p:cNvGrpSpPr/>
        <p:nvPr/>
      </p:nvGrpSpPr>
      <p:grpSpPr>
        <a:xfrm>
          <a:off x="0" y="0"/>
          <a:ext cx="0" cy="0"/>
          <a:chOff x="0" y="0"/>
          <a:chExt cx="0" cy="0"/>
        </a:xfrm>
      </p:grpSpPr>
      <p:sp>
        <p:nvSpPr>
          <p:cNvPr id="3" name="Rubrik 1">
            <a:extLst>
              <a:ext uri="{FF2B5EF4-FFF2-40B4-BE49-F238E27FC236}">
                <a16:creationId xmlns:a16="http://schemas.microsoft.com/office/drawing/2014/main" id="{9AC1296E-5B55-146D-5242-5750988F4DC5}"/>
              </a:ext>
            </a:extLst>
          </p:cNvPr>
          <p:cNvSpPr txBox="1">
            <a:spLocks/>
          </p:cNvSpPr>
          <p:nvPr/>
        </p:nvSpPr>
        <p:spPr>
          <a:xfrm>
            <a:off x="930400" y="304767"/>
            <a:ext cx="10421334" cy="1325563"/>
          </a:xfrm>
          <a:prstGeom prst="rect">
            <a:avLst/>
          </a:prstGeom>
        </p:spPr>
        <p:txBody>
          <a:bodyPr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dirty="0">
                <a:solidFill>
                  <a:schemeClr val="accent1"/>
                </a:solidFill>
              </a:rPr>
              <a:t>Så här används pengarna internationellt </a:t>
            </a:r>
          </a:p>
        </p:txBody>
      </p:sp>
      <p:sp>
        <p:nvSpPr>
          <p:cNvPr id="2" name="textruta 1">
            <a:extLst>
              <a:ext uri="{FF2B5EF4-FFF2-40B4-BE49-F238E27FC236}">
                <a16:creationId xmlns:a16="http://schemas.microsoft.com/office/drawing/2014/main" id="{471841A7-67BF-610C-F2BC-D4CE6F8C8A4A}"/>
              </a:ext>
            </a:extLst>
          </p:cNvPr>
          <p:cNvSpPr txBox="1"/>
          <p:nvPr/>
        </p:nvSpPr>
        <p:spPr>
          <a:xfrm>
            <a:off x="965038" y="2214997"/>
            <a:ext cx="3210263" cy="2800767"/>
          </a:xfrm>
          <a:prstGeom prst="rect">
            <a:avLst/>
          </a:prstGeom>
          <a:noFill/>
        </p:spPr>
        <p:txBody>
          <a:bodyPr wrap="square" rtlCol="0" anchor="t">
            <a:spAutoFit/>
          </a:bodyPr>
          <a:lstStyle/>
          <a:p>
            <a:r>
              <a:rPr lang="sv-SE" sz="1600" b="1" dirty="0">
                <a:solidFill>
                  <a:srgbClr val="EE1D24"/>
                </a:solidFill>
                <a:effectLst/>
                <a:latin typeface="Arial" panose="020B0604020202020204" pitchFamily="34" charset="0"/>
                <a:cs typeface="Arial" panose="020B0604020202020204" pitchFamily="34" charset="0"/>
              </a:rPr>
              <a:t>446 MSEK </a:t>
            </a:r>
            <a:r>
              <a:rPr lang="sv-SE" sz="1600" dirty="0">
                <a:effectLst/>
                <a:latin typeface="Arial" panose="020B0604020202020204" pitchFamily="34" charset="0"/>
                <a:cs typeface="Arial" panose="020B0604020202020204" pitchFamily="34" charset="0"/>
              </a:rPr>
              <a:t>gick till</a:t>
            </a:r>
            <a:r>
              <a:rPr lang="sv-SE" sz="1600" noProof="1">
                <a:effectLst/>
                <a:latin typeface="Arial" panose="020B0604020202020204" pitchFamily="34" charset="0"/>
                <a:cs typeface="Arial" panose="020B0604020202020204" pitchFamily="34" charset="0"/>
              </a:rPr>
              <a:t> internatio-</a:t>
            </a:r>
            <a:br>
              <a:rPr lang="sv-SE" sz="1600" noProof="1">
                <a:effectLst/>
                <a:latin typeface="Arial" panose="020B0604020202020204" pitchFamily="34" charset="0"/>
                <a:cs typeface="Arial" panose="020B0604020202020204" pitchFamily="34" charset="0"/>
              </a:rPr>
            </a:br>
            <a:r>
              <a:rPr lang="sv-SE" sz="1600" noProof="1">
                <a:effectLst/>
                <a:latin typeface="Arial" panose="020B0604020202020204" pitchFamily="34" charset="0"/>
                <a:cs typeface="Arial" panose="020B0604020202020204" pitchFamily="34" charset="0"/>
              </a:rPr>
              <a:t>nellt arbete</a:t>
            </a:r>
            <a:r>
              <a:rPr lang="sv-SE" sz="1600" dirty="0">
                <a:effectLst/>
                <a:latin typeface="Arial" panose="020B0604020202020204" pitchFamily="34" charset="0"/>
                <a:cs typeface="Arial" panose="020B0604020202020204" pitchFamily="34" charset="0"/>
              </a:rPr>
              <a:t>. Största insatserna avser stöd till Ukraina och </a:t>
            </a:r>
            <a:br>
              <a:rPr lang="sv-SE" sz="1600" dirty="0">
                <a:effectLst/>
                <a:latin typeface="Arial" panose="020B0604020202020204" pitchFamily="34" charset="0"/>
                <a:cs typeface="Arial" panose="020B0604020202020204" pitchFamily="34" charset="0"/>
              </a:rPr>
            </a:br>
            <a:r>
              <a:rPr lang="sv-SE" sz="1600" dirty="0">
                <a:effectLst/>
                <a:latin typeface="Arial" panose="020B0604020202020204" pitchFamily="34" charset="0"/>
                <a:cs typeface="Arial" panose="020B0604020202020204" pitchFamily="34" charset="0"/>
              </a:rPr>
              <a:t>större katastrofer.</a:t>
            </a:r>
          </a:p>
          <a:p>
            <a:endParaRPr lang="sv-SE" sz="1600" dirty="0">
              <a:effectLst/>
              <a:latin typeface="Arial" panose="020B0604020202020204" pitchFamily="34" charset="0"/>
              <a:cs typeface="Arial" panose="020B0604020202020204" pitchFamily="34" charset="0"/>
            </a:endParaRPr>
          </a:p>
          <a:p>
            <a:r>
              <a:rPr lang="sv-SE" sz="1600" i="1" dirty="0">
                <a:effectLst/>
              </a:rPr>
              <a:t>Siffrorna gäller för Svenska </a:t>
            </a:r>
            <a:br>
              <a:rPr lang="sv-SE" sz="1600" i="1" dirty="0">
                <a:effectLst/>
              </a:rPr>
            </a:br>
            <a:r>
              <a:rPr lang="sv-SE" sz="1600" i="1" dirty="0">
                <a:effectLst/>
              </a:rPr>
              <a:t>Röda Korset inklusive lokalföreningar.</a:t>
            </a:r>
          </a:p>
          <a:p>
            <a:endParaRPr lang="sv-SE" sz="1600" dirty="0">
              <a:effectLst/>
              <a:latin typeface="Arial" panose="020B0604020202020204" pitchFamily="34" charset="0"/>
              <a:cs typeface="Arial" panose="020B0604020202020204" pitchFamily="34" charset="0"/>
            </a:endParaRPr>
          </a:p>
          <a:p>
            <a:endParaRPr lang="sv-SE" sz="1600" dirty="0">
              <a:effectLst/>
              <a:latin typeface="Arial" panose="020B0604020202020204" pitchFamily="34" charset="0"/>
              <a:cs typeface="Arial" panose="020B0604020202020204" pitchFamily="34" charset="0"/>
            </a:endParaRPr>
          </a:p>
          <a:p>
            <a:endParaRPr lang="sv-SE" sz="1600" dirty="0">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20A4A536-D732-6B5E-1722-A8D550864474}"/>
              </a:ext>
            </a:extLst>
          </p:cNvPr>
          <p:cNvGraphicFramePr/>
          <p:nvPr>
            <p:extLst>
              <p:ext uri="{D42A27DB-BD31-4B8C-83A1-F6EECF244321}">
                <p14:modId xmlns:p14="http://schemas.microsoft.com/office/powerpoint/2010/main" val="1319455830"/>
              </p:ext>
            </p:extLst>
          </p:nvPr>
        </p:nvGraphicFramePr>
        <p:xfrm>
          <a:off x="2245613" y="1484319"/>
          <a:ext cx="7175970" cy="406945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a:extLst>
              <a:ext uri="{FF2B5EF4-FFF2-40B4-BE49-F238E27FC236}">
                <a16:creationId xmlns:a16="http://schemas.microsoft.com/office/drawing/2014/main" id="{72961A35-D31F-A173-8EB1-435244BD904C}"/>
              </a:ext>
            </a:extLst>
          </p:cNvPr>
          <p:cNvSpPr txBox="1"/>
          <p:nvPr/>
        </p:nvSpPr>
        <p:spPr>
          <a:xfrm>
            <a:off x="8168024" y="2210730"/>
            <a:ext cx="3719175" cy="1762021"/>
          </a:xfrm>
          <a:prstGeom prst="rect">
            <a:avLst/>
          </a:prstGeom>
          <a:noFill/>
        </p:spPr>
        <p:txBody>
          <a:bodyPr wrap="square" rtlCol="0" anchor="t">
            <a:spAutoFit/>
          </a:bodyPr>
          <a:lstStyle/>
          <a:p>
            <a:pPr>
              <a:spcAft>
                <a:spcPts val="300"/>
              </a:spcAft>
              <a:buClr>
                <a:schemeClr val="accent1"/>
              </a:buClr>
              <a:buSzPct val="250000"/>
            </a:pPr>
            <a:r>
              <a:rPr lang="sv-SE" sz="1600" dirty="0">
                <a:latin typeface="Arial" panose="020B0604020202020204" pitchFamily="34" charset="0"/>
                <a:cs typeface="Arial" panose="020B0604020202020204" pitchFamily="34" charset="0"/>
              </a:rPr>
              <a:t>Katastrofinsatser Globalt</a:t>
            </a:r>
          </a:p>
          <a:p>
            <a:pPr>
              <a:spcAft>
                <a:spcPts val="300"/>
              </a:spcAft>
              <a:buClr>
                <a:schemeClr val="tx1"/>
              </a:buClr>
              <a:buSzPct val="250000"/>
            </a:pPr>
            <a:r>
              <a:rPr lang="sv-SE" sz="1600" dirty="0">
                <a:effectLst/>
                <a:latin typeface="Arial" panose="020B0604020202020204" pitchFamily="34" charset="0"/>
                <a:cs typeface="Arial" panose="020B0604020202020204" pitchFamily="34" charset="0"/>
              </a:rPr>
              <a:t>Mellanöstern</a:t>
            </a:r>
          </a:p>
          <a:p>
            <a:pPr>
              <a:spcAft>
                <a:spcPts val="300"/>
              </a:spcAft>
              <a:buClr>
                <a:schemeClr val="bg1"/>
              </a:buClr>
              <a:buSzPct val="250000"/>
            </a:pPr>
            <a:r>
              <a:rPr lang="sv-SE" sz="1600" dirty="0">
                <a:latin typeface="Arial" panose="020B0604020202020204" pitchFamily="34" charset="0"/>
                <a:cs typeface="Arial" panose="020B0604020202020204" pitchFamily="34" charset="0"/>
              </a:rPr>
              <a:t>Europa/Ukraina</a:t>
            </a:r>
          </a:p>
          <a:p>
            <a:pPr>
              <a:spcAft>
                <a:spcPts val="300"/>
              </a:spcAft>
              <a:buClr>
                <a:schemeClr val="bg1"/>
              </a:buClr>
              <a:buSzPct val="250000"/>
            </a:pPr>
            <a:r>
              <a:rPr lang="sv-SE" sz="1600" dirty="0">
                <a:latin typeface="Arial" panose="020B0604020202020204" pitchFamily="34" charset="0"/>
                <a:cs typeface="Arial" panose="020B0604020202020204" pitchFamily="34" charset="0"/>
              </a:rPr>
              <a:t>Afrika</a:t>
            </a:r>
          </a:p>
          <a:p>
            <a:pPr>
              <a:spcAft>
                <a:spcPts val="300"/>
              </a:spcAft>
              <a:buClr>
                <a:schemeClr val="bg1"/>
              </a:buClr>
              <a:buSzPct val="250000"/>
            </a:pPr>
            <a:r>
              <a:rPr lang="sv-SE" sz="1600" dirty="0">
                <a:latin typeface="Arial" panose="020B0604020202020204" pitchFamily="34" charset="0"/>
                <a:cs typeface="Arial" panose="020B0604020202020204" pitchFamily="34" charset="0"/>
              </a:rPr>
              <a:t>Globala insatser och övergripande stöd</a:t>
            </a:r>
          </a:p>
          <a:p>
            <a:pPr>
              <a:spcAft>
                <a:spcPts val="300"/>
              </a:spcAft>
              <a:buClr>
                <a:schemeClr val="bg1"/>
              </a:buClr>
              <a:buSzPct val="250000"/>
            </a:pPr>
            <a:r>
              <a:rPr lang="sv-SE" sz="1600" dirty="0">
                <a:latin typeface="Arial" panose="020B0604020202020204" pitchFamily="34" charset="0"/>
                <a:cs typeface="Arial" panose="020B0604020202020204" pitchFamily="34" charset="0"/>
              </a:rPr>
              <a:t>Asien</a:t>
            </a:r>
          </a:p>
        </p:txBody>
      </p:sp>
      <p:grpSp>
        <p:nvGrpSpPr>
          <p:cNvPr id="7" name="Grupp 6">
            <a:extLst>
              <a:ext uri="{FF2B5EF4-FFF2-40B4-BE49-F238E27FC236}">
                <a16:creationId xmlns:a16="http://schemas.microsoft.com/office/drawing/2014/main" id="{61C47ED6-8BB2-0BE2-CBAC-5398E12A56C0}"/>
              </a:ext>
            </a:extLst>
          </p:cNvPr>
          <p:cNvGrpSpPr/>
          <p:nvPr/>
        </p:nvGrpSpPr>
        <p:grpSpPr>
          <a:xfrm>
            <a:off x="8016700" y="2309406"/>
            <a:ext cx="151325" cy="715617"/>
            <a:chOff x="8737004" y="2293078"/>
            <a:chExt cx="151325" cy="715617"/>
          </a:xfrm>
        </p:grpSpPr>
        <p:sp>
          <p:nvSpPr>
            <p:cNvPr id="8" name="Ellips 7">
              <a:extLst>
                <a:ext uri="{FF2B5EF4-FFF2-40B4-BE49-F238E27FC236}">
                  <a16:creationId xmlns:a16="http://schemas.microsoft.com/office/drawing/2014/main" id="{13D99AE4-A4F3-FC47-2A55-88060F07DD6A}"/>
                </a:ext>
              </a:extLst>
            </p:cNvPr>
            <p:cNvSpPr/>
            <p:nvPr/>
          </p:nvSpPr>
          <p:spPr>
            <a:xfrm>
              <a:off x="8737004" y="2293078"/>
              <a:ext cx="151325" cy="1513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0C703B4D-D1DF-BF7D-15C1-EF4CCA97B7A5}"/>
                </a:ext>
              </a:extLst>
            </p:cNvPr>
            <p:cNvSpPr/>
            <p:nvPr/>
          </p:nvSpPr>
          <p:spPr>
            <a:xfrm>
              <a:off x="8737004" y="2577284"/>
              <a:ext cx="151325" cy="15132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4694E62C-1FD1-839F-624C-D6BE53FCE121}"/>
                </a:ext>
              </a:extLst>
            </p:cNvPr>
            <p:cNvSpPr/>
            <p:nvPr/>
          </p:nvSpPr>
          <p:spPr>
            <a:xfrm>
              <a:off x="8737004" y="2857370"/>
              <a:ext cx="151325" cy="15132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1" name="Grupp 10">
            <a:extLst>
              <a:ext uri="{FF2B5EF4-FFF2-40B4-BE49-F238E27FC236}">
                <a16:creationId xmlns:a16="http://schemas.microsoft.com/office/drawing/2014/main" id="{B0038801-3C02-38CB-0B38-EB4D16E1F457}"/>
              </a:ext>
            </a:extLst>
          </p:cNvPr>
          <p:cNvGrpSpPr/>
          <p:nvPr/>
        </p:nvGrpSpPr>
        <p:grpSpPr>
          <a:xfrm>
            <a:off x="8016700" y="3143796"/>
            <a:ext cx="151325" cy="715617"/>
            <a:chOff x="8737004" y="2293078"/>
            <a:chExt cx="151325" cy="715617"/>
          </a:xfrm>
        </p:grpSpPr>
        <p:sp>
          <p:nvSpPr>
            <p:cNvPr id="12" name="Ellips 11">
              <a:extLst>
                <a:ext uri="{FF2B5EF4-FFF2-40B4-BE49-F238E27FC236}">
                  <a16:creationId xmlns:a16="http://schemas.microsoft.com/office/drawing/2014/main" id="{C35ADD35-47A6-BEC4-48B4-838EE6AFBB43}"/>
                </a:ext>
              </a:extLst>
            </p:cNvPr>
            <p:cNvSpPr/>
            <p:nvPr/>
          </p:nvSpPr>
          <p:spPr>
            <a:xfrm>
              <a:off x="8737004" y="2293078"/>
              <a:ext cx="151325" cy="15132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1937F8E6-1552-04C1-9426-8D684B760179}"/>
                </a:ext>
              </a:extLst>
            </p:cNvPr>
            <p:cNvSpPr/>
            <p:nvPr/>
          </p:nvSpPr>
          <p:spPr>
            <a:xfrm>
              <a:off x="8737004" y="2577284"/>
              <a:ext cx="151325" cy="1513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1DD1CD2D-3374-8145-F994-F070EEB6F2AE}"/>
                </a:ext>
              </a:extLst>
            </p:cNvPr>
            <p:cNvSpPr/>
            <p:nvPr/>
          </p:nvSpPr>
          <p:spPr>
            <a:xfrm>
              <a:off x="8737004" y="2857370"/>
              <a:ext cx="151325" cy="15132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475906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EC9AD5DB-618F-F0A1-CF18-03EA36A1C490}"/>
            </a:ext>
          </a:extLst>
        </p:cNvPr>
        <p:cNvGrpSpPr/>
        <p:nvPr/>
      </p:nvGrpSpPr>
      <p:grpSpPr>
        <a:xfrm>
          <a:off x="0" y="0"/>
          <a:ext cx="0" cy="0"/>
          <a:chOff x="0" y="0"/>
          <a:chExt cx="0" cy="0"/>
        </a:xfrm>
      </p:grpSpPr>
      <p:sp>
        <p:nvSpPr>
          <p:cNvPr id="3" name="Rubrik 1">
            <a:extLst>
              <a:ext uri="{FF2B5EF4-FFF2-40B4-BE49-F238E27FC236}">
                <a16:creationId xmlns:a16="http://schemas.microsoft.com/office/drawing/2014/main" id="{0F153FA1-4A3F-D93B-F196-DFDEE2460132}"/>
              </a:ext>
            </a:extLst>
          </p:cNvPr>
          <p:cNvSpPr txBox="1">
            <a:spLocks/>
          </p:cNvSpPr>
          <p:nvPr/>
        </p:nvSpPr>
        <p:spPr>
          <a:xfrm>
            <a:off x="930400" y="304767"/>
            <a:ext cx="10421334" cy="1325563"/>
          </a:xfrm>
          <a:prstGeom prst="rect">
            <a:avLst/>
          </a:prstGeom>
        </p:spPr>
        <p:txBody>
          <a:bodyPr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a:solidFill>
                  <a:schemeClr val="accent1"/>
                </a:solidFill>
              </a:rPr>
              <a:t>Så här används pengarna nationellt </a:t>
            </a:r>
          </a:p>
        </p:txBody>
      </p:sp>
      <p:sp>
        <p:nvSpPr>
          <p:cNvPr id="2" name="textruta 1">
            <a:extLst>
              <a:ext uri="{FF2B5EF4-FFF2-40B4-BE49-F238E27FC236}">
                <a16:creationId xmlns:a16="http://schemas.microsoft.com/office/drawing/2014/main" id="{C5EB9B51-E7F0-24ED-653B-66F486C66422}"/>
              </a:ext>
            </a:extLst>
          </p:cNvPr>
          <p:cNvSpPr txBox="1"/>
          <p:nvPr/>
        </p:nvSpPr>
        <p:spPr>
          <a:xfrm>
            <a:off x="965038" y="2214997"/>
            <a:ext cx="3027293" cy="2800767"/>
          </a:xfrm>
          <a:prstGeom prst="rect">
            <a:avLst/>
          </a:prstGeom>
          <a:noFill/>
        </p:spPr>
        <p:txBody>
          <a:bodyPr wrap="square" rtlCol="0" anchor="t">
            <a:spAutoFit/>
          </a:bodyPr>
          <a:lstStyle/>
          <a:p>
            <a:r>
              <a:rPr lang="sv-SE" sz="1600" b="1" dirty="0">
                <a:solidFill>
                  <a:srgbClr val="EE1D24"/>
                </a:solidFill>
                <a:effectLst/>
                <a:latin typeface="Arial" panose="020B0604020202020204" pitchFamily="34" charset="0"/>
                <a:cs typeface="Arial" panose="020B0604020202020204" pitchFamily="34" charset="0"/>
              </a:rPr>
              <a:t>626 MSEK </a:t>
            </a:r>
            <a:r>
              <a:rPr lang="sv-SE" sz="1600" dirty="0">
                <a:effectLst/>
                <a:latin typeface="Arial" panose="020B0604020202020204" pitchFamily="34" charset="0"/>
                <a:cs typeface="Arial" panose="020B0604020202020204" pitchFamily="34" charset="0"/>
              </a:rPr>
              <a:t>gick till nationellt </a:t>
            </a:r>
            <a:br>
              <a:rPr lang="sv-SE" sz="1600" dirty="0">
                <a:effectLst/>
                <a:latin typeface="Arial" panose="020B0604020202020204" pitchFamily="34" charset="0"/>
                <a:cs typeface="Arial" panose="020B0604020202020204" pitchFamily="34" charset="0"/>
              </a:rPr>
            </a:br>
            <a:r>
              <a:rPr lang="sv-SE" sz="1600" dirty="0">
                <a:effectLst/>
                <a:latin typeface="Arial" panose="020B0604020202020204" pitchFamily="34" charset="0"/>
                <a:cs typeface="Arial" panose="020B0604020202020204" pitchFamily="34" charset="0"/>
              </a:rPr>
              <a:t>arbete. Bland de större insatserna märks mottagande för flyktingar från Ukraina, nationell beredskap och hälsofrämjande insatser.</a:t>
            </a:r>
          </a:p>
          <a:p>
            <a:endParaRPr lang="sv-SE" sz="1600" dirty="0">
              <a:latin typeface="Arial" panose="020B0604020202020204" pitchFamily="34" charset="0"/>
              <a:cs typeface="Arial" panose="020B0604020202020204" pitchFamily="34" charset="0"/>
            </a:endParaRPr>
          </a:p>
          <a:p>
            <a:r>
              <a:rPr lang="sv-SE" sz="1600" i="1" dirty="0">
                <a:effectLst/>
              </a:rPr>
              <a:t>Siffrorna gäller för Svenska Röda Korset inklusive lokalföreningar.</a:t>
            </a:r>
          </a:p>
          <a:p>
            <a:endParaRPr lang="sv-SE" sz="1600" dirty="0">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16B56B43-9ECA-EE22-283F-CFD4671876AF}"/>
              </a:ext>
            </a:extLst>
          </p:cNvPr>
          <p:cNvGraphicFramePr/>
          <p:nvPr>
            <p:extLst>
              <p:ext uri="{D42A27DB-BD31-4B8C-83A1-F6EECF244321}">
                <p14:modId xmlns:p14="http://schemas.microsoft.com/office/powerpoint/2010/main" val="1004672857"/>
              </p:ext>
            </p:extLst>
          </p:nvPr>
        </p:nvGraphicFramePr>
        <p:xfrm>
          <a:off x="2245613" y="1484319"/>
          <a:ext cx="7175970" cy="406945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a:extLst>
              <a:ext uri="{FF2B5EF4-FFF2-40B4-BE49-F238E27FC236}">
                <a16:creationId xmlns:a16="http://schemas.microsoft.com/office/drawing/2014/main" id="{196D6103-15AD-7BCA-0C04-32598862BEFC}"/>
              </a:ext>
            </a:extLst>
          </p:cNvPr>
          <p:cNvSpPr txBox="1"/>
          <p:nvPr/>
        </p:nvSpPr>
        <p:spPr>
          <a:xfrm>
            <a:off x="8168025" y="2210730"/>
            <a:ext cx="3280392" cy="907941"/>
          </a:xfrm>
          <a:prstGeom prst="rect">
            <a:avLst/>
          </a:prstGeom>
          <a:noFill/>
        </p:spPr>
        <p:txBody>
          <a:bodyPr wrap="square" rtlCol="0" anchor="t">
            <a:spAutoFit/>
          </a:bodyPr>
          <a:lstStyle/>
          <a:p>
            <a:pPr>
              <a:spcAft>
                <a:spcPts val="300"/>
              </a:spcAft>
              <a:buClr>
                <a:schemeClr val="accent1"/>
              </a:buClr>
              <a:buSzPct val="250000"/>
            </a:pPr>
            <a:r>
              <a:rPr lang="sv-SE" sz="1600" dirty="0">
                <a:latin typeface="Arial" panose="020B0604020202020204" pitchFamily="34" charset="0"/>
                <a:cs typeface="Arial" panose="020B0604020202020204" pitchFamily="34" charset="0"/>
              </a:rPr>
              <a:t>Krisberedskap &amp; kapacitet</a:t>
            </a:r>
          </a:p>
          <a:p>
            <a:pPr>
              <a:spcAft>
                <a:spcPts val="300"/>
              </a:spcAft>
              <a:buClr>
                <a:schemeClr val="tx1"/>
              </a:buClr>
              <a:buSzPct val="250000"/>
            </a:pPr>
            <a:r>
              <a:rPr lang="sv-SE" sz="1600" dirty="0">
                <a:effectLst/>
                <a:latin typeface="Arial" panose="020B0604020202020204" pitchFamily="34" charset="0"/>
                <a:cs typeface="Arial" panose="020B0604020202020204" pitchFamily="34" charset="0"/>
              </a:rPr>
              <a:t>Hälsa &amp; vård</a:t>
            </a:r>
          </a:p>
          <a:p>
            <a:pPr>
              <a:spcAft>
                <a:spcPts val="300"/>
              </a:spcAft>
              <a:buClr>
                <a:schemeClr val="bg1"/>
              </a:buClr>
              <a:buSzPct val="250000"/>
            </a:pPr>
            <a:r>
              <a:rPr lang="sv-SE" sz="1600" dirty="0">
                <a:latin typeface="Arial" panose="020B0604020202020204" pitchFamily="34" charset="0"/>
                <a:cs typeface="Arial" panose="020B0604020202020204" pitchFamily="34" charset="0"/>
              </a:rPr>
              <a:t>Skydd &amp; folkrätt</a:t>
            </a:r>
          </a:p>
        </p:txBody>
      </p:sp>
      <p:grpSp>
        <p:nvGrpSpPr>
          <p:cNvPr id="7" name="Grupp 6">
            <a:extLst>
              <a:ext uri="{FF2B5EF4-FFF2-40B4-BE49-F238E27FC236}">
                <a16:creationId xmlns:a16="http://schemas.microsoft.com/office/drawing/2014/main" id="{1F925C74-90D3-D8A7-518C-41B2F163FE60}"/>
              </a:ext>
            </a:extLst>
          </p:cNvPr>
          <p:cNvGrpSpPr/>
          <p:nvPr/>
        </p:nvGrpSpPr>
        <p:grpSpPr>
          <a:xfrm>
            <a:off x="8016700" y="2309406"/>
            <a:ext cx="151325" cy="715617"/>
            <a:chOff x="8737004" y="2293078"/>
            <a:chExt cx="151325" cy="715617"/>
          </a:xfrm>
        </p:grpSpPr>
        <p:sp>
          <p:nvSpPr>
            <p:cNvPr id="8" name="Ellips 7">
              <a:extLst>
                <a:ext uri="{FF2B5EF4-FFF2-40B4-BE49-F238E27FC236}">
                  <a16:creationId xmlns:a16="http://schemas.microsoft.com/office/drawing/2014/main" id="{81738882-EB18-F747-76AE-853150FE62DC}"/>
                </a:ext>
              </a:extLst>
            </p:cNvPr>
            <p:cNvSpPr/>
            <p:nvPr/>
          </p:nvSpPr>
          <p:spPr>
            <a:xfrm>
              <a:off x="8737004" y="2293078"/>
              <a:ext cx="151325" cy="1513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FFA6200A-72F0-592C-DDD9-C7715DF9BDBC}"/>
                </a:ext>
              </a:extLst>
            </p:cNvPr>
            <p:cNvSpPr/>
            <p:nvPr/>
          </p:nvSpPr>
          <p:spPr>
            <a:xfrm>
              <a:off x="8737004" y="2577284"/>
              <a:ext cx="151325" cy="15132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AAA6DE96-EB2B-452E-A10A-D3AA26B9CC2C}"/>
                </a:ext>
              </a:extLst>
            </p:cNvPr>
            <p:cNvSpPr/>
            <p:nvPr/>
          </p:nvSpPr>
          <p:spPr>
            <a:xfrm>
              <a:off x="8737004" y="2857370"/>
              <a:ext cx="151325" cy="15132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304066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645CEF-F65E-6F4A-BCAF-4D2604721AFF}"/>
              </a:ext>
            </a:extLst>
          </p:cNvPr>
          <p:cNvSpPr>
            <a:spLocks noGrp="1"/>
          </p:cNvSpPr>
          <p:nvPr>
            <p:ph type="title"/>
          </p:nvPr>
        </p:nvSpPr>
        <p:spPr/>
        <p:txBody>
          <a:bodyPr/>
          <a:lstStyle/>
          <a:p>
            <a:r>
              <a:rPr lang="sv-SE"/>
              <a:t>[Lägg till eget fokusområde]</a:t>
            </a:r>
          </a:p>
        </p:txBody>
      </p:sp>
      <p:sp>
        <p:nvSpPr>
          <p:cNvPr id="3" name="Platshållare för text 2">
            <a:extLst>
              <a:ext uri="{FF2B5EF4-FFF2-40B4-BE49-F238E27FC236}">
                <a16:creationId xmlns:a16="http://schemas.microsoft.com/office/drawing/2014/main" id="{30279BB8-32EC-254A-B293-21BF0568E10B}"/>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3375664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163D83C-FE93-C54D-8C63-9C371D95B7B5}"/>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D31B3E0C-C68D-EB4A-BC6D-C070A822A29D}"/>
              </a:ext>
            </a:extLst>
          </p:cNvPr>
          <p:cNvSpPr/>
          <p:nvPr/>
        </p:nvSpPr>
        <p:spPr>
          <a:xfrm>
            <a:off x="930621" y="478861"/>
            <a:ext cx="12043179" cy="830997"/>
          </a:xfrm>
          <a:prstGeom prst="rect">
            <a:avLst/>
          </a:prstGeom>
        </p:spPr>
        <p:txBody>
          <a:bodyPr wrap="square">
            <a:spAutoFit/>
          </a:bodyPr>
          <a:lstStyle/>
          <a:p>
            <a:r>
              <a:rPr lang="sv-SE" sz="4800" b="1">
                <a:solidFill>
                  <a:schemeClr val="bg1"/>
                </a:solidFill>
              </a:rPr>
              <a:t>[Lägg till egen rubrik]</a:t>
            </a:r>
            <a:endParaRPr lang="en-US" sz="4800" b="1">
              <a:solidFill>
                <a:schemeClr val="bg1"/>
              </a:solidFill>
            </a:endParaRPr>
          </a:p>
        </p:txBody>
      </p:sp>
      <p:sp>
        <p:nvSpPr>
          <p:cNvPr id="9" name="Rektangel 8">
            <a:extLst>
              <a:ext uri="{FF2B5EF4-FFF2-40B4-BE49-F238E27FC236}">
                <a16:creationId xmlns:a16="http://schemas.microsoft.com/office/drawing/2014/main" id="{70F7760D-8B7C-9147-B637-7D1242875531}"/>
              </a:ext>
            </a:extLst>
          </p:cNvPr>
          <p:cNvSpPr/>
          <p:nvPr/>
        </p:nvSpPr>
        <p:spPr>
          <a:xfrm>
            <a:off x="930621" y="1309858"/>
            <a:ext cx="9815088" cy="369332"/>
          </a:xfrm>
          <a:prstGeom prst="rect">
            <a:avLst/>
          </a:prstGeom>
        </p:spPr>
        <p:txBody>
          <a:bodyPr wrap="square">
            <a:spAutoFit/>
          </a:bodyPr>
          <a:lstStyle/>
          <a:p>
            <a:r>
              <a:rPr lang="sv-SE">
                <a:solidFill>
                  <a:schemeClr val="bg1"/>
                </a:solidFill>
              </a:rPr>
              <a:t>Lägg till egen underrubrik</a:t>
            </a:r>
            <a:endParaRPr lang="sv-SE">
              <a:solidFill>
                <a:schemeClr val="bg1"/>
              </a:solidFill>
              <a:effectLst/>
            </a:endParaRPr>
          </a:p>
        </p:txBody>
      </p:sp>
      <p:sp>
        <p:nvSpPr>
          <p:cNvPr id="3" name="Platshållare för text 2">
            <a:extLst>
              <a:ext uri="{FF2B5EF4-FFF2-40B4-BE49-F238E27FC236}">
                <a16:creationId xmlns:a16="http://schemas.microsoft.com/office/drawing/2014/main" id="{5875728E-95AE-2B42-9977-665DB36A6EB5}"/>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2810094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ubrik 1">
            <a:extLst>
              <a:ext uri="{FF2B5EF4-FFF2-40B4-BE49-F238E27FC236}">
                <a16:creationId xmlns:a16="http://schemas.microsoft.com/office/drawing/2014/main" id="{5C9F3167-5946-4AD9-86B5-9398453E938D}"/>
              </a:ext>
            </a:extLst>
          </p:cNvPr>
          <p:cNvSpPr txBox="1">
            <a:spLocks/>
          </p:cNvSpPr>
          <p:nvPr/>
        </p:nvSpPr>
        <p:spPr>
          <a:xfrm>
            <a:off x="923506" y="-295724"/>
            <a:ext cx="10421334" cy="1603931"/>
          </a:xfrm>
          <a:prstGeom prst="rect">
            <a:avLst/>
          </a:prstGeom>
        </p:spPr>
        <p:txBody>
          <a:bodyPr anchor="b">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dirty="0">
                <a:solidFill>
                  <a:schemeClr val="accent1"/>
                </a:solidFill>
              </a:rPr>
              <a:t>Följ oss</a:t>
            </a:r>
          </a:p>
        </p:txBody>
      </p:sp>
      <p:cxnSp>
        <p:nvCxnSpPr>
          <p:cNvPr id="19" name="Rak koppling 18">
            <a:extLst>
              <a:ext uri="{FF2B5EF4-FFF2-40B4-BE49-F238E27FC236}">
                <a16:creationId xmlns:a16="http://schemas.microsoft.com/office/drawing/2014/main" id="{407EDD75-7C08-4522-836A-94333AB4BA95}"/>
              </a:ext>
            </a:extLst>
          </p:cNvPr>
          <p:cNvCxnSpPr/>
          <p:nvPr/>
        </p:nvCxnSpPr>
        <p:spPr>
          <a:xfrm>
            <a:off x="4018886" y="1854352"/>
            <a:ext cx="0" cy="29333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Rak koppling 24">
            <a:extLst>
              <a:ext uri="{FF2B5EF4-FFF2-40B4-BE49-F238E27FC236}">
                <a16:creationId xmlns:a16="http://schemas.microsoft.com/office/drawing/2014/main" id="{E155C405-A0BE-4BB0-8A3D-8D528A5D9AC2}"/>
              </a:ext>
            </a:extLst>
          </p:cNvPr>
          <p:cNvCxnSpPr/>
          <p:nvPr/>
        </p:nvCxnSpPr>
        <p:spPr>
          <a:xfrm>
            <a:off x="7915853" y="1854352"/>
            <a:ext cx="0" cy="2933396"/>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 name="Bild 2">
            <a:extLst>
              <a:ext uri="{FF2B5EF4-FFF2-40B4-BE49-F238E27FC236}">
                <a16:creationId xmlns:a16="http://schemas.microsoft.com/office/drawing/2014/main" id="{71ACB25E-7CFD-4D98-AC39-FD6B00BE98B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17467" y="2619125"/>
            <a:ext cx="824623" cy="824623"/>
          </a:xfrm>
          <a:prstGeom prst="rect">
            <a:avLst/>
          </a:prstGeom>
        </p:spPr>
      </p:pic>
      <p:sp>
        <p:nvSpPr>
          <p:cNvPr id="15" name="textruta 14">
            <a:extLst>
              <a:ext uri="{FF2B5EF4-FFF2-40B4-BE49-F238E27FC236}">
                <a16:creationId xmlns:a16="http://schemas.microsoft.com/office/drawing/2014/main" id="{78DEB4F3-C4A7-4B33-B1A5-3C9AD10B8863}"/>
              </a:ext>
            </a:extLst>
          </p:cNvPr>
          <p:cNvSpPr txBox="1"/>
          <p:nvPr/>
        </p:nvSpPr>
        <p:spPr>
          <a:xfrm>
            <a:off x="1880827" y="3697418"/>
            <a:ext cx="1697902" cy="369332"/>
          </a:xfrm>
          <a:prstGeom prst="rect">
            <a:avLst/>
          </a:prstGeom>
          <a:noFill/>
        </p:spPr>
        <p:txBody>
          <a:bodyPr wrap="none" rtlCol="0">
            <a:spAutoFit/>
          </a:bodyPr>
          <a:lstStyle/>
          <a:p>
            <a:pPr algn="ctr"/>
            <a:r>
              <a:rPr lang="sv-SE" b="1" dirty="0" err="1"/>
              <a:t>rodakorset.se</a:t>
            </a:r>
            <a:endParaRPr lang="en-US" b="1" dirty="0"/>
          </a:p>
        </p:txBody>
      </p:sp>
      <p:sp>
        <p:nvSpPr>
          <p:cNvPr id="27" name="textruta 26">
            <a:extLst>
              <a:ext uri="{FF2B5EF4-FFF2-40B4-BE49-F238E27FC236}">
                <a16:creationId xmlns:a16="http://schemas.microsoft.com/office/drawing/2014/main" id="{BC6D6ED1-2505-436A-94BF-A7FF1C9CEB8A}"/>
              </a:ext>
            </a:extLst>
          </p:cNvPr>
          <p:cNvSpPr txBox="1"/>
          <p:nvPr/>
        </p:nvSpPr>
        <p:spPr>
          <a:xfrm>
            <a:off x="5177692" y="3697418"/>
            <a:ext cx="1601722" cy="369332"/>
          </a:xfrm>
          <a:prstGeom prst="rect">
            <a:avLst/>
          </a:prstGeom>
          <a:noFill/>
        </p:spPr>
        <p:txBody>
          <a:bodyPr wrap="none" rtlCol="0">
            <a:spAutoFit/>
          </a:bodyPr>
          <a:lstStyle/>
          <a:p>
            <a:pPr algn="ctr"/>
            <a:r>
              <a:rPr lang="sv-SE" b="1" dirty="0"/>
              <a:t>@</a:t>
            </a:r>
            <a:r>
              <a:rPr lang="sv-SE" b="1" dirty="0" err="1"/>
              <a:t>rodakorset</a:t>
            </a:r>
            <a:endParaRPr lang="en-US" b="1" dirty="0"/>
          </a:p>
        </p:txBody>
      </p:sp>
      <p:sp>
        <p:nvSpPr>
          <p:cNvPr id="29" name="textruta 28">
            <a:extLst>
              <a:ext uri="{FF2B5EF4-FFF2-40B4-BE49-F238E27FC236}">
                <a16:creationId xmlns:a16="http://schemas.microsoft.com/office/drawing/2014/main" id="{FD34C955-6841-45E7-ACBE-918624AA044D}"/>
              </a:ext>
            </a:extLst>
          </p:cNvPr>
          <p:cNvSpPr txBox="1"/>
          <p:nvPr/>
        </p:nvSpPr>
        <p:spPr>
          <a:xfrm>
            <a:off x="8468705" y="3697418"/>
            <a:ext cx="1556836" cy="369332"/>
          </a:xfrm>
          <a:prstGeom prst="rect">
            <a:avLst/>
          </a:prstGeom>
          <a:noFill/>
        </p:spPr>
        <p:txBody>
          <a:bodyPr wrap="none" rtlCol="0">
            <a:spAutoFit/>
          </a:bodyPr>
          <a:lstStyle/>
          <a:p>
            <a:pPr algn="ctr"/>
            <a:r>
              <a:rPr lang="sv-SE" b="1" dirty="0"/>
              <a:t>Röda Korset</a:t>
            </a:r>
            <a:endParaRPr lang="en-US" b="1" dirty="0"/>
          </a:p>
        </p:txBody>
      </p:sp>
      <p:pic>
        <p:nvPicPr>
          <p:cNvPr id="4" name="Bildobjekt 3">
            <a:extLst>
              <a:ext uri="{FF2B5EF4-FFF2-40B4-BE49-F238E27FC236}">
                <a16:creationId xmlns:a16="http://schemas.microsoft.com/office/drawing/2014/main" id="{9C2981C6-43AC-C841-A2ED-37DD9723F0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88899" y="2587912"/>
            <a:ext cx="887045" cy="887045"/>
          </a:xfrm>
          <a:prstGeom prst="rect">
            <a:avLst/>
          </a:prstGeom>
        </p:spPr>
      </p:pic>
      <p:pic>
        <p:nvPicPr>
          <p:cNvPr id="7" name="Bildobjekt 6">
            <a:extLst>
              <a:ext uri="{FF2B5EF4-FFF2-40B4-BE49-F238E27FC236}">
                <a16:creationId xmlns:a16="http://schemas.microsoft.com/office/drawing/2014/main" id="{131208D7-283B-A94A-A08E-F7A7BC1DAD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32976" y="2583793"/>
            <a:ext cx="1079868" cy="916467"/>
          </a:xfrm>
          <a:prstGeom prst="rect">
            <a:avLst/>
          </a:prstGeom>
        </p:spPr>
      </p:pic>
      <p:pic>
        <p:nvPicPr>
          <p:cNvPr id="10" name="Bildobjekt 9">
            <a:extLst>
              <a:ext uri="{FF2B5EF4-FFF2-40B4-BE49-F238E27FC236}">
                <a16:creationId xmlns:a16="http://schemas.microsoft.com/office/drawing/2014/main" id="{E0E5FE35-6BBF-094F-A795-9FD0248CAB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20315" y="2558489"/>
            <a:ext cx="916468" cy="916468"/>
          </a:xfrm>
          <a:prstGeom prst="rect">
            <a:avLst/>
          </a:prstGeom>
        </p:spPr>
      </p:pic>
      <p:pic>
        <p:nvPicPr>
          <p:cNvPr id="14" name="Bildobjekt 13">
            <a:extLst>
              <a:ext uri="{FF2B5EF4-FFF2-40B4-BE49-F238E27FC236}">
                <a16:creationId xmlns:a16="http://schemas.microsoft.com/office/drawing/2014/main" id="{BA55406E-6910-8A42-8555-223B1F438EF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90411" y="2583793"/>
            <a:ext cx="885371" cy="885371"/>
          </a:xfrm>
          <a:prstGeom prst="rect">
            <a:avLst/>
          </a:prstGeom>
        </p:spPr>
      </p:pic>
    </p:spTree>
    <p:extLst>
      <p:ext uri="{BB962C8B-B14F-4D97-AF65-F5344CB8AC3E}">
        <p14:creationId xmlns:p14="http://schemas.microsoft.com/office/powerpoint/2010/main" val="310506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63AD27FE-A0EA-437A-90BC-D0BED22D02AE}"/>
              </a:ext>
            </a:extLst>
          </p:cNvPr>
          <p:cNvSpPr txBox="1"/>
          <p:nvPr/>
        </p:nvSpPr>
        <p:spPr>
          <a:xfrm>
            <a:off x="2654708" y="1767006"/>
            <a:ext cx="6882582" cy="2769989"/>
          </a:xfrm>
          <a:prstGeom prst="rect">
            <a:avLst/>
          </a:prstGeom>
          <a:noFill/>
          <a:effectLst/>
        </p:spPr>
        <p:txBody>
          <a:bodyPr wrap="square" rtlCol="0">
            <a:spAutoFit/>
          </a:bodyPr>
          <a:lstStyle/>
          <a:p>
            <a:pPr marL="0" indent="0" algn="ctr">
              <a:spcBef>
                <a:spcPts val="1800"/>
              </a:spcBef>
              <a:buNone/>
            </a:pPr>
            <a:r>
              <a:rPr lang="sv-SE" sz="3600" dirty="0">
                <a:solidFill>
                  <a:schemeClr val="bg1"/>
                </a:solidFill>
                <a:latin typeface="+mj-lt"/>
                <a:cs typeface="Arial"/>
              </a:rPr>
              <a:t>Vi har funnits i mer än 150 år.</a:t>
            </a:r>
          </a:p>
          <a:p>
            <a:pPr marL="0" indent="0" algn="ctr">
              <a:spcBef>
                <a:spcPts val="1800"/>
              </a:spcBef>
              <a:buNone/>
            </a:pPr>
            <a:r>
              <a:rPr lang="sv-SE" sz="3600" dirty="0">
                <a:solidFill>
                  <a:schemeClr val="bg1"/>
                </a:solidFill>
                <a:latin typeface="+mj-lt"/>
                <a:cs typeface="Arial"/>
              </a:rPr>
              <a:t>Tillsammans är vi världens största humanitära rörelse.</a:t>
            </a:r>
          </a:p>
          <a:p>
            <a:pPr marL="0" indent="0" algn="ctr">
              <a:spcBef>
                <a:spcPts val="1800"/>
              </a:spcBef>
              <a:buNone/>
            </a:pPr>
            <a:r>
              <a:rPr lang="sv-SE" sz="3600" b="1" dirty="0">
                <a:solidFill>
                  <a:schemeClr val="bg1"/>
                </a:solidFill>
                <a:latin typeface="+mj-lt"/>
                <a:cs typeface="Arial"/>
              </a:rPr>
              <a:t>Vi är först på plats, alltid kvar.</a:t>
            </a:r>
          </a:p>
        </p:txBody>
      </p:sp>
    </p:spTree>
    <p:extLst>
      <p:ext uri="{BB962C8B-B14F-4D97-AF65-F5344CB8AC3E}">
        <p14:creationId xmlns:p14="http://schemas.microsoft.com/office/powerpoint/2010/main" val="2834991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6A414FA1-C584-2C44-8DE3-BD18AD04A48B}"/>
              </a:ext>
            </a:extLst>
          </p:cNvPr>
          <p:cNvSpPr/>
          <p:nvPr/>
        </p:nvSpPr>
        <p:spPr>
          <a:xfrm>
            <a:off x="0" y="0"/>
            <a:ext cx="12192000" cy="21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itle 1">
            <a:extLst>
              <a:ext uri="{FF2B5EF4-FFF2-40B4-BE49-F238E27FC236}">
                <a16:creationId xmlns:a16="http://schemas.microsoft.com/office/drawing/2014/main" id="{458A9EA9-639D-4A8A-87FF-A37DC0C29DCA}"/>
              </a:ext>
            </a:extLst>
          </p:cNvPr>
          <p:cNvSpPr>
            <a:spLocks noGrp="1"/>
          </p:cNvSpPr>
          <p:nvPr>
            <p:ph type="title"/>
          </p:nvPr>
        </p:nvSpPr>
        <p:spPr>
          <a:xfrm>
            <a:off x="899433" y="-33594"/>
            <a:ext cx="10304744" cy="1325563"/>
          </a:xfrm>
        </p:spPr>
        <p:txBody>
          <a:bodyPr/>
          <a:lstStyle/>
          <a:p>
            <a:r>
              <a:rPr lang="sv-SE">
                <a:solidFill>
                  <a:schemeClr val="accent1"/>
                </a:solidFill>
              </a:rPr>
              <a:t>En gemensam historia och unik roll</a:t>
            </a:r>
            <a:endParaRPr lang="en-US"/>
          </a:p>
        </p:txBody>
      </p:sp>
      <p:sp>
        <p:nvSpPr>
          <p:cNvPr id="11" name="Content Placeholder 2">
            <a:extLst>
              <a:ext uri="{FF2B5EF4-FFF2-40B4-BE49-F238E27FC236}">
                <a16:creationId xmlns:a16="http://schemas.microsoft.com/office/drawing/2014/main" id="{F1175936-3476-4C46-B40F-B5650FD60D8C}"/>
              </a:ext>
            </a:extLst>
          </p:cNvPr>
          <p:cNvSpPr>
            <a:spLocks noGrp="1"/>
          </p:cNvSpPr>
          <p:nvPr>
            <p:ph idx="1"/>
          </p:nvPr>
        </p:nvSpPr>
        <p:spPr>
          <a:xfrm>
            <a:off x="942975" y="2528907"/>
            <a:ext cx="10304744" cy="4254938"/>
          </a:xfrm>
        </p:spPr>
        <p:txBody>
          <a:bodyPr>
            <a:normAutofit/>
          </a:bodyPr>
          <a:lstStyle/>
          <a:p>
            <a:pPr marL="342900" indent="-342900">
              <a:lnSpc>
                <a:spcPts val="2800"/>
              </a:lnSpc>
              <a:spcBef>
                <a:spcPts val="1200"/>
              </a:spcBef>
              <a:buSzPct val="100000"/>
              <a:buBlip>
                <a:blip r:embed="rId3"/>
              </a:buBlip>
            </a:pPr>
            <a:r>
              <a:rPr lang="sv-SE" sz="2000" noProof="1"/>
              <a:t>Henry Dunant från </a:t>
            </a:r>
            <a:r>
              <a:rPr lang="sv-SE" sz="2000" dirty="0"/>
              <a:t>Schweiz grundade Röda Korset 1863.</a:t>
            </a:r>
          </a:p>
          <a:p>
            <a:pPr marL="342900" indent="-342900">
              <a:lnSpc>
                <a:spcPts val="2800"/>
              </a:lnSpc>
              <a:spcBef>
                <a:spcPts val="1200"/>
              </a:spcBef>
              <a:buSzPct val="100000"/>
              <a:buBlip>
                <a:blip r:embed="rId3"/>
              </a:buBlip>
            </a:pPr>
            <a:r>
              <a:rPr lang="sv-SE" sz="2000" dirty="0"/>
              <a:t>Han hade två idéer: </a:t>
            </a:r>
            <a:br>
              <a:rPr lang="sv-SE" sz="2000" dirty="0"/>
            </a:br>
            <a:r>
              <a:rPr lang="sv-SE" sz="2000" dirty="0"/>
              <a:t>1. Att skapa en organisation som hjälper sårade och sjuka i krig.​</a:t>
            </a:r>
            <a:br>
              <a:rPr lang="sv-SE" sz="2000" dirty="0"/>
            </a:br>
            <a:r>
              <a:rPr lang="sv-SE" sz="2000" dirty="0"/>
              <a:t>2. Att ta fram internationella regler som minskar lidandet på slagfältet.​</a:t>
            </a:r>
          </a:p>
          <a:p>
            <a:pPr marL="342900" indent="-342900">
              <a:lnSpc>
                <a:spcPts val="2800"/>
              </a:lnSpc>
              <a:spcBef>
                <a:spcPts val="1200"/>
              </a:spcBef>
              <a:buSzPct val="100000"/>
              <a:buBlip>
                <a:blip r:embed="rId3"/>
              </a:buBlip>
            </a:pPr>
            <a:r>
              <a:rPr lang="sv-SE" sz="2000" dirty="0"/>
              <a:t>Utifrån </a:t>
            </a:r>
            <a:r>
              <a:rPr lang="sv-SE" sz="2000" noProof="1"/>
              <a:t>Dunants initiativ </a:t>
            </a:r>
            <a:r>
              <a:rPr lang="sv-SE" sz="2000" dirty="0"/>
              <a:t>finns idag:</a:t>
            </a:r>
            <a:br>
              <a:rPr lang="sv-SE" sz="2000" dirty="0"/>
            </a:br>
            <a:r>
              <a:rPr lang="sv-SE" sz="2000" dirty="0"/>
              <a:t>1. Den internationella rödakors- och rödahalvmånerörelsen.</a:t>
            </a:r>
            <a:br>
              <a:rPr lang="sv-SE" sz="2000" dirty="0"/>
            </a:br>
            <a:r>
              <a:rPr lang="sv-SE" sz="2000" dirty="0"/>
              <a:t>2. Genèvekonventionerna – en del av krigets lagar. </a:t>
            </a:r>
          </a:p>
          <a:p>
            <a:pPr marL="342900" indent="-342900">
              <a:lnSpc>
                <a:spcPts val="2800"/>
              </a:lnSpc>
              <a:spcBef>
                <a:spcPts val="1200"/>
              </a:spcBef>
              <a:buSzPct val="100000"/>
              <a:buBlip>
                <a:blip r:embed="rId3"/>
              </a:buBlip>
            </a:pPr>
            <a:r>
              <a:rPr lang="sv-SE" sz="2000" dirty="0"/>
              <a:t>Svenska Röda Korset var en av de första nationella rödakorsföreningar att bildas.</a:t>
            </a:r>
            <a:endParaRPr lang="sv-SE" sz="2000" b="1" dirty="0">
              <a:solidFill>
                <a:srgbClr val="D82331"/>
              </a:solidFill>
              <a:cs typeface="Arial"/>
            </a:endParaRPr>
          </a:p>
          <a:p>
            <a:pPr marL="0" indent="0">
              <a:lnSpc>
                <a:spcPts val="2800"/>
              </a:lnSpc>
              <a:spcBef>
                <a:spcPts val="1200"/>
              </a:spcBef>
              <a:buNone/>
            </a:pPr>
            <a:endParaRPr lang="sv-SE" sz="2000" dirty="0"/>
          </a:p>
        </p:txBody>
      </p:sp>
    </p:spTree>
    <p:extLst>
      <p:ext uri="{BB962C8B-B14F-4D97-AF65-F5344CB8AC3E}">
        <p14:creationId xmlns:p14="http://schemas.microsoft.com/office/powerpoint/2010/main" val="678858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DA41FA-CBFF-7B47-BFA8-188F01C30AFD}"/>
              </a:ext>
            </a:extLst>
          </p:cNvPr>
          <p:cNvSpPr>
            <a:spLocks noGrp="1"/>
          </p:cNvSpPr>
          <p:nvPr>
            <p:ph type="title"/>
          </p:nvPr>
        </p:nvSpPr>
        <p:spPr>
          <a:xfrm>
            <a:off x="942975" y="729343"/>
            <a:ext cx="3932237" cy="927286"/>
          </a:xfrm>
        </p:spPr>
        <p:txBody>
          <a:bodyPr>
            <a:normAutofit/>
          </a:bodyPr>
          <a:lstStyle/>
          <a:p>
            <a:r>
              <a:rPr lang="sv-SE" dirty="0">
                <a:solidFill>
                  <a:schemeClr val="accent1"/>
                </a:solidFill>
              </a:rPr>
              <a:t>Världens största humanitära rörelse …</a:t>
            </a:r>
          </a:p>
        </p:txBody>
      </p:sp>
      <p:sp>
        <p:nvSpPr>
          <p:cNvPr id="4" name="Platshållare för text 3">
            <a:extLst>
              <a:ext uri="{FF2B5EF4-FFF2-40B4-BE49-F238E27FC236}">
                <a16:creationId xmlns:a16="http://schemas.microsoft.com/office/drawing/2014/main" id="{8CC9A336-BA88-7F4E-B907-639CB479E046}"/>
              </a:ext>
            </a:extLst>
          </p:cNvPr>
          <p:cNvSpPr>
            <a:spLocks noGrp="1"/>
          </p:cNvSpPr>
          <p:nvPr>
            <p:ph type="body" sz="half" idx="2"/>
          </p:nvPr>
        </p:nvSpPr>
        <p:spPr>
          <a:xfrm>
            <a:off x="629076" y="1811106"/>
            <a:ext cx="4478502" cy="3720449"/>
          </a:xfrm>
        </p:spPr>
        <p:txBody>
          <a:bodyPr>
            <a:noAutofit/>
          </a:bodyPr>
          <a:lstStyle/>
          <a:p>
            <a:pPr marL="685800" indent="-342900">
              <a:lnSpc>
                <a:spcPts val="2200"/>
              </a:lnSpc>
              <a:spcBef>
                <a:spcPts val="1200"/>
              </a:spcBef>
              <a:buSzPct val="100000"/>
              <a:buBlip>
                <a:blip r:embed="rId3"/>
              </a:buBlip>
            </a:pPr>
            <a:r>
              <a:rPr lang="sv-SE" sz="1600" noProof="1"/>
              <a:t>Rödakors- och rödahalvmånerörelsen hjälper människor som drabbas av kriser och katastrofer över hela världen. </a:t>
            </a:r>
          </a:p>
          <a:p>
            <a:pPr marL="685800" indent="-342900">
              <a:lnSpc>
                <a:spcPts val="2200"/>
              </a:lnSpc>
              <a:spcBef>
                <a:spcPts val="1200"/>
              </a:spcBef>
              <a:buSzPct val="100000"/>
              <a:buBlip>
                <a:blip r:embed="rId3"/>
              </a:buBlip>
            </a:pPr>
            <a:r>
              <a:rPr lang="sv-SE" sz="1600" noProof="1"/>
              <a:t>191 nationella föreningar – en i nästan varje land. </a:t>
            </a:r>
          </a:p>
          <a:p>
            <a:pPr marL="685800" indent="-342900">
              <a:lnSpc>
                <a:spcPts val="2200"/>
              </a:lnSpc>
              <a:spcBef>
                <a:spcPts val="1200"/>
              </a:spcBef>
              <a:buSzPct val="100000"/>
              <a:buBlip>
                <a:blip r:embed="rId3"/>
              </a:buBlip>
            </a:pPr>
            <a:r>
              <a:rPr lang="sv-SE" sz="1600" noProof="1"/>
              <a:t>16 miljoner volontärer.</a:t>
            </a:r>
          </a:p>
          <a:p>
            <a:pPr marL="685800" indent="-342900">
              <a:lnSpc>
                <a:spcPts val="2200"/>
              </a:lnSpc>
              <a:spcBef>
                <a:spcPts val="1200"/>
              </a:spcBef>
              <a:buSzPct val="100000"/>
              <a:buBlip>
                <a:blip r:embed="rId3"/>
              </a:buBlip>
            </a:pPr>
            <a:r>
              <a:rPr lang="sv-SE" sz="1600" noProof="1"/>
              <a:t>Internationella rödakors- och rödahalv-månefederationen, IFRC, har sitt säte </a:t>
            </a:r>
            <a:br>
              <a:rPr lang="sv-SE" sz="1600" noProof="1"/>
            </a:br>
            <a:r>
              <a:rPr lang="sv-SE" sz="1600" noProof="1"/>
              <a:t>i Schweiz och samordnar alla internationella uppdrag vid exempelvis naturkatastrofer.</a:t>
            </a:r>
          </a:p>
        </p:txBody>
      </p:sp>
      <p:pic>
        <p:nvPicPr>
          <p:cNvPr id="10" name="Platshållare för bild 4">
            <a:extLst>
              <a:ext uri="{FF2B5EF4-FFF2-40B4-BE49-F238E27FC236}">
                <a16:creationId xmlns:a16="http://schemas.microsoft.com/office/drawing/2014/main" id="{5F4ACA5E-C09E-E934-23F4-BA71968A33AF}"/>
              </a:ext>
            </a:extLst>
          </p:cNvPr>
          <p:cNvPicPr>
            <a:picLocks noGrp="1" noChangeAspect="1"/>
          </p:cNvPicPr>
          <p:nvPr>
            <p:ph type="pic" idx="1"/>
          </p:nvPr>
        </p:nvPicPr>
        <p:blipFill rotWithShape="1">
          <a:blip r:embed="rId4" cstate="screen">
            <a:extLst>
              <a:ext uri="{28A0092B-C50C-407E-A947-70E740481C1C}">
                <a14:useLocalDpi xmlns:a14="http://schemas.microsoft.com/office/drawing/2010/main"/>
              </a:ext>
            </a:extLst>
          </a:blip>
          <a:srcRect t="92" b="92"/>
          <a:stretch/>
        </p:blipFill>
        <p:spPr>
          <a:xfrm>
            <a:off x="6096000" y="0"/>
            <a:ext cx="6096000" cy="6858000"/>
          </a:xfrm>
        </p:spPr>
      </p:pic>
    </p:spTree>
    <p:extLst>
      <p:ext uri="{BB962C8B-B14F-4D97-AF65-F5344CB8AC3E}">
        <p14:creationId xmlns:p14="http://schemas.microsoft.com/office/powerpoint/2010/main" val="1476284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28B261FF-9B1E-1F44-B8C3-6682168C50CE}"/>
              </a:ext>
            </a:extLst>
          </p:cNvPr>
          <p:cNvSpPr>
            <a:spLocks noGrp="1"/>
          </p:cNvSpPr>
          <p:nvPr>
            <p:ph type="title"/>
          </p:nvPr>
        </p:nvSpPr>
        <p:spPr>
          <a:xfrm>
            <a:off x="7003373" y="1098464"/>
            <a:ext cx="5350766" cy="554125"/>
          </a:xfrm>
        </p:spPr>
        <p:txBody>
          <a:bodyPr anchor="b">
            <a:noAutofit/>
          </a:bodyPr>
          <a:lstStyle/>
          <a:p>
            <a:r>
              <a:rPr lang="sv-SE" dirty="0">
                <a:solidFill>
                  <a:schemeClr val="accent1"/>
                </a:solidFill>
              </a:rPr>
              <a:t>… med ett unikt mandat</a:t>
            </a:r>
          </a:p>
        </p:txBody>
      </p:sp>
      <p:sp>
        <p:nvSpPr>
          <p:cNvPr id="9" name="Platshållare för text 3">
            <a:extLst>
              <a:ext uri="{FF2B5EF4-FFF2-40B4-BE49-F238E27FC236}">
                <a16:creationId xmlns:a16="http://schemas.microsoft.com/office/drawing/2014/main" id="{9B221AB3-8380-804B-99A6-D8E887BA4AFD}"/>
              </a:ext>
            </a:extLst>
          </p:cNvPr>
          <p:cNvSpPr txBox="1">
            <a:spLocks/>
          </p:cNvSpPr>
          <p:nvPr/>
        </p:nvSpPr>
        <p:spPr>
          <a:xfrm>
            <a:off x="7003373" y="1856489"/>
            <a:ext cx="4490795" cy="30361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2200"/>
              </a:lnSpc>
              <a:spcBef>
                <a:spcPts val="1200"/>
              </a:spcBef>
            </a:pPr>
            <a:r>
              <a:rPr lang="sv-SE" sz="1600" dirty="0"/>
              <a:t>Röda Korset har ett särskilt unikt uppdrag, inskrivet i Genèvekonventionerna: </a:t>
            </a:r>
          </a:p>
          <a:p>
            <a:pPr>
              <a:lnSpc>
                <a:spcPts val="2200"/>
              </a:lnSpc>
              <a:spcBef>
                <a:spcPts val="1200"/>
              </a:spcBef>
            </a:pPr>
            <a:r>
              <a:rPr lang="sv-SE" sz="1600" b="1" dirty="0">
                <a:solidFill>
                  <a:schemeClr val="accent1"/>
                </a:solidFill>
              </a:rPr>
              <a:t>Att hjälpa människor som drabbas av krig och konflikter. </a:t>
            </a:r>
          </a:p>
          <a:p>
            <a:pPr>
              <a:lnSpc>
                <a:spcPts val="2200"/>
              </a:lnSpc>
              <a:spcBef>
                <a:spcPts val="1200"/>
              </a:spcBef>
            </a:pPr>
            <a:r>
              <a:rPr lang="sv-SE" sz="1600" dirty="0"/>
              <a:t>Det ger oss möjlighet att arbeta på platser som inga andra hjälporganisationer får tillträde till. </a:t>
            </a:r>
          </a:p>
          <a:p>
            <a:pPr>
              <a:lnSpc>
                <a:spcPts val="2200"/>
              </a:lnSpc>
              <a:spcBef>
                <a:spcPts val="1200"/>
              </a:spcBef>
            </a:pPr>
            <a:r>
              <a:rPr lang="sv-SE" sz="1600" baseline="0" dirty="0"/>
              <a:t>Internationella Röda Korskommittén, ICRC, jobbar specifikt i krig och konflikter för att hjälpa människor och se till att krigets lagar följs.</a:t>
            </a:r>
            <a:endParaRPr lang="sv-SE" sz="1600" dirty="0"/>
          </a:p>
        </p:txBody>
      </p:sp>
      <p:pic>
        <p:nvPicPr>
          <p:cNvPr id="10" name="Bildobjekt 9">
            <a:extLst>
              <a:ext uri="{FF2B5EF4-FFF2-40B4-BE49-F238E27FC236}">
                <a16:creationId xmlns:a16="http://schemas.microsoft.com/office/drawing/2014/main" id="{7F54A85A-B3A5-7849-9A30-22527848F5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0" y="1"/>
            <a:ext cx="6124236" cy="6858000"/>
          </a:xfrm>
          <a:prstGeom prst="rect">
            <a:avLst/>
          </a:prstGeom>
          <a:solidFill>
            <a:schemeClr val="bg1"/>
          </a:solidFill>
        </p:spPr>
      </p:pic>
    </p:spTree>
    <p:extLst>
      <p:ext uri="{BB962C8B-B14F-4D97-AF65-F5344CB8AC3E}">
        <p14:creationId xmlns:p14="http://schemas.microsoft.com/office/powerpoint/2010/main" val="1829317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F1C5FFB7-BE47-9A43-8928-998CF4DD204B}"/>
              </a:ext>
            </a:extLst>
          </p:cNvPr>
          <p:cNvSpPr txBox="1">
            <a:spLocks/>
          </p:cNvSpPr>
          <p:nvPr/>
        </p:nvSpPr>
        <p:spPr>
          <a:xfrm>
            <a:off x="976885" y="64371"/>
            <a:ext cx="3932237" cy="1600200"/>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750" b="1" kern="1200">
                <a:solidFill>
                  <a:schemeClr val="tx1"/>
                </a:solidFill>
                <a:latin typeface="+mj-lt"/>
                <a:ea typeface="+mj-ea"/>
                <a:cs typeface="+mj-cs"/>
              </a:defRPr>
            </a:lvl1pPr>
          </a:lstStyle>
          <a:p>
            <a:r>
              <a:rPr lang="sv-SE" sz="2800" dirty="0">
                <a:solidFill>
                  <a:schemeClr val="accent1"/>
                </a:solidFill>
              </a:rPr>
              <a:t>Sju grundprinciper vägleder oss</a:t>
            </a:r>
            <a:endParaRPr lang="sv-SE" dirty="0">
              <a:solidFill>
                <a:schemeClr val="accent1"/>
              </a:solidFill>
            </a:endParaRPr>
          </a:p>
        </p:txBody>
      </p:sp>
      <p:sp>
        <p:nvSpPr>
          <p:cNvPr id="12" name="Platshållare för text 3">
            <a:extLst>
              <a:ext uri="{FF2B5EF4-FFF2-40B4-BE49-F238E27FC236}">
                <a16:creationId xmlns:a16="http://schemas.microsoft.com/office/drawing/2014/main" id="{96E20AA2-87A2-124E-95CA-8D359CE7AFE3}"/>
              </a:ext>
            </a:extLst>
          </p:cNvPr>
          <p:cNvSpPr txBox="1">
            <a:spLocks/>
          </p:cNvSpPr>
          <p:nvPr/>
        </p:nvSpPr>
        <p:spPr>
          <a:xfrm>
            <a:off x="976885" y="1863882"/>
            <a:ext cx="5260737" cy="40610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2200"/>
              </a:lnSpc>
              <a:spcBef>
                <a:spcPts val="1200"/>
              </a:spcBef>
            </a:pPr>
            <a:r>
              <a:rPr lang="sv-SE" sz="1600" dirty="0"/>
              <a:t>Oavsett var i världen vi arbetar gör vi det </a:t>
            </a:r>
            <a:br>
              <a:rPr lang="sv-SE" sz="1600" dirty="0"/>
            </a:br>
            <a:r>
              <a:rPr lang="sv-SE" sz="1600" dirty="0"/>
              <a:t>utifrån Röda Korsets grundprinciper:</a:t>
            </a:r>
          </a:p>
          <a:p>
            <a:pPr marL="342900" indent="-342900">
              <a:lnSpc>
                <a:spcPts val="2200"/>
              </a:lnSpc>
              <a:spcBef>
                <a:spcPts val="1200"/>
              </a:spcBef>
              <a:buSzPct val="100000"/>
              <a:buBlip>
                <a:blip r:embed="rId3"/>
              </a:buBlip>
            </a:pPr>
            <a:r>
              <a:rPr lang="sv-SE" sz="1600" dirty="0"/>
              <a:t>Humanitet</a:t>
            </a:r>
          </a:p>
          <a:p>
            <a:pPr marL="342900" indent="-342900">
              <a:lnSpc>
                <a:spcPts val="2200"/>
              </a:lnSpc>
              <a:spcBef>
                <a:spcPts val="1200"/>
              </a:spcBef>
              <a:buSzPct val="100000"/>
              <a:buBlip>
                <a:blip r:embed="rId3"/>
              </a:buBlip>
            </a:pPr>
            <a:r>
              <a:rPr lang="sv-SE" sz="1600" dirty="0"/>
              <a:t>Opartiskhet</a:t>
            </a:r>
          </a:p>
          <a:p>
            <a:pPr marL="342900" indent="-342900">
              <a:lnSpc>
                <a:spcPts val="2200"/>
              </a:lnSpc>
              <a:spcBef>
                <a:spcPts val="1200"/>
              </a:spcBef>
              <a:buSzPct val="100000"/>
              <a:buBlip>
                <a:blip r:embed="rId3"/>
              </a:buBlip>
            </a:pPr>
            <a:r>
              <a:rPr lang="sv-SE" sz="1600" dirty="0"/>
              <a:t>Neutralitet</a:t>
            </a:r>
          </a:p>
          <a:p>
            <a:pPr marL="342900" indent="-342900">
              <a:lnSpc>
                <a:spcPts val="2200"/>
              </a:lnSpc>
              <a:spcBef>
                <a:spcPts val="1200"/>
              </a:spcBef>
              <a:buSzPct val="100000"/>
              <a:buBlip>
                <a:blip r:embed="rId3"/>
              </a:buBlip>
            </a:pPr>
            <a:r>
              <a:rPr lang="sv-SE" sz="1600" dirty="0"/>
              <a:t>Självständighet</a:t>
            </a:r>
          </a:p>
          <a:p>
            <a:pPr marL="342900" indent="-342900">
              <a:lnSpc>
                <a:spcPts val="2200"/>
              </a:lnSpc>
              <a:spcBef>
                <a:spcPts val="1200"/>
              </a:spcBef>
              <a:buSzPct val="100000"/>
              <a:buBlip>
                <a:blip r:embed="rId3"/>
              </a:buBlip>
            </a:pPr>
            <a:r>
              <a:rPr lang="sv-SE" sz="1600" dirty="0"/>
              <a:t>Frivillighet</a:t>
            </a:r>
          </a:p>
          <a:p>
            <a:pPr marL="342900" indent="-342900">
              <a:lnSpc>
                <a:spcPts val="2200"/>
              </a:lnSpc>
              <a:spcBef>
                <a:spcPts val="1200"/>
              </a:spcBef>
              <a:buSzPct val="100000"/>
              <a:buBlip>
                <a:blip r:embed="rId3"/>
              </a:buBlip>
            </a:pPr>
            <a:r>
              <a:rPr lang="sv-SE" sz="1600" dirty="0"/>
              <a:t>Enhet</a:t>
            </a:r>
          </a:p>
          <a:p>
            <a:pPr marL="342900" indent="-342900">
              <a:lnSpc>
                <a:spcPts val="2200"/>
              </a:lnSpc>
              <a:spcBef>
                <a:spcPts val="1200"/>
              </a:spcBef>
              <a:buSzPct val="100000"/>
              <a:buBlip>
                <a:blip r:embed="rId3"/>
              </a:buBlip>
            </a:pPr>
            <a:r>
              <a:rPr lang="sv-SE" sz="1600" dirty="0"/>
              <a:t>Universalitet</a:t>
            </a:r>
          </a:p>
        </p:txBody>
      </p:sp>
      <p:pic>
        <p:nvPicPr>
          <p:cNvPr id="7" name="Platshållare för bild 4">
            <a:extLst>
              <a:ext uri="{FF2B5EF4-FFF2-40B4-BE49-F238E27FC236}">
                <a16:creationId xmlns:a16="http://schemas.microsoft.com/office/drawing/2014/main" id="{F8016056-2402-550E-8907-A0A4DE58CBC7}"/>
              </a:ext>
            </a:extLst>
          </p:cNvPr>
          <p:cNvPicPr>
            <a:picLocks noGrp="1" noChangeAspect="1"/>
          </p:cNvPicPr>
          <p:nvPr>
            <p:ph type="pic" idx="1"/>
          </p:nvPr>
        </p:nvPicPr>
        <p:blipFill rotWithShape="1">
          <a:blip r:embed="rId4" cstate="screen">
            <a:extLst>
              <a:ext uri="{28A0092B-C50C-407E-A947-70E740481C1C}">
                <a14:useLocalDpi xmlns:a14="http://schemas.microsoft.com/office/drawing/2010/main"/>
              </a:ext>
            </a:extLst>
          </a:blip>
          <a:srcRect l="93" r="93"/>
          <a:stretch/>
        </p:blipFill>
        <p:spPr>
          <a:xfrm>
            <a:off x="6096000" y="0"/>
            <a:ext cx="6096000" cy="6858000"/>
          </a:xfrm>
        </p:spPr>
      </p:pic>
    </p:spTree>
    <p:extLst>
      <p:ext uri="{BB962C8B-B14F-4D97-AF65-F5344CB8AC3E}">
        <p14:creationId xmlns:p14="http://schemas.microsoft.com/office/powerpoint/2010/main" val="3474328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8" name="Rubrik 1">
            <a:extLst>
              <a:ext uri="{FF2B5EF4-FFF2-40B4-BE49-F238E27FC236}">
                <a16:creationId xmlns:a16="http://schemas.microsoft.com/office/drawing/2014/main" id="{5C9F3167-5946-4AD9-86B5-9398453E938D}"/>
              </a:ext>
            </a:extLst>
          </p:cNvPr>
          <p:cNvSpPr txBox="1">
            <a:spLocks/>
          </p:cNvSpPr>
          <p:nvPr/>
        </p:nvSpPr>
        <p:spPr>
          <a:xfrm>
            <a:off x="1003466" y="324756"/>
            <a:ext cx="10421334" cy="1325563"/>
          </a:xfrm>
          <a:prstGeom prst="rect">
            <a:avLst/>
          </a:prstGeom>
        </p:spPr>
        <p:txBody>
          <a:bodyPr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a:solidFill>
                  <a:schemeClr val="accent1"/>
                </a:solidFill>
              </a:rPr>
              <a:t>Kort om Svenska Röda Korset</a:t>
            </a:r>
          </a:p>
        </p:txBody>
      </p:sp>
      <p:sp>
        <p:nvSpPr>
          <p:cNvPr id="6" name="Rektangel 5">
            <a:extLst>
              <a:ext uri="{FF2B5EF4-FFF2-40B4-BE49-F238E27FC236}">
                <a16:creationId xmlns:a16="http://schemas.microsoft.com/office/drawing/2014/main" id="{F2B6AABC-187F-4CD7-BD62-B2404ABA9B67}"/>
              </a:ext>
            </a:extLst>
          </p:cNvPr>
          <p:cNvSpPr/>
          <p:nvPr/>
        </p:nvSpPr>
        <p:spPr>
          <a:xfrm>
            <a:off x="1078031" y="1562263"/>
            <a:ext cx="4477912" cy="3486297"/>
          </a:xfrm>
          <a:prstGeom prst="rect">
            <a:avLst/>
          </a:prstGeom>
          <a:solidFill>
            <a:schemeClr val="bg1"/>
          </a:solidFill>
          <a:ln>
            <a:solidFill>
              <a:srgbClr val="F7C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18647EE0-AB2A-4587-8827-E8189881C1AC}"/>
              </a:ext>
            </a:extLst>
          </p:cNvPr>
          <p:cNvSpPr/>
          <p:nvPr/>
        </p:nvSpPr>
        <p:spPr>
          <a:xfrm>
            <a:off x="5726761" y="1562262"/>
            <a:ext cx="4461338" cy="3489959"/>
          </a:xfrm>
          <a:prstGeom prst="rect">
            <a:avLst/>
          </a:prstGeom>
          <a:solidFill>
            <a:schemeClr val="bg1"/>
          </a:solidFill>
          <a:ln>
            <a:solidFill>
              <a:srgbClr val="F7C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54BA5EA3-32AE-0D45-B95C-88B3FC812E6E}"/>
              </a:ext>
            </a:extLst>
          </p:cNvPr>
          <p:cNvSpPr/>
          <p:nvPr/>
        </p:nvSpPr>
        <p:spPr>
          <a:xfrm>
            <a:off x="1088103" y="1863141"/>
            <a:ext cx="4329992" cy="2677080"/>
          </a:xfrm>
          <a:prstGeom prst="rect">
            <a:avLst/>
          </a:prstGeom>
        </p:spPr>
        <p:txBody>
          <a:bodyPr wrap="square">
            <a:spAutoFit/>
          </a:bodyPr>
          <a:lstStyle/>
          <a:p>
            <a:pPr marL="342900">
              <a:lnSpc>
                <a:spcPts val="2800"/>
              </a:lnSpc>
              <a:spcBef>
                <a:spcPts val="1200"/>
              </a:spcBef>
              <a:buSzPct val="100000"/>
            </a:pPr>
            <a:r>
              <a:rPr lang="sv-SE" sz="2000" b="1" dirty="0"/>
              <a:t>Vårt </a:t>
            </a:r>
            <a:r>
              <a:rPr lang="sv-SE" sz="2000" b="1" dirty="0">
                <a:cs typeface="Arial"/>
              </a:rPr>
              <a:t>uppdrag</a:t>
            </a:r>
            <a:r>
              <a:rPr lang="sv-SE" sz="2000" b="1" dirty="0"/>
              <a:t> </a:t>
            </a:r>
          </a:p>
          <a:p>
            <a:pPr marL="685800" indent="-342900">
              <a:lnSpc>
                <a:spcPts val="2800"/>
              </a:lnSpc>
              <a:spcBef>
                <a:spcPts val="1200"/>
              </a:spcBef>
              <a:buSzPct val="100000"/>
              <a:buBlip>
                <a:blip r:embed="rId3"/>
              </a:buBlip>
            </a:pPr>
            <a:r>
              <a:rPr lang="sv-SE" sz="2000" dirty="0">
                <a:cs typeface="Arial"/>
              </a:rPr>
              <a:t>Förhindra</a:t>
            </a:r>
            <a:r>
              <a:rPr lang="sv-SE" sz="2000" dirty="0"/>
              <a:t> och lindra </a:t>
            </a:r>
            <a:br>
              <a:rPr lang="sv-SE" sz="2000" dirty="0"/>
            </a:br>
            <a:r>
              <a:rPr lang="sv-SE" sz="2000" dirty="0"/>
              <a:t>mänskligt lidande.</a:t>
            </a:r>
          </a:p>
          <a:p>
            <a:pPr marL="685800" indent="-342900">
              <a:lnSpc>
                <a:spcPts val="2800"/>
              </a:lnSpc>
              <a:spcBef>
                <a:spcPts val="1200"/>
              </a:spcBef>
              <a:buSzPct val="100000"/>
              <a:buBlip>
                <a:blip r:embed="rId3"/>
              </a:buBlip>
            </a:pPr>
            <a:r>
              <a:rPr lang="sv-SE" sz="2000" dirty="0"/>
              <a:t>Skydda liv och hälsa.</a:t>
            </a:r>
          </a:p>
          <a:p>
            <a:pPr marL="685800" indent="-342900">
              <a:lnSpc>
                <a:spcPts val="2800"/>
              </a:lnSpc>
              <a:spcBef>
                <a:spcPts val="1200"/>
              </a:spcBef>
              <a:buSzPct val="100000"/>
              <a:buBlip>
                <a:blip r:embed="rId3"/>
              </a:buBlip>
            </a:pPr>
            <a:r>
              <a:rPr lang="sv-SE" sz="2000" dirty="0">
                <a:cs typeface="Arial"/>
              </a:rPr>
              <a:t>Säkerställa</a:t>
            </a:r>
            <a:r>
              <a:rPr lang="sv-SE" sz="2000" dirty="0"/>
              <a:t> respekten för </a:t>
            </a:r>
            <a:br>
              <a:rPr lang="sv-SE" sz="2000" dirty="0"/>
            </a:br>
            <a:r>
              <a:rPr lang="sv-SE" sz="2000" dirty="0"/>
              <a:t>varje människas värdighet.</a:t>
            </a:r>
          </a:p>
        </p:txBody>
      </p:sp>
      <p:sp>
        <p:nvSpPr>
          <p:cNvPr id="14" name="Rektangel 13">
            <a:extLst>
              <a:ext uri="{FF2B5EF4-FFF2-40B4-BE49-F238E27FC236}">
                <a16:creationId xmlns:a16="http://schemas.microsoft.com/office/drawing/2014/main" id="{48177B3E-D6F8-1846-9ECD-1FB917596DB4}"/>
              </a:ext>
            </a:extLst>
          </p:cNvPr>
          <p:cNvSpPr/>
          <p:nvPr/>
        </p:nvSpPr>
        <p:spPr>
          <a:xfrm>
            <a:off x="1078031" y="5182699"/>
            <a:ext cx="9124364" cy="639637"/>
          </a:xfrm>
          <a:prstGeom prst="rect">
            <a:avLst/>
          </a:prstGeom>
          <a:solidFill>
            <a:schemeClr val="bg1"/>
          </a:solidFill>
          <a:ln>
            <a:solidFill>
              <a:srgbClr val="F7C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A4A463AD-6FAA-D149-8810-97C1CF758D63}"/>
              </a:ext>
            </a:extLst>
          </p:cNvPr>
          <p:cNvSpPr/>
          <p:nvPr/>
        </p:nvSpPr>
        <p:spPr>
          <a:xfrm>
            <a:off x="1430448" y="5271807"/>
            <a:ext cx="8515461" cy="420051"/>
          </a:xfrm>
          <a:prstGeom prst="rect">
            <a:avLst/>
          </a:prstGeom>
        </p:spPr>
        <p:txBody>
          <a:bodyPr wrap="square">
            <a:spAutoFit/>
          </a:bodyPr>
          <a:lstStyle/>
          <a:p>
            <a:pPr algn="ctr">
              <a:lnSpc>
                <a:spcPts val="2800"/>
              </a:lnSpc>
              <a:spcBef>
                <a:spcPts val="1200"/>
              </a:spcBef>
            </a:pPr>
            <a:r>
              <a:rPr lang="sv-SE" sz="2000" b="1" dirty="0">
                <a:cs typeface="Arial"/>
              </a:rPr>
              <a:t>Sveriges största </a:t>
            </a:r>
            <a:r>
              <a:rPr lang="sv-SE" sz="2000" dirty="0">
                <a:cs typeface="Arial"/>
              </a:rPr>
              <a:t>frivilligrörelse. </a:t>
            </a:r>
          </a:p>
        </p:txBody>
      </p:sp>
      <p:sp>
        <p:nvSpPr>
          <p:cNvPr id="17" name="Rektangel 16">
            <a:extLst>
              <a:ext uri="{FF2B5EF4-FFF2-40B4-BE49-F238E27FC236}">
                <a16:creationId xmlns:a16="http://schemas.microsoft.com/office/drawing/2014/main" id="{B589BFC2-305D-C945-96BB-2815AD55BCD6}"/>
              </a:ext>
            </a:extLst>
          </p:cNvPr>
          <p:cNvSpPr/>
          <p:nvPr/>
        </p:nvSpPr>
        <p:spPr>
          <a:xfrm>
            <a:off x="5745670" y="1863141"/>
            <a:ext cx="3964712" cy="1958870"/>
          </a:xfrm>
          <a:prstGeom prst="rect">
            <a:avLst/>
          </a:prstGeom>
        </p:spPr>
        <p:txBody>
          <a:bodyPr wrap="square">
            <a:spAutoFit/>
          </a:bodyPr>
          <a:lstStyle/>
          <a:p>
            <a:pPr marL="342900">
              <a:lnSpc>
                <a:spcPts val="2800"/>
              </a:lnSpc>
              <a:spcBef>
                <a:spcPts val="1200"/>
              </a:spcBef>
              <a:buSzPct val="100000"/>
            </a:pPr>
            <a:r>
              <a:rPr lang="sv-SE" sz="2000" b="1" dirty="0"/>
              <a:t>Våra tre arbetsområden</a:t>
            </a:r>
          </a:p>
          <a:p>
            <a:pPr marL="685800" indent="-342900">
              <a:lnSpc>
                <a:spcPts val="2800"/>
              </a:lnSpc>
              <a:spcBef>
                <a:spcPts val="1200"/>
              </a:spcBef>
              <a:buSzPct val="100000"/>
              <a:buBlip>
                <a:blip r:embed="rId3"/>
              </a:buBlip>
            </a:pPr>
            <a:r>
              <a:rPr lang="sv-SE" sz="2000" dirty="0">
                <a:cs typeface="Arial"/>
              </a:rPr>
              <a:t>Kris och katastrof</a:t>
            </a:r>
            <a:r>
              <a:rPr lang="sv-SE" sz="2000" dirty="0"/>
              <a:t>.</a:t>
            </a:r>
          </a:p>
          <a:p>
            <a:pPr marL="685800" indent="-342900">
              <a:lnSpc>
                <a:spcPts val="2800"/>
              </a:lnSpc>
              <a:spcBef>
                <a:spcPts val="1200"/>
              </a:spcBef>
              <a:buSzPct val="100000"/>
              <a:buBlip>
                <a:blip r:embed="rId3"/>
              </a:buBlip>
            </a:pPr>
            <a:r>
              <a:rPr lang="sv-SE" sz="2000" dirty="0"/>
              <a:t>Hälsa och vård.</a:t>
            </a:r>
          </a:p>
          <a:p>
            <a:pPr marL="685800" indent="-342900">
              <a:lnSpc>
                <a:spcPts val="2800"/>
              </a:lnSpc>
              <a:spcBef>
                <a:spcPts val="1200"/>
              </a:spcBef>
              <a:buSzPct val="100000"/>
              <a:buBlip>
                <a:blip r:embed="rId3"/>
              </a:buBlip>
            </a:pPr>
            <a:r>
              <a:rPr lang="sv-SE" sz="2000" dirty="0">
                <a:cs typeface="Arial"/>
              </a:rPr>
              <a:t>Folkrätt och skydd</a:t>
            </a:r>
            <a:r>
              <a:rPr lang="sv-SE" sz="2000" dirty="0"/>
              <a:t>.</a:t>
            </a:r>
          </a:p>
        </p:txBody>
      </p:sp>
    </p:spTree>
    <p:extLst>
      <p:ext uri="{BB962C8B-B14F-4D97-AF65-F5344CB8AC3E}">
        <p14:creationId xmlns:p14="http://schemas.microsoft.com/office/powerpoint/2010/main" val="1744370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E2F24256-7F46-434A-997F-5D2298E14CF4}"/>
              </a:ext>
            </a:extLst>
          </p:cNvPr>
          <p:cNvSpPr txBox="1">
            <a:spLocks/>
          </p:cNvSpPr>
          <p:nvPr/>
        </p:nvSpPr>
        <p:spPr>
          <a:xfrm>
            <a:off x="990372" y="322375"/>
            <a:ext cx="10621520" cy="1325563"/>
          </a:xfrm>
          <a:prstGeom prst="rect">
            <a:avLst/>
          </a:prstGeom>
        </p:spPr>
        <p:txBody>
          <a:bodyPr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a:solidFill>
                  <a:schemeClr val="accent1"/>
                </a:solidFill>
                <a:latin typeface="Arial"/>
                <a:cs typeface="Arial"/>
              </a:rPr>
              <a:t>Vi följer de globala målen</a:t>
            </a:r>
          </a:p>
        </p:txBody>
      </p:sp>
      <p:sp>
        <p:nvSpPr>
          <p:cNvPr id="6" name="Rektangel 5">
            <a:extLst>
              <a:ext uri="{FF2B5EF4-FFF2-40B4-BE49-F238E27FC236}">
                <a16:creationId xmlns:a16="http://schemas.microsoft.com/office/drawing/2014/main" id="{4CF6E3EC-6B3F-D141-9F12-842E0AB867EB}"/>
              </a:ext>
            </a:extLst>
          </p:cNvPr>
          <p:cNvSpPr/>
          <p:nvPr/>
        </p:nvSpPr>
        <p:spPr>
          <a:xfrm>
            <a:off x="0" y="2182773"/>
            <a:ext cx="12192000" cy="467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 2">
            <a:extLst>
              <a:ext uri="{FF2B5EF4-FFF2-40B4-BE49-F238E27FC236}">
                <a16:creationId xmlns:a16="http://schemas.microsoft.com/office/drawing/2014/main" id="{1B39E2C6-6CD9-4A7F-B1F5-44174DEF1AFA}"/>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796" t="13269" r="74498" b="6705"/>
          <a:stretch/>
        </p:blipFill>
        <p:spPr>
          <a:xfrm>
            <a:off x="3495796" y="3011311"/>
            <a:ext cx="1947634" cy="2627588"/>
          </a:xfrm>
          <a:prstGeom prst="rect">
            <a:avLst/>
          </a:prstGeom>
        </p:spPr>
      </p:pic>
      <p:sp>
        <p:nvSpPr>
          <p:cNvPr id="2" name="Rectangle 2">
            <a:extLst>
              <a:ext uri="{FF2B5EF4-FFF2-40B4-BE49-F238E27FC236}">
                <a16:creationId xmlns:a16="http://schemas.microsoft.com/office/drawing/2014/main" id="{E586EE56-1400-B64A-A088-D1D5C7908F24}"/>
              </a:ext>
            </a:extLst>
          </p:cNvPr>
          <p:cNvSpPr>
            <a:spLocks noChangeArrowheads="1"/>
          </p:cNvSpPr>
          <p:nvPr/>
        </p:nvSpPr>
        <p:spPr bwMode="auto">
          <a:xfrm>
            <a:off x="1025074" y="2607827"/>
            <a:ext cx="2382194" cy="127393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ts val="2200"/>
              </a:lnSpc>
              <a:spcBef>
                <a:spcPts val="600"/>
              </a:spcBef>
              <a:spcAft>
                <a:spcPct val="0"/>
              </a:spcAft>
              <a:buClrTx/>
              <a:buSzTx/>
              <a:buFontTx/>
              <a:buNone/>
              <a:tabLst/>
            </a:pPr>
            <a:r>
              <a:rPr kumimoji="0" lang="sv-SE" altLang="sv-SE" sz="1600" b="1" i="0" u="none" strike="noStrike" cap="none" normalizeH="0" baseline="0" dirty="0">
                <a:ln>
                  <a:noFill/>
                </a:ln>
                <a:effectLst/>
              </a:rPr>
              <a:t>Agenda 2030 </a:t>
            </a:r>
            <a:endParaRPr kumimoji="0" lang="sv-SE" altLang="sv-SE" sz="1600" b="0" i="0" u="none" strike="noStrike" cap="none" normalizeH="0" baseline="0" dirty="0">
              <a:ln>
                <a:noFill/>
              </a:ln>
              <a:effectLst/>
            </a:endParaRPr>
          </a:p>
          <a:p>
            <a:pPr marL="0" marR="0" lvl="0" indent="0" algn="l" defTabSz="914400" rtl="0" eaLnBrk="0" fontAlgn="base" latinLnBrk="0" hangingPunct="0">
              <a:lnSpc>
                <a:spcPts val="2200"/>
              </a:lnSpc>
              <a:spcBef>
                <a:spcPts val="600"/>
              </a:spcBef>
              <a:spcAft>
                <a:spcPct val="0"/>
              </a:spcAft>
              <a:buClrTx/>
              <a:buSzTx/>
              <a:buFontTx/>
              <a:buNone/>
              <a:tabLst/>
            </a:pPr>
            <a:r>
              <a:rPr kumimoji="0" lang="sv-SE" altLang="sv-SE" sz="1600" b="0" i="0" u="none" strike="noStrike" cap="none" normalizeH="0" baseline="0" noProof="1">
                <a:ln>
                  <a:noFill/>
                </a:ln>
                <a:solidFill>
                  <a:schemeClr val="tx1"/>
                </a:solidFill>
                <a:effectLst/>
              </a:rPr>
              <a:t>17 mål och 169 delmål antogs av FN:s generalförsamling 2015.  </a:t>
            </a:r>
          </a:p>
        </p:txBody>
      </p:sp>
      <p:pic>
        <p:nvPicPr>
          <p:cNvPr id="8" name="Bild 7">
            <a:extLst>
              <a:ext uri="{FF2B5EF4-FFF2-40B4-BE49-F238E27FC236}">
                <a16:creationId xmlns:a16="http://schemas.microsoft.com/office/drawing/2014/main" id="{9477450B-B7D1-444C-836C-01D88DD618FF}"/>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31578" t="11424" r="43566" b="4310"/>
          <a:stretch/>
        </p:blipFill>
        <p:spPr>
          <a:xfrm>
            <a:off x="5696332" y="2956256"/>
            <a:ext cx="1959428" cy="2766787"/>
          </a:xfrm>
          <a:prstGeom prst="rect">
            <a:avLst/>
          </a:prstGeom>
        </p:spPr>
      </p:pic>
      <p:pic>
        <p:nvPicPr>
          <p:cNvPr id="9" name="Bild 8">
            <a:extLst>
              <a:ext uri="{FF2B5EF4-FFF2-40B4-BE49-F238E27FC236}">
                <a16:creationId xmlns:a16="http://schemas.microsoft.com/office/drawing/2014/main" id="{30D8EEA0-FBDF-FC46-87E6-3E19B5FAD997}"/>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63430" t="11424" r="1927" b="4310"/>
          <a:stretch/>
        </p:blipFill>
        <p:spPr>
          <a:xfrm>
            <a:off x="7992015" y="2969204"/>
            <a:ext cx="2730903" cy="2766787"/>
          </a:xfrm>
          <a:prstGeom prst="rect">
            <a:avLst/>
          </a:prstGeom>
        </p:spPr>
      </p:pic>
      <p:sp>
        <p:nvSpPr>
          <p:cNvPr id="10" name="Rektangel 9">
            <a:extLst>
              <a:ext uri="{FF2B5EF4-FFF2-40B4-BE49-F238E27FC236}">
                <a16:creationId xmlns:a16="http://schemas.microsoft.com/office/drawing/2014/main" id="{6759D2A1-350E-BD44-8689-A49E8A538D59}"/>
              </a:ext>
            </a:extLst>
          </p:cNvPr>
          <p:cNvSpPr/>
          <p:nvPr/>
        </p:nvSpPr>
        <p:spPr>
          <a:xfrm>
            <a:off x="3575395" y="2607827"/>
            <a:ext cx="1394934" cy="350609"/>
          </a:xfrm>
          <a:prstGeom prst="rect">
            <a:avLst/>
          </a:prstGeom>
        </p:spPr>
        <p:txBody>
          <a:bodyPr wrap="square">
            <a:spAutoFit/>
          </a:bodyPr>
          <a:lstStyle/>
          <a:p>
            <a:pPr lvl="0" eaLnBrk="0" fontAlgn="base" hangingPunct="0">
              <a:lnSpc>
                <a:spcPts val="2200"/>
              </a:lnSpc>
              <a:spcBef>
                <a:spcPts val="600"/>
              </a:spcBef>
              <a:spcAft>
                <a:spcPct val="0"/>
              </a:spcAft>
            </a:pPr>
            <a:r>
              <a:rPr lang="sv-SE" altLang="sv-SE" sz="1600" b="1" dirty="0"/>
              <a:t>1. Vad vi gör</a:t>
            </a:r>
            <a:endParaRPr lang="sv-SE" altLang="sv-SE" sz="1600" dirty="0"/>
          </a:p>
        </p:txBody>
      </p:sp>
      <p:sp>
        <p:nvSpPr>
          <p:cNvPr id="11" name="Rektangel 10">
            <a:extLst>
              <a:ext uri="{FF2B5EF4-FFF2-40B4-BE49-F238E27FC236}">
                <a16:creationId xmlns:a16="http://schemas.microsoft.com/office/drawing/2014/main" id="{639082BF-7F08-4246-835C-1F7EC695B79A}"/>
              </a:ext>
            </a:extLst>
          </p:cNvPr>
          <p:cNvSpPr/>
          <p:nvPr/>
        </p:nvSpPr>
        <p:spPr>
          <a:xfrm>
            <a:off x="5789435" y="2607827"/>
            <a:ext cx="1749197" cy="350609"/>
          </a:xfrm>
          <a:prstGeom prst="rect">
            <a:avLst/>
          </a:prstGeom>
        </p:spPr>
        <p:txBody>
          <a:bodyPr wrap="none">
            <a:spAutoFit/>
          </a:bodyPr>
          <a:lstStyle/>
          <a:p>
            <a:pPr lvl="0" eaLnBrk="0" fontAlgn="base" hangingPunct="0">
              <a:lnSpc>
                <a:spcPts val="2200"/>
              </a:lnSpc>
              <a:spcBef>
                <a:spcPts val="600"/>
              </a:spcBef>
              <a:spcAft>
                <a:spcPct val="0"/>
              </a:spcAft>
            </a:pPr>
            <a:r>
              <a:rPr lang="sv-SE" altLang="sv-SE" sz="1600" b="1" dirty="0"/>
              <a:t>2. Hur vi arbetar</a:t>
            </a:r>
            <a:endParaRPr lang="sv-SE" altLang="sv-SE" sz="1600" dirty="0"/>
          </a:p>
        </p:txBody>
      </p:sp>
      <p:sp>
        <p:nvSpPr>
          <p:cNvPr id="12" name="Rektangel 11">
            <a:extLst>
              <a:ext uri="{FF2B5EF4-FFF2-40B4-BE49-F238E27FC236}">
                <a16:creationId xmlns:a16="http://schemas.microsoft.com/office/drawing/2014/main" id="{582C1652-05E5-BD41-939D-F07F3848CA90}"/>
              </a:ext>
            </a:extLst>
          </p:cNvPr>
          <p:cNvSpPr/>
          <p:nvPr/>
        </p:nvSpPr>
        <p:spPr>
          <a:xfrm>
            <a:off x="8015767" y="2612657"/>
            <a:ext cx="1702710" cy="350609"/>
          </a:xfrm>
          <a:prstGeom prst="rect">
            <a:avLst/>
          </a:prstGeom>
        </p:spPr>
        <p:txBody>
          <a:bodyPr wrap="none">
            <a:spAutoFit/>
          </a:bodyPr>
          <a:lstStyle/>
          <a:p>
            <a:pPr lvl="0" eaLnBrk="0" fontAlgn="base" hangingPunct="0">
              <a:lnSpc>
                <a:spcPts val="2200"/>
              </a:lnSpc>
              <a:spcBef>
                <a:spcPts val="600"/>
              </a:spcBef>
              <a:spcAft>
                <a:spcPct val="0"/>
              </a:spcAft>
            </a:pPr>
            <a:r>
              <a:rPr lang="sv-SE" altLang="sv-SE" sz="1600" b="1"/>
              <a:t>3. Våra </a:t>
            </a:r>
            <a:r>
              <a:rPr lang="sv-SE" altLang="sv-SE" sz="1600" b="1" err="1"/>
              <a:t>stödmål</a:t>
            </a:r>
            <a:endParaRPr lang="sv-SE" altLang="sv-SE" sz="1600"/>
          </a:p>
        </p:txBody>
      </p:sp>
      <p:pic>
        <p:nvPicPr>
          <p:cNvPr id="14" name="Bildobjekt 13">
            <a:extLst>
              <a:ext uri="{FF2B5EF4-FFF2-40B4-BE49-F238E27FC236}">
                <a16:creationId xmlns:a16="http://schemas.microsoft.com/office/drawing/2014/main" id="{1A9966CA-4BF3-4843-81F6-19C1D0583F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2280555000"/>
      </p:ext>
    </p:extLst>
  </p:cSld>
  <p:clrMapOvr>
    <a:masterClrMapping/>
  </p:clrMapOvr>
</p:sld>
</file>

<file path=ppt/theme/theme1.xml><?xml version="1.0" encoding="utf-8"?>
<a:theme xmlns:a="http://schemas.openxmlformats.org/drawingml/2006/main" name="Röda korset">
  <a:themeElements>
    <a:clrScheme name="Röda korset">
      <a:dk1>
        <a:sysClr val="windowText" lastClr="000000"/>
      </a:dk1>
      <a:lt1>
        <a:sysClr val="window" lastClr="FFFFFF"/>
      </a:lt1>
      <a:dk2>
        <a:srgbClr val="000000"/>
      </a:dk2>
      <a:lt2>
        <a:srgbClr val="FFFFFF"/>
      </a:lt2>
      <a:accent1>
        <a:srgbClr val="E20025"/>
      </a:accent1>
      <a:accent2>
        <a:srgbClr val="878787"/>
      </a:accent2>
      <a:accent3>
        <a:srgbClr val="FBD1D1"/>
      </a:accent3>
      <a:accent4>
        <a:srgbClr val="EE7884"/>
      </a:accent4>
      <a:accent5>
        <a:srgbClr val="E4E4E4"/>
      </a:accent5>
      <a:accent6>
        <a:srgbClr val="000000"/>
      </a:accent6>
      <a:hlink>
        <a:srgbClr val="0563C1"/>
      </a:hlink>
      <a:folHlink>
        <a:srgbClr val="954F72"/>
      </a:folHlink>
    </a:clrScheme>
    <a:fontScheme name="Röda kors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K PPT - Generell mall - Version maj 2022" id="{7D1A688E-8DD4-9741-924D-DB4ACC960EE7}" vid="{8DA6D709-50F6-EE44-A741-71300145A2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540416bd-3a5e-4f6d-994d-9ebf077566dc" xsi:nil="true"/>
    <Kommentarer xmlns="540416bd-3a5e-4f6d-994d-9ebf077566dc" xsi:nil="true"/>
    <lcf76f155ced4ddcb4097134ff3c332f xmlns="540416bd-3a5e-4f6d-994d-9ebf077566dc">
      <Terms xmlns="http://schemas.microsoft.com/office/infopath/2007/PartnerControls"/>
    </lcf76f155ced4ddcb4097134ff3c332f>
    <TaxCatchAll xmlns="4bbcc925-30e6-4322-ae2e-35e2f26a0cb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1191EAB27FD7F40B48090D39A84BF53" ma:contentTypeVersion="21" ma:contentTypeDescription="Skapa ett nytt dokument." ma:contentTypeScope="" ma:versionID="9054eac32d561bfea0f9aca8789af824">
  <xsd:schema xmlns:xsd="http://www.w3.org/2001/XMLSchema" xmlns:xs="http://www.w3.org/2001/XMLSchema" xmlns:p="http://schemas.microsoft.com/office/2006/metadata/properties" xmlns:ns2="4bbcc925-30e6-4322-ae2e-35e2f26a0cb5" xmlns:ns3="540416bd-3a5e-4f6d-994d-9ebf077566dc" targetNamespace="http://schemas.microsoft.com/office/2006/metadata/properties" ma:root="true" ma:fieldsID="4b42deb6064db70a916b4cd5d31ae16e" ns2:_="" ns3:_="">
    <xsd:import namespace="4bbcc925-30e6-4322-ae2e-35e2f26a0cb5"/>
    <xsd:import namespace="540416bd-3a5e-4f6d-994d-9ebf07756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Kommentarer" minOccurs="0"/>
                <xsd:element ref="ns3:_Flow_SignoffStatu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cc925-30e6-4322-ae2e-35e2f26a0cb5" elementFormDefault="qualified">
    <xsd:import namespace="http://schemas.microsoft.com/office/2006/documentManagement/types"/>
    <xsd:import namespace="http://schemas.microsoft.com/office/infopath/2007/PartnerControls"/>
    <xsd:element name="SharedWithUsers" ma:index="8" nillable="true" ma:displayName="Delat med"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5" nillable="true" ma:displayName="Taxonomy Catch All Column" ma:hidden="true" ma:list="{f3d3d3c5-6183-4139-9ef7-eaa399b22a47}" ma:internalName="TaxCatchAll" ma:showField="CatchAllData" ma:web="4bbcc925-30e6-4322-ae2e-35e2f26a0c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40416bd-3a5e-4f6d-994d-9ebf077566d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Kommentarer" ma:index="21" nillable="true" ma:displayName="Kommentarer" ma:description="Fotograf: Linnea Bergman" ma:format="Dropdown" ma:internalName="Kommentarer">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b242e9b-2841-42ae-884b-548b5f8b78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DBB6A9-B8EE-40BB-8446-6A3C62D5CCDF}">
  <ds:schemaRefs>
    <ds:schemaRef ds:uri="http://schemas.microsoft.com/sharepoint/v3/contenttype/forms"/>
  </ds:schemaRefs>
</ds:datastoreItem>
</file>

<file path=customXml/itemProps2.xml><?xml version="1.0" encoding="utf-8"?>
<ds:datastoreItem xmlns:ds="http://schemas.openxmlformats.org/officeDocument/2006/customXml" ds:itemID="{AF311F1A-6496-4749-B9D4-83AD92997FE3}">
  <ds:schemaRefs>
    <ds:schemaRef ds:uri="http://www.w3.org/XML/1998/namespace"/>
    <ds:schemaRef ds:uri="http://purl.org/dc/terms/"/>
    <ds:schemaRef ds:uri="http://schemas.microsoft.com/office/2006/metadata/properties"/>
    <ds:schemaRef ds:uri="http://purl.org/dc/elements/1.1/"/>
    <ds:schemaRef ds:uri="4bbcc925-30e6-4322-ae2e-35e2f26a0cb5"/>
    <ds:schemaRef ds:uri="540416bd-3a5e-4f6d-994d-9ebf077566dc"/>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FBA39887-1BE8-4D45-8B35-20E18EE7D735}">
  <ds:schemaRefs>
    <ds:schemaRef ds:uri="4bbcc925-30e6-4322-ae2e-35e2f26a0cb5"/>
    <ds:schemaRef ds:uri="540416bd-3a5e-4f6d-994d-9ebf077566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348</TotalTime>
  <Words>4106</Words>
  <Application>Microsoft Office PowerPoint</Application>
  <PresentationFormat>Bredbild</PresentationFormat>
  <Paragraphs>377</Paragraphs>
  <Slides>39</Slides>
  <Notes>36</Notes>
  <HiddenSlides>0</HiddenSlides>
  <MMClips>1</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39</vt:i4>
      </vt:variant>
    </vt:vector>
  </HeadingPairs>
  <TitlesOfParts>
    <vt:vector size="42" baseType="lpstr">
      <vt:lpstr>Arial</vt:lpstr>
      <vt:lpstr>Calibri</vt:lpstr>
      <vt:lpstr>Röda korset</vt:lpstr>
      <vt:lpstr>Svenska Röda Korset</vt:lpstr>
      <vt:lpstr>PowerPoint-presentation</vt:lpstr>
      <vt:lpstr>PowerPoint-presentation</vt:lpstr>
      <vt:lpstr>En gemensam historia och unik roll</vt:lpstr>
      <vt:lpstr>Världens största humanitära rörelse …</vt:lpstr>
      <vt:lpstr>… med ett unikt mandat</vt:lpstr>
      <vt:lpstr>PowerPoint-presentation</vt:lpstr>
      <vt:lpstr>PowerPoint-presentation</vt:lpstr>
      <vt:lpstr>PowerPoint-presentation</vt:lpstr>
      <vt:lpstr>Exempel: Mål 3</vt:lpstr>
      <vt:lpstr>Exempel: Mål 11</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[Lägg till eget fokusområde]</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Svenska Röda Korset</dc:title>
  <dc:creator>Sophie Ekman</dc:creator>
  <cp:lastModifiedBy>Frida Magnusson</cp:lastModifiedBy>
  <cp:revision>16</cp:revision>
  <dcterms:created xsi:type="dcterms:W3CDTF">2022-05-05T19:33:13Z</dcterms:created>
  <dcterms:modified xsi:type="dcterms:W3CDTF">2025-01-15T14:30:13Z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0x01010031191EAB27FD7F40B48090D39A84BF53</vt:lpwstr>
  </property>
  <property fmtid="{D5CDD505-2E9C-101B-9397-08002B2CF9AE}" pid="3" name="MediaServiceImageTags">
    <vt:lpwstr/>
  </property>
</Properties>
</file>