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1" r:id="rId3"/>
    <p:sldId id="262" r:id="rId4"/>
    <p:sldId id="279" r:id="rId5"/>
    <p:sldId id="280" r:id="rId6"/>
    <p:sldId id="281" r:id="rId7"/>
    <p:sldId id="282" r:id="rId8"/>
    <p:sldId id="283" r:id="rId9"/>
    <p:sldId id="284" r:id="rId10"/>
    <p:sldId id="285" r:id="rId11"/>
    <p:sldId id="286" r:id="rId12"/>
    <p:sldId id="287" r:id="rId13"/>
    <p:sldId id="288" r:id="rId14"/>
    <p:sldId id="289" r:id="rId15"/>
    <p:sldId id="258"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68213" autoAdjust="0"/>
  </p:normalViewPr>
  <p:slideViewPr>
    <p:cSldViewPr snapToGrid="0">
      <p:cViewPr varScale="1">
        <p:scale>
          <a:sx n="36" d="100"/>
          <a:sy n="36" d="100"/>
        </p:scale>
        <p:origin x="10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Lidén" userId="d1fb9629-1dad-48f2-97a8-a4ba56f6521c" providerId="ADAL" clId="{202EE7AD-DEEF-4DE8-BF42-B5812273518A}"/>
    <pc:docChg chg="undo custSel modSld">
      <pc:chgData name="Kim Lidén" userId="d1fb9629-1dad-48f2-97a8-a4ba56f6521c" providerId="ADAL" clId="{202EE7AD-DEEF-4DE8-BF42-B5812273518A}" dt="2022-04-01T11:37:34.222" v="148" actId="20577"/>
      <pc:docMkLst>
        <pc:docMk/>
      </pc:docMkLst>
      <pc:sldChg chg="modSp mod">
        <pc:chgData name="Kim Lidén" userId="d1fb9629-1dad-48f2-97a8-a4ba56f6521c" providerId="ADAL" clId="{202EE7AD-DEEF-4DE8-BF42-B5812273518A}" dt="2022-02-28T13:13:59.775" v="140" actId="5793"/>
        <pc:sldMkLst>
          <pc:docMk/>
          <pc:sldMk cId="3573715216" sldId="280"/>
        </pc:sldMkLst>
        <pc:spChg chg="mod">
          <ac:chgData name="Kim Lidén" userId="d1fb9629-1dad-48f2-97a8-a4ba56f6521c" providerId="ADAL" clId="{202EE7AD-DEEF-4DE8-BF42-B5812273518A}" dt="2022-02-28T13:13:59.775" v="140" actId="5793"/>
          <ac:spMkLst>
            <pc:docMk/>
            <pc:sldMk cId="3573715216" sldId="280"/>
            <ac:spMk id="3" creationId="{9EC1C809-24F3-4BFA-8477-B9571EF8D62F}"/>
          </ac:spMkLst>
        </pc:spChg>
      </pc:sldChg>
      <pc:sldChg chg="modNotesTx">
        <pc:chgData name="Kim Lidén" userId="d1fb9629-1dad-48f2-97a8-a4ba56f6521c" providerId="ADAL" clId="{202EE7AD-DEEF-4DE8-BF42-B5812273518A}" dt="2022-02-21T15:11:39.238" v="130" actId="20577"/>
        <pc:sldMkLst>
          <pc:docMk/>
          <pc:sldMk cId="3560621251" sldId="282"/>
        </pc:sldMkLst>
      </pc:sldChg>
      <pc:sldChg chg="modSp mod">
        <pc:chgData name="Kim Lidén" userId="d1fb9629-1dad-48f2-97a8-a4ba56f6521c" providerId="ADAL" clId="{202EE7AD-DEEF-4DE8-BF42-B5812273518A}" dt="2022-04-01T11:37:34.222" v="148" actId="20577"/>
        <pc:sldMkLst>
          <pc:docMk/>
          <pc:sldMk cId="3129201089" sldId="284"/>
        </pc:sldMkLst>
        <pc:spChg chg="mod">
          <ac:chgData name="Kim Lidén" userId="d1fb9629-1dad-48f2-97a8-a4ba56f6521c" providerId="ADAL" clId="{202EE7AD-DEEF-4DE8-BF42-B5812273518A}" dt="2022-04-01T11:37:34.222" v="148" actId="20577"/>
          <ac:spMkLst>
            <pc:docMk/>
            <pc:sldMk cId="3129201089" sldId="284"/>
            <ac:spMk id="3" creationId="{68590C13-485D-4D61-AA5D-4F0A468D7FC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48576-B9A1-4843-BAD9-B79C652A529A}" type="datetimeFigureOut">
              <a:rPr lang="sv-SE" smtClean="0"/>
              <a:t>2022-04-01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CEBFA-8DA8-47D8-85DD-355328447A0F}" type="slidenum">
              <a:rPr lang="sv-SE" smtClean="0"/>
              <a:t>‹#›</a:t>
            </a:fld>
            <a:endParaRPr lang="sv-SE"/>
          </a:p>
        </p:txBody>
      </p:sp>
    </p:spTree>
    <p:extLst>
      <p:ext uri="{BB962C8B-B14F-4D97-AF65-F5344CB8AC3E}">
        <p14:creationId xmlns:p14="http://schemas.microsoft.com/office/powerpoint/2010/main" val="527357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egeringen.se/contentassets/cf18bfb62e0c4282ab3e8632080c2fb4/myndigheternas-skrivregler-ds-20093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3CEBFA-8DA8-47D8-85DD-355328447A0F}" type="slidenum">
              <a:rPr lang="sv-SE" smtClean="0"/>
              <a:t>1</a:t>
            </a:fld>
            <a:endParaRPr lang="sv-SE"/>
          </a:p>
        </p:txBody>
      </p:sp>
    </p:spTree>
    <p:extLst>
      <p:ext uri="{BB962C8B-B14F-4D97-AF65-F5344CB8AC3E}">
        <p14:creationId xmlns:p14="http://schemas.microsoft.com/office/powerpoint/2010/main" val="954122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Stor bokstav vid namn</a:t>
            </a:r>
            <a:endParaRPr lang="sv-S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Stor bokstav gäller för alla namn.</a:t>
            </a:r>
            <a:r>
              <a:rPr lang="sv-SE" sz="1200" kern="1200" baseline="0" dirty="0">
                <a:solidFill>
                  <a:schemeClr val="tx1"/>
                </a:solidFill>
                <a:effectLst/>
                <a:latin typeface="+mn-lt"/>
                <a:ea typeface="+mn-ea"/>
                <a:cs typeface="+mn-cs"/>
              </a:rPr>
              <a:t> </a:t>
            </a:r>
            <a:r>
              <a:rPr lang="sv-SE" sz="1200" i="1" kern="1200" dirty="0">
                <a:solidFill>
                  <a:schemeClr val="tx1"/>
                </a:solidFill>
                <a:effectLst/>
                <a:latin typeface="+mn-lt"/>
                <a:ea typeface="+mn-ea"/>
                <a:cs typeface="+mn-cs"/>
              </a:rPr>
              <a:t>Huvudregeln </a:t>
            </a:r>
            <a:r>
              <a:rPr lang="sv-SE" sz="1200" kern="1200" dirty="0">
                <a:solidFill>
                  <a:schemeClr val="tx1"/>
                </a:solidFill>
                <a:effectLst/>
                <a:latin typeface="+mn-lt"/>
                <a:ea typeface="+mn-ea"/>
                <a:cs typeface="+mn-cs"/>
              </a:rPr>
              <a:t>vid flerordiga namn är att en stor bokstav på första ordet räcker (Kungliga biblioteket, Stockholms läns landsting). </a:t>
            </a:r>
            <a:r>
              <a:rPr lang="sv-SE" sz="1200" i="0" kern="1200" dirty="0">
                <a:solidFill>
                  <a:schemeClr val="tx1"/>
                </a:solidFill>
                <a:effectLst/>
                <a:latin typeface="+mn-lt"/>
                <a:ea typeface="+mn-ea"/>
                <a:cs typeface="+mn-cs"/>
              </a:rPr>
              <a:t>Även </a:t>
            </a:r>
            <a:r>
              <a:rPr lang="sv-SE" sz="1200" i="1" kern="1200" dirty="0">
                <a:solidFill>
                  <a:schemeClr val="tx1"/>
                </a:solidFill>
                <a:effectLst/>
                <a:latin typeface="+mn-lt"/>
                <a:ea typeface="+mn-ea"/>
                <a:cs typeface="+mn-cs"/>
              </a:rPr>
              <a:t>myndigheter</a:t>
            </a:r>
            <a:r>
              <a:rPr lang="sv-SE" sz="1200" kern="1200" dirty="0">
                <a:solidFill>
                  <a:schemeClr val="tx1"/>
                </a:solidFill>
                <a:effectLst/>
                <a:latin typeface="+mn-lt"/>
                <a:ea typeface="+mn-ea"/>
                <a:cs typeface="+mn-cs"/>
              </a:rPr>
              <a:t> skrivs med en stor bokstav (Statens naturvårdsverk); även kortformer: Naturvårdsverket. </a:t>
            </a:r>
          </a:p>
          <a:p>
            <a:endParaRPr lang="sv-S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Benämningar på </a:t>
            </a:r>
            <a:r>
              <a:rPr lang="sv-SE" sz="1200" i="1" kern="1200" dirty="0">
                <a:solidFill>
                  <a:schemeClr val="tx1"/>
                </a:solidFill>
                <a:effectLst/>
                <a:latin typeface="+mn-lt"/>
                <a:ea typeface="+mn-ea"/>
                <a:cs typeface="+mn-cs"/>
              </a:rPr>
              <a:t>förvaltningsorgan</a:t>
            </a:r>
            <a:r>
              <a:rPr lang="sv-SE" sz="1200" kern="1200" dirty="0">
                <a:solidFill>
                  <a:schemeClr val="tx1"/>
                </a:solidFill>
                <a:effectLst/>
                <a:latin typeface="+mn-lt"/>
                <a:ea typeface="+mn-ea"/>
                <a:cs typeface="+mn-cs"/>
              </a:rPr>
              <a:t> m.m. som det finns fler av skrivs med liten bokstav (kommunfullmäktige, kommunen, landstinget</a:t>
            </a:r>
            <a:r>
              <a:rPr lang="sv-SE" sz="1200" kern="1200" baseline="0" dirty="0">
                <a:solidFill>
                  <a:schemeClr val="tx1"/>
                </a:solidFill>
                <a:effectLst/>
                <a:latin typeface="+mn-lt"/>
                <a:ea typeface="+mn-ea"/>
                <a:cs typeface="+mn-cs"/>
              </a:rPr>
              <a:t> osv.</a:t>
            </a:r>
            <a:r>
              <a:rPr lang="sv-SE" sz="1200" kern="1200" dirty="0">
                <a:solidFill>
                  <a:schemeClr val="tx1"/>
                </a:solidFill>
                <a:effectLst/>
                <a:latin typeface="+mn-lt"/>
                <a:ea typeface="+mn-ea"/>
                <a:cs typeface="+mn-cs"/>
              </a:rPr>
              <a:t>) </a:t>
            </a:r>
          </a:p>
          <a:p>
            <a:endParaRPr lang="sv-SE" sz="1200" i="1"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Företag och organisationers namn </a:t>
            </a:r>
            <a:r>
              <a:rPr lang="sv-SE" sz="1200" kern="1200" dirty="0">
                <a:solidFill>
                  <a:schemeClr val="tx1"/>
                </a:solidFill>
                <a:effectLst/>
                <a:latin typeface="+mn-lt"/>
                <a:ea typeface="+mn-ea"/>
                <a:cs typeface="+mn-cs"/>
              </a:rPr>
              <a:t>skrivs dock enligt deras egen praxis (Svenska Röda Korset, Dagens Nyheter). </a:t>
            </a:r>
          </a:p>
          <a:p>
            <a:endParaRPr lang="sv-SE" sz="1200" b="1"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Vid sammansättningar med namn skriver man med en stor bokstav oavsett om det är första eller andra ledet som är namn; </a:t>
            </a:r>
            <a:r>
              <a:rPr lang="sv-SE" sz="1200" kern="1200" dirty="0" err="1">
                <a:solidFill>
                  <a:schemeClr val="tx1"/>
                </a:solidFill>
                <a:effectLst/>
                <a:latin typeface="+mn-lt"/>
                <a:ea typeface="+mn-ea"/>
                <a:cs typeface="+mn-cs"/>
              </a:rPr>
              <a:t>Göteborgskex</a:t>
            </a:r>
            <a:r>
              <a:rPr lang="sv-SE" sz="1200" kern="1200" dirty="0">
                <a:solidFill>
                  <a:schemeClr val="tx1"/>
                </a:solidFill>
                <a:effectLst/>
                <a:latin typeface="+mn-lt"/>
                <a:ea typeface="+mn-ea"/>
                <a:cs typeface="+mn-cs"/>
              </a:rPr>
              <a:t>, Mellansverige. </a:t>
            </a: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Liten bokstav vid ord som inte är namn utan mer beteckning </a:t>
            </a:r>
            <a:endParaRPr lang="sv-SE" sz="1200" kern="1200" dirty="0">
              <a:solidFill>
                <a:schemeClr val="tx1"/>
              </a:solidFill>
              <a:effectLst/>
              <a:latin typeface="+mn-lt"/>
              <a:ea typeface="+mn-ea"/>
              <a:cs typeface="+mn-cs"/>
            </a:endParaRPr>
          </a:p>
          <a:p>
            <a:endParaRPr lang="sv-SE" sz="1200" i="1" kern="1200" dirty="0">
              <a:solidFill>
                <a:schemeClr val="tx1"/>
              </a:solidFill>
              <a:effectLst/>
              <a:latin typeface="+mn-lt"/>
              <a:ea typeface="+mn-ea"/>
              <a:cs typeface="+mn-cs"/>
            </a:endParaRPr>
          </a:p>
          <a:p>
            <a:r>
              <a:rPr lang="sv-SE" sz="1200" i="0" kern="1200" dirty="0">
                <a:solidFill>
                  <a:schemeClr val="tx1"/>
                </a:solidFill>
                <a:effectLst/>
                <a:latin typeface="+mn-lt"/>
                <a:ea typeface="+mn-ea"/>
                <a:cs typeface="+mn-cs"/>
              </a:rPr>
              <a:t>Se även andra</a:t>
            </a:r>
            <a:r>
              <a:rPr lang="sv-SE" sz="1200" i="0" kern="1200" baseline="0" dirty="0">
                <a:solidFill>
                  <a:schemeClr val="tx1"/>
                </a:solidFill>
                <a:effectLst/>
                <a:latin typeface="+mn-lt"/>
                <a:ea typeface="+mn-ea"/>
                <a:cs typeface="+mn-cs"/>
              </a:rPr>
              <a:t> bilder/</a:t>
            </a:r>
            <a:r>
              <a:rPr lang="sv-SE" sz="1200" i="0" kern="1200" baseline="0" dirty="0" err="1">
                <a:solidFill>
                  <a:schemeClr val="tx1"/>
                </a:solidFill>
                <a:effectLst/>
                <a:latin typeface="+mn-lt"/>
                <a:ea typeface="+mn-ea"/>
                <a:cs typeface="+mn-cs"/>
              </a:rPr>
              <a:t>slides</a:t>
            </a:r>
            <a:r>
              <a:rPr lang="sv-SE" sz="1200" i="0" kern="1200" baseline="0" dirty="0">
                <a:solidFill>
                  <a:schemeClr val="tx1"/>
                </a:solidFill>
                <a:effectLst/>
                <a:latin typeface="+mn-lt"/>
                <a:ea typeface="+mn-ea"/>
                <a:cs typeface="+mn-cs"/>
              </a:rPr>
              <a:t>.</a:t>
            </a:r>
            <a:endParaRPr lang="sv-SE" sz="1200" i="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83CEBFA-8DA8-47D8-85DD-355328447A0F}" type="slidenum">
              <a:rPr lang="sv-SE" smtClean="0"/>
              <a:t>11</a:t>
            </a:fld>
            <a:endParaRPr lang="sv-SE"/>
          </a:p>
        </p:txBody>
      </p:sp>
    </p:spTree>
    <p:extLst>
      <p:ext uri="{BB962C8B-B14F-4D97-AF65-F5344CB8AC3E}">
        <p14:creationId xmlns:p14="http://schemas.microsoft.com/office/powerpoint/2010/main" val="706503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Initialförkortningar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Förkortningar som bildas av begynnelsebokstäver i de ingående orden kallas initialförkortningar. </a:t>
            </a:r>
          </a:p>
          <a:p>
            <a:r>
              <a:rPr lang="sv-SE" sz="1200" kern="1200" dirty="0">
                <a:solidFill>
                  <a:schemeClr val="tx1"/>
                </a:solidFill>
                <a:effectLst/>
                <a:latin typeface="+mn-lt"/>
                <a:ea typeface="+mn-ea"/>
                <a:cs typeface="+mn-cs"/>
              </a:rPr>
              <a:t>Huvudregel om initialförkortningen står för en </a:t>
            </a:r>
            <a:r>
              <a:rPr lang="sv-SE" sz="1200" b="1" kern="1200" dirty="0">
                <a:solidFill>
                  <a:schemeClr val="tx1"/>
                </a:solidFill>
                <a:effectLst/>
                <a:latin typeface="+mn-lt"/>
                <a:ea typeface="+mn-ea"/>
                <a:cs typeface="+mn-cs"/>
              </a:rPr>
              <a:t>beteckning</a:t>
            </a:r>
            <a:r>
              <a:rPr lang="sv-SE" sz="1200" kern="1200" dirty="0">
                <a:solidFill>
                  <a:schemeClr val="tx1"/>
                </a:solidFill>
                <a:effectLst/>
                <a:latin typeface="+mn-lt"/>
                <a:ea typeface="+mn-ea"/>
                <a:cs typeface="+mn-cs"/>
              </a:rPr>
              <a:t>: liten bokstav (hiv, aids, </a:t>
            </a:r>
            <a:r>
              <a:rPr lang="sv-SE" sz="1200" kern="1200" dirty="0" err="1">
                <a:solidFill>
                  <a:schemeClr val="tx1"/>
                </a:solidFill>
                <a:effectLst/>
                <a:latin typeface="+mn-lt"/>
                <a:ea typeface="+mn-ea"/>
                <a:cs typeface="+mn-cs"/>
              </a:rPr>
              <a:t>pdf</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usb</a:t>
            </a:r>
            <a:r>
              <a:rPr lang="sv-SE" sz="1200" kern="1200" dirty="0">
                <a:solidFill>
                  <a:schemeClr val="tx1"/>
                </a:solidFill>
                <a:effectLst/>
                <a:latin typeface="+mn-lt"/>
                <a:ea typeface="+mn-ea"/>
                <a:cs typeface="+mn-cs"/>
              </a:rPr>
              <a:t>, tv, vd, pc, </a:t>
            </a:r>
            <a:r>
              <a:rPr lang="sv-SE" sz="1200" kern="1200" dirty="0" err="1">
                <a:solidFill>
                  <a:schemeClr val="tx1"/>
                </a:solidFill>
                <a:effectLst/>
                <a:latin typeface="+mn-lt"/>
                <a:ea typeface="+mn-ea"/>
                <a:cs typeface="+mn-cs"/>
              </a:rPr>
              <a:t>etc</a:t>
            </a:r>
            <a:r>
              <a:rPr lang="sv-SE" sz="1200" kern="1200" baseline="0" dirty="0">
                <a:solidFill>
                  <a:schemeClr val="tx1"/>
                </a:solidFill>
                <a:effectLst/>
                <a:latin typeface="+mn-lt"/>
                <a:ea typeface="+mn-ea"/>
                <a:cs typeface="+mn-cs"/>
              </a:rPr>
              <a:t> (dock skriver vi i SRK GS för generalsekreterare men undvik förkortningar så undvik det – det är ett Riksstämmobeslut att vi ska undvika förkortningar i våra skrifter).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Regler om initialförkortningen står för ett </a:t>
            </a:r>
            <a:r>
              <a:rPr lang="sv-SE" sz="1200" b="1" kern="1200" dirty="0">
                <a:solidFill>
                  <a:schemeClr val="tx1"/>
                </a:solidFill>
                <a:effectLst/>
                <a:latin typeface="+mn-lt"/>
                <a:ea typeface="+mn-ea"/>
                <a:cs typeface="+mn-cs"/>
              </a:rPr>
              <a:t>namn</a:t>
            </a:r>
            <a:r>
              <a:rPr lang="sv-SE" sz="1200" kern="1200" dirty="0">
                <a:solidFill>
                  <a:schemeClr val="tx1"/>
                </a:solidFill>
                <a:effectLst/>
                <a:latin typeface="+mn-lt"/>
                <a:ea typeface="+mn-ea"/>
                <a:cs typeface="+mn-cs"/>
              </a:rPr>
              <a:t>:</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När initialförkortningar utläses bokstav för bokstav skrivs de genomgående med stora bokstäver (BO – Barnombudsmannen, JO – Justitieombudsmannen, SRK – Svenska Röda Korset, ICRC – International </a:t>
            </a:r>
            <a:r>
              <a:rPr lang="sv-SE" sz="1200" kern="1200" dirty="0" err="1">
                <a:solidFill>
                  <a:schemeClr val="tx1"/>
                </a:solidFill>
                <a:effectLst/>
                <a:latin typeface="+mn-lt"/>
                <a:ea typeface="+mn-ea"/>
                <a:cs typeface="+mn-cs"/>
              </a:rPr>
              <a:t>Committee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of</a:t>
            </a:r>
            <a:r>
              <a:rPr lang="sv-SE" sz="1200" kern="1200" dirty="0">
                <a:solidFill>
                  <a:schemeClr val="tx1"/>
                </a:solidFill>
                <a:effectLst/>
                <a:latin typeface="+mn-lt"/>
                <a:ea typeface="+mn-ea"/>
                <a:cs typeface="+mn-cs"/>
              </a:rPr>
              <a:t> the Red Cross osv.) </a:t>
            </a:r>
          </a:p>
          <a:p>
            <a:pPr lvl="0"/>
            <a:r>
              <a:rPr lang="sv-SE" sz="1200" kern="1200" dirty="0">
                <a:solidFill>
                  <a:schemeClr val="tx1"/>
                </a:solidFill>
                <a:effectLst/>
                <a:latin typeface="+mn-lt"/>
                <a:ea typeface="+mn-ea"/>
                <a:cs typeface="+mn-cs"/>
              </a:rPr>
              <a:t>Initialförkortningar av namn som utläses som ord och inte bokstav för bokstav skrivs alltid med små bokstäver (Unesco, Unicef, Sida, Ica m.m.)</a:t>
            </a:r>
          </a:p>
          <a:p>
            <a:r>
              <a:rPr lang="sv-SE" sz="1200" b="1" kern="1200" dirty="0">
                <a:solidFill>
                  <a:schemeClr val="tx1"/>
                </a:solidFill>
                <a:effectLst/>
                <a:latin typeface="+mn-lt"/>
                <a:ea typeface="+mn-ea"/>
                <a:cs typeface="+mn-cs"/>
              </a:rPr>
              <a:t>Ägandeform vid förkortningar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När man uttrycker ägandeform (genitiv) vid förkortningar: Sätt ut kolon vid så kallade initialförkortningar som utläses bokstav för bokstav (ICRC:s, UD:s, FN:s). Vid förkortningar som kan uttalas: Icas, Sidas, Unicefs etc.</a:t>
            </a:r>
          </a:p>
          <a:p>
            <a:endParaRPr lang="sv-SE" dirty="0"/>
          </a:p>
          <a:p>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dirty="0"/>
              <a:t>OBS! </a:t>
            </a:r>
            <a:r>
              <a:rPr lang="sv-SE" sz="1200" kern="1200" baseline="0" dirty="0">
                <a:solidFill>
                  <a:schemeClr val="tx1"/>
                </a:solidFill>
                <a:effectLst/>
                <a:latin typeface="+mn-lt"/>
                <a:ea typeface="+mn-ea"/>
                <a:cs typeface="+mn-cs"/>
              </a:rPr>
              <a:t>Det är ett Riksstämmobeslut att vi inte ska använda förkortningar i våra skrifter.</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83CEBFA-8DA8-47D8-85DD-355328447A0F}" type="slidenum">
              <a:rPr lang="sv-SE" smtClean="0"/>
              <a:t>12</a:t>
            </a:fld>
            <a:endParaRPr lang="sv-SE"/>
          </a:p>
        </p:txBody>
      </p:sp>
    </p:spTree>
    <p:extLst>
      <p:ext uri="{BB962C8B-B14F-4D97-AF65-F5344CB8AC3E}">
        <p14:creationId xmlns:p14="http://schemas.microsoft.com/office/powerpoint/2010/main" val="443469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Observera:</a:t>
            </a:r>
            <a:r>
              <a:rPr lang="sv-SE" sz="1200" kern="1200" dirty="0">
                <a:solidFill>
                  <a:schemeClr val="tx1"/>
                </a:solidFill>
                <a:effectLst/>
                <a:latin typeface="+mn-lt"/>
                <a:ea typeface="+mn-ea"/>
                <a:cs typeface="+mn-cs"/>
              </a:rPr>
              <a:t> Undvik</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så kallade logotypskrivningar, t ex VOLVO, ICA, TeliaSonera, R.O.O.M: etc. Skriv Volvo, Ica, </a:t>
            </a:r>
            <a:r>
              <a:rPr lang="sv-SE" sz="1200" kern="1200" dirty="0" err="1">
                <a:solidFill>
                  <a:schemeClr val="tx1"/>
                </a:solidFill>
                <a:effectLst/>
                <a:latin typeface="+mn-lt"/>
                <a:ea typeface="+mn-ea"/>
                <a:cs typeface="+mn-cs"/>
              </a:rPr>
              <a:t>Room</a:t>
            </a:r>
            <a:r>
              <a:rPr lang="sv-SE" sz="1200" kern="1200" dirty="0">
                <a:solidFill>
                  <a:schemeClr val="tx1"/>
                </a:solidFill>
                <a:effectLst/>
                <a:latin typeface="+mn-lt"/>
                <a:ea typeface="+mn-ea"/>
                <a:cs typeface="+mn-cs"/>
              </a:rPr>
              <a:t>, Telia Sonera osv.</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Engelska titlar i</a:t>
            </a:r>
            <a:r>
              <a:rPr lang="sv-SE" sz="1200" kern="1200" baseline="0" dirty="0">
                <a:solidFill>
                  <a:schemeClr val="tx1"/>
                </a:solidFill>
                <a:effectLst/>
                <a:latin typeface="+mn-lt"/>
                <a:ea typeface="+mn-ea"/>
                <a:cs typeface="+mn-cs"/>
              </a:rPr>
              <a:t> svensk text får en versal (utom om det rör sig om namn, se exemplet ovan).</a:t>
            </a:r>
          </a:p>
          <a:p>
            <a:endParaRPr lang="sv-SE" sz="1200" kern="1200" baseline="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Uttryck som Ett Röda Korset, Framtidens Röda Korset med mera har vunnit terräng framför tidigare Ett Röda Kors, ett starkare Röda Kors osv. Det är förvisso grammatiskt inkorrekt men anses ändå rimligt eftersom vår organisations namn och varumärke är Röda Korset, i bestämd form. Alltså: Ett Röda Korset, Framtidens Röda Korset osv.</a:t>
            </a: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83CEBFA-8DA8-47D8-85DD-355328447A0F}" type="slidenum">
              <a:rPr lang="sv-SE" smtClean="0"/>
              <a:t>13</a:t>
            </a:fld>
            <a:endParaRPr lang="sv-SE"/>
          </a:p>
        </p:txBody>
      </p:sp>
    </p:spTree>
    <p:extLst>
      <p:ext uri="{BB962C8B-B14F-4D97-AF65-F5344CB8AC3E}">
        <p14:creationId xmlns:p14="http://schemas.microsoft.com/office/powerpoint/2010/main" val="3187614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baseline="0" dirty="0"/>
              <a:t>Skriv klart och enkelt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Skriv klart: undvik facktermer, interna uttryck, svåra och långa</a:t>
            </a:r>
            <a:r>
              <a:rPr lang="sv-SE" sz="1200" baseline="0" dirty="0"/>
              <a:t> </a:t>
            </a:r>
            <a:r>
              <a:rPr lang="sv-SE" sz="1200" dirty="0"/>
              <a:t>ord. Skriv enkelt: </a:t>
            </a:r>
            <a:r>
              <a:rPr lang="sv-SE" sz="1200" kern="1200" dirty="0">
                <a:solidFill>
                  <a:schemeClr val="tx1"/>
                </a:solidFill>
                <a:effectLst/>
                <a:latin typeface="+mn-lt"/>
                <a:ea typeface="+mn-ea"/>
                <a:cs typeface="+mn-cs"/>
              </a:rPr>
              <a:t>undvik byråkratspråk, intern-språk, förkortningar, svengelska med mera.</a:t>
            </a:r>
            <a:r>
              <a:rPr lang="sv-SE" sz="1200" kern="1200" baseline="0" dirty="0">
                <a:solidFill>
                  <a:schemeClr val="tx1"/>
                </a:solidFill>
                <a:effectLst/>
                <a:latin typeface="+mn-lt"/>
                <a:ea typeface="+mn-ea"/>
                <a:cs typeface="+mn-cs"/>
              </a:rPr>
              <a:t> U</a:t>
            </a:r>
            <a:r>
              <a:rPr lang="sv-SE" sz="1200" dirty="0"/>
              <a:t>ndvik substantivsjukan</a:t>
            </a:r>
            <a:r>
              <a:rPr lang="sv-SE" sz="1200" baseline="0" dirty="0"/>
              <a:t> (utföra installation &gt; skriv ”installera”. Hellre aktiv än passiv form (Anmälan görs &gt; Du anmäler dig) Undvik onödiga abstraktioner, långa/svåra ord och krångliga meningar; skriv rakt på ”Vi har beslutat… Bakgrunden är…” istället för ”Mot bakgrund av… , har vi nu beslutat…” Skriv svenska! Inte svengelska. </a:t>
            </a:r>
            <a:r>
              <a:rPr lang="sv-SE" sz="1200" dirty="0"/>
              <a:t>Skriv</a:t>
            </a:r>
            <a:r>
              <a:rPr lang="sv-SE" sz="1200" baseline="0" dirty="0"/>
              <a:t> för läsaren, ju konkretare språk desto lättare att föra ut budskapet. </a:t>
            </a:r>
            <a:r>
              <a:rPr lang="sv-SE" sz="1200" kern="1200" dirty="0">
                <a:solidFill>
                  <a:schemeClr val="tx1"/>
                </a:solidFill>
                <a:effectLst/>
                <a:latin typeface="+mn-lt"/>
                <a:ea typeface="+mn-ea"/>
                <a:cs typeface="+mn-cs"/>
              </a:rPr>
              <a:t>Skriv konkret, ge konkreta exempel på abstrakta resonemang.</a:t>
            </a:r>
            <a:endParaRPr lang="sv-SE" sz="1200" baseline="0" dirty="0"/>
          </a:p>
          <a:p>
            <a:endParaRPr lang="sv-SE" dirty="0"/>
          </a:p>
        </p:txBody>
      </p:sp>
      <p:sp>
        <p:nvSpPr>
          <p:cNvPr id="4" name="Platshållare för bildnummer 3"/>
          <p:cNvSpPr>
            <a:spLocks noGrp="1"/>
          </p:cNvSpPr>
          <p:nvPr>
            <p:ph type="sldNum" sz="quarter" idx="5"/>
          </p:nvPr>
        </p:nvSpPr>
        <p:spPr/>
        <p:txBody>
          <a:bodyPr/>
          <a:lstStyle/>
          <a:p>
            <a:fld id="{683CEBFA-8DA8-47D8-85DD-355328447A0F}" type="slidenum">
              <a:rPr lang="sv-SE" smtClean="0"/>
              <a:t>14</a:t>
            </a:fld>
            <a:endParaRPr lang="sv-SE"/>
          </a:p>
        </p:txBody>
      </p:sp>
    </p:spTree>
    <p:extLst>
      <p:ext uri="{BB962C8B-B14F-4D97-AF65-F5344CB8AC3E}">
        <p14:creationId xmlns:p14="http://schemas.microsoft.com/office/powerpoint/2010/main" val="137353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TT-språket</a:t>
            </a:r>
            <a:r>
              <a:rPr lang="sv-SE" baseline="0" dirty="0"/>
              <a:t> är känt. </a:t>
            </a:r>
          </a:p>
          <a:p>
            <a:endParaRPr lang="sv-SE" baseline="0" dirty="0"/>
          </a:p>
          <a:p>
            <a:r>
              <a:rPr lang="sv-SE" dirty="0"/>
              <a:t>Språkrådets</a:t>
            </a:r>
            <a:r>
              <a:rPr lang="sv-SE" baseline="0" dirty="0"/>
              <a:t> Svenska skrivregler finns i bokform, ej publicerad på nätet. På Språkrådets hemsida finns dock en språklåda man kan söka i. </a:t>
            </a:r>
          </a:p>
          <a:p>
            <a:endParaRPr lang="sv-SE" baseline="0" dirty="0"/>
          </a:p>
          <a:p>
            <a:r>
              <a:rPr lang="sv-SE" baseline="0" dirty="0"/>
              <a:t>Myndigheterna har dock en mer omfattande skrivregelsamling i </a:t>
            </a:r>
            <a:r>
              <a:rPr lang="sv-SE" baseline="0" dirty="0" err="1"/>
              <a:t>pdf</a:t>
            </a:r>
            <a:r>
              <a:rPr lang="sv-SE" baseline="0" dirty="0"/>
              <a:t>-form på nätet som utgår från Svenska skrivregler:</a:t>
            </a:r>
            <a:br>
              <a:rPr lang="sv-SE" baseline="0" dirty="0"/>
            </a:br>
            <a:endParaRPr lang="sv-SE" baseline="0" dirty="0"/>
          </a:p>
          <a:p>
            <a:r>
              <a:rPr lang="sv-SE" sz="1200" u="sng" kern="1200" dirty="0">
                <a:solidFill>
                  <a:schemeClr val="tx1"/>
                </a:solidFill>
                <a:effectLst/>
                <a:latin typeface="+mn-lt"/>
                <a:ea typeface="+mn-ea"/>
                <a:cs typeface="+mn-cs"/>
                <a:hlinkClick r:id="rId3"/>
              </a:rPr>
              <a:t>http://www.regeringen.se/contentassets/cf18bfb62e0c4282ab3e8632080c2fb4/myndigheternas-skrivregler-ds-200938</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83CEBFA-8DA8-47D8-85DD-355328447A0F}" type="slidenum">
              <a:rPr lang="sv-SE" smtClean="0"/>
              <a:t>3</a:t>
            </a:fld>
            <a:endParaRPr lang="sv-SE"/>
          </a:p>
        </p:txBody>
      </p:sp>
    </p:spTree>
    <p:extLst>
      <p:ext uri="{BB962C8B-B14F-4D97-AF65-F5344CB8AC3E}">
        <p14:creationId xmlns:p14="http://schemas.microsoft.com/office/powerpoint/2010/main" val="273686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skriver nationella</a:t>
            </a:r>
            <a:r>
              <a:rPr lang="sv-SE" baseline="0" dirty="0"/>
              <a:t> föreningar med stora bokstäver på alla delar. </a:t>
            </a:r>
          </a:p>
          <a:p>
            <a:endParaRPr lang="sv-SE" baseline="0" dirty="0"/>
          </a:p>
          <a:p>
            <a:r>
              <a:rPr lang="sv-SE" dirty="0"/>
              <a:t>Allmänt:</a:t>
            </a:r>
            <a:r>
              <a:rPr lang="sv-SE" baseline="0" dirty="0"/>
              <a:t> </a:t>
            </a:r>
          </a:p>
          <a:p>
            <a:r>
              <a:rPr lang="sv-SE" sz="1200" kern="1200" dirty="0">
                <a:solidFill>
                  <a:schemeClr val="tx1"/>
                </a:solidFill>
                <a:effectLst/>
                <a:latin typeface="+mn-lt"/>
                <a:ea typeface="+mn-ea"/>
                <a:cs typeface="+mn-cs"/>
              </a:rPr>
              <a:t>Företag och organisationers namn skrivs enligt deras egen praxis (Svenska Röda Korset, Dagens Nyheter). (Känner man inte till praxis och har svårt att kolla upp</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skriver man med en stor bokstav</a:t>
            </a:r>
            <a:r>
              <a:rPr lang="sv-SE" sz="1200" kern="1200" baseline="0" dirty="0">
                <a:solidFill>
                  <a:schemeClr val="tx1"/>
                </a:solidFill>
                <a:effectLst/>
                <a:latin typeface="+mn-lt"/>
                <a:ea typeface="+mn-ea"/>
                <a:cs typeface="+mn-cs"/>
              </a:rPr>
              <a:t> – men inom Röda Korset kollar vi självklart upp vad vi heter…)</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Annars är huvudregeln att en stor bokstav på första ordet räcker (Internationella rödakorskommittén, Kungliga biblioteket, Stockholms läns landsting) – se nästa bild.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(Men personnamn och fasta tilltalsnamn med egennamnskaraktär skrivs givetvis med stora bokstäver i alla led,</a:t>
            </a:r>
            <a:r>
              <a:rPr lang="sv-SE" sz="1200" kern="1200" baseline="0" dirty="0">
                <a:solidFill>
                  <a:schemeClr val="tx1"/>
                </a:solidFill>
                <a:effectLst/>
                <a:latin typeface="+mn-lt"/>
                <a:ea typeface="+mn-ea"/>
                <a:cs typeface="+mn-cs"/>
              </a:rPr>
              <a:t> t.ex. </a:t>
            </a:r>
            <a:r>
              <a:rPr lang="sv-SE" sz="1200" kern="1200" dirty="0">
                <a:solidFill>
                  <a:schemeClr val="tx1"/>
                </a:solidFill>
                <a:effectLst/>
                <a:latin typeface="+mn-lt"/>
                <a:ea typeface="+mn-ea"/>
                <a:cs typeface="+mn-cs"/>
              </a:rPr>
              <a:t>Eva Johansson, Vilda Västern.)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Våra</a:t>
            </a:r>
            <a:r>
              <a:rPr lang="sv-SE" sz="1200" kern="1200" baseline="0" dirty="0">
                <a:solidFill>
                  <a:schemeClr val="tx1"/>
                </a:solidFill>
                <a:effectLst/>
                <a:latin typeface="+mn-lt"/>
                <a:ea typeface="+mn-ea"/>
                <a:cs typeface="+mn-cs"/>
              </a:rPr>
              <a:t> regler kring hur vi skriver våra </a:t>
            </a:r>
            <a:r>
              <a:rPr lang="sv-SE" sz="1200" kern="1200" baseline="0" dirty="0" err="1">
                <a:solidFill>
                  <a:schemeClr val="tx1"/>
                </a:solidFill>
                <a:effectLst/>
                <a:latin typeface="+mn-lt"/>
                <a:ea typeface="+mn-ea"/>
                <a:cs typeface="+mn-cs"/>
              </a:rPr>
              <a:t>organisationsnamn</a:t>
            </a:r>
            <a:r>
              <a:rPr lang="sv-SE" sz="1200" kern="1200" baseline="0" dirty="0">
                <a:solidFill>
                  <a:schemeClr val="tx1"/>
                </a:solidFill>
                <a:effectLst/>
                <a:latin typeface="+mn-lt"/>
                <a:ea typeface="+mn-ea"/>
                <a:cs typeface="+mn-cs"/>
              </a:rPr>
              <a:t> följer dessa regler.</a:t>
            </a:r>
          </a:p>
          <a:p>
            <a:endParaRPr lang="sv-SE" dirty="0"/>
          </a:p>
        </p:txBody>
      </p:sp>
      <p:sp>
        <p:nvSpPr>
          <p:cNvPr id="4" name="Platshållare för bildnummer 3"/>
          <p:cNvSpPr>
            <a:spLocks noGrp="1"/>
          </p:cNvSpPr>
          <p:nvPr>
            <p:ph type="sldNum" sz="quarter" idx="5"/>
          </p:nvPr>
        </p:nvSpPr>
        <p:spPr/>
        <p:txBody>
          <a:bodyPr/>
          <a:lstStyle/>
          <a:p>
            <a:fld id="{683CEBFA-8DA8-47D8-85DD-355328447A0F}" type="slidenum">
              <a:rPr lang="sv-SE" smtClean="0"/>
              <a:t>4</a:t>
            </a:fld>
            <a:endParaRPr lang="sv-SE"/>
          </a:p>
        </p:txBody>
      </p:sp>
    </p:spTree>
    <p:extLst>
      <p:ext uri="{BB962C8B-B14F-4D97-AF65-F5344CB8AC3E}">
        <p14:creationId xmlns:p14="http://schemas.microsoft.com/office/powerpoint/2010/main" val="2144364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Federationen och Rödakorskommittén</a:t>
            </a:r>
            <a:r>
              <a:rPr lang="sv-SE" baseline="0" dirty="0"/>
              <a:t> har en stor bokstav.</a:t>
            </a:r>
          </a:p>
          <a:p>
            <a:endParaRPr lang="sv-SE" baseline="0" dirty="0"/>
          </a:p>
          <a:p>
            <a:r>
              <a:rPr lang="sv-SE" dirty="0"/>
              <a:t>Allmänt (repetition från förra</a:t>
            </a:r>
            <a:r>
              <a:rPr lang="sv-SE" baseline="0" dirty="0"/>
              <a:t> bilden)</a:t>
            </a:r>
            <a:r>
              <a:rPr lang="sv-SE" dirty="0"/>
              <a:t>:</a:t>
            </a:r>
            <a:r>
              <a:rPr lang="sv-SE" baseline="0" dirty="0"/>
              <a:t> </a:t>
            </a:r>
          </a:p>
          <a:p>
            <a:r>
              <a:rPr lang="sv-SE" sz="1200" kern="1200" dirty="0">
                <a:solidFill>
                  <a:schemeClr val="tx1"/>
                </a:solidFill>
                <a:effectLst/>
                <a:latin typeface="+mn-lt"/>
                <a:ea typeface="+mn-ea"/>
                <a:cs typeface="+mn-cs"/>
              </a:rPr>
              <a:t>Företag och organisationers namn skrivs enligt deras egen praxis (Svenska Röda Korset, Dagens Nyheter). (Känner man inte till praxis och har svårt att kolla upp</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skriver man med en stor bokstav</a:t>
            </a:r>
            <a:r>
              <a:rPr lang="sv-SE" sz="1200" kern="1200" baseline="0" dirty="0">
                <a:solidFill>
                  <a:schemeClr val="tx1"/>
                </a:solidFill>
                <a:effectLst/>
                <a:latin typeface="+mn-lt"/>
                <a:ea typeface="+mn-ea"/>
                <a:cs typeface="+mn-cs"/>
              </a:rPr>
              <a:t> – men inom Röda Korset kollar vi självklart upp vad vi heter…)</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Annars är huvudregeln att en stor bokstav på första ordet räcker (Internationella rödakorskommittén, Kungliga biblioteket, Stockholms läns landsting osv))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(Men personnamn och fasta tilltalsnamn med egennamnskaraktär skrivs givetvis med stora bokstäver i alla led,</a:t>
            </a:r>
            <a:r>
              <a:rPr lang="sv-SE" sz="1200" kern="1200" baseline="0" dirty="0">
                <a:solidFill>
                  <a:schemeClr val="tx1"/>
                </a:solidFill>
                <a:effectLst/>
                <a:latin typeface="+mn-lt"/>
                <a:ea typeface="+mn-ea"/>
                <a:cs typeface="+mn-cs"/>
              </a:rPr>
              <a:t> t.ex. </a:t>
            </a:r>
            <a:r>
              <a:rPr lang="sv-SE" sz="1200" kern="1200" dirty="0">
                <a:solidFill>
                  <a:schemeClr val="tx1"/>
                </a:solidFill>
                <a:effectLst/>
                <a:latin typeface="+mn-lt"/>
                <a:ea typeface="+mn-ea"/>
                <a:cs typeface="+mn-cs"/>
              </a:rPr>
              <a:t>Eva Johansson, Vilda Västern.)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Våra</a:t>
            </a:r>
            <a:r>
              <a:rPr lang="sv-SE" sz="1200" kern="1200" baseline="0" dirty="0">
                <a:solidFill>
                  <a:schemeClr val="tx1"/>
                </a:solidFill>
                <a:effectLst/>
                <a:latin typeface="+mn-lt"/>
                <a:ea typeface="+mn-ea"/>
                <a:cs typeface="+mn-cs"/>
              </a:rPr>
              <a:t> regler kring hur vi skriver våra </a:t>
            </a:r>
            <a:r>
              <a:rPr lang="sv-SE" sz="1200" kern="1200" baseline="0" dirty="0" err="1">
                <a:solidFill>
                  <a:schemeClr val="tx1"/>
                </a:solidFill>
                <a:effectLst/>
                <a:latin typeface="+mn-lt"/>
                <a:ea typeface="+mn-ea"/>
                <a:cs typeface="+mn-cs"/>
              </a:rPr>
              <a:t>organisationsnamn</a:t>
            </a:r>
            <a:r>
              <a:rPr lang="sv-SE" sz="1200" kern="1200" baseline="0" dirty="0">
                <a:solidFill>
                  <a:schemeClr val="tx1"/>
                </a:solidFill>
                <a:effectLst/>
                <a:latin typeface="+mn-lt"/>
                <a:ea typeface="+mn-ea"/>
                <a:cs typeface="+mn-cs"/>
              </a:rPr>
              <a:t> följer dessa regler.</a:t>
            </a:r>
          </a:p>
          <a:p>
            <a:endParaRPr lang="sv-SE" dirty="0"/>
          </a:p>
        </p:txBody>
      </p:sp>
      <p:sp>
        <p:nvSpPr>
          <p:cNvPr id="4" name="Platshållare för bildnummer 3"/>
          <p:cNvSpPr>
            <a:spLocks noGrp="1"/>
          </p:cNvSpPr>
          <p:nvPr>
            <p:ph type="sldNum" sz="quarter" idx="5"/>
          </p:nvPr>
        </p:nvSpPr>
        <p:spPr/>
        <p:txBody>
          <a:bodyPr/>
          <a:lstStyle/>
          <a:p>
            <a:fld id="{683CEBFA-8DA8-47D8-85DD-355328447A0F}" type="slidenum">
              <a:rPr lang="sv-SE" smtClean="0"/>
              <a:t>5</a:t>
            </a:fld>
            <a:endParaRPr lang="sv-SE"/>
          </a:p>
        </p:txBody>
      </p:sp>
    </p:spTree>
    <p:extLst>
      <p:ext uri="{BB962C8B-B14F-4D97-AF65-F5344CB8AC3E}">
        <p14:creationId xmlns:p14="http://schemas.microsoft.com/office/powerpoint/2010/main" val="2988708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0" dirty="0"/>
              <a:t>Rödakorsare</a:t>
            </a:r>
            <a:r>
              <a:rPr lang="sv-SE" i="0" baseline="0" dirty="0"/>
              <a:t> är en så kallad avledning och skrivs liksom alla avledningar med liten bokstav: göteborgare, stockholmare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Huvudregeln</a:t>
            </a:r>
            <a:r>
              <a:rPr lang="sv-SE" dirty="0"/>
              <a:t> är att sammansatta ord skrivs ihop med små bokstäver. </a:t>
            </a:r>
            <a:r>
              <a:rPr lang="sv-SE" sz="1200" kern="1200" baseline="0" dirty="0">
                <a:solidFill>
                  <a:schemeClr val="tx1"/>
                </a:solidFill>
                <a:effectLst/>
                <a:latin typeface="+mn-lt"/>
                <a:ea typeface="+mn-ea"/>
                <a:cs typeface="+mn-cs"/>
              </a:rPr>
              <a:t>Röda Korset är förvisso ett namn men har här förlorat karaktären av egennamn. O</a:t>
            </a:r>
            <a:r>
              <a:rPr lang="sv-SE" sz="1200" kern="1200" dirty="0">
                <a:solidFill>
                  <a:schemeClr val="tx1"/>
                </a:solidFill>
                <a:effectLst/>
                <a:latin typeface="+mn-lt"/>
                <a:ea typeface="+mn-ea"/>
                <a:cs typeface="+mn-cs"/>
              </a:rPr>
              <a:t>m förleden har förlorat sin karaktär av egennamn så skrivs det med gemener: manchestertyg, falukorv, </a:t>
            </a:r>
            <a:r>
              <a:rPr lang="sv-SE" sz="1200" kern="1200" dirty="0" err="1">
                <a:solidFill>
                  <a:schemeClr val="tx1"/>
                </a:solidFill>
                <a:effectLst/>
                <a:latin typeface="+mn-lt"/>
                <a:ea typeface="+mn-ea"/>
                <a:cs typeface="+mn-cs"/>
              </a:rPr>
              <a:t>pitebröd</a:t>
            </a:r>
            <a:r>
              <a:rPr lang="sv-SE" sz="1200" kern="1200" dirty="0">
                <a:solidFill>
                  <a:schemeClr val="tx1"/>
                </a:solidFill>
                <a:effectLst/>
                <a:latin typeface="+mn-lt"/>
                <a:ea typeface="+mn-ea"/>
                <a:cs typeface="+mn-cs"/>
              </a:rPr>
              <a:t>, rödakorskrets.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Annars gäller stor bokstav vid sammansättningar med </a:t>
            </a:r>
            <a:r>
              <a:rPr lang="sv-SE" sz="1200" b="0" i="1" kern="1200" dirty="0">
                <a:solidFill>
                  <a:schemeClr val="tx1"/>
                </a:solidFill>
                <a:effectLst/>
                <a:latin typeface="+mn-lt"/>
                <a:ea typeface="+mn-ea"/>
                <a:cs typeface="+mn-cs"/>
              </a:rPr>
              <a:t>namn</a:t>
            </a:r>
            <a:r>
              <a:rPr lang="sv-SE" sz="1200" b="0" kern="1200" dirty="0">
                <a:solidFill>
                  <a:schemeClr val="tx1"/>
                </a:solidFill>
                <a:effectLst/>
                <a:latin typeface="+mn-lt"/>
                <a:ea typeface="+mn-ea"/>
                <a:cs typeface="+mn-cs"/>
              </a:rPr>
              <a:t>:</a:t>
            </a:r>
            <a:r>
              <a:rPr lang="sv-SE" sz="1200" b="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Oavsett om förledet eller efterledet är ett namn så skrivs sammansättningen med en versal: Göteborgskille, Välfärdssverige. (</a:t>
            </a:r>
            <a:r>
              <a:rPr lang="sv-SE" dirty="0"/>
              <a:t>Så kallade avledningar får dock,</a:t>
            </a:r>
            <a:r>
              <a:rPr lang="sv-SE" baseline="0" dirty="0"/>
              <a:t> som sagt,</a:t>
            </a:r>
            <a:r>
              <a:rPr lang="sv-SE" dirty="0"/>
              <a:t> alltid liten bokstav: göteborgare.)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SAOL</a:t>
            </a:r>
            <a:r>
              <a:rPr lang="sv-SE" baseline="0" dirty="0"/>
              <a:t> finns en även form med särskrivning typ röda kors-konferens, dock med små bokstäver. Det är en även-form och </a:t>
            </a:r>
            <a:r>
              <a:rPr lang="sv-SE" b="1" baseline="0" dirty="0"/>
              <a:t>i Röda Korset har vi av tradition valt att skriva ihop utan stora bokstäver.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br>
              <a:rPr lang="sv-SE" sz="1200" kern="1200" dirty="0">
                <a:solidFill>
                  <a:schemeClr val="tx1"/>
                </a:solidFill>
                <a:effectLst/>
                <a:latin typeface="+mn-lt"/>
                <a:ea typeface="+mn-ea"/>
                <a:cs typeface="+mn-cs"/>
              </a:rPr>
            </a:br>
            <a:endParaRPr lang="sv-SE" dirty="0"/>
          </a:p>
          <a:p>
            <a:endParaRPr lang="sv-SE" dirty="0"/>
          </a:p>
        </p:txBody>
      </p:sp>
      <p:sp>
        <p:nvSpPr>
          <p:cNvPr id="4" name="Platshållare för bildnummer 3"/>
          <p:cNvSpPr>
            <a:spLocks noGrp="1"/>
          </p:cNvSpPr>
          <p:nvPr>
            <p:ph type="sldNum" sz="quarter" idx="5"/>
          </p:nvPr>
        </p:nvSpPr>
        <p:spPr/>
        <p:txBody>
          <a:bodyPr/>
          <a:lstStyle/>
          <a:p>
            <a:fld id="{683CEBFA-8DA8-47D8-85DD-355328447A0F}" type="slidenum">
              <a:rPr lang="sv-SE" smtClean="0"/>
              <a:t>6</a:t>
            </a:fld>
            <a:endParaRPr lang="sv-SE"/>
          </a:p>
        </p:txBody>
      </p:sp>
    </p:spTree>
    <p:extLst>
      <p:ext uri="{BB962C8B-B14F-4D97-AF65-F5344CB8AC3E}">
        <p14:creationId xmlns:p14="http://schemas.microsoft.com/office/powerpoint/2010/main" val="3316688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Vi särskriver uttryck</a:t>
            </a:r>
            <a:r>
              <a:rPr lang="sv-SE" baseline="0" dirty="0"/>
              <a:t> som second hand </a:t>
            </a:r>
            <a:r>
              <a:rPr lang="sv-SE" dirty="0"/>
              <a:t>och har </a:t>
            </a:r>
            <a:r>
              <a:rPr lang="sv-SE" dirty="0" err="1"/>
              <a:t>bindetecken</a:t>
            </a:r>
            <a:r>
              <a:rPr lang="sv-SE" baseline="0" dirty="0"/>
              <a:t> mellan förleden och efterledet. Och små bokstäver!</a:t>
            </a:r>
            <a:endParaRPr lang="sv-SE" dirty="0"/>
          </a:p>
          <a:p>
            <a:endParaRPr lang="sv-SE" dirty="0"/>
          </a:p>
          <a:p>
            <a:r>
              <a:rPr lang="sv-SE" dirty="0"/>
              <a:t>Man kan skriva second hand både</a:t>
            </a:r>
            <a:r>
              <a:rPr lang="sv-SE" baseline="0" dirty="0"/>
              <a:t> isär och ihop (secondhand). Enligt Svenska Akademien skrivs secondhand helst ihop, kan gå med second hand. Däremot skrivs enligt SAOL alltid sammansättningar med secondhand ihop: secondhandaffär, secondhandkoncept. Enligt Språkrådet är det dock ok att skriva till exempel second hand-butik. I Röda Korset har vi nu tryckt upp broschyrer och annat i en sådan mängd att vi har accepterat skrivningen second hand-affär.</a:t>
            </a:r>
          </a:p>
          <a:p>
            <a:endParaRPr lang="sv-SE" baseline="0" dirty="0"/>
          </a:p>
          <a:p>
            <a:r>
              <a:rPr lang="sv-SE" baseline="0" dirty="0"/>
              <a:t>På butikskyltarna står Second Hand och det är att betrakta som logotypskrivning. Vi undviker det i löpande text.</a:t>
            </a:r>
          </a:p>
          <a:p>
            <a:endParaRPr lang="sv-SE" sz="1200" kern="1200" baseline="0" dirty="0">
              <a:solidFill>
                <a:schemeClr val="tx1"/>
              </a:solidFill>
              <a:effectLst/>
              <a:latin typeface="+mn-lt"/>
              <a:ea typeface="+mn-ea"/>
              <a:cs typeface="+mn-cs"/>
            </a:endParaRPr>
          </a:p>
          <a:p>
            <a:r>
              <a:rPr lang="sv-SE" sz="1200" kern="1200" baseline="0" dirty="0">
                <a:solidFill>
                  <a:schemeClr val="tx1"/>
                </a:solidFill>
                <a:effectLst/>
                <a:latin typeface="+mn-lt"/>
                <a:ea typeface="+mn-ea"/>
                <a:cs typeface="+mn-cs"/>
              </a:rPr>
              <a:t>På samma sätt skriver vi första hjälpen och första hjälpen-utbildning etc. </a:t>
            </a:r>
          </a:p>
          <a:p>
            <a:endParaRPr lang="sv-SE" sz="1200" kern="1200" baseline="0" dirty="0">
              <a:solidFill>
                <a:schemeClr val="tx1"/>
              </a:solidFill>
              <a:effectLst/>
              <a:latin typeface="+mn-lt"/>
              <a:ea typeface="+mn-ea"/>
              <a:cs typeface="+mn-cs"/>
            </a:endParaRPr>
          </a:p>
          <a:p>
            <a:pPr marL="0" indent="0">
              <a:buNone/>
            </a:pPr>
            <a:r>
              <a:rPr lang="sv-SE" sz="1200" kern="1200" baseline="0" dirty="0">
                <a:solidFill>
                  <a:schemeClr val="tx1"/>
                </a:solidFill>
                <a:effectLst/>
                <a:latin typeface="+mn-lt"/>
                <a:ea typeface="+mn-ea"/>
                <a:cs typeface="+mn-cs"/>
              </a:rPr>
              <a:t>Av tradition har vi skrivit med en stor bokstav </a:t>
            </a:r>
            <a:r>
              <a:rPr lang="sv-SE" dirty="0"/>
              <a:t>när det handlar specifikt om</a:t>
            </a:r>
            <a:r>
              <a:rPr lang="sv-SE" baseline="0" dirty="0"/>
              <a:t> </a:t>
            </a:r>
            <a:r>
              <a:rPr lang="sv-SE" dirty="0"/>
              <a:t>Röda Korsets utbildning och utbildare/rödakorsare i första hjälpen-verksamhet: Första hjälpen-utbildning, Första hjälpen/Hjärt-lungräddning (utbildningar), Första hjälpen-grupper</a:t>
            </a:r>
            <a:r>
              <a:rPr lang="sv-SE" baseline="0" dirty="0"/>
              <a:t>, Första </a:t>
            </a:r>
            <a:r>
              <a:rPr lang="sv-SE" baseline="0"/>
              <a:t>hjälpare osv </a:t>
            </a:r>
            <a:r>
              <a:rPr lang="sv-SE" dirty="0"/>
              <a:t>(alltså specifikt Röda Korsets). Utbildningar skriver vi med stor bokstav men övrigt skriver  vi i allmän text med små bokstäver eftersom det annars blir inkonsekvent i våra skrivregler: </a:t>
            </a:r>
            <a:r>
              <a:rPr lang="sv-SE" sz="1800" dirty="0">
                <a:effectLst/>
                <a:latin typeface="Calibri" panose="020F0502020204030204" pitchFamily="34" charset="0"/>
                <a:ea typeface="Calibri" panose="020F0502020204030204" pitchFamily="34" charset="0"/>
              </a:rPr>
              <a:t>I vanlig text framgår för det mesta i alla fall genom kontexten varifrån </a:t>
            </a:r>
            <a:r>
              <a:rPr lang="sv-SE" sz="1800" dirty="0" err="1">
                <a:effectLst/>
                <a:latin typeface="Calibri" panose="020F0502020204030204" pitchFamily="34" charset="0"/>
                <a:ea typeface="Calibri" panose="020F0502020204030204" pitchFamily="34" charset="0"/>
              </a:rPr>
              <a:t>förstahjälparna</a:t>
            </a:r>
            <a:r>
              <a:rPr lang="sv-SE" sz="1800" dirty="0">
                <a:effectLst/>
                <a:latin typeface="Calibri" panose="020F0502020204030204" pitchFamily="34" charset="0"/>
                <a:ea typeface="Calibri" panose="020F0502020204030204" pitchFamily="34" charset="0"/>
              </a:rPr>
              <a:t> kommer. Annars kan man skriva ut det: ”Röda Korsets förstahjälpare är redo att rycka in…” Detsamma gäller våra första hjälpen-grupper, skriv med liten bokstav. Observera att vi skriver förstahjälpare i ett ord.  </a:t>
            </a:r>
            <a:endParaRPr lang="sv-SE" dirty="0"/>
          </a:p>
          <a:p>
            <a:endParaRPr lang="sv-SE" sz="1200" kern="1200" baseline="0" dirty="0">
              <a:solidFill>
                <a:schemeClr val="tx1"/>
              </a:solidFill>
              <a:effectLst/>
              <a:latin typeface="+mn-lt"/>
              <a:ea typeface="+mn-ea"/>
              <a:cs typeface="+mn-cs"/>
            </a:endParaRPr>
          </a:p>
          <a:p>
            <a:endParaRPr lang="sv-SE" sz="1200" kern="1200" baseline="0" dirty="0">
              <a:solidFill>
                <a:schemeClr val="tx1"/>
              </a:solidFill>
              <a:effectLst/>
              <a:latin typeface="+mn-lt"/>
              <a:ea typeface="+mn-ea"/>
              <a:cs typeface="+mn-cs"/>
            </a:endParaRPr>
          </a:p>
          <a:p>
            <a:r>
              <a:rPr lang="sv-SE" sz="1200" kern="1200" baseline="0" dirty="0">
                <a:solidFill>
                  <a:schemeClr val="tx1"/>
                </a:solidFill>
                <a:effectLst/>
                <a:latin typeface="+mn-lt"/>
                <a:ea typeface="+mn-ea"/>
                <a:cs typeface="+mn-cs"/>
              </a:rPr>
              <a:t>Mer allmänt, se även förra bilden. </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Vid mer tillfälliga sammansättningar med </a:t>
            </a:r>
            <a:r>
              <a:rPr lang="sv-SE" sz="1200" kern="1200" dirty="0" err="1">
                <a:solidFill>
                  <a:schemeClr val="tx1"/>
                </a:solidFill>
                <a:effectLst/>
                <a:latin typeface="+mn-lt"/>
                <a:ea typeface="+mn-ea"/>
                <a:cs typeface="+mn-cs"/>
              </a:rPr>
              <a:t>flerordsuttryck</a:t>
            </a:r>
            <a:r>
              <a:rPr lang="sv-SE" sz="1200" kern="1200" dirty="0">
                <a:solidFill>
                  <a:schemeClr val="tx1"/>
                </a:solidFill>
                <a:effectLst/>
                <a:latin typeface="+mn-lt"/>
                <a:ea typeface="+mn-ea"/>
                <a:cs typeface="+mn-cs"/>
              </a:rPr>
              <a:t> som förled kan man dock för tydlighets skull sätta ut ett bindestreck före sista ordet, och då särskrivs givetvis de första leden: Göta kanal-jippo.</a:t>
            </a:r>
          </a:p>
          <a:p>
            <a:endParaRPr lang="sv-SE" sz="1200" b="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83CEBFA-8DA8-47D8-85DD-355328447A0F}" type="slidenum">
              <a:rPr lang="sv-SE" smtClean="0"/>
              <a:t>7</a:t>
            </a:fld>
            <a:endParaRPr lang="sv-SE"/>
          </a:p>
        </p:txBody>
      </p:sp>
    </p:spTree>
    <p:extLst>
      <p:ext uri="{BB962C8B-B14F-4D97-AF65-F5344CB8AC3E}">
        <p14:creationId xmlns:p14="http://schemas.microsoft.com/office/powerpoint/2010/main" val="1948502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Liten petitess: om det kan bli risk för missförstånd kan</a:t>
            </a:r>
            <a:r>
              <a:rPr lang="sv-SE" sz="1200" baseline="0" dirty="0"/>
              <a:t> man använda fler versaler, t.ex. </a:t>
            </a:r>
            <a:r>
              <a:rPr lang="sv-SE" sz="1200" dirty="0"/>
              <a:t>Världens Barn.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Stor bokstav gäller för alla namn. Huvudregeln vid flerordiga namn är att en stor bokstav på första ordet räcker.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(Men, som sagt, företag och organisationer – något</a:t>
            </a:r>
            <a:r>
              <a:rPr lang="sv-SE" baseline="0" dirty="0"/>
              <a:t> annat än konferenser och kampanjer alltså – är att de skrivs enligt egen praxis (Svenska Röda Korset, till exempel), kan man inte kolla upp praxis är det en versal som gäller.)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Givetvis skrivs personnamn med stora bokstäver i alla led.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Se vidare övriga bilder/</a:t>
            </a:r>
            <a:r>
              <a:rPr lang="sv-SE" baseline="0" dirty="0" err="1"/>
              <a:t>slides</a:t>
            </a:r>
            <a:r>
              <a:rPr lang="sv-SE" baseline="0" dirty="0"/>
              <a:t>.</a:t>
            </a:r>
            <a:endParaRPr lang="sv-SE" dirty="0"/>
          </a:p>
          <a:p>
            <a:endParaRPr lang="sv-SE" dirty="0"/>
          </a:p>
        </p:txBody>
      </p:sp>
      <p:sp>
        <p:nvSpPr>
          <p:cNvPr id="4" name="Platshållare för bildnummer 3"/>
          <p:cNvSpPr>
            <a:spLocks noGrp="1"/>
          </p:cNvSpPr>
          <p:nvPr>
            <p:ph type="sldNum" sz="quarter" idx="5"/>
          </p:nvPr>
        </p:nvSpPr>
        <p:spPr/>
        <p:txBody>
          <a:bodyPr/>
          <a:lstStyle/>
          <a:p>
            <a:fld id="{683CEBFA-8DA8-47D8-85DD-355328447A0F}" type="slidenum">
              <a:rPr lang="sv-SE" smtClean="0"/>
              <a:t>8</a:t>
            </a:fld>
            <a:endParaRPr lang="sv-SE"/>
          </a:p>
        </p:txBody>
      </p:sp>
    </p:spTree>
    <p:extLst>
      <p:ext uri="{BB962C8B-B14F-4D97-AF65-F5344CB8AC3E}">
        <p14:creationId xmlns:p14="http://schemas.microsoft.com/office/powerpoint/2010/main" val="2990531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Vad </a:t>
            </a:r>
            <a:r>
              <a:rPr lang="sv-SE" b="1" dirty="0"/>
              <a:t>gäller generalsekreterare och ordförande</a:t>
            </a:r>
            <a:r>
              <a:rPr lang="sv-SE" dirty="0"/>
              <a:t>: </a:t>
            </a:r>
            <a:r>
              <a:rPr lang="sv-SE" sz="1200" kern="1200" dirty="0">
                <a:solidFill>
                  <a:schemeClr val="tx1"/>
                </a:solidFill>
                <a:effectLst/>
                <a:latin typeface="+mn-lt"/>
                <a:ea typeface="+mn-ea"/>
                <a:cs typeface="+mn-cs"/>
              </a:rPr>
              <a:t>skriv på svenska i svensk text, inte general </a:t>
            </a:r>
            <a:r>
              <a:rPr lang="sv-SE" sz="1200" kern="1200" dirty="0" err="1">
                <a:solidFill>
                  <a:schemeClr val="tx1"/>
                </a:solidFill>
                <a:effectLst/>
                <a:latin typeface="+mn-lt"/>
                <a:ea typeface="+mn-ea"/>
                <a:cs typeface="+mn-cs"/>
              </a:rPr>
              <a:t>secretary</a:t>
            </a:r>
            <a:r>
              <a:rPr lang="sv-SE" sz="1200" kern="1200" dirty="0">
                <a:solidFill>
                  <a:schemeClr val="tx1"/>
                </a:solidFill>
                <a:effectLst/>
                <a:latin typeface="+mn-lt"/>
                <a:ea typeface="+mn-ea"/>
                <a:cs typeface="+mn-cs"/>
              </a:rPr>
              <a:t> eller president)</a:t>
            </a:r>
          </a:p>
          <a:p>
            <a:endParaRPr lang="sv-SE" dirty="0"/>
          </a:p>
        </p:txBody>
      </p:sp>
      <p:sp>
        <p:nvSpPr>
          <p:cNvPr id="4" name="Platshållare för bildnummer 3"/>
          <p:cNvSpPr>
            <a:spLocks noGrp="1"/>
          </p:cNvSpPr>
          <p:nvPr>
            <p:ph type="sldNum" sz="quarter" idx="5"/>
          </p:nvPr>
        </p:nvSpPr>
        <p:spPr/>
        <p:txBody>
          <a:bodyPr/>
          <a:lstStyle/>
          <a:p>
            <a:fld id="{683CEBFA-8DA8-47D8-85DD-355328447A0F}" type="slidenum">
              <a:rPr lang="sv-SE" smtClean="0"/>
              <a:t>9</a:t>
            </a:fld>
            <a:endParaRPr lang="sv-SE"/>
          </a:p>
        </p:txBody>
      </p:sp>
    </p:spTree>
    <p:extLst>
      <p:ext uri="{BB962C8B-B14F-4D97-AF65-F5344CB8AC3E}">
        <p14:creationId xmlns:p14="http://schemas.microsoft.com/office/powerpoint/2010/main" val="3928081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Normalt skrivs enheter och avdelningar,</a:t>
            </a:r>
            <a:r>
              <a:rPr lang="sv-SE" baseline="0" dirty="0"/>
              <a:t> funktioner, staber med mera </a:t>
            </a:r>
            <a:r>
              <a:rPr lang="sv-SE" dirty="0"/>
              <a:t>med små bokstäver, enligt Språkrådet. I Svenska Röda Korset har vi dock beslutat att använda </a:t>
            </a:r>
            <a:r>
              <a:rPr lang="sv-SE" i="1" dirty="0"/>
              <a:t>en</a:t>
            </a:r>
            <a:r>
              <a:rPr lang="sv-SE" dirty="0"/>
              <a:t> versal på namnen på avdelningar,</a:t>
            </a:r>
            <a:r>
              <a:rPr lang="sv-SE" baseline="0" dirty="0"/>
              <a:t> enheter med mera.</a:t>
            </a:r>
            <a:endParaRPr lang="sv-SE" dirty="0"/>
          </a:p>
          <a:p>
            <a:endParaRPr lang="sv-SE" dirty="0"/>
          </a:p>
        </p:txBody>
      </p:sp>
      <p:sp>
        <p:nvSpPr>
          <p:cNvPr id="4" name="Platshållare för bildnummer 3"/>
          <p:cNvSpPr>
            <a:spLocks noGrp="1"/>
          </p:cNvSpPr>
          <p:nvPr>
            <p:ph type="sldNum" sz="quarter" idx="5"/>
          </p:nvPr>
        </p:nvSpPr>
        <p:spPr/>
        <p:txBody>
          <a:bodyPr/>
          <a:lstStyle/>
          <a:p>
            <a:fld id="{683CEBFA-8DA8-47D8-85DD-355328447A0F}" type="slidenum">
              <a:rPr lang="sv-SE" smtClean="0"/>
              <a:t>10</a:t>
            </a:fld>
            <a:endParaRPr lang="sv-SE"/>
          </a:p>
        </p:txBody>
      </p:sp>
    </p:spTree>
    <p:extLst>
      <p:ext uri="{BB962C8B-B14F-4D97-AF65-F5344CB8AC3E}">
        <p14:creationId xmlns:p14="http://schemas.microsoft.com/office/powerpoint/2010/main" val="3272869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3"/>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436000"/>
            <a:ext cx="12191995" cy="838199"/>
          </a:xfrm>
          <a:prstGeom prst="rect">
            <a:avLst/>
          </a:prstGeom>
        </p:spPr>
      </p:pic>
      <p:sp>
        <p:nvSpPr>
          <p:cNvPr id="2" name="Rubrik 1"/>
          <p:cNvSpPr>
            <a:spLocks noGrp="1"/>
          </p:cNvSpPr>
          <p:nvPr>
            <p:ph type="ctrTitle" hasCustomPrompt="1"/>
          </p:nvPr>
        </p:nvSpPr>
        <p:spPr>
          <a:xfrm>
            <a:off x="652800" y="1058400"/>
            <a:ext cx="10886400" cy="4057200"/>
          </a:xfrm>
        </p:spPr>
        <p:txBody>
          <a:bodyPr anchor="ctr" anchorCtr="0"/>
          <a:lstStyle>
            <a:lvl1pPr algn="ctr">
              <a:defRPr sz="7200" b="0" i="0" cap="all" baseline="0">
                <a:latin typeface="Meet Me In Brooklyn" panose="02000506000000020004" pitchFamily="2" charset="0"/>
              </a:defRPr>
            </a:lvl1pPr>
          </a:lstStyle>
          <a:p>
            <a:r>
              <a:rPr lang="sv-SE" dirty="0"/>
              <a:t>Lägg till rubrik</a:t>
            </a:r>
            <a:br>
              <a:rPr lang="sv-SE" dirty="0"/>
            </a:br>
            <a:r>
              <a:rPr lang="sv-SE" dirty="0"/>
              <a:t>i rött eller svart</a:t>
            </a:r>
          </a:p>
        </p:txBody>
      </p:sp>
      <p:sp>
        <p:nvSpPr>
          <p:cNvPr id="3" name="Underrubrik 2"/>
          <p:cNvSpPr>
            <a:spLocks noGrp="1"/>
          </p:cNvSpPr>
          <p:nvPr>
            <p:ph type="subTitle" idx="1" hasCustomPrompt="1"/>
          </p:nvPr>
        </p:nvSpPr>
        <p:spPr>
          <a:xfrm>
            <a:off x="652800" y="5706000"/>
            <a:ext cx="5115600" cy="334800"/>
          </a:xfrm>
        </p:spPr>
        <p:txBody>
          <a:bodyPr anchor="ctr" anchorCtr="0"/>
          <a:lstStyle>
            <a:lvl1pPr marL="0" indent="0" algn="l">
              <a:lnSpc>
                <a:spcPct val="100000"/>
              </a:lnSpc>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Presentation DD månad ÅÅÅÅ</a:t>
            </a:r>
          </a:p>
        </p:txBody>
      </p:sp>
      <p:sp>
        <p:nvSpPr>
          <p:cNvPr id="4" name="Platshållare för datum 3"/>
          <p:cNvSpPr>
            <a:spLocks noGrp="1"/>
          </p:cNvSpPr>
          <p:nvPr>
            <p:ph type="dt" sz="half" idx="10"/>
          </p:nvPr>
        </p:nvSpPr>
        <p:spPr/>
        <p:txBody>
          <a:bodyPr/>
          <a:lstStyle/>
          <a:p>
            <a:fld id="{CEFD04FD-0136-41EA-89F0-8F041D7B6798}" type="datetimeFigureOut">
              <a:rPr lang="sv-SE" smtClean="0"/>
              <a:t>2022-04-01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1915416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nt foto + värdecitat">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8"/>
            <a:ext cx="12192000" cy="6857222"/>
          </a:xfrm>
          <a:prstGeom prst="rect">
            <a:avLst/>
          </a:prstGeom>
        </p:spPr>
      </p:pic>
      <p:sp>
        <p:nvSpPr>
          <p:cNvPr id="3" name="Platshållare för datum 2"/>
          <p:cNvSpPr>
            <a:spLocks noGrp="1"/>
          </p:cNvSpPr>
          <p:nvPr>
            <p:ph type="dt" sz="half" idx="10"/>
          </p:nvPr>
        </p:nvSpPr>
        <p:spPr/>
        <p:txBody>
          <a:bodyPr/>
          <a:lstStyle>
            <a:lvl1pPr>
              <a:defRPr>
                <a:solidFill>
                  <a:schemeClr val="bg1"/>
                </a:solidFill>
              </a:defRPr>
            </a:lvl1pPr>
          </a:lstStyle>
          <a:p>
            <a:fld id="{CEFD04FD-0136-41EA-89F0-8F041D7B6798}" type="datetimeFigureOut">
              <a:rPr lang="sv-SE" smtClean="0"/>
              <a:t>2022-04-01</a:t>
            </a:fld>
            <a:endParaRPr lang="sv-SE"/>
          </a:p>
        </p:txBody>
      </p:sp>
      <p:sp>
        <p:nvSpPr>
          <p:cNvPr id="4" name="Platshållare för sidfot 3"/>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p:cNvSpPr>
            <a:spLocks noGrp="1"/>
          </p:cNvSpPr>
          <p:nvPr>
            <p:ph type="sldNum" sz="quarter" idx="12"/>
          </p:nvPr>
        </p:nvSpPr>
        <p:spPr/>
        <p:txBody>
          <a:bodyPr/>
          <a:lstStyle>
            <a:lvl1pPr>
              <a:defRPr>
                <a:solidFill>
                  <a:schemeClr val="bg1"/>
                </a:solidFill>
              </a:defRPr>
            </a:lvl1pPr>
          </a:lstStyle>
          <a:p>
            <a:fld id="{BDAAF25B-20E9-4EB5-8B4F-D2AC0A592DDB}" type="slidenum">
              <a:rPr lang="sv-SE" smtClean="0"/>
              <a:t>‹#›</a:t>
            </a:fld>
            <a:endParaRPr lang="sv-SE"/>
          </a:p>
        </p:txBody>
      </p:sp>
      <p:pic>
        <p:nvPicPr>
          <p:cNvPr id="12" name="Bildobjekt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0000" y="5436000"/>
            <a:ext cx="2568181" cy="838800"/>
          </a:xfrm>
          <a:prstGeom prst="rect">
            <a:avLst/>
          </a:prstGeom>
        </p:spPr>
      </p:pic>
      <p:sp>
        <p:nvSpPr>
          <p:cNvPr id="9" name="textruta 8"/>
          <p:cNvSpPr txBox="1"/>
          <p:nvPr/>
        </p:nvSpPr>
        <p:spPr>
          <a:xfrm>
            <a:off x="622710" y="4467117"/>
            <a:ext cx="4769224" cy="1938992"/>
          </a:xfrm>
          <a:prstGeom prst="rect">
            <a:avLst/>
          </a:prstGeom>
          <a:noFill/>
        </p:spPr>
        <p:txBody>
          <a:bodyPr wrap="square" rtlCol="0">
            <a:spAutoFit/>
          </a:bodyPr>
          <a:lstStyle/>
          <a:p>
            <a:r>
              <a:rPr lang="sv-SE" sz="4000" b="0" i="0" cap="all" baseline="0" dirty="0">
                <a:solidFill>
                  <a:schemeClr val="accent1"/>
                </a:solidFill>
                <a:latin typeface="Meet Me In Brooklyn" panose="02000506000000020004" pitchFamily="2" charset="0"/>
              </a:rPr>
              <a:t>Ingen ska</a:t>
            </a:r>
          </a:p>
          <a:p>
            <a:r>
              <a:rPr lang="sv-SE" sz="4000" b="0" i="0" cap="all" baseline="0" dirty="0">
                <a:solidFill>
                  <a:schemeClr val="accent1"/>
                </a:solidFill>
                <a:latin typeface="Meet Me In Brooklyn" panose="02000506000000020004" pitchFamily="2" charset="0"/>
              </a:rPr>
              <a:t>Lämnas ensam</a:t>
            </a:r>
          </a:p>
          <a:p>
            <a:r>
              <a:rPr lang="sv-SE" sz="4000" b="0" i="0" cap="all" baseline="0" dirty="0">
                <a:solidFill>
                  <a:schemeClr val="bg1"/>
                </a:solidFill>
                <a:latin typeface="Meet Me In Brooklyn" panose="02000506000000020004" pitchFamily="2" charset="0"/>
              </a:rPr>
              <a:t>I en katastrof</a:t>
            </a:r>
          </a:p>
        </p:txBody>
      </p:sp>
    </p:spTree>
    <p:extLst>
      <p:ext uri="{BB962C8B-B14F-4D97-AF65-F5344CB8AC3E}">
        <p14:creationId xmlns:p14="http://schemas.microsoft.com/office/powerpoint/2010/main" val="351037096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v foto + värdecitat">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9"/>
            <a:ext cx="12192000" cy="6857221"/>
          </a:xfrm>
          <a:prstGeom prst="rect">
            <a:avLst/>
          </a:prstGeom>
        </p:spPr>
      </p:pic>
      <p:sp>
        <p:nvSpPr>
          <p:cNvPr id="3" name="Platshållare för datum 2"/>
          <p:cNvSpPr>
            <a:spLocks noGrp="1"/>
          </p:cNvSpPr>
          <p:nvPr>
            <p:ph type="dt" sz="half" idx="10"/>
          </p:nvPr>
        </p:nvSpPr>
        <p:spPr/>
        <p:txBody>
          <a:bodyPr/>
          <a:lstStyle>
            <a:lvl1pPr>
              <a:defRPr>
                <a:solidFill>
                  <a:schemeClr val="bg1"/>
                </a:solidFill>
              </a:defRPr>
            </a:lvl1pPr>
          </a:lstStyle>
          <a:p>
            <a:fld id="{CEFD04FD-0136-41EA-89F0-8F041D7B6798}" type="datetimeFigureOut">
              <a:rPr lang="sv-SE" smtClean="0"/>
              <a:t>2022-04-01</a:t>
            </a:fld>
            <a:endParaRPr lang="sv-SE"/>
          </a:p>
        </p:txBody>
      </p:sp>
      <p:sp>
        <p:nvSpPr>
          <p:cNvPr id="4" name="Platshållare för sidfot 3"/>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p:cNvSpPr>
            <a:spLocks noGrp="1"/>
          </p:cNvSpPr>
          <p:nvPr>
            <p:ph type="sldNum" sz="quarter" idx="12"/>
          </p:nvPr>
        </p:nvSpPr>
        <p:spPr/>
        <p:txBody>
          <a:bodyPr/>
          <a:lstStyle>
            <a:lvl1pPr>
              <a:defRPr>
                <a:solidFill>
                  <a:schemeClr val="bg1"/>
                </a:solidFill>
              </a:defRPr>
            </a:lvl1pPr>
          </a:lstStyle>
          <a:p>
            <a:fld id="{BDAAF25B-20E9-4EB5-8B4F-D2AC0A592DDB}" type="slidenum">
              <a:rPr lang="sv-SE" smtClean="0"/>
              <a:t>‹#›</a:t>
            </a:fld>
            <a:endParaRPr lang="sv-SE"/>
          </a:p>
        </p:txBody>
      </p:sp>
      <p:pic>
        <p:nvPicPr>
          <p:cNvPr id="12" name="Bildobjekt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0000" y="5436000"/>
            <a:ext cx="2568181" cy="838800"/>
          </a:xfrm>
          <a:prstGeom prst="rect">
            <a:avLst/>
          </a:prstGeom>
        </p:spPr>
      </p:pic>
      <p:sp>
        <p:nvSpPr>
          <p:cNvPr id="9" name="textruta 8"/>
          <p:cNvSpPr txBox="1"/>
          <p:nvPr/>
        </p:nvSpPr>
        <p:spPr>
          <a:xfrm>
            <a:off x="622800" y="4467599"/>
            <a:ext cx="4769224" cy="1940400"/>
          </a:xfrm>
          <a:prstGeom prst="rect">
            <a:avLst/>
          </a:prstGeom>
          <a:noFill/>
        </p:spPr>
        <p:txBody>
          <a:bodyPr wrap="square" rtlCol="0" anchor="b">
            <a:spAutoFit/>
          </a:bodyPr>
          <a:lstStyle/>
          <a:p>
            <a:r>
              <a:rPr lang="sv-SE" sz="4000" b="0" i="0" cap="all" baseline="0" dirty="0">
                <a:solidFill>
                  <a:schemeClr val="bg1"/>
                </a:solidFill>
                <a:latin typeface="Meet Me In Brooklyn" panose="02000506000000020004" pitchFamily="2" charset="0"/>
              </a:rPr>
              <a:t>Vi räddar liv</a:t>
            </a:r>
          </a:p>
          <a:p>
            <a:r>
              <a:rPr lang="sv-SE" sz="4000" b="0" i="0" cap="all" baseline="0" dirty="0">
                <a:solidFill>
                  <a:schemeClr val="accent1"/>
                </a:solidFill>
                <a:latin typeface="Meet Me In Brooklyn" panose="02000506000000020004" pitchFamily="2" charset="0"/>
              </a:rPr>
              <a:t>Och ger hopp</a:t>
            </a:r>
          </a:p>
        </p:txBody>
      </p:sp>
    </p:spTree>
    <p:extLst>
      <p:ext uri="{BB962C8B-B14F-4D97-AF65-F5344CB8AC3E}">
        <p14:creationId xmlns:p14="http://schemas.microsoft.com/office/powerpoint/2010/main" val="4195590784"/>
      </p:ext>
    </p:extLst>
  </p:cSld>
  <p:clrMapOvr>
    <a:masterClrMapping/>
  </p:clrMapOvr>
  <p:extLst>
    <p:ext uri="{DCECCB84-F9BA-43D5-87BE-67443E8EF086}">
      <p15:sldGuideLst xmlns:p15="http://schemas.microsoft.com/office/powerpoint/2012/main">
        <p15:guide id="1" orient="horz" pos="397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Eget foto + värdecitat">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0" y="0"/>
            <a:ext cx="12192000" cy="6858000"/>
          </a:xfrm>
        </p:spPr>
        <p:txBody>
          <a:bodyPr tIns="144000"/>
          <a:lstStyle>
            <a:lvl1pPr marL="0" indent="0" algn="ctr">
              <a:buNone/>
              <a:defRPr/>
            </a:lvl1pPr>
          </a:lstStyle>
          <a:p>
            <a:r>
              <a:rPr lang="sv-SE" dirty="0"/>
              <a:t>Dra bilden till platshållaren eller klicka på ikonen nedan för att lägga till den i bakgrunden </a:t>
            </a:r>
          </a:p>
        </p:txBody>
      </p:sp>
      <p:sp>
        <p:nvSpPr>
          <p:cNvPr id="2" name="Rubrik 1"/>
          <p:cNvSpPr>
            <a:spLocks noGrp="1"/>
          </p:cNvSpPr>
          <p:nvPr>
            <p:ph type="title" hasCustomPrompt="1"/>
          </p:nvPr>
        </p:nvSpPr>
        <p:spPr>
          <a:xfrm>
            <a:off x="622800" y="4467600"/>
            <a:ext cx="4770000" cy="1940400"/>
          </a:xfrm>
          <a:solidFill>
            <a:schemeClr val="tx1">
              <a:alpha val="0"/>
            </a:schemeClr>
          </a:solidFill>
        </p:spPr>
        <p:txBody>
          <a:bodyPr anchor="b">
            <a:noAutofit/>
          </a:bodyPr>
          <a:lstStyle>
            <a:lvl1pPr algn="l">
              <a:defRPr sz="4000" b="0" i="0" cap="all" baseline="0">
                <a:latin typeface="Meet Me In Brooklyn" panose="02000506000000020004" pitchFamily="2" charset="0"/>
              </a:defRPr>
            </a:lvl1pPr>
          </a:lstStyle>
          <a:p>
            <a:r>
              <a:rPr lang="sv-SE" dirty="0"/>
              <a:t>Eller citat i nederkant i rött, svart eller vitt</a:t>
            </a:r>
          </a:p>
        </p:txBody>
      </p:sp>
      <p:sp>
        <p:nvSpPr>
          <p:cNvPr id="3" name="Platshållare för datum 2"/>
          <p:cNvSpPr>
            <a:spLocks noGrp="1"/>
          </p:cNvSpPr>
          <p:nvPr>
            <p:ph type="dt" sz="half" idx="10"/>
          </p:nvPr>
        </p:nvSpPr>
        <p:spPr/>
        <p:txBody>
          <a:bodyPr/>
          <a:lstStyle/>
          <a:p>
            <a:fld id="{CEFD04FD-0136-41EA-89F0-8F041D7B6798}" type="datetimeFigureOut">
              <a:rPr lang="sv-SE" smtClean="0"/>
              <a:t>2022-04-01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DAAF25B-20E9-4EB5-8B4F-D2AC0A592DDB}" type="slidenum">
              <a:rPr lang="sv-SE" smtClean="0"/>
              <a:t>‹#›</a:t>
            </a:fld>
            <a:endParaRPr lang="sv-SE"/>
          </a:p>
        </p:txBody>
      </p:sp>
      <p:sp>
        <p:nvSpPr>
          <p:cNvPr id="7" name="Platshållare för text 6"/>
          <p:cNvSpPr>
            <a:spLocks noGrp="1"/>
          </p:cNvSpPr>
          <p:nvPr>
            <p:ph type="body" sz="quarter" idx="14" hasCustomPrompt="1"/>
          </p:nvPr>
        </p:nvSpPr>
        <p:spPr>
          <a:xfrm>
            <a:off x="9628832" y="5436000"/>
            <a:ext cx="2566800" cy="838800"/>
          </a:xfrm>
          <a:blipFill>
            <a:blip r:embed="rId2"/>
            <a:stretch>
              <a:fillRect/>
            </a:stretch>
          </a:blipFill>
        </p:spPr>
        <p:txBody>
          <a:bodyPr lIns="0" rIns="0" bIns="0"/>
          <a:lstStyle>
            <a:lvl1pPr marL="0" indent="0">
              <a:buNone/>
              <a:defRPr/>
            </a:lvl1pPr>
            <a:lvl5pPr marL="1913400" indent="0">
              <a:buNone/>
              <a:defRPr/>
            </a:lvl5pPr>
          </a:lstStyle>
          <a:p>
            <a:pPr lvl="0"/>
            <a:r>
              <a:rPr lang="sv-SE" dirty="0"/>
              <a:t> </a:t>
            </a:r>
          </a:p>
        </p:txBody>
      </p:sp>
      <p:sp>
        <p:nvSpPr>
          <p:cNvPr id="11" name="Platshållare för text 10"/>
          <p:cNvSpPr>
            <a:spLocks noGrp="1"/>
          </p:cNvSpPr>
          <p:nvPr>
            <p:ph type="body" sz="quarter" idx="15" hasCustomPrompt="1"/>
          </p:nvPr>
        </p:nvSpPr>
        <p:spPr>
          <a:xfrm>
            <a:off x="622800" y="781049"/>
            <a:ext cx="4770000" cy="1940400"/>
          </a:xfrm>
          <a:solidFill>
            <a:schemeClr val="accent1">
              <a:alpha val="0"/>
            </a:schemeClr>
          </a:solidFill>
        </p:spPr>
        <p:txBody>
          <a:bodyPr>
            <a:noAutofit/>
          </a:bodyPr>
          <a:lstStyle>
            <a:lvl1pPr marL="0" indent="0">
              <a:buFontTx/>
              <a:buNone/>
              <a:defRPr sz="4000" b="0" i="0" cap="all" baseline="0">
                <a:latin typeface="Meet Me In Brooklyn" panose="02000506000000020004" pitchFamily="2" charset="0"/>
              </a:defRPr>
            </a:lvl1pPr>
          </a:lstStyle>
          <a:p>
            <a:pPr lvl="0"/>
            <a:r>
              <a:rPr lang="sv-SE" dirty="0"/>
              <a:t>Ett citat i ovankant i rött, svart eller vitt</a:t>
            </a:r>
          </a:p>
        </p:txBody>
      </p:sp>
    </p:spTree>
    <p:extLst>
      <p:ext uri="{BB962C8B-B14F-4D97-AF65-F5344CB8AC3E}">
        <p14:creationId xmlns:p14="http://schemas.microsoft.com/office/powerpoint/2010/main" val="3226677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vslutning">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52530" y="650137"/>
            <a:ext cx="10886941" cy="4445603"/>
          </a:xfrm>
        </p:spPr>
        <p:txBody>
          <a:bodyPr anchor="ctr"/>
          <a:lstStyle>
            <a:lvl1pPr algn="ctr">
              <a:defRPr sz="7200" b="0" i="0" cap="all" baseline="0">
                <a:latin typeface="Meet Me In Brooklyn" panose="02000506000000020004" pitchFamily="2" charset="0"/>
              </a:defRPr>
            </a:lvl1pPr>
          </a:lstStyle>
          <a:p>
            <a:r>
              <a:rPr lang="sv-SE" dirty="0"/>
              <a:t>Lägg till</a:t>
            </a:r>
            <a:br>
              <a:rPr lang="sv-SE" dirty="0"/>
            </a:br>
            <a:r>
              <a:rPr lang="sv-SE" dirty="0"/>
              <a:t>avslutande text</a:t>
            </a:r>
            <a:br>
              <a:rPr lang="sv-SE" dirty="0"/>
            </a:br>
            <a:r>
              <a:rPr lang="sv-SE" dirty="0"/>
              <a:t>i rött eller svart</a:t>
            </a:r>
          </a:p>
        </p:txBody>
      </p:sp>
      <p:sp>
        <p:nvSpPr>
          <p:cNvPr id="4" name="Platshållare för datum 3"/>
          <p:cNvSpPr>
            <a:spLocks noGrp="1"/>
          </p:cNvSpPr>
          <p:nvPr>
            <p:ph type="dt" sz="half" idx="10"/>
          </p:nvPr>
        </p:nvSpPr>
        <p:spPr/>
        <p:txBody>
          <a:bodyPr/>
          <a:lstStyle/>
          <a:p>
            <a:fld id="{CEFD04FD-0136-41EA-89F0-8F041D7B6798}" type="datetimeFigureOut">
              <a:rPr lang="sv-SE" smtClean="0"/>
              <a:t>2022-04-01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DAAF25B-20E9-4EB5-8B4F-D2AC0A592DDB}" type="slidenum">
              <a:rPr lang="sv-SE" smtClean="0"/>
              <a:t>‹#›</a:t>
            </a:fld>
            <a:endParaRPr lang="sv-SE"/>
          </a:p>
        </p:txBody>
      </p:sp>
      <p:sp>
        <p:nvSpPr>
          <p:cNvPr id="11" name="Rektangel 10"/>
          <p:cNvSpPr/>
          <p:nvPr/>
        </p:nvSpPr>
        <p:spPr>
          <a:xfrm>
            <a:off x="10376080" y="5666704"/>
            <a:ext cx="1327823" cy="49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0000" y="5436000"/>
            <a:ext cx="2568181" cy="838800"/>
          </a:xfrm>
          <a:prstGeom prst="rect">
            <a:avLst/>
          </a:prstGeom>
        </p:spPr>
      </p:pic>
    </p:spTree>
    <p:extLst>
      <p:ext uri="{BB962C8B-B14F-4D97-AF65-F5344CB8AC3E}">
        <p14:creationId xmlns:p14="http://schemas.microsoft.com/office/powerpoint/2010/main" val="1543618999"/>
      </p:ext>
    </p:extLst>
  </p:cSld>
  <p:clrMapOvr>
    <a:masterClrMapping/>
  </p:clrMapOvr>
  <p:extLst>
    <p:ext uri="{DCECCB84-F9BA-43D5-87BE-67443E8EF086}">
      <p15:sldGuideLst xmlns:p15="http://schemas.microsoft.com/office/powerpoint/2012/main">
        <p15:guide id="1" orient="horz" pos="39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lIns="36000"/>
          <a:lstStyle>
            <a:lvl1pPr>
              <a:defRPr/>
            </a:lvl1pPr>
          </a:lstStyle>
          <a:p>
            <a:r>
              <a:rPr lang="sv-SE" dirty="0"/>
              <a:t>Lägg till rubrik</a:t>
            </a:r>
          </a:p>
        </p:txBody>
      </p:sp>
      <p:sp>
        <p:nvSpPr>
          <p:cNvPr id="3" name="Platshållare för innehåll 2"/>
          <p:cNvSpPr>
            <a:spLocks noGrp="1"/>
          </p:cNvSpPr>
          <p:nvPr>
            <p:ph idx="1" hasCustomPrompt="1"/>
          </p:nvPr>
        </p:nvSpPr>
        <p:spPr>
          <a:xfrm>
            <a:off x="669600" y="1648800"/>
            <a:ext cx="9777600" cy="3823200"/>
          </a:xfrm>
        </p:spPr>
        <p:txBody>
          <a:bodyPr lIns="36000" tIns="0"/>
          <a:lstStyle>
            <a:lvl1pPr marL="144000">
              <a:defRPr/>
            </a:lvl1pPr>
          </a:lstStyle>
          <a:p>
            <a:pPr lvl="0"/>
            <a:r>
              <a:rPr lang="sv-SE" dirty="0"/>
              <a:t>Klicka här för att lägga till text/punktlista och klicka på symbolerna nedan för att lägga till diagram, media etc.</a:t>
            </a:r>
          </a:p>
        </p:txBody>
      </p:sp>
      <p:sp>
        <p:nvSpPr>
          <p:cNvPr id="4" name="Platshållare för datum 3"/>
          <p:cNvSpPr>
            <a:spLocks noGrp="1"/>
          </p:cNvSpPr>
          <p:nvPr>
            <p:ph type="dt" sz="half" idx="10"/>
          </p:nvPr>
        </p:nvSpPr>
        <p:spPr/>
        <p:txBody>
          <a:bodyPr/>
          <a:lstStyle/>
          <a:p>
            <a:fld id="{CEFD04FD-0136-41EA-89F0-8F041D7B6798}" type="datetimeFigureOut">
              <a:rPr lang="sv-SE" smtClean="0"/>
              <a:t>2022-04-01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8442000" y="6282871"/>
            <a:ext cx="801527" cy="365125"/>
          </a:xfrm>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379687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52800" y="1152000"/>
            <a:ext cx="10886400" cy="3456095"/>
          </a:xfrm>
        </p:spPr>
        <p:txBody>
          <a:bodyPr anchor="ctr" anchorCtr="0"/>
          <a:lstStyle>
            <a:lvl1pPr algn="ctr">
              <a:defRPr sz="5400" b="0" i="0" cap="all" baseline="0">
                <a:latin typeface="Meet Me In Brooklyn" panose="02000506000000020004" pitchFamily="2" charset="0"/>
              </a:defRPr>
            </a:lvl1pPr>
          </a:lstStyle>
          <a:p>
            <a:r>
              <a:rPr lang="sv-SE" dirty="0"/>
              <a:t>Lägg till avsnittsrubrik</a:t>
            </a:r>
            <a:br>
              <a:rPr lang="sv-SE" dirty="0"/>
            </a:br>
            <a:r>
              <a:rPr lang="sv-SE" dirty="0"/>
              <a:t>i svart eller rött</a:t>
            </a:r>
          </a:p>
        </p:txBody>
      </p:sp>
      <p:sp>
        <p:nvSpPr>
          <p:cNvPr id="3" name="Platshållare för text 2"/>
          <p:cNvSpPr>
            <a:spLocks noGrp="1"/>
          </p:cNvSpPr>
          <p:nvPr>
            <p:ph type="body" idx="1" hasCustomPrompt="1"/>
          </p:nvPr>
        </p:nvSpPr>
        <p:spPr>
          <a:xfrm>
            <a:off x="651600" y="4719411"/>
            <a:ext cx="10886400" cy="605624"/>
          </a:xfrm>
        </p:spPr>
        <p:txBody>
          <a:bodyPr anchor="ctr" anchorCtr="0"/>
          <a:lstStyle>
            <a:lvl1pPr marL="0" indent="0" algn="ctr">
              <a:lnSpc>
                <a:spcPct val="100000"/>
              </a:lnSpc>
              <a:spcBef>
                <a:spcPts val="0"/>
              </a:spcBef>
              <a:buNone/>
              <a:defRPr sz="1800" b="0" i="0" cap="none"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 om nödvändigt</a:t>
            </a:r>
          </a:p>
        </p:txBody>
      </p:sp>
      <p:sp>
        <p:nvSpPr>
          <p:cNvPr id="4" name="Platshållare för datum 3"/>
          <p:cNvSpPr>
            <a:spLocks noGrp="1"/>
          </p:cNvSpPr>
          <p:nvPr>
            <p:ph type="dt" sz="half" idx="10"/>
          </p:nvPr>
        </p:nvSpPr>
        <p:spPr/>
        <p:txBody>
          <a:bodyPr/>
          <a:lstStyle/>
          <a:p>
            <a:fld id="{CEFD04FD-0136-41EA-89F0-8F041D7B6798}" type="datetimeFigureOut">
              <a:rPr lang="sv-SE" smtClean="0"/>
              <a:t>2022-04-01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DAAF25B-20E9-4EB5-8B4F-D2AC0A592DDB}" type="slidenum">
              <a:rPr lang="sv-SE" smtClean="0"/>
              <a:t>‹#›</a:t>
            </a:fld>
            <a:endParaRPr lang="sv-SE"/>
          </a:p>
        </p:txBody>
      </p:sp>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0000" y="5436000"/>
            <a:ext cx="2568181" cy="838800"/>
          </a:xfrm>
          <a:prstGeom prst="rect">
            <a:avLst/>
          </a:prstGeom>
        </p:spPr>
      </p:pic>
    </p:spTree>
    <p:extLst>
      <p:ext uri="{BB962C8B-B14F-4D97-AF65-F5344CB8AC3E}">
        <p14:creationId xmlns:p14="http://schemas.microsoft.com/office/powerpoint/2010/main" val="3530798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lIns="36000"/>
          <a:lstStyle>
            <a:lvl1pPr>
              <a:defRPr/>
            </a:lvl1pPr>
          </a:lstStyle>
          <a:p>
            <a:r>
              <a:rPr lang="sv-SE" dirty="0"/>
              <a:t>Lägg till rubrik</a:t>
            </a:r>
          </a:p>
        </p:txBody>
      </p:sp>
      <p:sp>
        <p:nvSpPr>
          <p:cNvPr id="3" name="Platshållare för innehåll 2"/>
          <p:cNvSpPr>
            <a:spLocks noGrp="1"/>
          </p:cNvSpPr>
          <p:nvPr>
            <p:ph sz="half" idx="1" hasCustomPrompt="1"/>
          </p:nvPr>
        </p:nvSpPr>
        <p:spPr>
          <a:xfrm>
            <a:off x="669600" y="1648799"/>
            <a:ext cx="4719600" cy="3801600"/>
          </a:xfrm>
        </p:spPr>
        <p:txBody>
          <a:bodyPr lIns="36000" tIns="0"/>
          <a:lstStyle>
            <a:lvl1pPr>
              <a:defRPr/>
            </a:lvl1pPr>
          </a:lstStyle>
          <a:p>
            <a:pPr lvl="0"/>
            <a:r>
              <a:rPr lang="sv-SE" dirty="0"/>
              <a:t>Klicka här för att lägga till text/punktlista och klicka på symbolerna nedan för att lägga till diagram, media etc.</a:t>
            </a:r>
          </a:p>
          <a:p>
            <a:pPr lvl="0"/>
            <a:endParaRPr lang="sv-SE" dirty="0"/>
          </a:p>
        </p:txBody>
      </p:sp>
      <p:sp>
        <p:nvSpPr>
          <p:cNvPr id="4" name="Platshållare för innehåll 3"/>
          <p:cNvSpPr>
            <a:spLocks noGrp="1"/>
          </p:cNvSpPr>
          <p:nvPr>
            <p:ph sz="half" idx="2" hasCustomPrompt="1"/>
          </p:nvPr>
        </p:nvSpPr>
        <p:spPr>
          <a:xfrm>
            <a:off x="5706000" y="1648799"/>
            <a:ext cx="4719600" cy="3801600"/>
          </a:xfrm>
        </p:spPr>
        <p:txBody>
          <a:bodyPr lIns="36000" tIns="0"/>
          <a:lstStyle>
            <a:lvl1pPr>
              <a:defRPr/>
            </a:lvl1pPr>
          </a:lstStyle>
          <a:p>
            <a:pPr lvl="0"/>
            <a:r>
              <a:rPr lang="sv-SE" dirty="0"/>
              <a:t>Klicka här för att lägga till text/punktlista och klicka på symbolerna nedan för att lägga till diagram, media etc. </a:t>
            </a:r>
          </a:p>
        </p:txBody>
      </p:sp>
      <p:sp>
        <p:nvSpPr>
          <p:cNvPr id="5" name="Platshållare för datum 4"/>
          <p:cNvSpPr>
            <a:spLocks noGrp="1"/>
          </p:cNvSpPr>
          <p:nvPr>
            <p:ph type="dt" sz="half" idx="10"/>
          </p:nvPr>
        </p:nvSpPr>
        <p:spPr/>
        <p:txBody>
          <a:bodyPr/>
          <a:lstStyle/>
          <a:p>
            <a:fld id="{CEFD04FD-0136-41EA-89F0-8F041D7B6798}" type="datetimeFigureOut">
              <a:rPr lang="sv-SE" smtClean="0"/>
              <a:t>2022-04-01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1160628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69600" y="748800"/>
            <a:ext cx="9777600" cy="507600"/>
          </a:xfrm>
        </p:spPr>
        <p:txBody>
          <a:bodyPr lIns="36000"/>
          <a:lstStyle>
            <a:lvl1pPr>
              <a:defRPr/>
            </a:lvl1pPr>
          </a:lstStyle>
          <a:p>
            <a:r>
              <a:rPr lang="sv-SE" dirty="0"/>
              <a:t>Lägg till rubrik</a:t>
            </a:r>
          </a:p>
        </p:txBody>
      </p:sp>
      <p:sp>
        <p:nvSpPr>
          <p:cNvPr id="3" name="Platshållare för text 2"/>
          <p:cNvSpPr>
            <a:spLocks noGrp="1"/>
          </p:cNvSpPr>
          <p:nvPr>
            <p:ph type="body" idx="1" hasCustomPrompt="1"/>
          </p:nvPr>
        </p:nvSpPr>
        <p:spPr>
          <a:xfrm>
            <a:off x="669600" y="1648800"/>
            <a:ext cx="4719600" cy="331200"/>
          </a:xfrm>
        </p:spPr>
        <p:txBody>
          <a:bodyPr lIns="36000" tIns="0" anchor="ct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Lägg till underrubrik</a:t>
            </a:r>
          </a:p>
        </p:txBody>
      </p:sp>
      <p:sp>
        <p:nvSpPr>
          <p:cNvPr id="4" name="Platshållare för innehåll 3"/>
          <p:cNvSpPr>
            <a:spLocks noGrp="1"/>
          </p:cNvSpPr>
          <p:nvPr>
            <p:ph sz="half" idx="2" hasCustomPrompt="1"/>
          </p:nvPr>
        </p:nvSpPr>
        <p:spPr>
          <a:xfrm>
            <a:off x="669600" y="2152799"/>
            <a:ext cx="4719600" cy="3297600"/>
          </a:xfrm>
        </p:spPr>
        <p:txBody>
          <a:bodyPr lIns="36000" tIns="0"/>
          <a:lstStyle>
            <a:lvl1pPr>
              <a:defRPr/>
            </a:lvl1pPr>
          </a:lstStyle>
          <a:p>
            <a:pPr lvl="0"/>
            <a:r>
              <a:rPr lang="sv-SE" dirty="0"/>
              <a:t>Klicka här för att lägga till text/punktlista och klicka på symbolerna nedan för att lägga till diagram, media etc.</a:t>
            </a:r>
          </a:p>
        </p:txBody>
      </p:sp>
      <p:sp>
        <p:nvSpPr>
          <p:cNvPr id="5" name="Platshållare för text 4"/>
          <p:cNvSpPr>
            <a:spLocks noGrp="1"/>
          </p:cNvSpPr>
          <p:nvPr>
            <p:ph type="body" sz="quarter" idx="3" hasCustomPrompt="1"/>
          </p:nvPr>
        </p:nvSpPr>
        <p:spPr>
          <a:xfrm>
            <a:off x="5727600" y="1648800"/>
            <a:ext cx="4719600" cy="331200"/>
          </a:xfrm>
        </p:spPr>
        <p:txBody>
          <a:bodyPr lIns="36000" tIns="0" anchor="ct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Lägg till underrubrik</a:t>
            </a:r>
          </a:p>
        </p:txBody>
      </p:sp>
      <p:sp>
        <p:nvSpPr>
          <p:cNvPr id="6" name="Platshållare för innehåll 5"/>
          <p:cNvSpPr>
            <a:spLocks noGrp="1"/>
          </p:cNvSpPr>
          <p:nvPr>
            <p:ph sz="quarter" idx="4" hasCustomPrompt="1"/>
          </p:nvPr>
        </p:nvSpPr>
        <p:spPr>
          <a:xfrm>
            <a:off x="5727600" y="2142397"/>
            <a:ext cx="4719600" cy="3297600"/>
          </a:xfrm>
        </p:spPr>
        <p:txBody>
          <a:bodyPr lIns="36000" tIns="0"/>
          <a:lstStyle>
            <a:lvl1pPr>
              <a:defRPr/>
            </a:lvl1pPr>
          </a:lstStyle>
          <a:p>
            <a:pPr lvl="0"/>
            <a:r>
              <a:rPr lang="sv-SE" dirty="0"/>
              <a:t>Klicka här för att lägga till text/punktlista och klicka på symbolerna nedan för att lägga till diagram, media etc.</a:t>
            </a:r>
          </a:p>
        </p:txBody>
      </p:sp>
      <p:sp>
        <p:nvSpPr>
          <p:cNvPr id="7" name="Platshållare för datum 6"/>
          <p:cNvSpPr>
            <a:spLocks noGrp="1"/>
          </p:cNvSpPr>
          <p:nvPr>
            <p:ph type="dt" sz="half" idx="10"/>
          </p:nvPr>
        </p:nvSpPr>
        <p:spPr/>
        <p:txBody>
          <a:bodyPr/>
          <a:lstStyle/>
          <a:p>
            <a:fld id="{CEFD04FD-0136-41EA-89F0-8F041D7B6798}" type="datetimeFigureOut">
              <a:rPr lang="sv-SE" smtClean="0"/>
              <a:t>2022-04-01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210682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lIns="36000"/>
          <a:lstStyle>
            <a:lvl1pPr>
              <a:defRPr/>
            </a:lvl1pPr>
          </a:lstStyle>
          <a:p>
            <a:r>
              <a:rPr lang="sv-SE" dirty="0"/>
              <a:t>Lägg till rubrik</a:t>
            </a:r>
          </a:p>
        </p:txBody>
      </p:sp>
      <p:sp>
        <p:nvSpPr>
          <p:cNvPr id="3" name="Platshållare för datum 2"/>
          <p:cNvSpPr>
            <a:spLocks noGrp="1"/>
          </p:cNvSpPr>
          <p:nvPr>
            <p:ph type="dt" sz="half" idx="10"/>
          </p:nvPr>
        </p:nvSpPr>
        <p:spPr/>
        <p:txBody>
          <a:bodyPr/>
          <a:lstStyle/>
          <a:p>
            <a:fld id="{CEFD04FD-0136-41EA-89F0-8F041D7B6798}" type="datetimeFigureOut">
              <a:rPr lang="sv-SE" smtClean="0"/>
              <a:t>2022-04-01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295219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EFD04FD-0136-41EA-89F0-8F041D7B6798}" type="datetimeFigureOut">
              <a:rPr lang="sv-SE" smtClean="0"/>
              <a:t>2022-04-01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656154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Rubrikbild eget foto">
    <p:spTree>
      <p:nvGrpSpPr>
        <p:cNvPr id="1" name=""/>
        <p:cNvGrpSpPr/>
        <p:nvPr/>
      </p:nvGrpSpPr>
      <p:grpSpPr>
        <a:xfrm>
          <a:off x="0" y="0"/>
          <a:ext cx="0" cy="0"/>
          <a:chOff x="0" y="0"/>
          <a:chExt cx="0" cy="0"/>
        </a:xfrm>
      </p:grpSpPr>
      <p:sp>
        <p:nvSpPr>
          <p:cNvPr id="14" name="Platshållare för bild 7"/>
          <p:cNvSpPr>
            <a:spLocks noGrp="1"/>
          </p:cNvSpPr>
          <p:nvPr>
            <p:ph type="pic" sz="quarter" idx="13" hasCustomPrompt="1"/>
          </p:nvPr>
        </p:nvSpPr>
        <p:spPr>
          <a:xfrm>
            <a:off x="0" y="0"/>
            <a:ext cx="12192000" cy="6858000"/>
          </a:xfrm>
        </p:spPr>
        <p:txBody>
          <a:bodyPr tIns="144000"/>
          <a:lstStyle>
            <a:lvl1pPr marL="0" indent="0" algn="ctr">
              <a:buFontTx/>
              <a:buNone/>
              <a:defRPr/>
            </a:lvl1pPr>
          </a:lstStyle>
          <a:p>
            <a:r>
              <a:rPr lang="sv-SE" dirty="0"/>
              <a:t>Dra bilden till platshållaren eller klicka på ikonen nedan för att lägga till ny bakgrund </a:t>
            </a:r>
          </a:p>
        </p:txBody>
      </p:sp>
      <p:sp>
        <p:nvSpPr>
          <p:cNvPr id="2" name="Rubrik 1"/>
          <p:cNvSpPr>
            <a:spLocks noGrp="1"/>
          </p:cNvSpPr>
          <p:nvPr>
            <p:ph type="ctrTitle" hasCustomPrompt="1"/>
          </p:nvPr>
        </p:nvSpPr>
        <p:spPr>
          <a:xfrm>
            <a:off x="652530" y="3640348"/>
            <a:ext cx="10886941" cy="1496428"/>
          </a:xfrm>
          <a:solidFill>
            <a:schemeClr val="tx1">
              <a:alpha val="0"/>
            </a:schemeClr>
          </a:solidFill>
        </p:spPr>
        <p:txBody>
          <a:bodyPr anchor="b"/>
          <a:lstStyle>
            <a:lvl1pPr algn="ctr">
              <a:defRPr sz="7200" b="0" i="0" cap="all" baseline="0">
                <a:latin typeface="Meet Me In Brooklyn" panose="02000506000000020004" pitchFamily="2" charset="0"/>
              </a:defRPr>
            </a:lvl1pPr>
          </a:lstStyle>
          <a:p>
            <a:r>
              <a:rPr lang="sv-SE" dirty="0"/>
              <a:t>Lägg till rubrik</a:t>
            </a:r>
            <a:br>
              <a:rPr lang="sv-SE" dirty="0"/>
            </a:br>
            <a:r>
              <a:rPr lang="sv-SE" dirty="0"/>
              <a:t>i rött eller svart</a:t>
            </a:r>
          </a:p>
        </p:txBody>
      </p:sp>
      <p:sp>
        <p:nvSpPr>
          <p:cNvPr id="4" name="Platshållare för datum 3"/>
          <p:cNvSpPr>
            <a:spLocks noGrp="1"/>
          </p:cNvSpPr>
          <p:nvPr>
            <p:ph type="dt" sz="half" idx="10"/>
          </p:nvPr>
        </p:nvSpPr>
        <p:spPr/>
        <p:txBody>
          <a:bodyPr/>
          <a:lstStyle/>
          <a:p>
            <a:fld id="{CEFD04FD-0136-41EA-89F0-8F041D7B6798}" type="datetimeFigureOut">
              <a:rPr lang="sv-SE" smtClean="0"/>
              <a:t>2022-04-01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DAAF25B-20E9-4EB5-8B4F-D2AC0A592DDB}" type="slidenum">
              <a:rPr lang="sv-SE" smtClean="0"/>
              <a:t>‹#›</a:t>
            </a:fld>
            <a:endParaRPr lang="sv-SE"/>
          </a:p>
        </p:txBody>
      </p:sp>
      <p:sp>
        <p:nvSpPr>
          <p:cNvPr id="11" name="Rektangel 10"/>
          <p:cNvSpPr/>
          <p:nvPr/>
        </p:nvSpPr>
        <p:spPr>
          <a:xfrm>
            <a:off x="10376080" y="5666704"/>
            <a:ext cx="1327823" cy="49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text 14"/>
          <p:cNvSpPr>
            <a:spLocks noGrp="1"/>
          </p:cNvSpPr>
          <p:nvPr>
            <p:ph type="body" sz="quarter" idx="14" hasCustomPrompt="1"/>
          </p:nvPr>
        </p:nvSpPr>
        <p:spPr>
          <a:xfrm>
            <a:off x="0" y="5436000"/>
            <a:ext cx="12192000" cy="838800"/>
          </a:xfrm>
          <a:blipFill>
            <a:blip r:embed="rId2"/>
            <a:stretch>
              <a:fillRect/>
            </a:stretch>
          </a:blipFill>
        </p:spPr>
        <p:txBody>
          <a:bodyPr lIns="0" rIns="0" bIns="0"/>
          <a:lstStyle>
            <a:lvl1pPr marL="0" indent="0">
              <a:buFontTx/>
              <a:buNone/>
              <a:defRPr/>
            </a:lvl1pPr>
          </a:lstStyle>
          <a:p>
            <a:pPr lvl="0"/>
            <a:r>
              <a:rPr lang="sv-SE" dirty="0"/>
              <a:t> </a:t>
            </a:r>
          </a:p>
        </p:txBody>
      </p:sp>
      <p:sp>
        <p:nvSpPr>
          <p:cNvPr id="10" name="Underrubrik 2"/>
          <p:cNvSpPr>
            <a:spLocks noGrp="1"/>
          </p:cNvSpPr>
          <p:nvPr>
            <p:ph type="subTitle" idx="1" hasCustomPrompt="1"/>
          </p:nvPr>
        </p:nvSpPr>
        <p:spPr>
          <a:xfrm>
            <a:off x="648228" y="5706722"/>
            <a:ext cx="5115263" cy="334851"/>
          </a:xfrm>
        </p:spPr>
        <p:txBody>
          <a:bodyPr anchor="b">
            <a:noAutofit/>
          </a:bodyPr>
          <a:lstStyle>
            <a:lvl1pPr marL="0" indent="0" algn="l">
              <a:buFontTx/>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Presentation DD månad ÅÅÅÅ</a:t>
            </a:r>
          </a:p>
        </p:txBody>
      </p:sp>
    </p:spTree>
    <p:extLst>
      <p:ext uri="{BB962C8B-B14F-4D97-AF65-F5344CB8AC3E}">
        <p14:creationId xmlns:p14="http://schemas.microsoft.com/office/powerpoint/2010/main" val="498134810"/>
      </p:ext>
    </p:extLst>
  </p:cSld>
  <p:clrMapOvr>
    <a:masterClrMapping/>
  </p:clrMapOvr>
  <p:extLst>
    <p:ext uri="{DCECCB84-F9BA-43D5-87BE-67443E8EF086}">
      <p15:sldGuideLst xmlns:p15="http://schemas.microsoft.com/office/powerpoint/2012/main">
        <p15:guide id="1" orient="horz" pos="2160">
          <p15:clr>
            <a:srgbClr val="FBAE40"/>
          </p15:clr>
        </p15:guide>
        <p15:guide id="2" pos="65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Avsnittsrubrik eget foto">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0" y="0"/>
            <a:ext cx="12192000" cy="6858000"/>
          </a:xfrm>
        </p:spPr>
        <p:txBody>
          <a:bodyPr tIns="144000"/>
          <a:lstStyle>
            <a:lvl1pPr marL="0" indent="0" algn="ctr">
              <a:buFontTx/>
              <a:buNone/>
              <a:defRPr/>
            </a:lvl1pPr>
          </a:lstStyle>
          <a:p>
            <a:r>
              <a:rPr lang="sv-SE" dirty="0"/>
              <a:t>Dra bilden till platshållaren eller klicka på ikonen nedan för att lägga till den i bakgrunden </a:t>
            </a:r>
          </a:p>
        </p:txBody>
      </p:sp>
      <p:sp>
        <p:nvSpPr>
          <p:cNvPr id="2" name="Rubrik 1"/>
          <p:cNvSpPr>
            <a:spLocks noGrp="1"/>
          </p:cNvSpPr>
          <p:nvPr>
            <p:ph type="title" hasCustomPrompt="1"/>
          </p:nvPr>
        </p:nvSpPr>
        <p:spPr>
          <a:xfrm>
            <a:off x="652800" y="3674853"/>
            <a:ext cx="10886400" cy="1502671"/>
          </a:xfrm>
          <a:solidFill>
            <a:schemeClr val="tx1">
              <a:alpha val="0"/>
            </a:schemeClr>
          </a:solidFill>
        </p:spPr>
        <p:txBody>
          <a:bodyPr anchor="b">
            <a:noAutofit/>
          </a:bodyPr>
          <a:lstStyle>
            <a:lvl1pPr algn="ctr">
              <a:defRPr sz="5400" b="0" i="0" cap="all" baseline="0">
                <a:latin typeface="Meet Me In Brooklyn" panose="02000506000000020004" pitchFamily="2" charset="0"/>
              </a:defRPr>
            </a:lvl1pPr>
          </a:lstStyle>
          <a:p>
            <a:r>
              <a:rPr lang="sv-SE" dirty="0"/>
              <a:t>Lägg till avsnittsrubrik </a:t>
            </a:r>
            <a:br>
              <a:rPr lang="sv-SE" dirty="0"/>
            </a:br>
            <a:r>
              <a:rPr lang="sv-SE" dirty="0"/>
              <a:t>i rött, svart eller vitt</a:t>
            </a:r>
          </a:p>
        </p:txBody>
      </p:sp>
      <p:sp>
        <p:nvSpPr>
          <p:cNvPr id="3" name="Platshållare för datum 2"/>
          <p:cNvSpPr>
            <a:spLocks noGrp="1"/>
          </p:cNvSpPr>
          <p:nvPr>
            <p:ph type="dt" sz="half" idx="10"/>
          </p:nvPr>
        </p:nvSpPr>
        <p:spPr/>
        <p:txBody>
          <a:bodyPr/>
          <a:lstStyle/>
          <a:p>
            <a:fld id="{CEFD04FD-0136-41EA-89F0-8F041D7B6798}" type="datetimeFigureOut">
              <a:rPr lang="sv-SE" smtClean="0"/>
              <a:t>2022-04-01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DAAF25B-20E9-4EB5-8B4F-D2AC0A592DDB}" type="slidenum">
              <a:rPr lang="sv-SE" smtClean="0"/>
              <a:t>‹#›</a:t>
            </a:fld>
            <a:endParaRPr lang="sv-SE"/>
          </a:p>
        </p:txBody>
      </p:sp>
      <p:sp>
        <p:nvSpPr>
          <p:cNvPr id="7" name="Platshållare för text 6"/>
          <p:cNvSpPr>
            <a:spLocks noGrp="1"/>
          </p:cNvSpPr>
          <p:nvPr>
            <p:ph type="body" sz="quarter" idx="14" hasCustomPrompt="1"/>
          </p:nvPr>
        </p:nvSpPr>
        <p:spPr>
          <a:xfrm>
            <a:off x="9628834" y="5436000"/>
            <a:ext cx="2566800" cy="838800"/>
          </a:xfrm>
          <a:blipFill>
            <a:blip r:embed="rId2"/>
            <a:stretch>
              <a:fillRect/>
            </a:stretch>
          </a:blipFill>
        </p:spPr>
        <p:txBody>
          <a:bodyPr lIns="0" rIns="0" bIns="0"/>
          <a:lstStyle>
            <a:lvl1pPr marL="0" indent="0">
              <a:buFontTx/>
              <a:buNone/>
              <a:defRPr/>
            </a:lvl1pPr>
            <a:lvl5pPr marL="1913400" indent="0">
              <a:buNone/>
              <a:defRPr/>
            </a:lvl5pPr>
          </a:lstStyle>
          <a:p>
            <a:pPr lvl="0"/>
            <a:r>
              <a:rPr lang="sv-SE" dirty="0"/>
              <a:t> </a:t>
            </a:r>
          </a:p>
        </p:txBody>
      </p:sp>
    </p:spTree>
    <p:extLst>
      <p:ext uri="{BB962C8B-B14F-4D97-AF65-F5344CB8AC3E}">
        <p14:creationId xmlns:p14="http://schemas.microsoft.com/office/powerpoint/2010/main" val="1430714966"/>
      </p:ext>
    </p:extLst>
  </p:cSld>
  <p:clrMapOvr>
    <a:masterClrMapping/>
  </p:clrMapOvr>
  <p:extLst>
    <p:ext uri="{DCECCB84-F9BA-43D5-87BE-67443E8EF086}">
      <p15:sldGuideLst xmlns:p15="http://schemas.microsoft.com/office/powerpoint/2012/main">
        <p15:guide id="1" orient="horz" pos="397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Bildobjekt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15831" y="5951478"/>
            <a:ext cx="2568180" cy="838800"/>
          </a:xfrm>
          <a:prstGeom prst="rect">
            <a:avLst/>
          </a:prstGeom>
        </p:spPr>
      </p:pic>
      <p:sp>
        <p:nvSpPr>
          <p:cNvPr id="2" name="Platshållare för rubrik 1"/>
          <p:cNvSpPr>
            <a:spLocks noGrp="1"/>
          </p:cNvSpPr>
          <p:nvPr>
            <p:ph type="title"/>
          </p:nvPr>
        </p:nvSpPr>
        <p:spPr>
          <a:xfrm>
            <a:off x="669600" y="748800"/>
            <a:ext cx="9777600" cy="507600"/>
          </a:xfrm>
          <a:prstGeom prst="rect">
            <a:avLst/>
          </a:prstGeom>
        </p:spPr>
        <p:txBody>
          <a:bodyPr vert="horz" lIns="36000" tIns="45720" rIns="91440" bIns="45720" rtlCol="0" anchor="ctr">
            <a:noAutofit/>
          </a:bodyPr>
          <a:lstStyle/>
          <a:p>
            <a:r>
              <a:rPr lang="sv-SE" dirty="0"/>
              <a:t>Lägg till rubrik</a:t>
            </a:r>
          </a:p>
        </p:txBody>
      </p:sp>
      <p:sp>
        <p:nvSpPr>
          <p:cNvPr id="3" name="Platshållare för text 2"/>
          <p:cNvSpPr>
            <a:spLocks noGrp="1"/>
          </p:cNvSpPr>
          <p:nvPr>
            <p:ph type="body" idx="1"/>
          </p:nvPr>
        </p:nvSpPr>
        <p:spPr>
          <a:xfrm>
            <a:off x="669600" y="1648800"/>
            <a:ext cx="9777600" cy="3801600"/>
          </a:xfrm>
          <a:prstGeom prst="rect">
            <a:avLst/>
          </a:prstGeom>
        </p:spPr>
        <p:txBody>
          <a:bodyPr vert="horz" lIns="36000" tIns="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9600" y="6282871"/>
            <a:ext cx="2743200" cy="365125"/>
          </a:xfrm>
          <a:prstGeom prst="rect">
            <a:avLst/>
          </a:prstGeom>
        </p:spPr>
        <p:txBody>
          <a:bodyPr vert="horz" lIns="91440" tIns="45720" rIns="91440" bIns="45720" rtlCol="0" anchor="ctr"/>
          <a:lstStyle>
            <a:lvl1pPr algn="l">
              <a:defRPr sz="1200">
                <a:solidFill>
                  <a:schemeClr val="tx1"/>
                </a:solidFill>
              </a:defRPr>
            </a:lvl1pPr>
          </a:lstStyle>
          <a:p>
            <a:fld id="{CEFD04FD-0136-41EA-89F0-8F041D7B6798}" type="datetimeFigureOut">
              <a:rPr lang="sv-SE" smtClean="0"/>
              <a:t>2022-04-01</a:t>
            </a:fld>
            <a:endParaRPr lang="sv-SE"/>
          </a:p>
        </p:txBody>
      </p:sp>
      <p:sp>
        <p:nvSpPr>
          <p:cNvPr id="5" name="Platshållare för sidfot 4"/>
          <p:cNvSpPr>
            <a:spLocks noGrp="1"/>
          </p:cNvSpPr>
          <p:nvPr>
            <p:ph type="ftr" sz="quarter" idx="3"/>
          </p:nvPr>
        </p:nvSpPr>
        <p:spPr>
          <a:xfrm>
            <a:off x="3870000" y="6282871"/>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p:cNvSpPr>
            <a:spLocks noGrp="1"/>
          </p:cNvSpPr>
          <p:nvPr>
            <p:ph type="sldNum" sz="quarter" idx="4"/>
          </p:nvPr>
        </p:nvSpPr>
        <p:spPr>
          <a:xfrm>
            <a:off x="8442000" y="6282871"/>
            <a:ext cx="801527" cy="365125"/>
          </a:xfrm>
          <a:prstGeom prst="rect">
            <a:avLst/>
          </a:prstGeom>
        </p:spPr>
        <p:txBody>
          <a:bodyPr vert="horz" lIns="91440" tIns="45720" rIns="91440" bIns="45720" rtlCol="0" anchor="ctr"/>
          <a:lstStyle>
            <a:lvl1pPr algn="r">
              <a:defRPr sz="1200">
                <a:solidFill>
                  <a:schemeClr val="tx1"/>
                </a:solidFill>
              </a:defRPr>
            </a:lvl1pPr>
          </a:lstStyle>
          <a:p>
            <a:fld id="{BDAAF25B-20E9-4EB5-8B4F-D2AC0A592DDB}" type="slidenum">
              <a:rPr lang="sv-SE" smtClean="0"/>
              <a:t>‹#›</a:t>
            </a:fld>
            <a:endParaRPr lang="sv-SE"/>
          </a:p>
        </p:txBody>
      </p:sp>
      <p:cxnSp>
        <p:nvCxnSpPr>
          <p:cNvPr id="17" name="Rak koppling 16"/>
          <p:cNvCxnSpPr>
            <a:cxnSpLocks/>
          </p:cNvCxnSpPr>
          <p:nvPr/>
        </p:nvCxnSpPr>
        <p:spPr>
          <a:xfrm>
            <a:off x="506995" y="5866635"/>
            <a:ext cx="1120497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78247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p:titleStyle>
    <p:bodyStyle>
      <a:lvl1pPr marL="144000" indent="-144000" algn="l" defTabSz="914400" rtl="0" eaLnBrk="1" latinLnBrk="0" hangingPunct="1">
        <a:lnSpc>
          <a:spcPct val="90000"/>
        </a:lnSpc>
        <a:spcBef>
          <a:spcPts val="1000"/>
        </a:spcBef>
        <a:buClr>
          <a:schemeClr val="accent1"/>
        </a:buClr>
        <a:buSzPct val="90000"/>
        <a:buFont typeface="Arial" panose="020B0604020202020204" pitchFamily="34" charset="0"/>
        <a:buChar char="•"/>
        <a:defRPr sz="2000" kern="1200">
          <a:solidFill>
            <a:schemeClr val="tx1"/>
          </a:solidFill>
          <a:latin typeface="+mn-lt"/>
          <a:ea typeface="+mn-ea"/>
          <a:cs typeface="+mn-cs"/>
        </a:defRPr>
      </a:lvl1pPr>
      <a:lvl2pPr marL="504000" indent="-1440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2pPr>
      <a:lvl3pPr marL="792000" indent="-144000" algn="l" defTabSz="914400" rtl="0" eaLnBrk="1" latinLnBrk="0" hangingPunct="1">
        <a:lnSpc>
          <a:spcPct val="90000"/>
        </a:lnSpc>
        <a:spcBef>
          <a:spcPts val="500"/>
        </a:spcBef>
        <a:buClr>
          <a:schemeClr val="accent1"/>
        </a:buClr>
        <a:buSzPct val="90000"/>
        <a:buFont typeface="Arial" panose="020B0604020202020204" pitchFamily="34" charset="0"/>
        <a:buChar char="•"/>
        <a:defRPr sz="1600" kern="1200">
          <a:solidFill>
            <a:schemeClr val="tx1"/>
          </a:solidFill>
          <a:latin typeface="+mn-lt"/>
          <a:ea typeface="+mn-ea"/>
          <a:cs typeface="+mn-cs"/>
        </a:defRPr>
      </a:lvl3pPr>
      <a:lvl4pPr marL="1080000" indent="-144000" algn="l" defTabSz="914400" rtl="0" eaLnBrk="1" latinLnBrk="0" hangingPunct="1">
        <a:lnSpc>
          <a:spcPct val="90000"/>
        </a:lnSpc>
        <a:spcBef>
          <a:spcPts val="500"/>
        </a:spcBef>
        <a:buClr>
          <a:schemeClr val="accent1"/>
        </a:buClr>
        <a:buSzPct val="90000"/>
        <a:buFont typeface="Arial" panose="020B0604020202020204" pitchFamily="34" charset="0"/>
        <a:buChar char="•"/>
        <a:defRPr sz="1400" kern="1200">
          <a:solidFill>
            <a:schemeClr val="tx1"/>
          </a:solidFill>
          <a:latin typeface="+mn-lt"/>
          <a:ea typeface="+mn-ea"/>
          <a:cs typeface="+mn-cs"/>
        </a:defRPr>
      </a:lvl4pPr>
      <a:lvl5pPr marL="1368000" indent="-144000" algn="l" defTabSz="914400" rtl="0" eaLnBrk="1" latinLnBrk="0" hangingPunct="1">
        <a:lnSpc>
          <a:spcPct val="90000"/>
        </a:lnSpc>
        <a:spcBef>
          <a:spcPts val="500"/>
        </a:spcBef>
        <a:buClr>
          <a:schemeClr val="accent1"/>
        </a:buClr>
        <a:buSzPct val="9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516">
          <p15:clr>
            <a:srgbClr val="F26B43"/>
          </p15:clr>
        </p15:guide>
        <p15:guide id="3" orient="horz" pos="3838">
          <p15:clr>
            <a:srgbClr val="F26B43"/>
          </p15:clr>
        </p15:guide>
        <p15:guide id="4" pos="737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sprakochfolkminnen.se/sprak/sprakradgivning" TargetMode="External"/><Relationship Id="rId2" Type="http://schemas.openxmlformats.org/officeDocument/2006/relationships/hyperlink" Target="https://svenska.s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t.se/tt-sprak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regeringen.se/contentassets/cf18bfb62e0c4282ab3e8632080c2fb4/myndigheternas-skrivregler-ds-200938" TargetMode="External"/><Relationship Id="rId4" Type="http://schemas.openxmlformats.org/officeDocument/2006/relationships/hyperlink" Target="http://www.sprakochfolkminnen.se/sprak/sprakradgivning/frageladan.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Skriv så här!</a:t>
            </a:r>
            <a:br>
              <a:rPr lang="sv-SE" dirty="0"/>
            </a:br>
            <a:r>
              <a:rPr lang="sv-SE" sz="6000" dirty="0"/>
              <a:t>Skrivregler i Röda Korset</a:t>
            </a:r>
          </a:p>
        </p:txBody>
      </p:sp>
      <p:sp>
        <p:nvSpPr>
          <p:cNvPr id="3" name="Underrubrik 2"/>
          <p:cNvSpPr>
            <a:spLocks noGrp="1"/>
          </p:cNvSpPr>
          <p:nvPr>
            <p:ph type="subTitle" idx="1"/>
          </p:nvPr>
        </p:nvSpPr>
        <p:spPr/>
        <p:txBody>
          <a:bodyPr/>
          <a:lstStyle/>
          <a:p>
            <a:r>
              <a:rPr lang="sv-SE" dirty="0"/>
              <a:t>Februari 2022</a:t>
            </a:r>
          </a:p>
        </p:txBody>
      </p:sp>
    </p:spTree>
    <p:extLst>
      <p:ext uri="{BB962C8B-B14F-4D97-AF65-F5344CB8AC3E}">
        <p14:creationId xmlns:p14="http://schemas.microsoft.com/office/powerpoint/2010/main" val="3189257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91E2BF-D097-40B6-95D0-13A38E90C18F}"/>
              </a:ext>
            </a:extLst>
          </p:cNvPr>
          <p:cNvSpPr>
            <a:spLocks noGrp="1"/>
          </p:cNvSpPr>
          <p:nvPr>
            <p:ph type="title"/>
          </p:nvPr>
        </p:nvSpPr>
        <p:spPr>
          <a:xfrm>
            <a:off x="669600" y="748800"/>
            <a:ext cx="9777600" cy="507600"/>
          </a:xfrm>
        </p:spPr>
        <p:txBody>
          <a:bodyPr/>
          <a:lstStyle/>
          <a:p>
            <a:r>
              <a:rPr lang="sv-SE" dirty="0"/>
              <a:t>Namn på våra enheter och avdelningar</a:t>
            </a:r>
          </a:p>
        </p:txBody>
      </p:sp>
      <p:sp>
        <p:nvSpPr>
          <p:cNvPr id="3" name="Platshållare för innehåll 2">
            <a:extLst>
              <a:ext uri="{FF2B5EF4-FFF2-40B4-BE49-F238E27FC236}">
                <a16:creationId xmlns:a16="http://schemas.microsoft.com/office/drawing/2014/main" id="{CE0BCD18-1367-4060-8659-B54CCE19A808}"/>
              </a:ext>
            </a:extLst>
          </p:cNvPr>
          <p:cNvSpPr>
            <a:spLocks noGrp="1"/>
          </p:cNvSpPr>
          <p:nvPr>
            <p:ph idx="1"/>
          </p:nvPr>
        </p:nvSpPr>
        <p:spPr>
          <a:xfrm>
            <a:off x="669600" y="1705950"/>
            <a:ext cx="9777600" cy="3823200"/>
          </a:xfrm>
        </p:spPr>
        <p:txBody>
          <a:bodyPr/>
          <a:lstStyle/>
          <a:p>
            <a:pPr marL="0" indent="0">
              <a:buNone/>
            </a:pPr>
            <a:r>
              <a:rPr lang="sv-SE" dirty="0"/>
              <a:t>Normalt skrivs enheter och avdelningar med små bokstäver, enligt Språkrådet. I Svenska Röda Korset har vi dock beslutat att använda </a:t>
            </a:r>
            <a:r>
              <a:rPr lang="sv-SE" i="1" dirty="0"/>
              <a:t>en</a:t>
            </a:r>
            <a:r>
              <a:rPr lang="sv-SE" dirty="0"/>
              <a:t> versal på namnen enligt följande: </a:t>
            </a:r>
          </a:p>
          <a:p>
            <a:pPr marL="0" indent="0">
              <a:buNone/>
            </a:pPr>
            <a:endParaRPr lang="sv-SE" dirty="0"/>
          </a:p>
          <a:p>
            <a:pPr marL="0" indent="0">
              <a:buNone/>
            </a:pPr>
            <a:r>
              <a:rPr lang="sv-SE" dirty="0"/>
              <a:t>avdelning Ekonomi och stöd</a:t>
            </a:r>
          </a:p>
          <a:p>
            <a:pPr marL="0" indent="0">
              <a:buNone/>
            </a:pPr>
            <a:r>
              <a:rPr lang="sv-SE" dirty="0"/>
              <a:t>Nationella avdelningen</a:t>
            </a:r>
          </a:p>
          <a:p>
            <a:pPr marL="0" indent="0">
              <a:buNone/>
            </a:pPr>
            <a:endParaRPr lang="sv-SE" dirty="0"/>
          </a:p>
          <a:p>
            <a:pPr marL="0" indent="0">
              <a:buNone/>
            </a:pPr>
            <a:r>
              <a:rPr lang="sv-SE" dirty="0"/>
              <a:t>enhet Efterforskning och familjeåterförening</a:t>
            </a:r>
          </a:p>
          <a:p>
            <a:pPr marL="0" indent="0">
              <a:buNone/>
            </a:pPr>
            <a:r>
              <a:rPr lang="sv-SE" dirty="0"/>
              <a:t>enhet Kommunikation (alternativt Kommunikationsenheten)</a:t>
            </a:r>
          </a:p>
          <a:p>
            <a:pPr marL="0" indent="0">
              <a:buNone/>
            </a:pPr>
            <a:endParaRPr lang="sv-SE" dirty="0"/>
          </a:p>
          <a:p>
            <a:pPr marL="0" indent="0">
              <a:buNone/>
            </a:pPr>
            <a:r>
              <a:rPr lang="sv-SE" dirty="0"/>
              <a:t>osv.</a:t>
            </a:r>
          </a:p>
        </p:txBody>
      </p:sp>
    </p:spTree>
    <p:extLst>
      <p:ext uri="{BB962C8B-B14F-4D97-AF65-F5344CB8AC3E}">
        <p14:creationId xmlns:p14="http://schemas.microsoft.com/office/powerpoint/2010/main" val="278354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8951C0-B2C2-4A2D-AA15-2B280D768C21}"/>
              </a:ext>
            </a:extLst>
          </p:cNvPr>
          <p:cNvSpPr>
            <a:spLocks noGrp="1"/>
          </p:cNvSpPr>
          <p:nvPr>
            <p:ph type="title"/>
          </p:nvPr>
        </p:nvSpPr>
        <p:spPr>
          <a:xfrm>
            <a:off x="669600" y="748800"/>
            <a:ext cx="9777600" cy="507600"/>
          </a:xfrm>
        </p:spPr>
        <p:txBody>
          <a:bodyPr/>
          <a:lstStyle/>
          <a:p>
            <a:r>
              <a:rPr lang="sv-SE" dirty="0"/>
              <a:t>Sammanfattning och tips på vägen</a:t>
            </a:r>
          </a:p>
        </p:txBody>
      </p:sp>
      <p:sp>
        <p:nvSpPr>
          <p:cNvPr id="3" name="Platshållare för innehåll 2">
            <a:extLst>
              <a:ext uri="{FF2B5EF4-FFF2-40B4-BE49-F238E27FC236}">
                <a16:creationId xmlns:a16="http://schemas.microsoft.com/office/drawing/2014/main" id="{A6BB06AA-643D-4950-BC6A-3CB823EB6ED7}"/>
              </a:ext>
            </a:extLst>
          </p:cNvPr>
          <p:cNvSpPr>
            <a:spLocks noGrp="1"/>
          </p:cNvSpPr>
          <p:nvPr>
            <p:ph idx="1"/>
          </p:nvPr>
        </p:nvSpPr>
        <p:spPr>
          <a:xfrm>
            <a:off x="669600" y="1515450"/>
            <a:ext cx="9777600" cy="4218600"/>
          </a:xfrm>
        </p:spPr>
        <p:txBody>
          <a:bodyPr/>
          <a:lstStyle/>
          <a:p>
            <a:pPr marL="0" indent="0">
              <a:buNone/>
            </a:pPr>
            <a:r>
              <a:rPr lang="sv-SE" u="sng" dirty="0"/>
              <a:t>Namn</a:t>
            </a:r>
            <a:r>
              <a:rPr lang="sv-SE" dirty="0"/>
              <a:t> - oftast räcker en stor bokstav: Arbetsförmedlingen, Miljö- och energi­departementet, Statens naturvårdsverk/Naturvårdsverket, Socialdemokratiska arbetarepartiet/Socialdemokraterna, Centerpartiet/Centern osv. Även </a:t>
            </a:r>
            <a:r>
              <a:rPr lang="sv-SE" u="sng" dirty="0"/>
              <a:t>myndigheter</a:t>
            </a:r>
            <a:r>
              <a:rPr lang="sv-SE" dirty="0"/>
              <a:t> skrivs med </a:t>
            </a:r>
            <a:r>
              <a:rPr lang="sv-SE" i="1" dirty="0"/>
              <a:t>en </a:t>
            </a:r>
            <a:r>
              <a:rPr lang="sv-SE" dirty="0"/>
              <a:t>stor bokstav.</a:t>
            </a:r>
          </a:p>
          <a:p>
            <a:pPr marL="0" indent="0">
              <a:buNone/>
            </a:pPr>
            <a:endParaRPr lang="sv-SE" dirty="0"/>
          </a:p>
          <a:p>
            <a:pPr marL="0" indent="0">
              <a:buNone/>
            </a:pPr>
            <a:r>
              <a:rPr lang="sv-SE" u="sng" dirty="0"/>
              <a:t>Mer beteckning</a:t>
            </a:r>
            <a:r>
              <a:rPr lang="sv-SE" dirty="0"/>
              <a:t> – liten bokstav: regeringen, riksdagen, polisen, kommunfullmäktige, landstinget, socialhögskolan (men mer specifikt: Socialhögskolan i Stockholm – d.v.s. namn på en speciell socialhögskola)</a:t>
            </a:r>
          </a:p>
          <a:p>
            <a:pPr marL="0" indent="0">
              <a:buNone/>
            </a:pPr>
            <a:endParaRPr lang="sv-SE" dirty="0"/>
          </a:p>
          <a:p>
            <a:pPr marL="0" indent="0">
              <a:buNone/>
            </a:pPr>
            <a:r>
              <a:rPr lang="sv-SE" u="sng" dirty="0"/>
              <a:t>Företag och organisationers namn</a:t>
            </a:r>
            <a:r>
              <a:rPr lang="sv-SE" dirty="0"/>
              <a:t> skrivs enligt deras egen praxis (Svenska Röda Korset, Dagens Nyheter). Känner man inte till praxis och har svårt att kolla upp skriver man med </a:t>
            </a:r>
            <a:r>
              <a:rPr lang="sv-SE" i="1" dirty="0"/>
              <a:t>en</a:t>
            </a:r>
            <a:r>
              <a:rPr lang="sv-SE" dirty="0"/>
              <a:t> stor bokstav. </a:t>
            </a:r>
          </a:p>
          <a:p>
            <a:pPr marL="0" indent="0">
              <a:buNone/>
            </a:pPr>
            <a:endParaRPr lang="sv-SE" dirty="0"/>
          </a:p>
          <a:p>
            <a:pPr marL="0" indent="0">
              <a:buNone/>
            </a:pPr>
            <a:endParaRPr lang="sv-SE" dirty="0"/>
          </a:p>
          <a:p>
            <a:endParaRPr lang="sv-SE" dirty="0"/>
          </a:p>
        </p:txBody>
      </p:sp>
    </p:spTree>
    <p:extLst>
      <p:ext uri="{BB962C8B-B14F-4D97-AF65-F5344CB8AC3E}">
        <p14:creationId xmlns:p14="http://schemas.microsoft.com/office/powerpoint/2010/main" val="495431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023FC6-567B-469A-9F3A-A058C654B763}"/>
              </a:ext>
            </a:extLst>
          </p:cNvPr>
          <p:cNvSpPr>
            <a:spLocks noGrp="1"/>
          </p:cNvSpPr>
          <p:nvPr>
            <p:ph type="title"/>
          </p:nvPr>
        </p:nvSpPr>
        <p:spPr>
          <a:xfrm>
            <a:off x="669600" y="748800"/>
            <a:ext cx="9777600" cy="507600"/>
          </a:xfrm>
        </p:spPr>
        <p:txBody>
          <a:bodyPr/>
          <a:lstStyle/>
          <a:p>
            <a:r>
              <a:rPr lang="sv-SE" dirty="0"/>
              <a:t>Förkortningar – så här skriver vi</a:t>
            </a:r>
          </a:p>
        </p:txBody>
      </p:sp>
      <p:sp>
        <p:nvSpPr>
          <p:cNvPr id="3" name="Platshållare för innehåll 2">
            <a:extLst>
              <a:ext uri="{FF2B5EF4-FFF2-40B4-BE49-F238E27FC236}">
                <a16:creationId xmlns:a16="http://schemas.microsoft.com/office/drawing/2014/main" id="{49C26488-15AF-408A-9D71-75F4B1EF3A87}"/>
              </a:ext>
            </a:extLst>
          </p:cNvPr>
          <p:cNvSpPr>
            <a:spLocks noGrp="1"/>
          </p:cNvSpPr>
          <p:nvPr>
            <p:ph idx="1"/>
          </p:nvPr>
        </p:nvSpPr>
        <p:spPr>
          <a:xfrm>
            <a:off x="669600" y="1648800"/>
            <a:ext cx="9777600" cy="4237650"/>
          </a:xfrm>
        </p:spPr>
        <p:txBody>
          <a:bodyPr/>
          <a:lstStyle/>
          <a:p>
            <a:pPr marL="0" indent="0">
              <a:buNone/>
            </a:pPr>
            <a:r>
              <a:rPr lang="sv-SE" u="sng" dirty="0"/>
              <a:t>Vanliga, vedertagna förkortningar:</a:t>
            </a:r>
            <a:r>
              <a:rPr lang="sv-SE" dirty="0"/>
              <a:t> hiv, aids, vd, tv, </a:t>
            </a:r>
            <a:r>
              <a:rPr lang="sv-SE" dirty="0" err="1"/>
              <a:t>pdf</a:t>
            </a:r>
            <a:r>
              <a:rPr lang="sv-SE" dirty="0"/>
              <a:t>, </a:t>
            </a:r>
            <a:r>
              <a:rPr lang="sv-SE" dirty="0" err="1"/>
              <a:t>pr</a:t>
            </a:r>
            <a:r>
              <a:rPr lang="sv-SE" dirty="0"/>
              <a:t>, sms</a:t>
            </a:r>
          </a:p>
          <a:p>
            <a:pPr marL="0" indent="0">
              <a:buNone/>
            </a:pPr>
            <a:endParaRPr lang="sv-SE" u="sng" dirty="0"/>
          </a:p>
          <a:p>
            <a:pPr marL="0" indent="0">
              <a:buNone/>
            </a:pPr>
            <a:r>
              <a:rPr lang="sv-SE" u="sng" dirty="0"/>
              <a:t>Förkortning av namn som uttalas som ett ord:</a:t>
            </a:r>
            <a:r>
              <a:rPr lang="sv-SE" dirty="0"/>
              <a:t> Sida, Unicef, Ikea</a:t>
            </a:r>
          </a:p>
          <a:p>
            <a:pPr marL="0" indent="0">
              <a:buNone/>
            </a:pPr>
            <a:endParaRPr lang="sv-SE" u="sng" dirty="0"/>
          </a:p>
          <a:p>
            <a:pPr marL="0" indent="0">
              <a:buNone/>
            </a:pPr>
            <a:r>
              <a:rPr lang="sv-SE" u="sng" dirty="0"/>
              <a:t>Förkortning av namn som utläses bokstav för bokstav:</a:t>
            </a:r>
            <a:r>
              <a:rPr lang="sv-SE" dirty="0"/>
              <a:t> AF, JO, BO, ICRC</a:t>
            </a:r>
          </a:p>
          <a:p>
            <a:pPr marL="0" indent="0">
              <a:buNone/>
            </a:pPr>
            <a:endParaRPr lang="sv-SE" dirty="0"/>
          </a:p>
          <a:p>
            <a:pPr marL="0" indent="0">
              <a:buNone/>
            </a:pPr>
            <a:r>
              <a:rPr lang="sv-SE" u="sng" dirty="0"/>
              <a:t>Genitiv:</a:t>
            </a:r>
            <a:r>
              <a:rPr lang="sv-SE" dirty="0"/>
              <a:t> ICRC:s men Ikeas</a:t>
            </a:r>
          </a:p>
          <a:p>
            <a:pPr marL="0" indent="0">
              <a:buNone/>
            </a:pPr>
            <a:endParaRPr lang="sv-SE" dirty="0"/>
          </a:p>
          <a:p>
            <a:pPr marL="0" indent="0">
              <a:buNone/>
            </a:pPr>
            <a:r>
              <a:rPr lang="sv-SE" u="sng" dirty="0"/>
              <a:t>Använd inte förkortningar!</a:t>
            </a:r>
            <a:r>
              <a:rPr lang="sv-SE" dirty="0"/>
              <a:t> Förkortningar som t.ex., d.v.s. med mera försvårar läsningen och bör undvikas så långt det är möjligt. Det är ett riksstämmobeslut att inte använda förkortningar i våra skrifter.</a:t>
            </a:r>
          </a:p>
          <a:p>
            <a:pPr marL="0" indent="0">
              <a:buNone/>
            </a:pPr>
            <a:endParaRPr lang="sv-SE" dirty="0"/>
          </a:p>
          <a:p>
            <a:endParaRPr lang="sv-SE" dirty="0"/>
          </a:p>
        </p:txBody>
      </p:sp>
    </p:spTree>
    <p:extLst>
      <p:ext uri="{BB962C8B-B14F-4D97-AF65-F5344CB8AC3E}">
        <p14:creationId xmlns:p14="http://schemas.microsoft.com/office/powerpoint/2010/main" val="3510114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0301B2-EF7F-4F69-B469-93230F6A4096}"/>
              </a:ext>
            </a:extLst>
          </p:cNvPr>
          <p:cNvSpPr>
            <a:spLocks noGrp="1"/>
          </p:cNvSpPr>
          <p:nvPr>
            <p:ph type="title"/>
          </p:nvPr>
        </p:nvSpPr>
        <p:spPr>
          <a:xfrm>
            <a:off x="669600" y="748800"/>
            <a:ext cx="9777600" cy="507600"/>
          </a:xfrm>
        </p:spPr>
        <p:txBody>
          <a:bodyPr/>
          <a:lstStyle/>
          <a:p>
            <a:r>
              <a:rPr lang="sv-SE" dirty="0"/>
              <a:t>Smått och gott…</a:t>
            </a:r>
          </a:p>
        </p:txBody>
      </p:sp>
      <p:sp>
        <p:nvSpPr>
          <p:cNvPr id="3" name="Platshållare för innehåll 2">
            <a:extLst>
              <a:ext uri="{FF2B5EF4-FFF2-40B4-BE49-F238E27FC236}">
                <a16:creationId xmlns:a16="http://schemas.microsoft.com/office/drawing/2014/main" id="{4287A2B5-D077-4060-8348-3F191C326DAF}"/>
              </a:ext>
            </a:extLst>
          </p:cNvPr>
          <p:cNvSpPr>
            <a:spLocks noGrp="1"/>
          </p:cNvSpPr>
          <p:nvPr>
            <p:ph idx="1"/>
          </p:nvPr>
        </p:nvSpPr>
        <p:spPr>
          <a:xfrm>
            <a:off x="669600" y="1648800"/>
            <a:ext cx="9777600" cy="3823200"/>
          </a:xfrm>
        </p:spPr>
        <p:txBody>
          <a:bodyPr/>
          <a:lstStyle/>
          <a:p>
            <a:r>
              <a:rPr lang="sv-SE" dirty="0"/>
              <a:t>Undvik så kallade logotypskrivningar: TeliaSonera, R.O.O.M., VOLVO, Framtid2020; </a:t>
            </a:r>
            <a:r>
              <a:rPr lang="sv-SE" dirty="0" err="1"/>
              <a:t>RedNet</a:t>
            </a:r>
            <a:r>
              <a:rPr lang="sv-SE" dirty="0"/>
              <a:t> etc. - Skriv Telia Sonera, </a:t>
            </a:r>
            <a:r>
              <a:rPr lang="sv-SE" dirty="0" err="1"/>
              <a:t>Room</a:t>
            </a:r>
            <a:r>
              <a:rPr lang="sv-SE" dirty="0"/>
              <a:t>, Volvo, Framtid 2020, </a:t>
            </a:r>
            <a:r>
              <a:rPr lang="sv-SE" dirty="0" err="1"/>
              <a:t>Rednet</a:t>
            </a:r>
            <a:endParaRPr lang="sv-SE" dirty="0"/>
          </a:p>
          <a:p>
            <a:endParaRPr lang="sv-SE" dirty="0"/>
          </a:p>
          <a:p>
            <a:r>
              <a:rPr lang="sv-SE" dirty="0"/>
              <a:t>Engelska titlar och namn skriver vi vanligtvis i svensk text med </a:t>
            </a:r>
            <a:r>
              <a:rPr lang="sv-SE" i="1" dirty="0"/>
              <a:t>en</a:t>
            </a:r>
            <a:r>
              <a:rPr lang="sv-SE" dirty="0"/>
              <a:t> inledande stor bokstav: ”</a:t>
            </a:r>
            <a:r>
              <a:rPr lang="en-US" dirty="0"/>
              <a:t>A socio-economic impact assessment of the </a:t>
            </a:r>
            <a:r>
              <a:rPr lang="en-US" dirty="0" err="1"/>
              <a:t>zika</a:t>
            </a:r>
            <a:r>
              <a:rPr lang="en-US" dirty="0"/>
              <a:t> virus in Latin America and the Caribbean” (</a:t>
            </a:r>
            <a:r>
              <a:rPr lang="en-US" dirty="0" err="1"/>
              <a:t>inte</a:t>
            </a:r>
            <a:r>
              <a:rPr lang="en-US" dirty="0"/>
              <a:t> “A Socio-economic Impact Assessment of the </a:t>
            </a:r>
            <a:r>
              <a:rPr lang="en-US" dirty="0" err="1"/>
              <a:t>Zika</a:t>
            </a:r>
            <a:r>
              <a:rPr lang="en-US" dirty="0"/>
              <a:t> Virus in Latin America and the Caribbean”)</a:t>
            </a:r>
          </a:p>
          <a:p>
            <a:endParaRPr lang="sv-SE" dirty="0"/>
          </a:p>
          <a:p>
            <a:r>
              <a:rPr lang="sv-SE" dirty="0"/>
              <a:t>Ett Röda Korset, Framtidens Röda Korset osv (grammatiskt inkorrekt men det handlar om vår organisations namn, i </a:t>
            </a:r>
            <a:r>
              <a:rPr lang="sv-SE"/>
              <a:t>bestämd form).</a:t>
            </a:r>
            <a:endParaRPr lang="sv-SE" dirty="0"/>
          </a:p>
          <a:p>
            <a:r>
              <a:rPr lang="sv-SE" dirty="0"/>
              <a:t>den 13 januari – men den 13:e gången</a:t>
            </a:r>
          </a:p>
          <a:p>
            <a:endParaRPr lang="sv-SE" dirty="0"/>
          </a:p>
          <a:p>
            <a:endParaRPr lang="sv-SE" dirty="0"/>
          </a:p>
          <a:p>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650120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AC5D68-4936-4087-A5A0-EAB6B2D0D8C9}"/>
              </a:ext>
            </a:extLst>
          </p:cNvPr>
          <p:cNvSpPr>
            <a:spLocks noGrp="1"/>
          </p:cNvSpPr>
          <p:nvPr>
            <p:ph type="title"/>
          </p:nvPr>
        </p:nvSpPr>
        <p:spPr>
          <a:xfrm>
            <a:off x="669600" y="748800"/>
            <a:ext cx="9777600" cy="507600"/>
          </a:xfrm>
        </p:spPr>
        <p:txBody>
          <a:bodyPr/>
          <a:lstStyle/>
          <a:p>
            <a:r>
              <a:rPr lang="sv-SE" dirty="0"/>
              <a:t>Sist men inte minst: skriv enkel svenska</a:t>
            </a:r>
          </a:p>
        </p:txBody>
      </p:sp>
      <p:sp>
        <p:nvSpPr>
          <p:cNvPr id="3" name="Platshållare för innehåll 2">
            <a:extLst>
              <a:ext uri="{FF2B5EF4-FFF2-40B4-BE49-F238E27FC236}">
                <a16:creationId xmlns:a16="http://schemas.microsoft.com/office/drawing/2014/main" id="{E9418C1D-8AA1-40A4-B5DC-644089B2EBC0}"/>
              </a:ext>
            </a:extLst>
          </p:cNvPr>
          <p:cNvSpPr>
            <a:spLocks noGrp="1"/>
          </p:cNvSpPr>
          <p:nvPr>
            <p:ph idx="1"/>
          </p:nvPr>
        </p:nvSpPr>
        <p:spPr>
          <a:xfrm>
            <a:off x="669600" y="1574659"/>
            <a:ext cx="9777600" cy="3823200"/>
          </a:xfrm>
        </p:spPr>
        <p:txBody>
          <a:bodyPr/>
          <a:lstStyle/>
          <a:p>
            <a:r>
              <a:rPr lang="sv-SE" dirty="0"/>
              <a:t>Språket i Svenska Röda Korsets skrifter ska skrivas på lättbegriplig svenska. Det är ett riksstämmobeslut.</a:t>
            </a:r>
          </a:p>
          <a:p>
            <a:endParaRPr lang="sv-SE" dirty="0"/>
          </a:p>
          <a:p>
            <a:r>
              <a:rPr lang="sv-SE" dirty="0"/>
              <a:t>Hur skriver man då? Lite tips:</a:t>
            </a:r>
          </a:p>
          <a:p>
            <a:pPr>
              <a:buFontTx/>
              <a:buChar char="-"/>
            </a:pPr>
            <a:r>
              <a:rPr lang="sv-SE" dirty="0"/>
              <a:t>Undvik facktermer, interna uttryck, svåra och långa ord.</a:t>
            </a:r>
          </a:p>
          <a:p>
            <a:pPr>
              <a:buFontTx/>
              <a:buChar char="-"/>
            </a:pPr>
            <a:r>
              <a:rPr lang="sv-SE" dirty="0"/>
              <a:t>Undvik långa/svåra och krångliga meningar. </a:t>
            </a:r>
          </a:p>
          <a:p>
            <a:pPr marL="0" indent="0">
              <a:buNone/>
            </a:pPr>
            <a:r>
              <a:rPr lang="sv-SE" dirty="0"/>
              <a:t>- Undvik byråkratspråk, intern-språk, svengelska med mera. </a:t>
            </a:r>
          </a:p>
          <a:p>
            <a:pPr marL="0" indent="0">
              <a:buNone/>
            </a:pPr>
            <a:r>
              <a:rPr lang="sv-SE" dirty="0"/>
              <a:t>- Undvik substantivsjukan (utföra installation &gt; skriv ”installera”. Hellre aktiv än passiv form (Anmälan görs &gt; Du anmäler dig) </a:t>
            </a:r>
          </a:p>
          <a:p>
            <a:pPr>
              <a:buFontTx/>
              <a:buChar char="-"/>
            </a:pPr>
            <a:r>
              <a:rPr lang="sv-SE" dirty="0"/>
              <a:t>Undvik onödiga abstraktioner, ge konkreta exempel.</a:t>
            </a:r>
          </a:p>
        </p:txBody>
      </p:sp>
    </p:spTree>
    <p:extLst>
      <p:ext uri="{BB962C8B-B14F-4D97-AF65-F5344CB8AC3E}">
        <p14:creationId xmlns:p14="http://schemas.microsoft.com/office/powerpoint/2010/main" val="4067060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Tack för att du är med </a:t>
            </a:r>
            <a:br>
              <a:rPr lang="sv-SE" b="1" dirty="0"/>
            </a:br>
            <a:r>
              <a:rPr lang="sv-SE" b="1" dirty="0"/>
              <a:t>och vårdar </a:t>
            </a:r>
            <a:br>
              <a:rPr lang="sv-SE" b="1" dirty="0"/>
            </a:br>
            <a:r>
              <a:rPr lang="sv-SE" b="1" dirty="0"/>
              <a:t>vårt språk!</a:t>
            </a:r>
            <a:endParaRPr lang="sv-SE" dirty="0"/>
          </a:p>
        </p:txBody>
      </p:sp>
      <p:sp>
        <p:nvSpPr>
          <p:cNvPr id="3" name="Platshållare för text 2"/>
          <p:cNvSpPr>
            <a:spLocks noGrp="1"/>
          </p:cNvSpPr>
          <p:nvPr>
            <p:ph type="body" idx="1"/>
          </p:nvPr>
        </p:nvSpPr>
        <p:spPr/>
        <p:txBody>
          <a:bodyPr/>
          <a:lstStyle/>
          <a:p>
            <a:endParaRPr lang="sv-SE"/>
          </a:p>
        </p:txBody>
      </p:sp>
    </p:spTree>
    <p:extLst>
      <p:ext uri="{BB962C8B-B14F-4D97-AF65-F5344CB8AC3E}">
        <p14:creationId xmlns:p14="http://schemas.microsoft.com/office/powerpoint/2010/main" val="762460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3FC51974-2CAC-4A61-8FB3-80567A446C94}"/>
              </a:ext>
            </a:extLst>
          </p:cNvPr>
          <p:cNvSpPr>
            <a:spLocks noGrp="1"/>
          </p:cNvSpPr>
          <p:nvPr>
            <p:ph type="title"/>
          </p:nvPr>
        </p:nvSpPr>
        <p:spPr>
          <a:xfrm>
            <a:off x="669600" y="823886"/>
            <a:ext cx="9777600" cy="507600"/>
          </a:xfrm>
        </p:spPr>
        <p:txBody>
          <a:bodyPr/>
          <a:lstStyle/>
          <a:p>
            <a:r>
              <a:rPr lang="sv-SE" dirty="0"/>
              <a:t>Skrivregler – allmänt</a:t>
            </a:r>
          </a:p>
        </p:txBody>
      </p:sp>
      <p:sp>
        <p:nvSpPr>
          <p:cNvPr id="5" name="Platshållare för innehåll 2">
            <a:extLst>
              <a:ext uri="{FF2B5EF4-FFF2-40B4-BE49-F238E27FC236}">
                <a16:creationId xmlns:a16="http://schemas.microsoft.com/office/drawing/2014/main" id="{7E249ED7-FADC-479B-A346-FDDD3E779822}"/>
              </a:ext>
            </a:extLst>
          </p:cNvPr>
          <p:cNvSpPr>
            <a:spLocks noGrp="1"/>
          </p:cNvSpPr>
          <p:nvPr>
            <p:ph idx="1"/>
          </p:nvPr>
        </p:nvSpPr>
        <p:spPr>
          <a:xfrm>
            <a:off x="669600" y="1371600"/>
            <a:ext cx="9777600" cy="4408714"/>
          </a:xfrm>
        </p:spPr>
        <p:txBody>
          <a:bodyPr/>
          <a:lstStyle/>
          <a:p>
            <a:pPr marL="0" indent="0">
              <a:buNone/>
            </a:pPr>
            <a:r>
              <a:rPr lang="sv-SE" b="1" dirty="0"/>
              <a:t>Svenska Röda Korset följer liksom de flesta andra större organisationer och företag de stavnings-, språk- och skrivregler som Svenska Akademien och Språkrådet står bakom. </a:t>
            </a:r>
          </a:p>
          <a:p>
            <a:endParaRPr lang="sv-SE" b="1" dirty="0"/>
          </a:p>
          <a:p>
            <a:pPr marL="0" indent="0">
              <a:buNone/>
            </a:pPr>
            <a:r>
              <a:rPr lang="sv-SE" dirty="0"/>
              <a:t>Som hjälpmedel använder vi: </a:t>
            </a:r>
          </a:p>
          <a:p>
            <a:pPr marL="457200" lvl="0" indent="-457200"/>
            <a:r>
              <a:rPr lang="sv-SE" dirty="0"/>
              <a:t>Svenska Akademiens ordlista, SAOL (stavning, böjning m.m.) </a:t>
            </a:r>
            <a:r>
              <a:rPr lang="sv-SE" dirty="0">
                <a:hlinkClick r:id="rId2"/>
              </a:rPr>
              <a:t>https://svenska.se/</a:t>
            </a:r>
            <a:endParaRPr lang="sv-SE" dirty="0"/>
          </a:p>
          <a:p>
            <a:pPr marL="457200" lvl="0" indent="-457200"/>
            <a:r>
              <a:rPr lang="sv-SE" dirty="0"/>
              <a:t>Svenska skrivregler, Språkrådet (beskriver även kortfattat hur man skriver i olika fora: brev, e-post, med mera) </a:t>
            </a:r>
            <a:r>
              <a:rPr lang="sv-SE" dirty="0">
                <a:hlinkClick r:id="rId3"/>
              </a:rPr>
              <a:t>http://www.sprakochfolkminnen.se/sprak/sprakradgivning</a:t>
            </a:r>
            <a:endParaRPr lang="sv-SE" dirty="0"/>
          </a:p>
          <a:p>
            <a:pPr marL="457200" lvl="0" indent="-457200"/>
            <a:r>
              <a:rPr lang="sv-SE" dirty="0"/>
              <a:t>Svenskt språkbruk (konstruktioner och fraser i svenskan)</a:t>
            </a:r>
          </a:p>
          <a:p>
            <a:pPr marL="457200" lvl="0" indent="-457200"/>
            <a:endParaRPr lang="sv-SE" dirty="0"/>
          </a:p>
          <a:p>
            <a:pPr marL="0" indent="0">
              <a:buNone/>
            </a:pPr>
            <a:endParaRPr lang="sv-SE" dirty="0"/>
          </a:p>
          <a:p>
            <a:endParaRPr lang="sv-SE" dirty="0"/>
          </a:p>
        </p:txBody>
      </p:sp>
    </p:spTree>
    <p:extLst>
      <p:ext uri="{BB962C8B-B14F-4D97-AF65-F5344CB8AC3E}">
        <p14:creationId xmlns:p14="http://schemas.microsoft.com/office/powerpoint/2010/main" val="2523682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92173872-81C1-4F35-B2FE-67E72E0A710F}"/>
              </a:ext>
            </a:extLst>
          </p:cNvPr>
          <p:cNvSpPr>
            <a:spLocks noGrp="1"/>
          </p:cNvSpPr>
          <p:nvPr>
            <p:ph type="title"/>
          </p:nvPr>
        </p:nvSpPr>
        <p:spPr>
          <a:xfrm>
            <a:off x="669600" y="748800"/>
            <a:ext cx="9777600" cy="507600"/>
          </a:xfrm>
        </p:spPr>
        <p:txBody>
          <a:bodyPr/>
          <a:lstStyle/>
          <a:p>
            <a:r>
              <a:rPr lang="sv-SE" dirty="0"/>
              <a:t>Forts. Skrivregler – allmänt</a:t>
            </a:r>
          </a:p>
        </p:txBody>
      </p:sp>
      <p:sp>
        <p:nvSpPr>
          <p:cNvPr id="5" name="Platshållare för innehåll 2">
            <a:extLst>
              <a:ext uri="{FF2B5EF4-FFF2-40B4-BE49-F238E27FC236}">
                <a16:creationId xmlns:a16="http://schemas.microsoft.com/office/drawing/2014/main" id="{EE6B82CF-66A6-4477-BB9F-27963636E753}"/>
              </a:ext>
            </a:extLst>
          </p:cNvPr>
          <p:cNvSpPr>
            <a:spLocks noGrp="1"/>
          </p:cNvSpPr>
          <p:nvPr>
            <p:ph idx="1"/>
          </p:nvPr>
        </p:nvSpPr>
        <p:spPr>
          <a:xfrm>
            <a:off x="669600" y="1648799"/>
            <a:ext cx="9777600" cy="4084735"/>
          </a:xfrm>
        </p:spPr>
        <p:txBody>
          <a:bodyPr/>
          <a:lstStyle/>
          <a:p>
            <a:r>
              <a:rPr lang="sv-SE" dirty="0"/>
              <a:t>TT har en bra sammanfattning av olika regler på sin hemsida; TT-språket </a:t>
            </a:r>
            <a:r>
              <a:rPr lang="sv-SE" dirty="0">
                <a:hlinkClick r:id="rId3"/>
              </a:rPr>
              <a:t>https://tt.se/tt-spraket/</a:t>
            </a:r>
            <a:endParaRPr lang="sv-SE" dirty="0"/>
          </a:p>
          <a:p>
            <a:pPr marL="0" indent="0">
              <a:buNone/>
            </a:pPr>
            <a:endParaRPr lang="sv-SE" dirty="0"/>
          </a:p>
          <a:p>
            <a:r>
              <a:rPr lang="sv-SE" dirty="0"/>
              <a:t>Språkrådets Svenska skrivregler finns i bokform, ej publicerad på nätet. Dock en </a:t>
            </a:r>
            <a:r>
              <a:rPr lang="sv-SE" dirty="0" err="1"/>
              <a:t>fråglåda</a:t>
            </a:r>
            <a:r>
              <a:rPr lang="sv-SE" dirty="0"/>
              <a:t> på nätet: </a:t>
            </a:r>
            <a:r>
              <a:rPr lang="sv-SE" dirty="0">
                <a:hlinkClick r:id="rId4"/>
              </a:rPr>
              <a:t>http://www.sprakochfolkminnen.se/sprak/sprakradgivning/frageladan.html</a:t>
            </a:r>
            <a:endParaRPr lang="sv-SE" dirty="0"/>
          </a:p>
          <a:p>
            <a:endParaRPr lang="sv-SE" dirty="0"/>
          </a:p>
          <a:p>
            <a:r>
              <a:rPr lang="sv-SE" dirty="0"/>
              <a:t>Myndigheterna har dock en mer omfattande skrivregelsamling i </a:t>
            </a:r>
            <a:r>
              <a:rPr lang="sv-SE" dirty="0" err="1"/>
              <a:t>pdf</a:t>
            </a:r>
            <a:r>
              <a:rPr lang="sv-SE" dirty="0"/>
              <a:t>-form på nätet som utgår från Svenska skrivregler:</a:t>
            </a:r>
            <a:br>
              <a:rPr lang="sv-SE" dirty="0"/>
            </a:br>
            <a:endParaRPr lang="sv-SE" dirty="0"/>
          </a:p>
          <a:p>
            <a:pPr marL="0" indent="0">
              <a:buNone/>
            </a:pPr>
            <a:r>
              <a:rPr lang="sv-SE" u="sng" dirty="0">
                <a:hlinkClick r:id="rId5"/>
              </a:rPr>
              <a:t>http://www.regeringen.se/contentassets/cf18bfb62e0c4282ab3e8632080c2fb4/myndigheternas-skrivregler-ds-200938</a:t>
            </a:r>
            <a:endParaRPr lang="sv-SE" dirty="0"/>
          </a:p>
          <a:p>
            <a:endParaRPr lang="sv-SE" dirty="0"/>
          </a:p>
          <a:p>
            <a:pPr marL="0" indent="0">
              <a:buNone/>
            </a:pPr>
            <a:endParaRPr lang="sv-SE" dirty="0"/>
          </a:p>
        </p:txBody>
      </p:sp>
    </p:spTree>
    <p:extLst>
      <p:ext uri="{BB962C8B-B14F-4D97-AF65-F5344CB8AC3E}">
        <p14:creationId xmlns:p14="http://schemas.microsoft.com/office/powerpoint/2010/main" val="1175456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CF19EB-9B74-44AD-B991-CD54709FCEDB}"/>
              </a:ext>
            </a:extLst>
          </p:cNvPr>
          <p:cNvSpPr>
            <a:spLocks noGrp="1"/>
          </p:cNvSpPr>
          <p:nvPr>
            <p:ph type="title"/>
          </p:nvPr>
        </p:nvSpPr>
        <p:spPr>
          <a:xfrm>
            <a:off x="669600" y="748800"/>
            <a:ext cx="9777600" cy="507600"/>
          </a:xfrm>
        </p:spPr>
        <p:txBody>
          <a:bodyPr/>
          <a:lstStyle/>
          <a:p>
            <a:r>
              <a:rPr lang="sv-SE" dirty="0"/>
              <a:t>Vår organisation - stor eller liten bokstav?</a:t>
            </a:r>
          </a:p>
        </p:txBody>
      </p:sp>
      <p:sp>
        <p:nvSpPr>
          <p:cNvPr id="3" name="Platshållare för innehåll 2">
            <a:extLst>
              <a:ext uri="{FF2B5EF4-FFF2-40B4-BE49-F238E27FC236}">
                <a16:creationId xmlns:a16="http://schemas.microsoft.com/office/drawing/2014/main" id="{37F4C891-1D3E-4EE2-AB04-DA3BE926101E}"/>
              </a:ext>
            </a:extLst>
          </p:cNvPr>
          <p:cNvSpPr>
            <a:spLocks noGrp="1"/>
          </p:cNvSpPr>
          <p:nvPr>
            <p:ph idx="1"/>
          </p:nvPr>
        </p:nvSpPr>
        <p:spPr>
          <a:xfrm>
            <a:off x="669600" y="1515450"/>
            <a:ext cx="9777600" cy="4332900"/>
          </a:xfrm>
        </p:spPr>
        <p:txBody>
          <a:bodyPr/>
          <a:lstStyle/>
          <a:p>
            <a:r>
              <a:rPr lang="sv-SE" b="1" dirty="0"/>
              <a:t>Vi skriver (flera stora bokstäver): </a:t>
            </a:r>
          </a:p>
          <a:p>
            <a:pPr marL="0" indent="0">
              <a:buNone/>
            </a:pPr>
            <a:endParaRPr lang="sv-SE" b="1" dirty="0"/>
          </a:p>
          <a:p>
            <a:r>
              <a:rPr lang="sv-SE" dirty="0"/>
              <a:t>Röda Korset</a:t>
            </a:r>
          </a:p>
          <a:p>
            <a:r>
              <a:rPr lang="sv-SE" dirty="0"/>
              <a:t>Svenska Röda Korset</a:t>
            </a:r>
          </a:p>
          <a:p>
            <a:r>
              <a:rPr lang="sv-SE" dirty="0"/>
              <a:t>Egyptiska Röda Halvmånen</a:t>
            </a:r>
          </a:p>
          <a:p>
            <a:r>
              <a:rPr lang="sv-SE" dirty="0"/>
              <a:t>Röda Korsets Ungdomsförbund (bara i undantagsfall RKUF)</a:t>
            </a:r>
          </a:p>
          <a:p>
            <a:endParaRPr lang="sv-SE" dirty="0"/>
          </a:p>
        </p:txBody>
      </p:sp>
      <p:sp>
        <p:nvSpPr>
          <p:cNvPr id="4" name="textruta 3">
            <a:extLst>
              <a:ext uri="{FF2B5EF4-FFF2-40B4-BE49-F238E27FC236}">
                <a16:creationId xmlns:a16="http://schemas.microsoft.com/office/drawing/2014/main" id="{ACEA86A7-9659-4FCB-BA0C-3E6E8F847BAA}"/>
              </a:ext>
            </a:extLst>
          </p:cNvPr>
          <p:cNvSpPr txBox="1"/>
          <p:nvPr/>
        </p:nvSpPr>
        <p:spPr>
          <a:xfrm>
            <a:off x="494502" y="3929975"/>
            <a:ext cx="10852800" cy="1754326"/>
          </a:xfrm>
          <a:prstGeom prst="rect">
            <a:avLst/>
          </a:prstGeom>
          <a:noFill/>
        </p:spPr>
        <p:txBody>
          <a:bodyPr wrap="square" rtlCol="0">
            <a:spAutoFit/>
          </a:bodyPr>
          <a:lstStyle/>
          <a:p>
            <a:pPr algn="l"/>
            <a:r>
              <a:rPr lang="sv-SE" b="0" i="0" dirty="0">
                <a:effectLst/>
                <a:latin typeface="Segoe UI" panose="020B0502040204020203" pitchFamily="34" charset="0"/>
              </a:rPr>
              <a:t>När vi kommunicerar mot allmänheten i Sverige använder vi namnet Röda Korset, oavsett om det handlar om en verksamhet som vi på Svenska Röda Korset driver eller om det är en annan nationell förening som gör det. Detta gör vi för att människor ska se oss just som den världsomspännande rörelse vi är, som gör skillnad överallt i världen. I de fall där vi behöver särskilja oss som just nationell förening, till exempel när vi beskriver ett samarbete mellan Svenska Röda Korset och en annan förening eller när det juridiska namnet krävs använder vi begreppet Svenska Röda Korset.</a:t>
            </a:r>
          </a:p>
        </p:txBody>
      </p:sp>
    </p:spTree>
    <p:extLst>
      <p:ext uri="{BB962C8B-B14F-4D97-AF65-F5344CB8AC3E}">
        <p14:creationId xmlns:p14="http://schemas.microsoft.com/office/powerpoint/2010/main" val="2790006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5B7B7B-E3B8-4E1E-8416-66B6903312A1}"/>
              </a:ext>
            </a:extLst>
          </p:cNvPr>
          <p:cNvSpPr>
            <a:spLocks noGrp="1"/>
          </p:cNvSpPr>
          <p:nvPr>
            <p:ph type="title"/>
          </p:nvPr>
        </p:nvSpPr>
        <p:spPr>
          <a:xfrm>
            <a:off x="669600" y="755850"/>
            <a:ext cx="9777600" cy="507600"/>
          </a:xfrm>
        </p:spPr>
        <p:txBody>
          <a:bodyPr/>
          <a:lstStyle/>
          <a:p>
            <a:r>
              <a:rPr lang="sv-SE" dirty="0"/>
              <a:t>Vår organisation - stor eller liten bokstav?</a:t>
            </a:r>
          </a:p>
        </p:txBody>
      </p:sp>
      <p:sp>
        <p:nvSpPr>
          <p:cNvPr id="3" name="Platshållare för innehåll 2">
            <a:extLst>
              <a:ext uri="{FF2B5EF4-FFF2-40B4-BE49-F238E27FC236}">
                <a16:creationId xmlns:a16="http://schemas.microsoft.com/office/drawing/2014/main" id="{9EC1C809-24F3-4BFA-8477-B9571EF8D62F}"/>
              </a:ext>
            </a:extLst>
          </p:cNvPr>
          <p:cNvSpPr>
            <a:spLocks noGrp="1"/>
          </p:cNvSpPr>
          <p:nvPr>
            <p:ph idx="1"/>
          </p:nvPr>
        </p:nvSpPr>
        <p:spPr>
          <a:xfrm>
            <a:off x="669600" y="1400783"/>
            <a:ext cx="9777600" cy="4428112"/>
          </a:xfrm>
        </p:spPr>
        <p:txBody>
          <a:bodyPr/>
          <a:lstStyle/>
          <a:p>
            <a:pPr marL="0" indent="0">
              <a:buNone/>
            </a:pPr>
            <a:r>
              <a:rPr lang="sv-SE" b="1" dirty="0"/>
              <a:t>Men vi skriver (</a:t>
            </a:r>
            <a:r>
              <a:rPr lang="sv-SE" b="1" i="1" dirty="0"/>
              <a:t>en</a:t>
            </a:r>
            <a:r>
              <a:rPr lang="sv-SE" b="1" dirty="0"/>
              <a:t> stor </a:t>
            </a:r>
            <a:r>
              <a:rPr lang="sv-SE" b="1"/>
              <a:t>bokstav):</a:t>
            </a:r>
          </a:p>
          <a:p>
            <a:r>
              <a:rPr lang="sv-SE" dirty="0">
                <a:effectLst/>
                <a:latin typeface="+mj-lt"/>
                <a:ea typeface="Times New Roman" panose="02020603050405020304" pitchFamily="18" charset="0"/>
                <a:cs typeface="Times New Roman" panose="02020603050405020304" pitchFamily="18" charset="0"/>
              </a:rPr>
              <a:t>Internationella rödakors- och rödahalvmånefederationen (förkortas Federationen när det skrivits ut första gången, rekommenderas även internt; IFRC är ett mycket internt uttryck, bör undvikas)</a:t>
            </a:r>
          </a:p>
          <a:p>
            <a:r>
              <a:rPr lang="sv-SE" dirty="0"/>
              <a:t>Internationella rödakorskommittén (ICRC - mest internt, alternativt i annan text då förkortningen först förklarats)</a:t>
            </a:r>
          </a:p>
          <a:p>
            <a:r>
              <a:rPr lang="sv-SE" dirty="0"/>
              <a:t>Aneby rödakorskrets/Röda Korset i Aneby.</a:t>
            </a:r>
            <a:r>
              <a:rPr lang="sv-SE" b="1" dirty="0"/>
              <a:t> </a:t>
            </a:r>
            <a:r>
              <a:rPr lang="sv-SE" dirty="0"/>
              <a:t>Söderköpingskretsen/Röda Korset i Söderköping</a:t>
            </a:r>
          </a:p>
          <a:p>
            <a:pPr lvl="1"/>
            <a:endParaRPr lang="sv-SE" dirty="0"/>
          </a:p>
        </p:txBody>
      </p:sp>
      <p:sp>
        <p:nvSpPr>
          <p:cNvPr id="5" name="textruta 4">
            <a:extLst>
              <a:ext uri="{FF2B5EF4-FFF2-40B4-BE49-F238E27FC236}">
                <a16:creationId xmlns:a16="http://schemas.microsoft.com/office/drawing/2014/main" id="{221DD084-78C7-4C81-BFA2-FF6A6C620290}"/>
              </a:ext>
            </a:extLst>
          </p:cNvPr>
          <p:cNvSpPr txBox="1"/>
          <p:nvPr/>
        </p:nvSpPr>
        <p:spPr>
          <a:xfrm>
            <a:off x="669600" y="4210155"/>
            <a:ext cx="11237055" cy="2031325"/>
          </a:xfrm>
          <a:prstGeom prst="rect">
            <a:avLst/>
          </a:prstGeom>
          <a:noFill/>
        </p:spPr>
        <p:txBody>
          <a:bodyPr wrap="square" rtlCol="0">
            <a:spAutoFit/>
          </a:bodyPr>
          <a:lstStyle/>
          <a:p>
            <a:r>
              <a:rPr lang="sv-SE" sz="1800" dirty="0">
                <a:effectLst/>
                <a:latin typeface="Segoe UI" panose="020B0502040204020203" pitchFamily="34" charset="0"/>
                <a:ea typeface="Calibri" panose="020F0502020204030204" pitchFamily="34" charset="0"/>
              </a:rPr>
              <a:t>Att ta ett helt nytt namn kan ibland fungera som symbol för nystart.. Det bör innefatta kommunnamnet och måste sluta på rödakorskrets. Om kommunnamnet slutar </a:t>
            </a:r>
            <a:r>
              <a:rPr lang="sv-SE" dirty="0">
                <a:latin typeface="Segoe UI" panose="020B0502040204020203" pitchFamily="34" charset="0"/>
                <a:ea typeface="Calibri" panose="020F0502020204030204" pitchFamily="34" charset="0"/>
              </a:rPr>
              <a:t>på en symbol för en nystart som gemensam krets. Det är dock viktigt att namnet fungerar i praktiska sammanhang </a:t>
            </a:r>
            <a:r>
              <a:rPr lang="sv-SE" sz="1800" dirty="0">
                <a:effectLst/>
                <a:latin typeface="Segoe UI" panose="020B0502040204020203" pitchFamily="34" charset="0"/>
                <a:ea typeface="Calibri" panose="020F0502020204030204" pitchFamily="34" charset="0"/>
              </a:rPr>
              <a:t>konsonant ska det ha ett s, annars inte (jämför Tjörns rödakorskrets och Forshaga rödakorskrets). Namnet för högst ha 46 tecken. Regionrådet godkänner namnet före kretsstämman, men den formella ansökan om namnbyte görs när alla upplösande kretsar är nedlagda.</a:t>
            </a:r>
            <a:endParaRPr lang="sv-SE" sz="1800" dirty="0">
              <a:effectLst/>
              <a:latin typeface="Calibri" panose="020F0502020204030204" pitchFamily="34" charset="0"/>
              <a:ea typeface="Calibri" panose="020F0502020204030204" pitchFamily="34" charset="0"/>
            </a:endParaRPr>
          </a:p>
          <a:p>
            <a:r>
              <a:rPr lang="sv-SE" sz="18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573715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F563D7-0B8C-474D-8FA9-0EC7C63A22B3}"/>
              </a:ext>
            </a:extLst>
          </p:cNvPr>
          <p:cNvSpPr>
            <a:spLocks noGrp="1"/>
          </p:cNvSpPr>
          <p:nvPr>
            <p:ph type="title"/>
          </p:nvPr>
        </p:nvSpPr>
        <p:spPr>
          <a:xfrm>
            <a:off x="669600" y="748800"/>
            <a:ext cx="9777600" cy="507600"/>
          </a:xfrm>
        </p:spPr>
        <p:txBody>
          <a:bodyPr/>
          <a:lstStyle/>
          <a:p>
            <a:r>
              <a:rPr lang="sv-SE" dirty="0"/>
              <a:t>Rödakorsuttryck – så här skriver vi!</a:t>
            </a:r>
          </a:p>
        </p:txBody>
      </p:sp>
      <p:sp>
        <p:nvSpPr>
          <p:cNvPr id="3" name="Platshållare för innehåll 2">
            <a:extLst>
              <a:ext uri="{FF2B5EF4-FFF2-40B4-BE49-F238E27FC236}">
                <a16:creationId xmlns:a16="http://schemas.microsoft.com/office/drawing/2014/main" id="{86E36C8C-FADE-4E32-AF34-A185B1DDF4AF}"/>
              </a:ext>
            </a:extLst>
          </p:cNvPr>
          <p:cNvSpPr>
            <a:spLocks noGrp="1"/>
          </p:cNvSpPr>
          <p:nvPr>
            <p:ph idx="1"/>
          </p:nvPr>
        </p:nvSpPr>
        <p:spPr>
          <a:xfrm>
            <a:off x="669600" y="1648800"/>
            <a:ext cx="9777600" cy="3823200"/>
          </a:xfrm>
        </p:spPr>
        <p:txBody>
          <a:bodyPr/>
          <a:lstStyle/>
          <a:p>
            <a:pPr marL="0" indent="0">
              <a:buNone/>
            </a:pPr>
            <a:r>
              <a:rPr lang="sv-SE" b="1" dirty="0"/>
              <a:t>Vi skriver: </a:t>
            </a:r>
          </a:p>
          <a:p>
            <a:pPr marL="0" indent="0">
              <a:buNone/>
            </a:pPr>
            <a:endParaRPr lang="sv-SE" b="1" dirty="0"/>
          </a:p>
          <a:p>
            <a:r>
              <a:rPr lang="sv-SE" dirty="0"/>
              <a:t>rödakorsare</a:t>
            </a:r>
          </a:p>
          <a:p>
            <a:r>
              <a:rPr lang="sv-SE" dirty="0"/>
              <a:t>rödakorskretsar</a:t>
            </a:r>
          </a:p>
          <a:p>
            <a:r>
              <a:rPr lang="sv-SE" dirty="0"/>
              <a:t>rödakorsverksamhet </a:t>
            </a:r>
          </a:p>
          <a:p>
            <a:r>
              <a:rPr lang="sv-SE" dirty="0"/>
              <a:t>rödakorsgrupper</a:t>
            </a:r>
          </a:p>
          <a:p>
            <a:pPr marL="0" indent="0">
              <a:buNone/>
            </a:pPr>
            <a:r>
              <a:rPr lang="sv-SE" dirty="0"/>
              <a:t>osv</a:t>
            </a:r>
          </a:p>
          <a:p>
            <a:pPr marL="0" indent="0">
              <a:buNone/>
            </a:pPr>
            <a:endParaRPr lang="sv-SE" dirty="0"/>
          </a:p>
          <a:p>
            <a:pPr marL="0" indent="0">
              <a:buNone/>
            </a:pPr>
            <a:r>
              <a:rPr lang="sv-SE" dirty="0"/>
              <a:t>Men:</a:t>
            </a:r>
          </a:p>
          <a:p>
            <a:pPr marL="0" indent="0">
              <a:buNone/>
            </a:pPr>
            <a:r>
              <a:rPr lang="sv-SE" dirty="0"/>
              <a:t>Rödakorshuset (=namn)</a:t>
            </a:r>
          </a:p>
          <a:p>
            <a:pPr marL="0" indent="0">
              <a:buNone/>
            </a:pPr>
            <a:endParaRPr lang="sv-SE" dirty="0"/>
          </a:p>
        </p:txBody>
      </p:sp>
    </p:spTree>
    <p:extLst>
      <p:ext uri="{BB962C8B-B14F-4D97-AF65-F5344CB8AC3E}">
        <p14:creationId xmlns:p14="http://schemas.microsoft.com/office/powerpoint/2010/main" val="4156386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850617-2012-4F41-85DE-07E26479AC03}"/>
              </a:ext>
            </a:extLst>
          </p:cNvPr>
          <p:cNvSpPr>
            <a:spLocks noGrp="1"/>
          </p:cNvSpPr>
          <p:nvPr>
            <p:ph type="title"/>
          </p:nvPr>
        </p:nvSpPr>
        <p:spPr>
          <a:xfrm>
            <a:off x="669600" y="748800"/>
            <a:ext cx="9777600" cy="507600"/>
          </a:xfrm>
        </p:spPr>
        <p:txBody>
          <a:bodyPr/>
          <a:lstStyle/>
          <a:p>
            <a:r>
              <a:rPr lang="sv-SE" dirty="0"/>
              <a:t>Ihop- eller särskrivning?</a:t>
            </a:r>
          </a:p>
        </p:txBody>
      </p:sp>
      <p:sp>
        <p:nvSpPr>
          <p:cNvPr id="3" name="Platshållare för innehåll 2">
            <a:extLst>
              <a:ext uri="{FF2B5EF4-FFF2-40B4-BE49-F238E27FC236}">
                <a16:creationId xmlns:a16="http://schemas.microsoft.com/office/drawing/2014/main" id="{66A522F4-AF14-4FEA-8347-55B935D09F62}"/>
              </a:ext>
            </a:extLst>
          </p:cNvPr>
          <p:cNvSpPr>
            <a:spLocks noGrp="1"/>
          </p:cNvSpPr>
          <p:nvPr>
            <p:ph idx="1"/>
          </p:nvPr>
        </p:nvSpPr>
        <p:spPr>
          <a:xfrm>
            <a:off x="669600" y="1648800"/>
            <a:ext cx="9777600" cy="3823200"/>
          </a:xfrm>
        </p:spPr>
        <p:txBody>
          <a:bodyPr/>
          <a:lstStyle/>
          <a:p>
            <a:r>
              <a:rPr lang="sv-SE" dirty="0"/>
              <a:t>second hand, second hand-butik</a:t>
            </a:r>
          </a:p>
          <a:p>
            <a:r>
              <a:rPr lang="sv-SE" dirty="0"/>
              <a:t>första hjälpen, första hjälpen-utbildning (obs. om det är en specifik utbildning blir det stor bokstav: Första hjälpen för alla, Att mötas i vardag och kris</a:t>
            </a:r>
            <a:r>
              <a:rPr lang="sv-SE"/>
              <a:t>), men förstahjälpare</a:t>
            </a:r>
            <a:endParaRPr lang="sv-SE" dirty="0"/>
          </a:p>
        </p:txBody>
      </p:sp>
    </p:spTree>
    <p:extLst>
      <p:ext uri="{BB962C8B-B14F-4D97-AF65-F5344CB8AC3E}">
        <p14:creationId xmlns:p14="http://schemas.microsoft.com/office/powerpoint/2010/main" val="3560621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1A1544-121E-49B1-A2B0-996A7D02C26B}"/>
              </a:ext>
            </a:extLst>
          </p:cNvPr>
          <p:cNvSpPr>
            <a:spLocks noGrp="1"/>
          </p:cNvSpPr>
          <p:nvPr>
            <p:ph type="title"/>
          </p:nvPr>
        </p:nvSpPr>
        <p:spPr>
          <a:xfrm>
            <a:off x="669600" y="748800"/>
            <a:ext cx="9777600" cy="507600"/>
          </a:xfrm>
        </p:spPr>
        <p:txBody>
          <a:bodyPr/>
          <a:lstStyle/>
          <a:p>
            <a:r>
              <a:rPr lang="sv-SE" dirty="0"/>
              <a:t>Namn på konferenser, kampanjer med mera</a:t>
            </a:r>
          </a:p>
        </p:txBody>
      </p:sp>
      <p:sp>
        <p:nvSpPr>
          <p:cNvPr id="3" name="Platshållare för innehåll 2">
            <a:extLst>
              <a:ext uri="{FF2B5EF4-FFF2-40B4-BE49-F238E27FC236}">
                <a16:creationId xmlns:a16="http://schemas.microsoft.com/office/drawing/2014/main" id="{454CB966-A7DD-437C-B458-5ABA56D31AEC}"/>
              </a:ext>
            </a:extLst>
          </p:cNvPr>
          <p:cNvSpPr>
            <a:spLocks noGrp="1"/>
          </p:cNvSpPr>
          <p:nvPr>
            <p:ph idx="1"/>
          </p:nvPr>
        </p:nvSpPr>
        <p:spPr>
          <a:xfrm>
            <a:off x="669600" y="1648800"/>
            <a:ext cx="9777600" cy="3823200"/>
          </a:xfrm>
        </p:spPr>
        <p:txBody>
          <a:bodyPr/>
          <a:lstStyle/>
          <a:p>
            <a:pPr marL="0" indent="0">
              <a:buNone/>
            </a:pPr>
            <a:r>
              <a:rPr lang="sv-SE" i="1" dirty="0"/>
              <a:t>En</a:t>
            </a:r>
            <a:r>
              <a:rPr lang="sv-SE" dirty="0"/>
              <a:t> stor bokstav på konferenser med mera som har karaktär av egennamn är det som gäller:</a:t>
            </a:r>
          </a:p>
          <a:p>
            <a:endParaRPr lang="sv-SE" dirty="0"/>
          </a:p>
          <a:p>
            <a:r>
              <a:rPr lang="sv-SE" dirty="0"/>
              <a:t>Riksstämman, Regionalt </a:t>
            </a:r>
            <a:r>
              <a:rPr lang="sv-SE"/>
              <a:t>forum, Rödakorsdialogen</a:t>
            </a:r>
            <a:r>
              <a:rPr lang="sv-SE" dirty="0"/>
              <a:t>, Internationella rödakors- och rödahalvmånekonferensen, Generalförsamlingen</a:t>
            </a:r>
            <a:r>
              <a:rPr lang="sv-SE"/>
              <a:t>, Delegatrådet</a:t>
            </a:r>
            <a:endParaRPr lang="sv-SE" dirty="0"/>
          </a:p>
          <a:p>
            <a:r>
              <a:rPr lang="sv-SE" dirty="0"/>
              <a:t>Röda rummet</a:t>
            </a:r>
          </a:p>
          <a:p>
            <a:r>
              <a:rPr lang="sv-SE" dirty="0"/>
              <a:t>Jourhavande kompis </a:t>
            </a:r>
          </a:p>
          <a:p>
            <a:r>
              <a:rPr lang="sv-SE" dirty="0"/>
              <a:t>På flykt</a:t>
            </a:r>
          </a:p>
          <a:p>
            <a:endParaRPr lang="sv-SE" dirty="0"/>
          </a:p>
          <a:p>
            <a:pPr marL="0" indent="0">
              <a:buNone/>
            </a:pPr>
            <a:r>
              <a:rPr lang="sv-SE" i="1" dirty="0"/>
              <a:t>(Huvudregeln</a:t>
            </a:r>
            <a:r>
              <a:rPr lang="sv-SE" dirty="0"/>
              <a:t> vid flerordiga namn är att en stor bokstav på första ordet räcker.)</a:t>
            </a:r>
          </a:p>
          <a:p>
            <a:pPr marL="0" indent="0">
              <a:buNone/>
            </a:pPr>
            <a:endParaRPr lang="sv-SE" dirty="0"/>
          </a:p>
        </p:txBody>
      </p:sp>
    </p:spTree>
    <p:extLst>
      <p:ext uri="{BB962C8B-B14F-4D97-AF65-F5344CB8AC3E}">
        <p14:creationId xmlns:p14="http://schemas.microsoft.com/office/powerpoint/2010/main" val="216054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02F783-B52E-4435-AA15-F323FC3F492B}"/>
              </a:ext>
            </a:extLst>
          </p:cNvPr>
          <p:cNvSpPr>
            <a:spLocks noGrp="1"/>
          </p:cNvSpPr>
          <p:nvPr>
            <p:ph type="title"/>
          </p:nvPr>
        </p:nvSpPr>
        <p:spPr>
          <a:xfrm>
            <a:off x="669600" y="748800"/>
            <a:ext cx="9777600" cy="507600"/>
          </a:xfrm>
        </p:spPr>
        <p:txBody>
          <a:bodyPr/>
          <a:lstStyle/>
          <a:p>
            <a:r>
              <a:rPr lang="sv-SE" dirty="0"/>
              <a:t>Titlar, verksamheter med mera</a:t>
            </a:r>
          </a:p>
        </p:txBody>
      </p:sp>
      <p:sp>
        <p:nvSpPr>
          <p:cNvPr id="3" name="Platshållare för innehåll 2">
            <a:extLst>
              <a:ext uri="{FF2B5EF4-FFF2-40B4-BE49-F238E27FC236}">
                <a16:creationId xmlns:a16="http://schemas.microsoft.com/office/drawing/2014/main" id="{68590C13-485D-4D61-AA5D-4F0A468D7FC1}"/>
              </a:ext>
            </a:extLst>
          </p:cNvPr>
          <p:cNvSpPr>
            <a:spLocks noGrp="1"/>
          </p:cNvSpPr>
          <p:nvPr>
            <p:ph idx="1"/>
          </p:nvPr>
        </p:nvSpPr>
        <p:spPr>
          <a:xfrm>
            <a:off x="669600" y="1648800"/>
            <a:ext cx="9777600" cy="4275750"/>
          </a:xfrm>
        </p:spPr>
        <p:txBody>
          <a:bodyPr/>
          <a:lstStyle/>
          <a:p>
            <a:pPr marL="0" indent="0">
              <a:buNone/>
            </a:pPr>
            <a:r>
              <a:rPr lang="sv-SE" dirty="0"/>
              <a:t>Liten bokstav gäller för titlar</a:t>
            </a:r>
            <a:r>
              <a:rPr lang="sv-SE"/>
              <a:t>, roller, verksamheter </a:t>
            </a:r>
            <a:r>
              <a:rPr lang="sv-SE" dirty="0"/>
              <a:t>med mera:</a:t>
            </a:r>
          </a:p>
          <a:p>
            <a:pPr marL="0" indent="0">
              <a:buNone/>
            </a:pPr>
            <a:endParaRPr lang="sv-SE" dirty="0"/>
          </a:p>
          <a:p>
            <a:r>
              <a:rPr lang="sv-SE" dirty="0"/>
              <a:t> generalsekreterare </a:t>
            </a:r>
          </a:p>
          <a:p>
            <a:r>
              <a:rPr lang="sv-SE" dirty="0"/>
              <a:t> ledningsgrupp </a:t>
            </a:r>
          </a:p>
          <a:p>
            <a:r>
              <a:rPr lang="sv-SE" dirty="0"/>
              <a:t> besöksverksamhet</a:t>
            </a:r>
          </a:p>
          <a:p>
            <a:pPr marL="0" indent="0">
              <a:buNone/>
            </a:pPr>
            <a:endParaRPr lang="sv-SE" dirty="0"/>
          </a:p>
          <a:p>
            <a:pPr marL="0" indent="0">
              <a:buNone/>
            </a:pPr>
            <a:endParaRPr lang="sv-SE" dirty="0"/>
          </a:p>
          <a:p>
            <a:pPr marL="0" indent="0">
              <a:buNone/>
            </a:pPr>
            <a:r>
              <a:rPr lang="sv-SE" dirty="0"/>
              <a:t>(När det handlar om beteckning snarare namn är det liten bokstav som gäller.)</a:t>
            </a:r>
          </a:p>
        </p:txBody>
      </p:sp>
    </p:spTree>
    <p:extLst>
      <p:ext uri="{BB962C8B-B14F-4D97-AF65-F5344CB8AC3E}">
        <p14:creationId xmlns:p14="http://schemas.microsoft.com/office/powerpoint/2010/main" val="3129201089"/>
      </p:ext>
    </p:extLst>
  </p:cSld>
  <p:clrMapOvr>
    <a:masterClrMapping/>
  </p:clrMapOvr>
</p:sld>
</file>

<file path=ppt/theme/theme1.xml><?xml version="1.0" encoding="utf-8"?>
<a:theme xmlns:a="http://schemas.openxmlformats.org/drawingml/2006/main" name="RödaKorset_sv">
  <a:themeElements>
    <a:clrScheme name="RödaKorset_ppt">
      <a:dk1>
        <a:sysClr val="windowText" lastClr="000000"/>
      </a:dk1>
      <a:lt1>
        <a:sysClr val="window" lastClr="FFFFFF"/>
      </a:lt1>
      <a:dk2>
        <a:srgbClr val="000000"/>
      </a:dk2>
      <a:lt2>
        <a:srgbClr val="FFFFFF"/>
      </a:lt2>
      <a:accent1>
        <a:srgbClr val="E20025"/>
      </a:accent1>
      <a:accent2>
        <a:srgbClr val="878787"/>
      </a:accent2>
      <a:accent3>
        <a:srgbClr val="FBD1D1"/>
      </a:accent3>
      <a:accent4>
        <a:srgbClr val="EE7884"/>
      </a:accent4>
      <a:accent5>
        <a:srgbClr val="E4E4E4"/>
      </a:accent5>
      <a:accent6>
        <a:srgbClr val="000000"/>
      </a:accent6>
      <a:hlink>
        <a:srgbClr val="0563C1"/>
      </a:hlink>
      <a:folHlink>
        <a:srgbClr val="954F72"/>
      </a:folHlink>
    </a:clrScheme>
    <a:fontScheme name="RödaKor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öda Korset Sv_rev.potx" id="{0D313353-19A6-4908-8E51-D43314FA7408}" vid="{9DA9BEEC-9081-45B1-A710-7B39464599C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Powerpoint-mall på svenska</Template>
  <TotalTime>175</TotalTime>
  <Words>2674</Words>
  <Application>Microsoft Office PowerPoint</Application>
  <PresentationFormat>Bredbild</PresentationFormat>
  <Paragraphs>215</Paragraphs>
  <Slides>15</Slides>
  <Notes>13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15</vt:i4>
      </vt:variant>
    </vt:vector>
  </HeadingPairs>
  <TitlesOfParts>
    <vt:vector size="20" baseType="lpstr">
      <vt:lpstr>Arial</vt:lpstr>
      <vt:lpstr>Calibri</vt:lpstr>
      <vt:lpstr>Meet Me In Brooklyn</vt:lpstr>
      <vt:lpstr>Segoe UI</vt:lpstr>
      <vt:lpstr>RödaKorset_sv</vt:lpstr>
      <vt:lpstr>Skriv så här! Skrivregler i Röda Korset</vt:lpstr>
      <vt:lpstr>Skrivregler – allmänt</vt:lpstr>
      <vt:lpstr>Forts. Skrivregler – allmänt</vt:lpstr>
      <vt:lpstr>Vår organisation - stor eller liten bokstav?</vt:lpstr>
      <vt:lpstr>Vår organisation - stor eller liten bokstav?</vt:lpstr>
      <vt:lpstr>Rödakorsuttryck – så här skriver vi!</vt:lpstr>
      <vt:lpstr>Ihop- eller särskrivning?</vt:lpstr>
      <vt:lpstr>Namn på konferenser, kampanjer med mera</vt:lpstr>
      <vt:lpstr>Titlar, verksamheter med mera</vt:lpstr>
      <vt:lpstr>Namn på våra enheter och avdelningar</vt:lpstr>
      <vt:lpstr>Sammanfattning och tips på vägen</vt:lpstr>
      <vt:lpstr>Förkortningar – så här skriver vi</vt:lpstr>
      <vt:lpstr>Smått och gott…</vt:lpstr>
      <vt:lpstr>Sist men inte minst: skriv enkel svenska</vt:lpstr>
      <vt:lpstr>Tack för att du är med  och vårdar  vårt språk!</vt:lpstr>
    </vt:vector>
  </TitlesOfParts>
  <Company>Röda Korset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Skriv så här! Skrivregler i Röda Korset</dc:title>
  <dc:creator>Kim Lidén</dc:creator>
  <dc:description>Version 1 mars 2017
Learningpoint</dc:description>
  <cp:lastModifiedBy>Kim Lidén</cp:lastModifiedBy>
  <cp:revision>10</cp:revision>
  <dcterms:created xsi:type="dcterms:W3CDTF">2020-02-13T10:00:05Z</dcterms:created>
  <dcterms:modified xsi:type="dcterms:W3CDTF">2022-04-01T11:37:37Z</dcterms:modified>
</cp:coreProperties>
</file>