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63" r:id="rId6"/>
    <p:sldId id="264" r:id="rId7"/>
    <p:sldId id="265" r:id="rId8"/>
    <p:sldId id="266" r:id="rId9"/>
    <p:sldId id="267" r:id="rId10"/>
    <p:sldId id="268" r:id="rId11"/>
    <p:sldId id="269" r:id="rId12"/>
    <p:sldId id="273" r:id="rId13"/>
    <p:sldId id="272" r:id="rId14"/>
    <p:sldId id="270" r:id="rId15"/>
    <p:sldId id="260"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33A76-FDDB-B0A0-A4C7-6DE57B7645BC}" v="3" dt="2024-03-12T14:00:16.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3" autoAdjust="0"/>
  </p:normalViewPr>
  <p:slideViewPr>
    <p:cSldViewPr snapToGrid="0">
      <p:cViewPr varScale="1">
        <p:scale>
          <a:sx n="62" d="100"/>
          <a:sy n="62" d="100"/>
        </p:scale>
        <p:origin x="14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39209-2E65-409B-A185-AAD4A6BD5D82}" type="datetimeFigureOut">
              <a:rPr lang="sv-SE" smtClean="0"/>
              <a:t>2024-03-12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540BF-1DFD-4646-A3CE-A17FEDD17B1F}" type="slidenum">
              <a:rPr lang="sv-SE" smtClean="0"/>
              <a:t>‹#›</a:t>
            </a:fld>
            <a:endParaRPr lang="sv-SE"/>
          </a:p>
        </p:txBody>
      </p:sp>
    </p:spTree>
    <p:extLst>
      <p:ext uri="{BB962C8B-B14F-4D97-AF65-F5344CB8AC3E}">
        <p14:creationId xmlns:p14="http://schemas.microsoft.com/office/powerpoint/2010/main" val="35535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mailto:tib@redcross.se" TargetMode="External"/><Relationship Id="rId13" Type="http://schemas.openxmlformats.org/officeDocument/2006/relationships/hyperlink" Target="https://rodakorset.learnster.com/svenska-roda-korset/sessions" TargetMode="External"/><Relationship Id="rId3" Type="http://schemas.openxmlformats.org/officeDocument/2006/relationships/hyperlink" Target="http://www.redcross.se/" TargetMode="External"/><Relationship Id="rId7" Type="http://schemas.openxmlformats.org/officeDocument/2006/relationships/hyperlink" Target="http://www.ifrc.org/" TargetMode="External"/><Relationship Id="rId12" Type="http://schemas.openxmlformats.org/officeDocument/2006/relationships/hyperlink" Target="https://kunskapsbanken.rodakorset.se/hc/sv/articles/36001941593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icrc.org/" TargetMode="External"/><Relationship Id="rId11" Type="http://schemas.openxmlformats.org/officeDocument/2006/relationships/hyperlink" Target="https://kunskapsbanken.rodakorset.se/hc/sv/articles/360004150557" TargetMode="External"/><Relationship Id="rId5" Type="http://schemas.openxmlformats.org/officeDocument/2006/relationships/hyperlink" Target="https://rednet.redcross.se/" TargetMode="External"/><Relationship Id="rId10" Type="http://schemas.openxmlformats.org/officeDocument/2006/relationships/hyperlink" Target="https://kunskapsbanken.rodakorset.se/hc/sv/articles/360004127538" TargetMode="External"/><Relationship Id="rId4" Type="http://schemas.openxmlformats.org/officeDocument/2006/relationships/hyperlink" Target="https://www.rodakorset.se/" TargetMode="External"/><Relationship Id="rId9" Type="http://schemas.openxmlformats.org/officeDocument/2006/relationships/hyperlink" Target="https://kunskapsbanken.rodakorset.se/hc/sv/articles/360004150537" TargetMode="External"/><Relationship Id="rId14" Type="http://schemas.openxmlformats.org/officeDocument/2006/relationships/hyperlink" Target="https://kunskapsbanken.rodakorset.se/hc/sv/articles/360005542118-Grundkurs-Minikurs-om-grundprinciper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RnP7qwGea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kunskapsbanken.rodakorset.se/hc/sv/articles/360003965998-V%C3%A5ra-sju-grundprincip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emblem@redcross.s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kunskapsbanken.rodakorset.se/hc/sv/articles/360003958838-Om-skyddsemble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emblem@redcross.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MHhWxuth4sc"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odakorset.se/forsta-hjalpen/filmer-och-ti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b="1" dirty="0"/>
              <a:t>Till dig som frivilligledare/informatör:</a:t>
            </a:r>
            <a:endParaRPr lang="en-US" dirty="0"/>
          </a:p>
          <a:p>
            <a:pPr>
              <a:spcBef>
                <a:spcPct val="0"/>
              </a:spcBef>
            </a:pPr>
            <a:r>
              <a:rPr lang="sv-SE" dirty="0"/>
              <a:t>Syftet med bildspelet är att ge nya frivilliga en introduktion till Röda Korset och den information som de behöver för att bli ”rödakorsare” i mötet med utsattheten , myndigheter, organisationer m.m.</a:t>
            </a:r>
            <a:endParaRPr lang="en-US" dirty="0"/>
          </a:p>
          <a:p>
            <a:pPr>
              <a:spcBef>
                <a:spcPct val="0"/>
              </a:spcBef>
            </a:pPr>
            <a:r>
              <a:rPr lang="sv-SE" dirty="0"/>
              <a:t>Komplettera detta bildspel med faktainformation med vad som hänt, och eventuell lokal information. Det finns en mall för att göra en lokal information. Tanken är att bildspelet tar 45-60 min, eller längre, beroende på hur mycket du vill avsätta till diskussion av grundprinciperna. </a:t>
            </a:r>
            <a:endParaRPr lang="en-US" dirty="0"/>
          </a:p>
          <a:p>
            <a:pPr>
              <a:spcBef>
                <a:spcPct val="0"/>
              </a:spcBef>
            </a:pPr>
            <a:endParaRPr lang="sv-SE" dirty="0"/>
          </a:p>
          <a:p>
            <a:pPr>
              <a:spcBef>
                <a:spcPct val="0"/>
              </a:spcBef>
            </a:pPr>
            <a:r>
              <a:rPr lang="sv-SE" b="1" i="1" dirty="0"/>
              <a:t>Anpassa materialet till er lokala situation utifrån helheten i Röda Korset.</a:t>
            </a:r>
            <a:endParaRPr lang="en-US" dirty="0"/>
          </a:p>
          <a:p>
            <a:pPr>
              <a:spcBef>
                <a:spcPct val="0"/>
              </a:spcBef>
            </a:pPr>
            <a:endParaRPr lang="sv-SE" dirty="0"/>
          </a:p>
          <a:p>
            <a:pPr>
              <a:spcBef>
                <a:spcPct val="0"/>
              </a:spcBef>
            </a:pPr>
            <a:r>
              <a:rPr lang="sv-SE" b="1" dirty="0"/>
              <a:t>Upplägget vid varje bild:</a:t>
            </a:r>
            <a:endParaRPr lang="en-US" dirty="0"/>
          </a:p>
          <a:p>
            <a:pPr>
              <a:spcBef>
                <a:spcPct val="0"/>
              </a:spcBef>
            </a:pPr>
            <a:r>
              <a:rPr lang="sv-SE" dirty="0"/>
              <a:t>Först finns en text om vad som är viktigt att förmedla med bilden. Därefter kommer en längre text som du kan hämtar fakta ur.</a:t>
            </a:r>
            <a:endParaRPr lang="en-US" dirty="0"/>
          </a:p>
          <a:p>
            <a:pPr>
              <a:spcBef>
                <a:spcPct val="0"/>
              </a:spcBef>
            </a:pPr>
            <a:r>
              <a:rPr lang="sv-SE" dirty="0"/>
              <a:t>Har du inte tillgång till projektor koncentrera dig på grundprinciperna och emblemet.</a:t>
            </a:r>
            <a:endParaRPr lang="en-US" dirty="0"/>
          </a:p>
          <a:p>
            <a:pPr>
              <a:spcBef>
                <a:spcPct val="0"/>
              </a:spcBef>
            </a:pPr>
            <a:endParaRPr lang="sv-SE" dirty="0"/>
          </a:p>
          <a:p>
            <a:pPr>
              <a:spcBef>
                <a:spcPct val="0"/>
              </a:spcBef>
            </a:pPr>
            <a:r>
              <a:rPr lang="sv-SE" i="1" dirty="0"/>
              <a:t>Denna presentation är en introduktion till Röda Korset vid akuta situationer och insatser, och ersätter inte rödakorskunskapen. </a:t>
            </a:r>
            <a:endParaRPr lang="en-US" dirty="0"/>
          </a:p>
          <a:p>
            <a:endParaRPr lang="en-US" dirty="0">
              <a:cs typeface="Calibri"/>
            </a:endParaRPr>
          </a:p>
        </p:txBody>
      </p:sp>
      <p:sp>
        <p:nvSpPr>
          <p:cNvPr id="4" name="Platshållare för bildnummer 3"/>
          <p:cNvSpPr>
            <a:spLocks noGrp="1"/>
          </p:cNvSpPr>
          <p:nvPr>
            <p:ph type="sldNum" sz="quarter" idx="5"/>
          </p:nvPr>
        </p:nvSpPr>
        <p:spPr/>
        <p:txBody>
          <a:bodyPr/>
          <a:lstStyle/>
          <a:p>
            <a:fld id="{425540BF-1DFD-4646-A3CE-A17FEDD17B1F}" type="slidenum">
              <a:rPr lang="sv-SE" smtClean="0"/>
              <a:t>1</a:t>
            </a:fld>
            <a:endParaRPr lang="sv-SE"/>
          </a:p>
        </p:txBody>
      </p:sp>
    </p:spTree>
    <p:extLst>
      <p:ext uri="{BB962C8B-B14F-4D97-AF65-F5344CB8AC3E}">
        <p14:creationId xmlns:p14="http://schemas.microsoft.com/office/powerpoint/2010/main" val="354383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sv-SE" dirty="0">
                <a:cs typeface="Calibri"/>
              </a:rPr>
              <a:t>Att vara frivillig och stötta andra är berikande men det kan också vara utmanande.</a:t>
            </a:r>
            <a:r>
              <a:rPr lang="sv-SE" dirty="0"/>
              <a:t> Därför är det viktigt att fundera över vad en själv kan bidra med och vad en behöver. </a:t>
            </a:r>
          </a:p>
          <a:p>
            <a:pPr algn="just"/>
            <a:r>
              <a:rPr lang="sv-SE" dirty="0"/>
              <a:t>Att påminna sig om att en har ett ansvar för sin egen hälsa och att det är ok att ställa krav för att kunna göra en bra insats.</a:t>
            </a:r>
            <a:endParaRPr lang="sv-SE" dirty="0">
              <a:cs typeface="Calibri" panose="020F0502020204030204"/>
            </a:endParaRPr>
          </a:p>
          <a:p>
            <a:pPr algn="just"/>
            <a:r>
              <a:rPr lang="sv-SE" dirty="0"/>
              <a:t>För att vara hållbar och kunna vara ett stöd för människor i olika utsatta situationer behöver en ta hand om sig själv och vara uppmärksam på om och hur uppdrag påverkar en själv.   </a:t>
            </a:r>
            <a:endParaRPr lang="sv-SE" dirty="0">
              <a:cs typeface="Calibri"/>
            </a:endParaRPr>
          </a:p>
          <a:p>
            <a:r>
              <a:rPr lang="sv-SE" dirty="0"/>
              <a:t>Det är viktigt att söka stöd hos varandra i gruppen, hitta egna strategier för att hantera olika utmaningar om uppdraget känns utmanande.</a:t>
            </a:r>
            <a:endParaRPr lang="sv-SE" dirty="0">
              <a:cs typeface="Calibri"/>
            </a:endParaRPr>
          </a:p>
          <a:p>
            <a:r>
              <a:rPr lang="sv-SE" dirty="0"/>
              <a:t>Kom ihåg att ta hand om er och era frivilligkollegor.</a:t>
            </a:r>
            <a:endParaRPr lang="sv-SE" dirty="0">
              <a:cs typeface="Calibri"/>
            </a:endParaRPr>
          </a:p>
        </p:txBody>
      </p:sp>
      <p:sp>
        <p:nvSpPr>
          <p:cNvPr id="4" name="Platshållare för bildnummer 3"/>
          <p:cNvSpPr>
            <a:spLocks noGrp="1"/>
          </p:cNvSpPr>
          <p:nvPr>
            <p:ph type="sldNum" sz="quarter" idx="5"/>
          </p:nvPr>
        </p:nvSpPr>
        <p:spPr/>
        <p:txBody>
          <a:bodyPr/>
          <a:lstStyle/>
          <a:p>
            <a:fld id="{425540BF-1DFD-4646-A3CE-A17FEDD17B1F}" type="slidenum">
              <a:rPr lang="sv-SE" smtClean="0"/>
              <a:t>10</a:t>
            </a:fld>
            <a:endParaRPr lang="sv-SE"/>
          </a:p>
        </p:txBody>
      </p:sp>
    </p:spTree>
    <p:extLst>
      <p:ext uri="{BB962C8B-B14F-4D97-AF65-F5344CB8AC3E}">
        <p14:creationId xmlns:p14="http://schemas.microsoft.com/office/powerpoint/2010/main" val="123005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a:extLst>
              <a:ext uri="{FF2B5EF4-FFF2-40B4-BE49-F238E27FC236}">
                <a16:creationId xmlns:a16="http://schemas.microsoft.com/office/drawing/2014/main" id="{7E7F4E5D-193A-488B-9C00-C5E4B5D58D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a:extLst>
              <a:ext uri="{FF2B5EF4-FFF2-40B4-BE49-F238E27FC236}">
                <a16:creationId xmlns:a16="http://schemas.microsoft.com/office/drawing/2014/main" id="{A03FA479-3670-4B8E-AFAD-FF7FC59C43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b="1">
                <a:latin typeface="Calibri (Brödtext)"/>
              </a:rPr>
              <a:t>Finns det fler frågor sök på nedanstående sidor. Längre ner på sidan ligger information om olika kurser.</a:t>
            </a:r>
          </a:p>
          <a:p>
            <a:pPr eaLnBrk="1" hangingPunct="1">
              <a:spcBef>
                <a:spcPct val="0"/>
              </a:spcBef>
            </a:pPr>
            <a:endParaRPr lang="sv-SE" altLang="sv-SE">
              <a:latin typeface="Calibri (Brödtext)"/>
            </a:endParaRPr>
          </a:p>
          <a:p>
            <a:pPr>
              <a:spcBef>
                <a:spcPct val="0"/>
              </a:spcBef>
            </a:pPr>
            <a:r>
              <a:rPr lang="sv-SE" altLang="sv-SE">
                <a:latin typeface="Calibri (Brödtext)"/>
              </a:rPr>
              <a:t>info@redcross.se Infoservice – svarar på frågor från både kretsar och allmänhet</a:t>
            </a:r>
            <a:r>
              <a:rPr lang="sv-SE" altLang="sv-SE" dirty="0">
                <a:latin typeface="Calibri (Brödtext)"/>
              </a:rPr>
              <a:t> </a:t>
            </a:r>
          </a:p>
          <a:p>
            <a:pPr>
              <a:spcBef>
                <a:spcPct val="0"/>
              </a:spcBef>
            </a:pPr>
            <a:endParaRPr lang="sv-SE" altLang="sv-SE">
              <a:latin typeface="Calibri (Brödtext)"/>
              <a:hlinkClick r:id="rId3"/>
            </a:endParaRPr>
          </a:p>
          <a:p>
            <a:pPr eaLnBrk="1" hangingPunct="1">
              <a:spcBef>
                <a:spcPct val="0"/>
              </a:spcBef>
            </a:pPr>
            <a:r>
              <a:rPr lang="sv-SE" altLang="sv-SE">
                <a:hlinkClick r:id="rId4"/>
              </a:rPr>
              <a:t>www.rodakorset.se</a:t>
            </a:r>
            <a:r>
              <a:rPr lang="sv-SE" altLang="sv-SE"/>
              <a:t> </a:t>
            </a:r>
            <a:r>
              <a:rPr lang="sv-SE" altLang="sv-SE">
                <a:latin typeface="Calibri (Brödtext)"/>
              </a:rPr>
              <a:t>Svenska Röda Korsets hemsida</a:t>
            </a:r>
          </a:p>
          <a:p>
            <a:pPr eaLnBrk="1" hangingPunct="1">
              <a:spcBef>
                <a:spcPct val="0"/>
              </a:spcBef>
            </a:pPr>
            <a:endParaRPr lang="sv-SE" altLang="sv-SE">
              <a:solidFill>
                <a:srgbClr val="FF0000"/>
              </a:solidFill>
              <a:latin typeface="Calibri (Brödtext)"/>
            </a:endParaRPr>
          </a:p>
          <a:p>
            <a:pPr eaLnBrk="1" hangingPunct="1">
              <a:spcBef>
                <a:spcPct val="0"/>
              </a:spcBef>
            </a:pPr>
            <a:r>
              <a:rPr lang="sv-SE" altLang="sv-SE">
                <a:hlinkClick r:id="rId5"/>
              </a:rPr>
              <a:t>https://rednet.redcross.se/</a:t>
            </a:r>
            <a:r>
              <a:rPr lang="sv-SE" altLang="sv-SE"/>
              <a:t> </a:t>
            </a:r>
            <a:r>
              <a:rPr lang="sv-SE" altLang="sv-SE" dirty="0" err="1">
                <a:solidFill>
                  <a:srgbClr val="FF0000"/>
                </a:solidFill>
                <a:latin typeface="Calibri (Brödtext)"/>
              </a:rPr>
              <a:t>Rednet</a:t>
            </a:r>
            <a:r>
              <a:rPr lang="sv-SE" altLang="sv-SE">
                <a:solidFill>
                  <a:srgbClr val="FF0000"/>
                </a:solidFill>
                <a:latin typeface="Calibri (Brödtext)"/>
              </a:rPr>
              <a:t> – intranät/föreningssidor</a:t>
            </a:r>
          </a:p>
          <a:p>
            <a:pPr eaLnBrk="1" hangingPunct="1">
              <a:spcBef>
                <a:spcPct val="0"/>
              </a:spcBef>
            </a:pPr>
            <a:endParaRPr lang="sv-SE" altLang="sv-SE">
              <a:latin typeface="Calibri (Brödtext)"/>
            </a:endParaRPr>
          </a:p>
          <a:p>
            <a:pPr>
              <a:spcBef>
                <a:spcPct val="0"/>
              </a:spcBef>
            </a:pPr>
            <a:r>
              <a:rPr lang="sv-SE" altLang="sv-SE">
                <a:latin typeface="Calibri (Brödtext)"/>
              </a:rPr>
              <a:t>Hemsida/Facebook till den lokala kretsen?</a:t>
            </a:r>
            <a:r>
              <a:rPr lang="sv-SE" altLang="sv-SE" dirty="0">
                <a:latin typeface="Calibri (Brödtext)"/>
              </a:rPr>
              <a:t> </a:t>
            </a:r>
          </a:p>
          <a:p>
            <a:pPr eaLnBrk="1" hangingPunct="1">
              <a:spcBef>
                <a:spcPct val="0"/>
              </a:spcBef>
            </a:pPr>
            <a:endParaRPr lang="sv-SE" altLang="sv-SE">
              <a:latin typeface="Calibri (Brödtext)"/>
            </a:endParaRPr>
          </a:p>
          <a:p>
            <a:pPr>
              <a:spcBef>
                <a:spcPct val="0"/>
              </a:spcBef>
            </a:pPr>
            <a:r>
              <a:rPr lang="sv-SE" altLang="sv-SE">
                <a:latin typeface="Calibri (Brödtext)"/>
              </a:rPr>
              <a:t>Facebook &amp; </a:t>
            </a:r>
            <a:r>
              <a:rPr lang="sv-SE" altLang="sv-SE" err="1">
                <a:latin typeface="Calibri (Brödtext)"/>
              </a:rPr>
              <a:t>Instagram</a:t>
            </a:r>
            <a:r>
              <a:rPr lang="sv-SE" altLang="sv-SE" dirty="0">
                <a:latin typeface="Calibri (Brödtext)"/>
              </a:rPr>
              <a:t> </a:t>
            </a:r>
          </a:p>
          <a:p>
            <a:pPr eaLnBrk="1" hangingPunct="1">
              <a:spcBef>
                <a:spcPct val="0"/>
              </a:spcBef>
            </a:pPr>
            <a:endParaRPr lang="sv-SE" altLang="sv-SE">
              <a:latin typeface="Calibri (Brödtext)"/>
            </a:endParaRPr>
          </a:p>
          <a:p>
            <a:pPr eaLnBrk="1" hangingPunct="1">
              <a:spcBef>
                <a:spcPct val="0"/>
              </a:spcBef>
            </a:pPr>
            <a:r>
              <a:rPr lang="sv-SE" altLang="sv-SE">
                <a:latin typeface="Calibri (Brödtext)"/>
                <a:hlinkClick r:id="rId6"/>
              </a:rPr>
              <a:t>www.icrc.org</a:t>
            </a:r>
            <a:r>
              <a:rPr lang="sv-SE" altLang="sv-SE">
                <a:latin typeface="Calibri (Brödtext)"/>
              </a:rPr>
              <a:t> Internationella rödakorskommittén</a:t>
            </a:r>
          </a:p>
          <a:p>
            <a:pPr eaLnBrk="1" hangingPunct="1">
              <a:spcBef>
                <a:spcPct val="0"/>
              </a:spcBef>
            </a:pPr>
            <a:endParaRPr lang="sv-SE" altLang="sv-SE">
              <a:latin typeface="Calibri (Brödtext)"/>
            </a:endParaRPr>
          </a:p>
          <a:p>
            <a:pPr eaLnBrk="1" hangingPunct="1">
              <a:spcBef>
                <a:spcPct val="0"/>
              </a:spcBef>
            </a:pPr>
            <a:r>
              <a:rPr lang="sv-SE" altLang="sv-SE">
                <a:latin typeface="Calibri (Brödtext)"/>
                <a:hlinkClick r:id="rId7"/>
              </a:rPr>
              <a:t>www.ifrc.org</a:t>
            </a:r>
            <a:r>
              <a:rPr lang="sv-SE" altLang="sv-SE">
                <a:latin typeface="Calibri (Brödtext)"/>
              </a:rPr>
              <a:t> Internationella rödakors- och rödahalvmånefederationen.</a:t>
            </a:r>
          </a:p>
          <a:p>
            <a:pPr eaLnBrk="1" hangingPunct="1">
              <a:spcBef>
                <a:spcPct val="0"/>
              </a:spcBef>
            </a:pPr>
            <a:endParaRPr lang="sv-SE" altLang="sv-SE">
              <a:latin typeface="Calibri (Brödtext)"/>
            </a:endParaRPr>
          </a:p>
          <a:p>
            <a:pPr>
              <a:spcBef>
                <a:spcPct val="0"/>
              </a:spcBef>
            </a:pPr>
            <a:r>
              <a:rPr lang="sv-SE" altLang="sv-SE" b="1" err="1">
                <a:latin typeface="Calibri (Brödtext)"/>
              </a:rPr>
              <a:t>TiB</a:t>
            </a:r>
            <a:r>
              <a:rPr lang="sv-SE" altLang="sv-SE" b="1">
                <a:latin typeface="Calibri (Brödtext)"/>
              </a:rPr>
              <a:t> tjänsteperson i beredskap.</a:t>
            </a:r>
            <a:r>
              <a:rPr lang="sv-SE" altLang="sv-SE" b="1" dirty="0">
                <a:latin typeface="Calibri (Brödtext)"/>
              </a:rPr>
              <a:t> </a:t>
            </a:r>
          </a:p>
          <a:p>
            <a:pPr eaLnBrk="1" hangingPunct="1">
              <a:spcBef>
                <a:spcPct val="0"/>
              </a:spcBef>
            </a:pPr>
            <a:r>
              <a:rPr lang="sv-SE" altLang="sv-SE" err="1"/>
              <a:t>TiB</a:t>
            </a:r>
            <a:r>
              <a:rPr lang="sv-SE" altLang="sv-SE"/>
              <a:t> nås via telefonnummer 08-452 4650 eller på</a:t>
            </a:r>
            <a:r>
              <a:rPr lang="sv-SE" altLang="sv-SE" b="1"/>
              <a:t> </a:t>
            </a:r>
            <a:r>
              <a:rPr lang="sv-SE" altLang="sv-SE">
                <a:hlinkClick r:id="rId8"/>
              </a:rPr>
              <a:t>tib@redcross.se</a:t>
            </a:r>
            <a:endParaRPr lang="sv-SE" altLang="sv-SE"/>
          </a:p>
          <a:p>
            <a:pPr>
              <a:spcBef>
                <a:spcPct val="0"/>
              </a:spcBef>
            </a:pPr>
            <a:r>
              <a:rPr lang="sv-SE" altLang="sv-SE" err="1"/>
              <a:t>TiBs</a:t>
            </a:r>
            <a:r>
              <a:rPr lang="sv-SE" altLang="sv-SE"/>
              <a:t> främsta uppgift är att i händelse av kris och katastrof se till att</a:t>
            </a:r>
            <a:r>
              <a:rPr lang="sv-SE" altLang="sv-SE" dirty="0"/>
              <a:t> </a:t>
            </a:r>
            <a:endParaRPr lang="sv-SE" altLang="sv-SE" dirty="0">
              <a:cs typeface="Calibri"/>
            </a:endParaRPr>
          </a:p>
          <a:p>
            <a:pPr>
              <a:spcBef>
                <a:spcPct val="0"/>
              </a:spcBef>
            </a:pPr>
            <a:r>
              <a:rPr lang="sv-SE" altLang="sv-SE"/>
              <a:t>Röda Korsets beredskapsresurser nyttjas på bästa sätt. </a:t>
            </a:r>
            <a:r>
              <a:rPr lang="sv-SE" altLang="sv-SE" err="1"/>
              <a:t>TiB</a:t>
            </a:r>
            <a:r>
              <a:rPr lang="sv-SE" altLang="sv-SE"/>
              <a:t> är en jourfunktion</a:t>
            </a:r>
            <a:r>
              <a:rPr lang="sv-SE" altLang="sv-SE" dirty="0"/>
              <a:t> </a:t>
            </a:r>
            <a:endParaRPr lang="sv-SE" altLang="sv-SE" dirty="0">
              <a:cs typeface="Calibri"/>
            </a:endParaRPr>
          </a:p>
          <a:p>
            <a:pPr eaLnBrk="1" hangingPunct="1">
              <a:spcBef>
                <a:spcPct val="0"/>
              </a:spcBef>
            </a:pPr>
            <a:r>
              <a:rPr lang="sv-SE" altLang="sv-SE"/>
              <a:t>inom SRK som är nåbar dygnet runt, året om.</a:t>
            </a:r>
            <a:endParaRPr lang="sv-SE" altLang="sv-SE">
              <a:latin typeface="Calibri (Brödtext)"/>
            </a:endParaRPr>
          </a:p>
          <a:p>
            <a:pPr eaLnBrk="1" hangingPunct="1">
              <a:spcBef>
                <a:spcPct val="0"/>
              </a:spcBef>
            </a:pPr>
            <a:endParaRPr lang="sv-SE" altLang="sv-SE">
              <a:latin typeface="Calibri (Brödtext)"/>
            </a:endParaRPr>
          </a:p>
          <a:p>
            <a:pPr>
              <a:spcBef>
                <a:spcPct val="0"/>
              </a:spcBef>
            </a:pPr>
            <a:endParaRPr lang="sv-SE" altLang="sv-SE"/>
          </a:p>
          <a:p>
            <a:pPr>
              <a:spcBef>
                <a:spcPct val="0"/>
              </a:spcBef>
            </a:pPr>
            <a:r>
              <a:rPr lang="sv-SE" altLang="sv-SE" b="1"/>
              <a:t>Fysiska kurser:</a:t>
            </a:r>
            <a:r>
              <a:rPr lang="sv-SE" altLang="sv-SE" b="1" dirty="0"/>
              <a:t> </a:t>
            </a:r>
            <a:endParaRPr lang="sv-SE" altLang="sv-SE"/>
          </a:p>
          <a:p>
            <a:pPr eaLnBrk="1" hangingPunct="1">
              <a:spcBef>
                <a:spcPct val="0"/>
              </a:spcBef>
            </a:pPr>
            <a:r>
              <a:rPr lang="sv-SE" altLang="sv-SE" i="0"/>
              <a:t>Första hjälpen</a:t>
            </a:r>
            <a:endParaRPr lang="sv-SE" altLang="sv-SE" i="0">
              <a:cs typeface="Calibri" panose="020F0502020204030204"/>
            </a:endParaRPr>
          </a:p>
          <a:p>
            <a:pPr>
              <a:spcBef>
                <a:spcPct val="0"/>
              </a:spcBef>
            </a:pPr>
            <a:r>
              <a:rPr lang="sv-SE" altLang="sv-SE" i="0"/>
              <a:t>Att mötas i vardag och kris med Psykologisk första hjälpen</a:t>
            </a:r>
            <a:endParaRPr lang="sv-SE" altLang="sv-SE" i="0">
              <a:cs typeface="Calibri" panose="020F0502020204030204"/>
            </a:endParaRPr>
          </a:p>
          <a:p>
            <a:pPr>
              <a:spcBef>
                <a:spcPct val="0"/>
              </a:spcBef>
            </a:pPr>
            <a:endParaRPr lang="sv-SE" altLang="sv-SE" i="0"/>
          </a:p>
          <a:p>
            <a:pPr>
              <a:spcBef>
                <a:spcPct val="0"/>
              </a:spcBef>
            </a:pPr>
            <a:r>
              <a:rPr lang="sv-SE" altLang="sv-SE" i="0"/>
              <a:t>Bokas via utbildning@redcross.se</a:t>
            </a:r>
            <a:r>
              <a:rPr lang="sv-SE" altLang="sv-SE" dirty="0"/>
              <a:t> </a:t>
            </a:r>
            <a:endParaRPr lang="sv-SE" altLang="sv-SE" i="0" dirty="0">
              <a:cs typeface="Calibri"/>
            </a:endParaRPr>
          </a:p>
          <a:p>
            <a:pPr eaLnBrk="1" hangingPunct="1">
              <a:spcBef>
                <a:spcPct val="0"/>
              </a:spcBef>
            </a:pPr>
            <a:r>
              <a:rPr lang="sv-SE" altLang="sv-SE"/>
              <a:t> </a:t>
            </a:r>
            <a:endParaRPr lang="sv-SE" altLang="sv-SE" dirty="0">
              <a:cs typeface="Calibri"/>
            </a:endParaRPr>
          </a:p>
          <a:p>
            <a:pPr>
              <a:spcBef>
                <a:spcPct val="0"/>
              </a:spcBef>
            </a:pPr>
            <a:r>
              <a:rPr lang="sv-SE" altLang="sv-SE" b="1"/>
              <a:t>Webbkurser:</a:t>
            </a:r>
            <a:r>
              <a:rPr lang="sv-SE" altLang="sv-SE" b="1" dirty="0"/>
              <a:t> </a:t>
            </a:r>
            <a:endParaRPr lang="sv-SE" altLang="sv-SE"/>
          </a:p>
          <a:p>
            <a:pPr>
              <a:spcBef>
                <a:spcPct val="0"/>
              </a:spcBef>
            </a:pPr>
            <a:r>
              <a:rPr lang="sv-SE" altLang="sv-SE"/>
              <a:t>Webbkurserna finns på följande länk, där volontären registrerar sig och sedan söker för att hitta rätt kurs.</a:t>
            </a:r>
            <a:r>
              <a:rPr lang="sv-SE" altLang="sv-SE" dirty="0"/>
              <a:t> </a:t>
            </a:r>
            <a:endParaRPr lang="sv-SE" altLang="sv-SE" dirty="0">
              <a:cs typeface="Calibri"/>
            </a:endParaRPr>
          </a:p>
          <a:p>
            <a:pPr>
              <a:spcBef>
                <a:spcPct val="0"/>
              </a:spcBef>
            </a:pPr>
            <a:r>
              <a:rPr lang="sv-SE" altLang="sv-SE"/>
              <a:t>Följande kurser kan vara av intresse för nya frivilliga/volontärer:</a:t>
            </a:r>
            <a:r>
              <a:rPr lang="sv-SE" altLang="sv-SE" dirty="0"/>
              <a:t> </a:t>
            </a:r>
            <a:endParaRPr lang="sv-SE" altLang="sv-SE" dirty="0">
              <a:cs typeface="Calibri"/>
            </a:endParaRPr>
          </a:p>
          <a:p>
            <a:pPr eaLnBrk="1" hangingPunct="1">
              <a:spcBef>
                <a:spcPct val="0"/>
              </a:spcBef>
            </a:pPr>
            <a:r>
              <a:rPr lang="sv-SE" altLang="sv-SE"/>
              <a:t> </a:t>
            </a:r>
            <a:endParaRPr lang="sv-SE" altLang="sv-SE" dirty="0">
              <a:cs typeface="Calibri"/>
            </a:endParaRPr>
          </a:p>
          <a:p>
            <a:pPr marL="171450" indent="-171450">
              <a:buFont typeface="Arial"/>
              <a:buChar char="•"/>
            </a:pPr>
            <a:r>
              <a:rPr lang="sv-SE" i="0" u="sng">
                <a:hlinkClick r:id="rId9"/>
              </a:rPr>
              <a:t>Rödakorskunskap</a:t>
            </a:r>
            <a:r>
              <a:rPr lang="sv-SE" i="0" u="none"/>
              <a:t> </a:t>
            </a:r>
            <a:r>
              <a:rPr lang="sv-SE"/>
              <a:t>(webbkurs)</a:t>
            </a:r>
            <a:endParaRPr lang="sv-SE">
              <a:cs typeface="Calibri"/>
            </a:endParaRPr>
          </a:p>
          <a:p>
            <a:pPr marL="171450" indent="-171450">
              <a:buFont typeface="Arial"/>
              <a:buChar char="•"/>
            </a:pPr>
            <a:r>
              <a:rPr lang="sv-SE" i="0" u="sng">
                <a:hlinkClick r:id="rId10"/>
              </a:rPr>
              <a:t>Att vara frivillig</a:t>
            </a:r>
            <a:r>
              <a:rPr lang="sv-SE" i="0" u="none"/>
              <a:t> </a:t>
            </a:r>
            <a:r>
              <a:rPr lang="sv-SE"/>
              <a:t>(webbkurs)</a:t>
            </a:r>
            <a:endParaRPr lang="sv-SE">
              <a:cs typeface="Calibri"/>
            </a:endParaRPr>
          </a:p>
          <a:p>
            <a:pPr marL="171450" indent="-171450" eaLnBrk="1" hangingPunct="1">
              <a:spcBef>
                <a:spcPct val="0"/>
              </a:spcBef>
              <a:buFont typeface="Arial" panose="020B0604020202020204" pitchFamily="34" charset="0"/>
              <a:buChar char="•"/>
            </a:pPr>
            <a:r>
              <a:rPr lang="sv-SE" u="sng">
                <a:hlinkClick r:id="rId11"/>
              </a:rPr>
              <a:t>Uppförandekoden</a:t>
            </a:r>
            <a:r>
              <a:rPr lang="sv-SE" u="none"/>
              <a:t> </a:t>
            </a:r>
            <a:r>
              <a:rPr lang="sv-SE"/>
              <a:t>(webbkurs)</a:t>
            </a:r>
            <a:endParaRPr lang="sv-SE">
              <a:cs typeface="Calibri"/>
            </a:endParaRPr>
          </a:p>
          <a:p>
            <a:pPr marL="171450" indent="-171450">
              <a:buFont typeface="Arial"/>
              <a:buChar char="•"/>
            </a:pPr>
            <a:r>
              <a:rPr lang="sv-SE" u="sng">
                <a:hlinkClick r:id="rId12"/>
              </a:rPr>
              <a:t>Var försiktig</a:t>
            </a:r>
            <a:r>
              <a:rPr lang="sv-SE" u="none">
                <a:hlinkClick r:id="rId12"/>
              </a:rPr>
              <a:t>!</a:t>
            </a:r>
            <a:r>
              <a:rPr lang="sv-SE" u="none"/>
              <a:t> (</a:t>
            </a:r>
            <a:r>
              <a:rPr lang="sv-SE"/>
              <a:t>webbkurs)</a:t>
            </a:r>
            <a:endParaRPr lang="sv-SE">
              <a:cs typeface="Calibri"/>
            </a:endParaRPr>
          </a:p>
          <a:p>
            <a:pPr eaLnBrk="1" hangingPunct="1">
              <a:spcBef>
                <a:spcPct val="0"/>
              </a:spcBef>
            </a:pPr>
            <a:endParaRPr lang="sv-SE" altLang="sv-SE"/>
          </a:p>
          <a:p>
            <a:pPr marL="171450" indent="-171450">
              <a:buFont typeface="Arial"/>
              <a:buChar char="•"/>
            </a:pPr>
            <a:r>
              <a:rPr lang="sv-SE"/>
              <a:t>Psykologisk första hjälpen (webbkurs på </a:t>
            </a:r>
            <a:r>
              <a:rPr lang="sv-SE" u="sng" dirty="0">
                <a:hlinkClick r:id="rId13"/>
              </a:rPr>
              <a:t>Learnster</a:t>
            </a:r>
            <a:r>
              <a:rPr lang="sv-SE"/>
              <a:t>)</a:t>
            </a:r>
            <a:endParaRPr lang="sv-SE">
              <a:cs typeface="Calibri"/>
            </a:endParaRPr>
          </a:p>
          <a:p>
            <a:pPr marL="171450" indent="-171450">
              <a:buFont typeface="Arial"/>
              <a:buChar char="•"/>
            </a:pPr>
            <a:r>
              <a:rPr lang="sv-SE"/>
              <a:t>Fem principer för tidigt krisstöd (webbkurs på </a:t>
            </a:r>
            <a:r>
              <a:rPr lang="sv-SE" u="sng" dirty="0">
                <a:hlinkClick r:id="rId13"/>
              </a:rPr>
              <a:t>Learnster</a:t>
            </a:r>
            <a:r>
              <a:rPr lang="sv-SE"/>
              <a:t>) </a:t>
            </a:r>
            <a:endParaRPr lang="sv-SE">
              <a:cs typeface="Calibri"/>
            </a:endParaRPr>
          </a:p>
          <a:p>
            <a:pPr marL="171450" indent="-171450">
              <a:buFont typeface="Arial"/>
              <a:buChar char="•"/>
            </a:pPr>
            <a:r>
              <a:rPr lang="sv-SE"/>
              <a:t>Stöd till stödjaren  (webbkurs på </a:t>
            </a:r>
            <a:r>
              <a:rPr lang="sv-SE" u="sng" dirty="0">
                <a:hlinkClick r:id="rId13"/>
              </a:rPr>
              <a:t>Learnster</a:t>
            </a:r>
            <a:r>
              <a:rPr lang="sv-SE"/>
              <a:t>) </a:t>
            </a:r>
            <a:endParaRPr lang="sv-SE">
              <a:cs typeface="Calibri"/>
            </a:endParaRPr>
          </a:p>
          <a:p>
            <a:pPr>
              <a:spcBef>
                <a:spcPct val="0"/>
              </a:spcBef>
            </a:pPr>
            <a:endParaRPr lang="sv-SE" altLang="sv-SE">
              <a:cs typeface="Calibri"/>
            </a:endParaRPr>
          </a:p>
          <a:p>
            <a:pPr>
              <a:spcBef>
                <a:spcPct val="0"/>
              </a:spcBef>
            </a:pPr>
            <a:r>
              <a:rPr lang="sv-SE" altLang="sv-SE"/>
              <a:t>Det finns också en </a:t>
            </a:r>
            <a:r>
              <a:rPr lang="sv-SE" altLang="sv-SE" b="1"/>
              <a:t>minikurs om grundprinciperna</a:t>
            </a:r>
            <a:r>
              <a:rPr lang="sv-SE" altLang="sv-SE"/>
              <a:t>, nås via </a:t>
            </a:r>
            <a:r>
              <a:rPr lang="sv-SE" dirty="0">
                <a:hlinkClick r:id="rId14"/>
              </a:rPr>
              <a:t>https://kunskapsbanken.rodakorset.se/hc/sv/articles/360005542118-Grundkurs-Minikurs-om-grundprinciperna</a:t>
            </a:r>
            <a:r>
              <a:rPr lang="sv-SE" dirty="0"/>
              <a:t> </a:t>
            </a:r>
            <a:endParaRPr lang="sv-SE" altLang="sv-SE" dirty="0"/>
          </a:p>
          <a:p>
            <a:pPr eaLnBrk="1" hangingPunct="1">
              <a:spcBef>
                <a:spcPct val="0"/>
              </a:spcBef>
            </a:pPr>
            <a:endParaRPr lang="sv-SE" altLang="sv-SE">
              <a:latin typeface="Calibri (Brödtext)"/>
            </a:endParaRPr>
          </a:p>
          <a:p>
            <a:pPr eaLnBrk="1" hangingPunct="1">
              <a:spcBef>
                <a:spcPct val="0"/>
              </a:spcBef>
            </a:pPr>
            <a:endParaRPr lang="sv-SE" altLang="sv-SE">
              <a:latin typeface="Calibri (Brödtext)"/>
            </a:endParaRPr>
          </a:p>
          <a:p>
            <a:pPr>
              <a:spcBef>
                <a:spcPct val="0"/>
              </a:spcBef>
            </a:pPr>
            <a:r>
              <a:rPr lang="sv-SE" altLang="sv-SE">
                <a:latin typeface="Calibri (Brödtext)"/>
              </a:rPr>
              <a:t>Fotograf: </a:t>
            </a:r>
            <a:r>
              <a:rPr lang="sv-SE" altLang="sv-SE"/>
              <a:t>Donald Boström/Svenska Röda Korset</a:t>
            </a:r>
            <a:r>
              <a:rPr lang="sv-SE" altLang="sv-SE" dirty="0"/>
              <a:t> </a:t>
            </a:r>
            <a:endParaRPr lang="sv-SE" altLang="sv-SE">
              <a:latin typeface="Calibri (Brödtext)"/>
            </a:endParaRPr>
          </a:p>
        </p:txBody>
      </p:sp>
      <p:sp>
        <p:nvSpPr>
          <p:cNvPr id="29700" name="Platshållare för bildnummer 3">
            <a:extLst>
              <a:ext uri="{FF2B5EF4-FFF2-40B4-BE49-F238E27FC236}">
                <a16:creationId xmlns:a16="http://schemas.microsoft.com/office/drawing/2014/main" id="{BD79E81D-89CB-4044-9680-5F90A121D3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1BDA5D-AE77-4447-B2C0-53E306AF23A5}" type="slidenum">
              <a:rPr lang="sv-SE" altLang="sv-SE">
                <a:latin typeface="Calibri" panose="020F0502020204030204" pitchFamily="34" charset="0"/>
              </a:rPr>
              <a:pPr/>
              <a:t>11</a:t>
            </a:fld>
            <a:endParaRPr lang="sv-SE" altLang="sv-S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a:extLst>
              <a:ext uri="{FF2B5EF4-FFF2-40B4-BE49-F238E27FC236}">
                <a16:creationId xmlns:a16="http://schemas.microsoft.com/office/drawing/2014/main" id="{1A2F95C8-ACF4-477F-966E-6C0865F06E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tshållare för anteckningar 2">
            <a:extLst>
              <a:ext uri="{FF2B5EF4-FFF2-40B4-BE49-F238E27FC236}">
                <a16:creationId xmlns:a16="http://schemas.microsoft.com/office/drawing/2014/main" id="{796ED683-3F66-4FEF-8ABA-84266E16D2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b="1" dirty="0"/>
              <a:t>Syfte: </a:t>
            </a:r>
          </a:p>
          <a:p>
            <a:pPr eaLnBrk="1" hangingPunct="1">
              <a:spcBef>
                <a:spcPct val="0"/>
              </a:spcBef>
            </a:pPr>
            <a:r>
              <a:rPr lang="sv-SE" altLang="sv-SE" b="1" dirty="0"/>
              <a:t>Ge en kort till introduktion till Röda Korsets bakgrund med fokus på att Henry Dunant var en person, en handlingskraftig medmänniska, med en idé som förändrade världen. </a:t>
            </a:r>
          </a:p>
          <a:p>
            <a:pPr eaLnBrk="1" hangingPunct="1">
              <a:spcBef>
                <a:spcPct val="0"/>
              </a:spcBef>
            </a:pPr>
            <a:endParaRPr lang="sv-SE" altLang="sv-SE" dirty="0"/>
          </a:p>
          <a:p>
            <a:pPr eaLnBrk="1" hangingPunct="1">
              <a:spcBef>
                <a:spcPct val="0"/>
              </a:spcBef>
            </a:pPr>
            <a:r>
              <a:rPr lang="sv-SE" altLang="sv-SE" dirty="0"/>
              <a:t>Vem är då detta? Henry Dunant – vår grundare. </a:t>
            </a:r>
          </a:p>
          <a:p>
            <a:pPr eaLnBrk="1" hangingPunct="1">
              <a:spcBef>
                <a:spcPct val="0"/>
              </a:spcBef>
            </a:pPr>
            <a:r>
              <a:rPr lang="sv-SE" altLang="sv-SE" dirty="0"/>
              <a:t>Han grundade Röda Korset 1863 – efter att ha bevittnat slaget vid Solferino. Henry Dunant var en affärsman – han var på affärsresa men råkade passera det här slaget, och såg människor ligga skadade på slagfältet utan att få vård och han kunde tänkt – ”Det där borde någon göra något åt, någon som är läkare eller präst”, men istället tänkte han </a:t>
            </a:r>
            <a:r>
              <a:rPr lang="sv-SE" altLang="sv-SE" b="1" dirty="0"/>
              <a:t>”det här borde JAG göra något åt” </a:t>
            </a:r>
            <a:r>
              <a:rPr lang="sv-SE" altLang="sv-SE" dirty="0"/>
              <a:t>Så han avbröt sin resa och engagerade människor i den här byn för att rädda de sårade soldaterna. Den känslan, ”JAG borde och kan göra något” är något som genomsyrar alla rödakorsare världen över. </a:t>
            </a:r>
          </a:p>
          <a:p>
            <a:pPr eaLnBrk="1" hangingPunct="1">
              <a:spcBef>
                <a:spcPct val="0"/>
              </a:spcBef>
            </a:pPr>
            <a:r>
              <a:rPr lang="sv-SE" altLang="sv-SE" dirty="0"/>
              <a:t>Och denna upplevelse påverkade Henry Dunant så starkt att han kände att det behövdes en organisation – som dels såg till att människor som såras i strid har rätt till sjukvård, vilket är det som ligger till grund för Genèvekonventionerna, men också att vanliga människor behöver ha kunskap om första hjälpen och hur man räddar någons liv. Något som Röda Korset idag lär ut, över hela världen. </a:t>
            </a:r>
          </a:p>
          <a:p>
            <a:pPr eaLnBrk="1" hangingPunct="1">
              <a:spcBef>
                <a:spcPct val="0"/>
              </a:spcBef>
            </a:pPr>
            <a:endParaRPr lang="sv-SE" altLang="sv-SE" dirty="0"/>
          </a:p>
          <a:p>
            <a:pPr eaLnBrk="1" hangingPunct="1">
              <a:spcBef>
                <a:spcPct val="0"/>
              </a:spcBef>
            </a:pPr>
            <a:endParaRPr lang="sv-SE" altLang="sv-SE" dirty="0"/>
          </a:p>
        </p:txBody>
      </p:sp>
      <p:sp>
        <p:nvSpPr>
          <p:cNvPr id="15364" name="Platshållare för bildnummer 3">
            <a:extLst>
              <a:ext uri="{FF2B5EF4-FFF2-40B4-BE49-F238E27FC236}">
                <a16:creationId xmlns:a16="http://schemas.microsoft.com/office/drawing/2014/main" id="{E3022D24-D51B-434C-B0A2-FA84F56BF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E4DE69-47B0-41BC-A163-C9CABB82647C}" type="slidenum">
              <a:rPr lang="sv-SE" altLang="sv-SE">
                <a:latin typeface="Calibri" panose="020F0502020204030204" pitchFamily="34" charset="0"/>
              </a:rPr>
              <a:pPr/>
              <a:t>2</a:t>
            </a:fld>
            <a:endParaRPr lang="sv-SE" altLang="sv-S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a:extLst>
              <a:ext uri="{FF2B5EF4-FFF2-40B4-BE49-F238E27FC236}">
                <a16:creationId xmlns:a16="http://schemas.microsoft.com/office/drawing/2014/main" id="{CE8E7FA2-0B37-4D64-86EA-C78AC75274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tshållare för anteckningar 2">
            <a:extLst>
              <a:ext uri="{FF2B5EF4-FFF2-40B4-BE49-F238E27FC236}">
                <a16:creationId xmlns:a16="http://schemas.microsoft.com/office/drawing/2014/main" id="{530B4B21-3D33-4A11-9B1A-73C62BB161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b="1" dirty="0"/>
              <a:t>Syfte: </a:t>
            </a:r>
          </a:p>
          <a:p>
            <a:pPr>
              <a:spcBef>
                <a:spcPct val="0"/>
              </a:spcBef>
            </a:pPr>
            <a:r>
              <a:rPr lang="sv-SE" altLang="sv-SE" b="1" dirty="0"/>
              <a:t>Lyft att rödakors- och rödahalvmånerörelsen finns i 191 länder med nationella föreningar och frivilliga. Vad rörelsen gör i de olika länderna beror på vad myndigheterna gör och hur behoven ser ut. Svenska Röda Korset har en ”stödjande roll” gentemot myndigheterna. </a:t>
            </a:r>
            <a:r>
              <a:rPr lang="sv-SE" b="1" dirty="0"/>
              <a:t>Med detta menas att Svenska Röda Korset bistår staten i fullgörandet av statens ansvar, alltså att tillgodose humanitära behov hos människor i utsatta situationer. Detta innebär att i ett samarbete med de offentliga myndigheterna agera på humanitära behov, såväl i vardag som i kris, men även att kunna påtala brister och självständigt kunna agera för att möta sådana behov. </a:t>
            </a:r>
            <a:endParaRPr lang="sv-SE" altLang="sv-SE" b="1" dirty="0">
              <a:cs typeface="Calibri"/>
            </a:endParaRPr>
          </a:p>
          <a:p>
            <a:pPr eaLnBrk="1" hangingPunct="1">
              <a:spcBef>
                <a:spcPct val="0"/>
              </a:spcBef>
            </a:pPr>
            <a:endParaRPr lang="sv-SE" altLang="sv-SE" b="1" dirty="0"/>
          </a:p>
          <a:p>
            <a:pPr eaLnBrk="1" hangingPunct="1">
              <a:spcBef>
                <a:spcPct val="0"/>
              </a:spcBef>
            </a:pPr>
            <a:r>
              <a:rPr lang="sv-SE" altLang="sv-SE" i="1" dirty="0"/>
              <a:t>Om den akuta insatsen involverar människor på flykt – nämn för de nya frivilliga att många antagligen har mött frivilliga från Röda Korset/Röda Halvmånen i flera andra länder, där stödet kanske var lite annorlunda än vad det är i Sverige. Det kan prägla vilka förväntningar människor har på Röda Korset.</a:t>
            </a:r>
            <a:endParaRPr lang="sv-SE" altLang="sv-SE" b="1" dirty="0"/>
          </a:p>
          <a:p>
            <a:pPr eaLnBrk="1" hangingPunct="1">
              <a:spcBef>
                <a:spcPct val="0"/>
              </a:spcBef>
            </a:pPr>
            <a:endParaRPr lang="sv-SE" altLang="sv-SE" dirty="0"/>
          </a:p>
          <a:p>
            <a:pPr>
              <a:spcBef>
                <a:spcPct val="0"/>
              </a:spcBef>
            </a:pPr>
            <a:r>
              <a:rPr lang="sv-SE" altLang="sv-SE" dirty="0"/>
              <a:t>Henry </a:t>
            </a:r>
            <a:r>
              <a:rPr lang="sv-SE" altLang="sv-SE" dirty="0" err="1"/>
              <a:t>Dunant</a:t>
            </a:r>
            <a:r>
              <a:rPr lang="sv-SE" altLang="sv-SE" dirty="0"/>
              <a:t> grundade Röda Korset – och därefter har rörelsen och idéerna spridit sig över hela världen! Vi finns nu i </a:t>
            </a:r>
            <a:r>
              <a:rPr lang="sv-SE" altLang="sv-SE" b="0" dirty="0"/>
              <a:t>191</a:t>
            </a:r>
            <a:r>
              <a:rPr lang="sv-SE" altLang="sv-SE" b="1" dirty="0"/>
              <a:t> </a:t>
            </a:r>
            <a:r>
              <a:rPr lang="sv-SE" altLang="sv-SE" dirty="0"/>
              <a:t>länder, med nationella rödakors- och rödahalvmåneföreningar. </a:t>
            </a:r>
            <a:endParaRPr lang="sv-SE" altLang="sv-SE" dirty="0">
              <a:cs typeface="Calibri"/>
            </a:endParaRPr>
          </a:p>
          <a:p>
            <a:pPr eaLnBrk="1" hangingPunct="1">
              <a:spcBef>
                <a:spcPct val="0"/>
              </a:spcBef>
            </a:pPr>
            <a:r>
              <a:rPr lang="sv-SE" altLang="sv-SE" dirty="0"/>
              <a:t>  </a:t>
            </a:r>
            <a:endParaRPr lang="sv-SE" altLang="sv-SE" dirty="0">
              <a:cs typeface="Calibri"/>
            </a:endParaRPr>
          </a:p>
          <a:p>
            <a:pPr>
              <a:spcBef>
                <a:spcPct val="0"/>
              </a:spcBef>
            </a:pPr>
            <a:r>
              <a:rPr lang="sv-SE" altLang="sv-SE" dirty="0"/>
              <a:t>Det betyder att varje land har en egen rödakors- eller rödahalvmåneförening – exempelvis Syriska Röda Halvmånen, Svenska Röda Korset osv. I varje förening är lokala frivilliga aktiva, och varje förening finns i hela landet. I Sverige har vi t ex närmare </a:t>
            </a:r>
            <a:r>
              <a:rPr lang="sv-SE" altLang="sv-SE" b="0" dirty="0"/>
              <a:t>300</a:t>
            </a:r>
            <a:r>
              <a:rPr lang="sv-SE" altLang="sv-SE" dirty="0"/>
              <a:t> lokalföreningar, så kallade kretsar, med ungefär </a:t>
            </a:r>
            <a:r>
              <a:rPr lang="sv-SE" altLang="sv-SE" b="0" dirty="0"/>
              <a:t>22 000 </a:t>
            </a:r>
            <a:r>
              <a:rPr lang="sv-SE" altLang="sv-SE" dirty="0"/>
              <a:t>aktiva frivilliga. </a:t>
            </a:r>
            <a:endParaRPr lang="sv-SE" altLang="sv-SE" dirty="0">
              <a:cs typeface="Calibri"/>
            </a:endParaRPr>
          </a:p>
          <a:p>
            <a:pPr eaLnBrk="1" hangingPunct="1">
              <a:spcBef>
                <a:spcPct val="0"/>
              </a:spcBef>
            </a:pPr>
            <a:endParaRPr lang="sv-SE" altLang="sv-SE" dirty="0"/>
          </a:p>
          <a:p>
            <a:pPr>
              <a:spcBef>
                <a:spcPct val="0"/>
              </a:spcBef>
            </a:pPr>
            <a:r>
              <a:rPr lang="sv-SE" altLang="sv-SE" dirty="0"/>
              <a:t>Vi arbetar alltid utifrån lokala behov och det betyder att våra insatser kan se olika ut beroende på var i världen vi är. Målet är alltid att lindra och förhindra mänskligt lidande, och att ingen ska lämnas ensam i en katastrof.  Över hela världen har vi 16 miljoner (siffran hämtad från Federationens hemsida) lokala frivilliga som är engagerade för att hjälpa människor utifrån de behov som finns just där, i naturkatastrofer och konflikter. Precis som att ni har blivit frivilliga här där ni bor, är det syriska frivilliga som exempelvis delar ut matpaket i Syrien och afghanska frivilliga som utbildar i hälsofrågor i Afghanistan. </a:t>
            </a:r>
            <a:endParaRPr lang="sv-SE" altLang="sv-SE" dirty="0">
              <a:cs typeface="Calibri"/>
            </a:endParaRPr>
          </a:p>
          <a:p>
            <a:pPr eaLnBrk="1" hangingPunct="1">
              <a:spcBef>
                <a:spcPct val="0"/>
              </a:spcBef>
            </a:pPr>
            <a:endParaRPr lang="sv-SE" altLang="sv-SE" dirty="0"/>
          </a:p>
          <a:p>
            <a:pPr eaLnBrk="1" hangingPunct="1">
              <a:spcBef>
                <a:spcPct val="0"/>
              </a:spcBef>
            </a:pPr>
            <a:r>
              <a:rPr lang="sv-SE" altLang="sv-SE" dirty="0"/>
              <a:t>Foto: Svenska Röda Korsets </a:t>
            </a:r>
            <a:r>
              <a:rPr lang="sv-SE" altLang="sv-SE" dirty="0" err="1"/>
              <a:t>Bildbank</a:t>
            </a:r>
            <a:endParaRPr lang="sv-SE" altLang="sv-SE" dirty="0" err="1">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endParaRPr lang="sv-SE" altLang="sv-SE" dirty="0"/>
          </a:p>
        </p:txBody>
      </p:sp>
      <p:sp>
        <p:nvSpPr>
          <p:cNvPr id="17412" name="Platshållare för bildnummer 3">
            <a:extLst>
              <a:ext uri="{FF2B5EF4-FFF2-40B4-BE49-F238E27FC236}">
                <a16:creationId xmlns:a16="http://schemas.microsoft.com/office/drawing/2014/main" id="{A3507165-5C05-442B-BF25-2C26EC1513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15EC93-2684-46A0-A3FA-C1B92BB45958}" type="slidenum">
              <a:rPr lang="sv-SE" altLang="sv-SE">
                <a:latin typeface="Calibri" panose="020F0502020204030204" pitchFamily="34" charset="0"/>
              </a:rPr>
              <a:pPr/>
              <a:t>3</a:t>
            </a:fld>
            <a:endParaRPr lang="sv-SE" altLang="sv-SE">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a:extLst>
              <a:ext uri="{FF2B5EF4-FFF2-40B4-BE49-F238E27FC236}">
                <a16:creationId xmlns:a16="http://schemas.microsoft.com/office/drawing/2014/main" id="{5BCB2A12-9492-44F5-921E-3CB2EB48A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tshållare för anteckningar 2">
            <a:extLst>
              <a:ext uri="{FF2B5EF4-FFF2-40B4-BE49-F238E27FC236}">
                <a16:creationId xmlns:a16="http://schemas.microsoft.com/office/drawing/2014/main" id="{2506F39B-FE0C-4785-9818-5C48EC3DFC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b="1" dirty="0"/>
              <a:t>Syfte: Viktigt att förstå att de är kompassen vi navigerar efter och ramen vi håller oss inom.</a:t>
            </a:r>
          </a:p>
          <a:p>
            <a:pPr>
              <a:spcBef>
                <a:spcPct val="0"/>
              </a:spcBef>
            </a:pPr>
            <a:r>
              <a:rPr lang="sv-SE" altLang="sv-SE" b="1" dirty="0"/>
              <a:t>Vi måste leva våra värderingar. Viktigt att prata om hur grundprinciperna fungerar i verksamheten. </a:t>
            </a:r>
            <a:endParaRPr lang="sv-SE" altLang="sv-SE" b="1" dirty="0">
              <a:cs typeface="Calibri"/>
            </a:endParaRPr>
          </a:p>
          <a:p>
            <a:pPr>
              <a:spcBef>
                <a:spcPct val="0"/>
              </a:spcBef>
            </a:pPr>
            <a:r>
              <a:rPr lang="sv-SE" altLang="sv-SE" b="1" dirty="0"/>
              <a:t>Lägg extra vikt vid opartiskhet och neutralitet. För mer stöd kring neutralitet, se </a:t>
            </a:r>
            <a:r>
              <a:rPr lang="sv-SE" altLang="sv-SE" b="0" dirty="0"/>
              <a:t>https://rednet.rodakorset.se/nyheter/varfor-ar-det-sa-viktigt-med-neutralitet/</a:t>
            </a:r>
            <a:r>
              <a:rPr lang="sv-SE" altLang="sv-SE" dirty="0"/>
              <a:t>   </a:t>
            </a:r>
            <a:endParaRPr lang="sv-SE" altLang="sv-SE" b="0">
              <a:cs typeface="Calibri"/>
            </a:endParaRPr>
          </a:p>
          <a:p>
            <a:pPr eaLnBrk="1" hangingPunct="1">
              <a:spcBef>
                <a:spcPct val="0"/>
              </a:spcBef>
            </a:pPr>
            <a:endParaRPr lang="sv-SE" altLang="sv-SE" b="1"/>
          </a:p>
          <a:p>
            <a:pPr>
              <a:spcBef>
                <a:spcPct val="0"/>
              </a:spcBef>
            </a:pPr>
            <a:r>
              <a:rPr lang="sv-SE" altLang="sv-SE" b="1" dirty="0"/>
              <a:t>Om möjlighet finns, visa grundprincipsfilmen En Röst (ca 1,5 min) där sju frivilliga rödakorsare sammanfattar våra sju grundprinciper med en röst</a:t>
            </a:r>
            <a:endParaRPr lang="sv-SE" altLang="sv-SE" b="1" dirty="0">
              <a:cs typeface="Calibri"/>
            </a:endParaRPr>
          </a:p>
          <a:p>
            <a:pPr>
              <a:spcBef>
                <a:spcPct val="0"/>
              </a:spcBef>
            </a:pPr>
            <a:r>
              <a:rPr lang="sv-SE" dirty="0">
                <a:hlinkClick r:id="rId3"/>
              </a:rPr>
              <a:t>https://www.youtube.com/watch?v=oRnP7qwGeag</a:t>
            </a:r>
            <a:r>
              <a:rPr lang="sv-SE" dirty="0"/>
              <a:t> </a:t>
            </a:r>
            <a:endParaRPr lang="sv-SE" dirty="0">
              <a:cs typeface="Calibri"/>
            </a:endParaRPr>
          </a:p>
          <a:p>
            <a:pPr eaLnBrk="1" hangingPunct="1">
              <a:spcBef>
                <a:spcPct val="0"/>
              </a:spcBef>
            </a:pPr>
            <a:endParaRPr lang="sv-SE" altLang="sv-SE" b="1"/>
          </a:p>
          <a:p>
            <a:pPr>
              <a:spcBef>
                <a:spcPct val="0"/>
              </a:spcBef>
            </a:pPr>
            <a:r>
              <a:rPr lang="sv-SE" altLang="sv-SE" b="1" dirty="0"/>
              <a:t>Det finns ett samlat dokument med relevant information om uppförandekod, grundprinciper, frivilligpolicy och stresshantering </a:t>
            </a:r>
            <a:endParaRPr lang="sv-SE" altLang="sv-SE" b="1" dirty="0">
              <a:cs typeface="Calibri"/>
            </a:endParaRPr>
          </a:p>
          <a:p>
            <a:pPr eaLnBrk="1" hangingPunct="1">
              <a:spcBef>
                <a:spcPct val="0"/>
              </a:spcBef>
            </a:pPr>
            <a:r>
              <a:rPr lang="sv-SE" altLang="sv-SE" b="1" dirty="0"/>
              <a:t>att skriva ut från </a:t>
            </a:r>
            <a:r>
              <a:rPr lang="sv-SE" altLang="sv-SE" b="1" dirty="0" err="1"/>
              <a:t>Rednet</a:t>
            </a:r>
            <a:r>
              <a:rPr lang="sv-SE" altLang="sv-SE" b="1" dirty="0"/>
              <a:t> och ge till deltagarna.</a:t>
            </a:r>
            <a:endParaRPr lang="sv-SE" altLang="sv-SE" b="1" dirty="0">
              <a:cs typeface="Calibri"/>
            </a:endParaRPr>
          </a:p>
          <a:p>
            <a:pPr eaLnBrk="1" hangingPunct="1">
              <a:spcBef>
                <a:spcPct val="0"/>
              </a:spcBef>
            </a:pPr>
            <a:endParaRPr lang="sv-SE" altLang="sv-SE"/>
          </a:p>
          <a:p>
            <a:pPr>
              <a:spcBef>
                <a:spcPct val="0"/>
              </a:spcBef>
            </a:pPr>
            <a:r>
              <a:rPr lang="sv-SE" altLang="sv-SE" dirty="0"/>
              <a:t>Ge en kort överskikt av grundprinciperna. (Nästa bild diskuterar grundprinciperna i relation till uppdraget och att ha på sig rödakorsvästen). </a:t>
            </a:r>
            <a:endParaRPr lang="sv-SE" altLang="sv-SE" dirty="0">
              <a:cs typeface="Calibri"/>
            </a:endParaRPr>
          </a:p>
          <a:p>
            <a:pPr eaLnBrk="1" hangingPunct="1">
              <a:spcBef>
                <a:spcPct val="0"/>
              </a:spcBef>
            </a:pPr>
            <a:endParaRPr lang="sv-SE" altLang="sv-SE"/>
          </a:p>
          <a:p>
            <a:pPr>
              <a:spcBef>
                <a:spcPct val="0"/>
              </a:spcBef>
            </a:pPr>
            <a:r>
              <a:rPr lang="sv-SE" altLang="sv-SE" dirty="0"/>
              <a:t>Rödakorsare världen över följer dessa grundprinciper. </a:t>
            </a:r>
            <a:endParaRPr lang="sv-SE" altLang="sv-SE" dirty="0">
              <a:cs typeface="Calibri"/>
            </a:endParaRPr>
          </a:p>
          <a:p>
            <a:pPr eaLnBrk="1" hangingPunct="1">
              <a:spcBef>
                <a:spcPct val="0"/>
              </a:spcBef>
            </a:pPr>
            <a:endParaRPr lang="sv-SE" altLang="sv-SE"/>
          </a:p>
          <a:p>
            <a:pPr>
              <a:spcBef>
                <a:spcPct val="0"/>
              </a:spcBef>
            </a:pPr>
            <a:r>
              <a:rPr lang="sv-SE" altLang="sv-SE" dirty="0"/>
              <a:t>Röda Korsets sju grundprinciper – kort version </a:t>
            </a:r>
            <a:endParaRPr lang="sv-SE" altLang="sv-SE" dirty="0">
              <a:cs typeface="Calibri"/>
            </a:endParaRPr>
          </a:p>
          <a:p>
            <a:pPr eaLnBrk="1" hangingPunct="1">
              <a:spcBef>
                <a:spcPct val="0"/>
              </a:spcBef>
            </a:pPr>
            <a:endParaRPr lang="sv-SE" altLang="sv-SE" b="1" i="1"/>
          </a:p>
          <a:p>
            <a:pPr eaLnBrk="1" hangingPunct="1">
              <a:spcBef>
                <a:spcPct val="0"/>
              </a:spcBef>
            </a:pPr>
            <a:r>
              <a:rPr lang="sv-SE" altLang="sv-SE" b="1" dirty="0"/>
              <a:t>Humanitet</a:t>
            </a:r>
            <a:endParaRPr lang="sv-SE" altLang="sv-SE" dirty="0"/>
          </a:p>
          <a:p>
            <a:pPr eaLnBrk="1" hangingPunct="1">
              <a:spcBef>
                <a:spcPct val="0"/>
              </a:spcBef>
            </a:pPr>
            <a:r>
              <a:rPr lang="sv-SE" altLang="sv-SE" dirty="0"/>
              <a:t>Allt Röda Korset gör syftar till att förhindra och lindra mänskligt lidande. Vårt mål är att skydda människors liv och hälsa, skapa respekt för människovärdet och verka för fred.</a:t>
            </a:r>
            <a:endParaRPr lang="sv-SE" altLang="sv-SE" dirty="0">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r>
              <a:rPr lang="sv-SE" altLang="sv-SE" b="1" dirty="0"/>
              <a:t>Opartiskhet</a:t>
            </a:r>
            <a:endParaRPr lang="sv-SE" altLang="sv-SE" dirty="0"/>
          </a:p>
          <a:p>
            <a:pPr eaLnBrk="1" hangingPunct="1">
              <a:spcBef>
                <a:spcPct val="0"/>
              </a:spcBef>
            </a:pPr>
            <a:r>
              <a:rPr lang="sv-SE" altLang="sv-SE" dirty="0"/>
              <a:t>Röda Korset diskriminerar inte när det gäller nationalitet, etnicitet, religion, samhällsställning eller politiska åsikter. Den som behöver hjälp ska få det och den som har störst behov av hjälp ska prioriteras.</a:t>
            </a:r>
            <a:endParaRPr lang="sv-SE" altLang="sv-SE" dirty="0">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r>
              <a:rPr lang="sv-SE" altLang="sv-SE" b="1" dirty="0"/>
              <a:t>Neutralitet</a:t>
            </a:r>
            <a:endParaRPr lang="sv-SE" altLang="sv-SE" dirty="0"/>
          </a:p>
          <a:p>
            <a:pPr>
              <a:spcBef>
                <a:spcPct val="0"/>
              </a:spcBef>
            </a:pPr>
            <a:r>
              <a:rPr lang="sv-SE" altLang="sv-SE" dirty="0"/>
              <a:t>Röda Korset väljer aldrig sida för någon part i en konflikt men tar alltid ställning för den enskilda människan som drabbas.</a:t>
            </a:r>
            <a:endParaRPr lang="sv-SE" altLang="sv-SE" dirty="0">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r>
              <a:rPr lang="sv-SE" altLang="sv-SE" b="1" dirty="0"/>
              <a:t>Självständighet</a:t>
            </a:r>
            <a:endParaRPr lang="sv-SE" altLang="sv-SE" dirty="0"/>
          </a:p>
          <a:p>
            <a:pPr eaLnBrk="1" hangingPunct="1">
              <a:spcBef>
                <a:spcPct val="0"/>
              </a:spcBef>
            </a:pPr>
            <a:r>
              <a:rPr lang="sv-SE" altLang="sv-SE" dirty="0"/>
              <a:t>Röda Korset är självständigt. Även om de nationella föreningarna har en stödjande roll till sina regeringar inom det humanitära området och var och en är underställd sitt lands lagar, ska de behålla sitt oberoende som tillåter dem att alltid handla i enlighet med Röda Korsets principer.</a:t>
            </a:r>
            <a:endParaRPr lang="sv-SE" altLang="sv-SE" dirty="0">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r>
              <a:rPr lang="sv-SE" altLang="sv-SE" b="1" dirty="0"/>
              <a:t>Frivillighet</a:t>
            </a:r>
            <a:endParaRPr lang="sv-SE" altLang="sv-SE" dirty="0"/>
          </a:p>
          <a:p>
            <a:pPr eaLnBrk="1" hangingPunct="1">
              <a:spcBef>
                <a:spcPct val="0"/>
              </a:spcBef>
            </a:pPr>
            <a:r>
              <a:rPr lang="sv-SE" altLang="sv-SE" dirty="0"/>
              <a:t>Att engagera sig i Röda Korset är frivilligt – att ta emot hjälp från Röda Korset är också frivilligt.</a:t>
            </a:r>
            <a:endParaRPr lang="sv-SE" altLang="sv-SE" dirty="0">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r>
              <a:rPr lang="sv-SE" altLang="sv-SE" b="1" dirty="0"/>
              <a:t>Enhet</a:t>
            </a:r>
            <a:endParaRPr lang="sv-SE" altLang="sv-SE" dirty="0"/>
          </a:p>
          <a:p>
            <a:pPr eaLnBrk="1" hangingPunct="1">
              <a:spcBef>
                <a:spcPct val="0"/>
              </a:spcBef>
            </a:pPr>
            <a:r>
              <a:rPr lang="sv-SE" altLang="sv-SE" dirty="0"/>
              <a:t>I varje land kan det finnas en enda rödakors- eller rödahalvmåneförening. Den ska vara öppen för alla och omfatta hela landet.</a:t>
            </a:r>
            <a:endParaRPr lang="sv-SE" altLang="sv-SE" dirty="0">
              <a:cs typeface="Calibri"/>
            </a:endParaRPr>
          </a:p>
          <a:p>
            <a:pPr eaLnBrk="1" hangingPunct="1">
              <a:spcBef>
                <a:spcPct val="0"/>
              </a:spcBef>
            </a:pPr>
            <a:r>
              <a:rPr lang="sv-SE" altLang="sv-SE" dirty="0"/>
              <a:t> </a:t>
            </a:r>
            <a:endParaRPr lang="sv-SE" altLang="sv-SE" dirty="0">
              <a:cs typeface="Calibri"/>
            </a:endParaRPr>
          </a:p>
          <a:p>
            <a:pPr eaLnBrk="1" hangingPunct="1">
              <a:spcBef>
                <a:spcPct val="0"/>
              </a:spcBef>
            </a:pPr>
            <a:r>
              <a:rPr lang="sv-SE" altLang="sv-SE" b="1" dirty="0"/>
              <a:t>Universalitet</a:t>
            </a:r>
            <a:endParaRPr lang="sv-SE" altLang="sv-SE" dirty="0"/>
          </a:p>
          <a:p>
            <a:pPr eaLnBrk="1" hangingPunct="1">
              <a:spcBef>
                <a:spcPct val="0"/>
              </a:spcBef>
            </a:pPr>
            <a:r>
              <a:rPr lang="sv-SE" altLang="sv-SE" dirty="0"/>
              <a:t>Tillsammans bildar alla de nationella rödakors- och rödahalvmåneföreningarna världens största mänskliga skyddsnät.</a:t>
            </a:r>
            <a:endParaRPr lang="sv-SE" altLang="sv-SE" dirty="0">
              <a:cs typeface="Calibri"/>
            </a:endParaRPr>
          </a:p>
          <a:p>
            <a:pPr eaLnBrk="1" hangingPunct="1">
              <a:spcBef>
                <a:spcPct val="0"/>
              </a:spcBef>
            </a:pPr>
            <a:endParaRPr lang="sv-SE" altLang="sv-SE"/>
          </a:p>
          <a:p>
            <a:pPr>
              <a:spcBef>
                <a:spcPct val="0"/>
              </a:spcBef>
            </a:pPr>
            <a:r>
              <a:rPr lang="sv-SE" altLang="sv-SE" dirty="0"/>
              <a:t>Dessa grundprinciper är gemensamma och en sammanhållande länk för hela rödakors- och rödahalvmånerörelsen världen över. </a:t>
            </a:r>
            <a:endParaRPr lang="sv-SE" altLang="sv-SE" dirty="0">
              <a:cs typeface="Calibri"/>
            </a:endParaRPr>
          </a:p>
          <a:p>
            <a:pPr>
              <a:spcBef>
                <a:spcPct val="0"/>
              </a:spcBef>
            </a:pPr>
            <a:r>
              <a:rPr lang="sv-SE" altLang="sv-SE" dirty="0"/>
              <a:t>Mer information finns på </a:t>
            </a:r>
            <a:r>
              <a:rPr lang="sv-SE" dirty="0">
                <a:hlinkClick r:id="rId4"/>
              </a:rPr>
              <a:t>https://kunskapsbanken.rodakorset.se/hc/sv/articles/360003965998-V%C3%A5ra-sju-grundprinciper</a:t>
            </a:r>
            <a:r>
              <a:rPr lang="sv-SE" dirty="0"/>
              <a:t> </a:t>
            </a:r>
            <a:endParaRPr lang="sv-SE" altLang="sv-SE">
              <a:cs typeface="Calibri"/>
            </a:endParaRPr>
          </a:p>
          <a:p>
            <a:pPr>
              <a:spcBef>
                <a:spcPct val="0"/>
              </a:spcBef>
            </a:pPr>
            <a:endParaRPr lang="sv-SE" dirty="0">
              <a:cs typeface="Calibri"/>
            </a:endParaRPr>
          </a:p>
          <a:p>
            <a:pPr>
              <a:spcBef>
                <a:spcPct val="0"/>
              </a:spcBef>
            </a:pPr>
            <a:endParaRPr lang="sv-SE" dirty="0"/>
          </a:p>
          <a:p>
            <a:r>
              <a:rPr lang="sv-SE" i="1" dirty="0"/>
              <a:t>Bild: Illustration på de rödakorsare som medverkar i sju kortfilmer om grundprinciperna. </a:t>
            </a:r>
            <a:endParaRPr lang="sv-SE" dirty="0"/>
          </a:p>
          <a:p>
            <a:pPr>
              <a:spcBef>
                <a:spcPct val="0"/>
              </a:spcBef>
            </a:pPr>
            <a:endParaRPr lang="sv-SE" dirty="0">
              <a:cs typeface="Calibri" panose="020F0502020204030204"/>
            </a:endParaRPr>
          </a:p>
          <a:p>
            <a:pPr>
              <a:spcBef>
                <a:spcPct val="0"/>
              </a:spcBef>
            </a:pPr>
            <a:endParaRPr lang="sv-SE" altLang="sv-SE">
              <a:cs typeface="Calibri" panose="020F0502020204030204"/>
            </a:endParaRPr>
          </a:p>
        </p:txBody>
      </p:sp>
      <p:sp>
        <p:nvSpPr>
          <p:cNvPr id="19460" name="Platshållare för bildnummer 3">
            <a:extLst>
              <a:ext uri="{FF2B5EF4-FFF2-40B4-BE49-F238E27FC236}">
                <a16:creationId xmlns:a16="http://schemas.microsoft.com/office/drawing/2014/main" id="{1EB7C01B-6DF0-407F-BB11-721EEB8C47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B3D42A-F445-407F-BA20-603F7424AEA8}" type="slidenum">
              <a:rPr lang="sv-SE" altLang="sv-SE">
                <a:latin typeface="Calibri" panose="020F0502020204030204" pitchFamily="34" charset="0"/>
              </a:rPr>
              <a:pPr/>
              <a:t>4</a:t>
            </a:fld>
            <a:endParaRPr lang="sv-SE" altLang="sv-SE">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a:extLst>
              <a:ext uri="{FF2B5EF4-FFF2-40B4-BE49-F238E27FC236}">
                <a16:creationId xmlns:a16="http://schemas.microsoft.com/office/drawing/2014/main" id="{89C93EC8-9D93-42A5-85CE-6B9F28D4CD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tshållare för anteckningar 2">
            <a:extLst>
              <a:ext uri="{FF2B5EF4-FFF2-40B4-BE49-F238E27FC236}">
                <a16:creationId xmlns:a16="http://schemas.microsoft.com/office/drawing/2014/main" id="{59F47A05-FE97-43B4-BDBE-714EB28E4D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b="1" dirty="0"/>
              <a:t>Syfte: Skapa en grundläggande känsla för att agera i enlighet med grundprinciperna – vad innebär det? Relatera till den specifika insatsen de frivilliga ska delta i. </a:t>
            </a:r>
          </a:p>
          <a:p>
            <a:pPr>
              <a:spcBef>
                <a:spcPct val="0"/>
              </a:spcBef>
            </a:pPr>
            <a:r>
              <a:rPr lang="sv-SE" altLang="sv-SE" b="1" dirty="0"/>
              <a:t>Ge gärna exempel på situationer de kan hamna i. Skapa diskussion och förankra! </a:t>
            </a:r>
            <a:endParaRPr lang="sv-SE" altLang="sv-SE" b="1" dirty="0">
              <a:cs typeface="Calibri"/>
            </a:endParaRPr>
          </a:p>
          <a:p>
            <a:pPr eaLnBrk="1" hangingPunct="1">
              <a:spcBef>
                <a:spcPct val="0"/>
              </a:spcBef>
            </a:pPr>
            <a:endParaRPr lang="sv-SE" altLang="sv-SE" b="1" dirty="0"/>
          </a:p>
          <a:p>
            <a:pPr eaLnBrk="1" hangingPunct="1">
              <a:spcBef>
                <a:spcPct val="0"/>
              </a:spcBef>
            </a:pPr>
            <a:r>
              <a:rPr lang="sv-SE" altLang="sv-SE" b="1" dirty="0"/>
              <a:t>Det finns ett samlat dokument med relevant information om uppförandekod, grundprinciper, frivilligpolicy och stresshantering att skriva ut från Rednet och ge till deltagarna.</a:t>
            </a:r>
            <a:endParaRPr lang="sv-SE" altLang="sv-SE" b="1" dirty="0">
              <a:cs typeface="Calibri"/>
            </a:endParaRPr>
          </a:p>
          <a:p>
            <a:pPr>
              <a:spcBef>
                <a:spcPct val="0"/>
              </a:spcBef>
            </a:pPr>
            <a:r>
              <a:rPr lang="sv-SE" altLang="sv-SE" dirty="0"/>
              <a:t> </a:t>
            </a:r>
            <a:endParaRPr lang="sv-SE" altLang="sv-SE" dirty="0">
              <a:cs typeface="Calibri"/>
            </a:endParaRPr>
          </a:p>
          <a:p>
            <a:pPr>
              <a:spcBef>
                <a:spcPct val="0"/>
              </a:spcBef>
            </a:pPr>
            <a:r>
              <a:rPr lang="sv-SE" altLang="sv-SE" dirty="0"/>
              <a:t>När vi tar på oss västen är vi rödakorsare och har ett ansvar att vara ambassadörer för Röda Korset och vad vi står för. Varför är det viktigt? </a:t>
            </a:r>
            <a:endParaRPr lang="sv-SE" altLang="sv-SE" dirty="0">
              <a:cs typeface="Calibri"/>
            </a:endParaRPr>
          </a:p>
          <a:p>
            <a:pPr eaLnBrk="1" hangingPunct="1">
              <a:spcBef>
                <a:spcPct val="0"/>
              </a:spcBef>
            </a:pPr>
            <a:r>
              <a:rPr lang="sv-SE" altLang="sv-SE" dirty="0"/>
              <a:t>Hur kopplar vi det till de utmaningar vi möter i verkligheten? Poängtera att västen tas av när uppdraget är slut.</a:t>
            </a:r>
            <a:endParaRPr lang="sv-SE" altLang="sv-SE" dirty="0">
              <a:cs typeface="Calibri"/>
            </a:endParaRPr>
          </a:p>
          <a:p>
            <a:pPr eaLnBrk="1" hangingPunct="1">
              <a:spcBef>
                <a:spcPct val="0"/>
              </a:spcBef>
            </a:pPr>
            <a:endParaRPr lang="sv-SE" altLang="sv-SE" dirty="0"/>
          </a:p>
          <a:p>
            <a:pPr>
              <a:spcBef>
                <a:spcPct val="0"/>
              </a:spcBef>
            </a:pPr>
            <a:r>
              <a:rPr lang="sv-SE" altLang="sv-SE" dirty="0"/>
              <a:t>Betona hur viktiga grundprinciperna är i våra möten med andra människor, både drabbade, allmänheten och myndigheter eller andra organisationer. </a:t>
            </a:r>
            <a:endParaRPr lang="sv-SE" altLang="sv-SE" dirty="0">
              <a:cs typeface="Calibri"/>
            </a:endParaRPr>
          </a:p>
          <a:p>
            <a:pPr>
              <a:spcBef>
                <a:spcPct val="0"/>
              </a:spcBef>
            </a:pPr>
            <a:r>
              <a:rPr lang="sv-SE" altLang="sv-SE" dirty="0"/>
              <a:t>Lyft de principer som är viktigast för uppdraget. </a:t>
            </a:r>
            <a:endParaRPr lang="sv-SE" altLang="sv-SE" dirty="0">
              <a:cs typeface="Calibri" panose="020F0502020204030204"/>
            </a:endParaRPr>
          </a:p>
          <a:p>
            <a:pPr>
              <a:spcBef>
                <a:spcPct val="0"/>
              </a:spcBef>
            </a:pPr>
            <a:endParaRPr lang="sv-SE" altLang="sv-SE" dirty="0">
              <a:cs typeface="Calibri" panose="020F0502020204030204"/>
            </a:endParaRPr>
          </a:p>
          <a:p>
            <a:pPr eaLnBrk="1" hangingPunct="1">
              <a:spcBef>
                <a:spcPct val="0"/>
              </a:spcBef>
            </a:pPr>
            <a:r>
              <a:rPr lang="sv-SE" altLang="sv-SE" dirty="0"/>
              <a:t>Fotograf: </a:t>
            </a:r>
            <a:r>
              <a:rPr lang="sv-SE" altLang="sv-SE" dirty="0" err="1"/>
              <a:t>Joi</a:t>
            </a:r>
            <a:r>
              <a:rPr lang="sv-SE" altLang="sv-SE" dirty="0"/>
              <a:t> </a:t>
            </a:r>
            <a:r>
              <a:rPr lang="sv-SE" altLang="sv-SE" dirty="0" err="1"/>
              <a:t>Grinde</a:t>
            </a:r>
            <a:r>
              <a:rPr lang="sv-SE" altLang="sv-SE" dirty="0"/>
              <a:t>/Svenska Röda Korset</a:t>
            </a:r>
            <a:endParaRPr lang="sv-SE" altLang="sv-SE" dirty="0">
              <a:cs typeface="Calibri"/>
            </a:endParaRPr>
          </a:p>
        </p:txBody>
      </p:sp>
      <p:sp>
        <p:nvSpPr>
          <p:cNvPr id="21508" name="Platshållare för bildnummer 3">
            <a:extLst>
              <a:ext uri="{FF2B5EF4-FFF2-40B4-BE49-F238E27FC236}">
                <a16:creationId xmlns:a16="http://schemas.microsoft.com/office/drawing/2014/main" id="{97BE5A5C-104D-46C1-A927-C863BAFF08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4C083C-EA99-46CD-B7E9-A01C2F800491}" type="slidenum">
              <a:rPr lang="sv-SE" altLang="sv-SE">
                <a:latin typeface="Calibri" panose="020F0502020204030204" pitchFamily="34" charset="0"/>
              </a:rPr>
              <a:pPr/>
              <a:t>5</a:t>
            </a:fld>
            <a:endParaRPr lang="sv-SE" altLang="sv-S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0F55B19-5EC2-427F-9635-F3360FC42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0BDC97-1C72-4058-9514-574C2AEDAF5E}" type="slidenum">
              <a:rPr lang="en-US" altLang="sv-SE"/>
              <a:pPr/>
              <a:t>6</a:t>
            </a:fld>
            <a:endParaRPr lang="en-US" altLang="sv-SE"/>
          </a:p>
        </p:txBody>
      </p:sp>
      <p:sp>
        <p:nvSpPr>
          <p:cNvPr id="23555" name="Rectangle 7">
            <a:extLst>
              <a:ext uri="{FF2B5EF4-FFF2-40B4-BE49-F238E27FC236}">
                <a16:creationId xmlns:a16="http://schemas.microsoft.com/office/drawing/2014/main" id="{34C9097E-8958-4322-8C1B-DDC1E9E2A084}"/>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A31429B-EF8A-4090-A034-19351E24E7AB}" type="slidenum">
              <a:rPr lang="en-US" altLang="sv-SE" sz="1200">
                <a:ea typeface="ＭＳ Ｐゴシック" panose="020B0600070205080204" pitchFamily="34" charset="-128"/>
              </a:rPr>
              <a:pPr algn="r" eaLnBrk="1" hangingPunct="1"/>
              <a:t>6</a:t>
            </a:fld>
            <a:endParaRPr lang="en-US" altLang="sv-SE" sz="1200">
              <a:ea typeface="ＭＳ Ｐゴシック" panose="020B0600070205080204" pitchFamily="34" charset="-128"/>
            </a:endParaRPr>
          </a:p>
        </p:txBody>
      </p:sp>
      <p:sp>
        <p:nvSpPr>
          <p:cNvPr id="23556" name="Rectangle 2">
            <a:extLst>
              <a:ext uri="{FF2B5EF4-FFF2-40B4-BE49-F238E27FC236}">
                <a16:creationId xmlns:a16="http://schemas.microsoft.com/office/drawing/2014/main" id="{8ED03CF5-89FA-4CE9-B021-2395DE4F70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a:extLst>
              <a:ext uri="{FF2B5EF4-FFF2-40B4-BE49-F238E27FC236}">
                <a16:creationId xmlns:a16="http://schemas.microsoft.com/office/drawing/2014/main" id="{1BA2958F-A812-46D7-BB8E-423AD8EDDB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b="1"/>
              <a:t>Syfte: Förstå skillnaden mellan skyddsemblem och Svenska Röda Korsets logotyp.</a:t>
            </a:r>
          </a:p>
          <a:p>
            <a:pPr>
              <a:spcBef>
                <a:spcPct val="0"/>
              </a:spcBef>
            </a:pPr>
            <a:r>
              <a:rPr lang="sv-SE" altLang="sv-SE" b="1"/>
              <a:t>Det röda korset får inte användas ensamt (alltså, utan texten Svenska Röda Korset på skyltar, kläder eller broschyrer m.m.</a:t>
            </a:r>
            <a:r>
              <a:rPr lang="sv-SE" altLang="sv-SE" b="1" dirty="0"/>
              <a:t> </a:t>
            </a:r>
            <a:endParaRPr lang="sv-SE" altLang="sv-SE" b="1" dirty="0">
              <a:cs typeface="Calibri"/>
            </a:endParaRPr>
          </a:p>
          <a:p>
            <a:pPr eaLnBrk="1" hangingPunct="1">
              <a:spcBef>
                <a:spcPct val="0"/>
              </a:spcBef>
            </a:pPr>
            <a:r>
              <a:rPr lang="sv-SE" altLang="sv-SE" b="1"/>
              <a:t>Sjukvårdssymbolen är vitt kors på grön botten eller att det skrivs ”Sjukvård” på olika språk. Vi kan inte heller använda den röda halvmånen.</a:t>
            </a:r>
            <a:endParaRPr lang="sv-SE" altLang="sv-SE" b="1" dirty="0">
              <a:cs typeface="Calibri"/>
            </a:endParaRPr>
          </a:p>
          <a:p>
            <a:pPr eaLnBrk="1" hangingPunct="1">
              <a:spcBef>
                <a:spcPct val="0"/>
              </a:spcBef>
            </a:pPr>
            <a:r>
              <a:rPr lang="sv-SE" altLang="sv-SE"/>
              <a:t> </a:t>
            </a:r>
            <a:endParaRPr lang="sv-SE" altLang="sv-SE" dirty="0">
              <a:cs typeface="Calibri"/>
            </a:endParaRPr>
          </a:p>
          <a:p>
            <a:pPr>
              <a:spcBef>
                <a:spcPct val="0"/>
              </a:spcBef>
            </a:pPr>
            <a:r>
              <a:rPr lang="sv-SE" altLang="sv-SE"/>
              <a:t>Det röda korset, den röda halvmånen och den röda kristallen är skyddsemblem för att skydda sårade, sjuka och sjukvårdspersonal i väpnad konflikt.</a:t>
            </a:r>
            <a:r>
              <a:rPr lang="sv-SE" altLang="sv-SE" dirty="0"/>
              <a:t> </a:t>
            </a:r>
            <a:endParaRPr lang="sv-SE" altLang="sv-SE" dirty="0">
              <a:cs typeface="Calibri"/>
            </a:endParaRPr>
          </a:p>
          <a:p>
            <a:pPr>
              <a:spcBef>
                <a:spcPct val="0"/>
              </a:spcBef>
            </a:pPr>
            <a:r>
              <a:rPr lang="sv-SE" altLang="sv-SE"/>
              <a:t>Skyddet regleras både i internationell och nationell lag.</a:t>
            </a:r>
            <a:r>
              <a:rPr lang="sv-SE" altLang="sv-SE" dirty="0"/>
              <a:t> </a:t>
            </a:r>
            <a:endParaRPr lang="sv-SE" altLang="sv-SE" dirty="0">
              <a:cs typeface="Calibri"/>
            </a:endParaRPr>
          </a:p>
          <a:p>
            <a:pPr eaLnBrk="1" hangingPunct="1">
              <a:spcBef>
                <a:spcPct val="0"/>
              </a:spcBef>
            </a:pPr>
            <a:endParaRPr lang="sv-SE" altLang="sv-SE"/>
          </a:p>
          <a:p>
            <a:pPr eaLnBrk="1" hangingPunct="1">
              <a:spcBef>
                <a:spcPct val="0"/>
              </a:spcBef>
            </a:pPr>
            <a:r>
              <a:rPr lang="sv-SE" altLang="sv-SE"/>
              <a:t>Emblemen är inte rödakors- och rödahalvmånerörelsens egna utan ”ägs” av respektive stat. Nationella rödakors- och rödahalvmåneföreningarna får tillstånd av sina respektive länders regeringar att använda emblemet, men då som organisationsemblem (logotyp). Svenska Röda Korsets logotyp består av tre delar - det röda korset, namnet Svenska Röda Korset och på vit bakgrund. Dessa delar får inte förändras eller separeras.</a:t>
            </a:r>
            <a:endParaRPr lang="sv-SE" altLang="sv-SE" dirty="0">
              <a:cs typeface="Calibri"/>
            </a:endParaRPr>
          </a:p>
          <a:p>
            <a:pPr eaLnBrk="1" hangingPunct="1">
              <a:spcBef>
                <a:spcPct val="0"/>
              </a:spcBef>
            </a:pPr>
            <a:r>
              <a:rPr lang="sv-SE" altLang="sv-SE"/>
              <a:t> </a:t>
            </a:r>
            <a:endParaRPr lang="sv-SE" altLang="sv-SE" dirty="0">
              <a:cs typeface="Calibri"/>
            </a:endParaRPr>
          </a:p>
          <a:p>
            <a:pPr>
              <a:spcBef>
                <a:spcPct val="0"/>
              </a:spcBef>
            </a:pPr>
            <a:r>
              <a:rPr lang="sv-SE" altLang="sv-SE"/>
              <a:t>Den röda halvmånen används av många länder där majoriteten av befolkningen är muslimer, men inte nödvändigtvis. Indonesien är ett exempel på där många medborgare är muslimer men landet har det röda korset som skyddsemblem och den nationella föreningen är Indonesiska Röda Korset.</a:t>
            </a:r>
            <a:r>
              <a:rPr lang="sv-SE" altLang="sv-SE" dirty="0"/>
              <a:t> </a:t>
            </a:r>
            <a:endParaRPr lang="sv-SE" altLang="sv-SE" dirty="0">
              <a:cs typeface="Calibri"/>
            </a:endParaRPr>
          </a:p>
          <a:p>
            <a:pPr eaLnBrk="1" hangingPunct="1">
              <a:spcBef>
                <a:spcPct val="0"/>
              </a:spcBef>
            </a:pPr>
            <a:br>
              <a:rPr lang="sv-SE" altLang="sv-SE" dirty="0">
                <a:cs typeface="+mn-lt"/>
              </a:rPr>
            </a:br>
            <a:r>
              <a:rPr lang="sv-SE" altLang="sv-SE"/>
              <a:t>Eftersom skyddsemblemen i händelse av väpnad konflikt räddar människors liv och måste åtnjuta största möjliga respekt är det viktigt att deras skyddsvärde stärks och att det finns kunskap om deras innebörd redan i fredstid.</a:t>
            </a:r>
            <a:br>
              <a:rPr lang="sv-SE" altLang="sv-SE" dirty="0">
                <a:cs typeface="+mn-lt"/>
              </a:rPr>
            </a:br>
            <a:br>
              <a:rPr lang="sv-SE" altLang="sv-SE" dirty="0">
                <a:cs typeface="+mn-lt"/>
              </a:rPr>
            </a:br>
            <a:r>
              <a:rPr lang="sv-SE" altLang="sv-SE"/>
              <a:t>Svenska Röda Korset sprider kunskap om skyddsemblemen, både internt och externt, samt kontaktar de som använder det röda korset på fel sätt. Felaktig användning av det röda korset anmäls till </a:t>
            </a:r>
            <a:r>
              <a:rPr lang="sv-SE" altLang="sv-SE" u="sng">
                <a:hlinkClick r:id="rId3"/>
              </a:rPr>
              <a:t>emblem@redcross.se</a:t>
            </a:r>
            <a:r>
              <a:rPr lang="sv-SE" altLang="sv-SE"/>
              <a:t>.</a:t>
            </a:r>
            <a:endParaRPr lang="sv-SE" altLang="sv-SE" dirty="0">
              <a:cs typeface="Calibri"/>
            </a:endParaRPr>
          </a:p>
          <a:p>
            <a:pPr eaLnBrk="1" hangingPunct="1">
              <a:spcBef>
                <a:spcPct val="0"/>
              </a:spcBef>
            </a:pPr>
            <a:endParaRPr lang="sv-SE" altLang="sv-SE"/>
          </a:p>
          <a:p>
            <a:pPr>
              <a:spcBef>
                <a:spcPct val="0"/>
              </a:spcBef>
            </a:pPr>
            <a:r>
              <a:rPr lang="sv-SE" altLang="sv-SE"/>
              <a:t>För mer information om skyddsemblemen hänvisar vi till rödakorskunskapen eller emblembroschyren som finns på </a:t>
            </a:r>
            <a:r>
              <a:rPr lang="sv-SE" dirty="0">
                <a:hlinkClick r:id="rId4"/>
              </a:rPr>
              <a:t>https://kunskapsbanken.rodakorset.se/hc/sv/articles/360003958838-Om-skyddsemblem</a:t>
            </a:r>
            <a:r>
              <a:rPr lang="sv-SE" dirty="0"/>
              <a:t> </a:t>
            </a:r>
            <a:endParaRPr lang="sv-SE" dirty="0">
              <a:cs typeface="Calibri"/>
            </a:endParaRPr>
          </a:p>
          <a:p>
            <a:pPr eaLnBrk="1" hangingPunct="1">
              <a:spcBef>
                <a:spcPct val="0"/>
              </a:spcBef>
            </a:pPr>
            <a:endParaRPr lang="sv-SE" altLang="sv-SE"/>
          </a:p>
          <a:p>
            <a:pPr eaLnBrk="1" hangingPunct="1">
              <a:spcBef>
                <a:spcPct val="0"/>
              </a:spcBef>
            </a:pPr>
            <a:endParaRPr lang="en-US"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a:extLst>
              <a:ext uri="{FF2B5EF4-FFF2-40B4-BE49-F238E27FC236}">
                <a16:creationId xmlns:a16="http://schemas.microsoft.com/office/drawing/2014/main" id="{14D2B3BF-D1C2-431B-B5DF-8A0D0A3BFB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latshållare för anteckningar 2">
            <a:extLst>
              <a:ext uri="{FF2B5EF4-FFF2-40B4-BE49-F238E27FC236}">
                <a16:creationId xmlns:a16="http://schemas.microsoft.com/office/drawing/2014/main" id="{61193CAC-FD71-4769-B272-4D73E905A9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Börja gärna avsnittet om frivillighet i Röda Korset med att visa filmen om frivilliga. Här finns filmen och du behöver ha en </a:t>
            </a:r>
            <a:r>
              <a:rPr lang="sv-SE" altLang="sv-SE" dirty="0" err="1"/>
              <a:t>mediaplayer</a:t>
            </a:r>
            <a:r>
              <a:rPr lang="sv-SE" altLang="sv-SE" dirty="0"/>
              <a:t> på datorn för att kunna visa den.</a:t>
            </a:r>
          </a:p>
          <a:p>
            <a:pPr eaLnBrk="1" hangingPunct="1">
              <a:spcBef>
                <a:spcPct val="0"/>
              </a:spcBef>
            </a:pPr>
            <a:endParaRPr lang="sv-SE" altLang="sv-SE" dirty="0"/>
          </a:p>
          <a:p>
            <a:pPr eaLnBrk="1" hangingPunct="1">
              <a:spcBef>
                <a:spcPct val="0"/>
              </a:spcBef>
            </a:pPr>
            <a:r>
              <a:rPr lang="sv-SE" altLang="sv-SE" dirty="0"/>
              <a:t>Om du har en uppkoppling så hittar du filmen på Youtube på följande länk:</a:t>
            </a:r>
          </a:p>
          <a:p>
            <a:pPr eaLnBrk="1" hangingPunct="1">
              <a:spcBef>
                <a:spcPct val="0"/>
              </a:spcBef>
            </a:pPr>
            <a:endParaRPr lang="sv-SE" altLang="sv-SE" dirty="0"/>
          </a:p>
          <a:p>
            <a:pPr eaLnBrk="1" hangingPunct="1">
              <a:spcBef>
                <a:spcPct val="0"/>
              </a:spcBef>
            </a:pPr>
            <a:r>
              <a:rPr lang="sv-SE" altLang="sv-SE" b="1" dirty="0"/>
              <a:t>https://www.youtube.com/watch?v=cBsm5oFoLN8</a:t>
            </a:r>
          </a:p>
          <a:p>
            <a:pPr eaLnBrk="1" hangingPunct="1">
              <a:spcBef>
                <a:spcPct val="0"/>
              </a:spcBef>
            </a:pPr>
            <a:endParaRPr lang="sv-SE" altLang="sv-SE" dirty="0"/>
          </a:p>
        </p:txBody>
      </p:sp>
      <p:sp>
        <p:nvSpPr>
          <p:cNvPr id="25604" name="Platshållare för bildnummer 3">
            <a:extLst>
              <a:ext uri="{FF2B5EF4-FFF2-40B4-BE49-F238E27FC236}">
                <a16:creationId xmlns:a16="http://schemas.microsoft.com/office/drawing/2014/main" id="{B03A0DE2-0571-4056-90B5-A1DDDE71B5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3AE25F-9592-4F89-9DB8-E277DC8B9C8B}" type="slidenum">
              <a:rPr lang="sv-SE" altLang="sv-SE">
                <a:latin typeface="Calibri" panose="020F0502020204030204" pitchFamily="34" charset="0"/>
              </a:rPr>
              <a:pPr/>
              <a:t>7</a:t>
            </a:fld>
            <a:endParaRPr lang="sv-SE" altLang="sv-SE">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a:extLst>
              <a:ext uri="{FF2B5EF4-FFF2-40B4-BE49-F238E27FC236}">
                <a16:creationId xmlns:a16="http://schemas.microsoft.com/office/drawing/2014/main" id="{A41797EF-7546-44CB-A045-35A20BA5C3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E2F42AC-7461-4BC2-B10D-978B25B239F6}"/>
              </a:ext>
            </a:extLst>
          </p:cNvPr>
          <p:cNvSpPr>
            <a:spLocks noGrp="1"/>
          </p:cNvSpPr>
          <p:nvPr>
            <p:ph type="body" idx="1"/>
          </p:nvPr>
        </p:nvSpPr>
        <p:spPr/>
        <p:txBody>
          <a:bodyPr/>
          <a:lstStyle/>
          <a:p>
            <a:pPr eaLnBrk="1" fontAlgn="auto" hangingPunct="1">
              <a:spcBef>
                <a:spcPts val="0"/>
              </a:spcBef>
              <a:spcAft>
                <a:spcPts val="0"/>
              </a:spcAft>
              <a:defRPr/>
            </a:pPr>
            <a:r>
              <a:rPr lang="sv-SE" b="1"/>
              <a:t>Frivilligpolicyn kopplat till uppdraget, berätta om de viktigaste delarna.</a:t>
            </a:r>
          </a:p>
          <a:p>
            <a:pPr>
              <a:defRPr/>
            </a:pPr>
            <a:r>
              <a:rPr lang="sv-SE" b="1"/>
              <a:t>Nedan ligger hela uppförandekoden, lyft de punkter som du tycker är viktiga i uppdraget ifråga.</a:t>
            </a:r>
            <a:r>
              <a:rPr lang="sv-SE" b="1" dirty="0"/>
              <a:t> </a:t>
            </a:r>
            <a:endParaRPr lang="sv-SE" b="1" dirty="0">
              <a:cs typeface="Calibri"/>
            </a:endParaRPr>
          </a:p>
          <a:p>
            <a:pPr eaLnBrk="1" fontAlgn="auto" hangingPunct="1">
              <a:spcBef>
                <a:spcPts val="0"/>
              </a:spcBef>
              <a:spcAft>
                <a:spcPts val="0"/>
              </a:spcAft>
              <a:defRPr/>
            </a:pPr>
            <a:endParaRPr lang="sv-SE"/>
          </a:p>
          <a:p>
            <a:pPr>
              <a:defRPr/>
            </a:pPr>
            <a:r>
              <a:rPr lang="sv-SE" b="1"/>
              <a:t>Det finns ett samlat dokument med relevant information om uppförandekod, grundprinciper, frivilligpolicy och stresshantering</a:t>
            </a:r>
            <a:r>
              <a:rPr lang="sv-SE" b="1" dirty="0"/>
              <a:t> </a:t>
            </a:r>
            <a:endParaRPr lang="sv-SE" b="1" dirty="0">
              <a:cs typeface="Calibri"/>
            </a:endParaRPr>
          </a:p>
          <a:p>
            <a:pPr eaLnBrk="1" fontAlgn="auto" hangingPunct="1">
              <a:spcBef>
                <a:spcPts val="0"/>
              </a:spcBef>
              <a:spcAft>
                <a:spcPts val="0"/>
              </a:spcAft>
              <a:defRPr/>
            </a:pPr>
            <a:r>
              <a:rPr lang="sv-SE" b="1"/>
              <a:t>att skriva ut från </a:t>
            </a:r>
            <a:r>
              <a:rPr lang="sv-SE" b="1" dirty="0" err="1"/>
              <a:t>Rednet</a:t>
            </a:r>
            <a:r>
              <a:rPr lang="sv-SE" b="1"/>
              <a:t> och ge till deltagarna.</a:t>
            </a:r>
            <a:endParaRPr lang="sv-SE" b="1" dirty="0">
              <a:cs typeface="Calibri"/>
            </a:endParaRPr>
          </a:p>
          <a:p>
            <a:pPr eaLnBrk="1" fontAlgn="auto" hangingPunct="1">
              <a:spcBef>
                <a:spcPts val="0"/>
              </a:spcBef>
              <a:spcAft>
                <a:spcPts val="0"/>
              </a:spcAft>
              <a:defRPr/>
            </a:pPr>
            <a:endParaRPr lang="sv-SE" b="1"/>
          </a:p>
          <a:p>
            <a:pPr>
              <a:defRPr/>
            </a:pPr>
            <a:r>
              <a:rPr lang="sv-SE"/>
              <a:t>Mer detaljerad information ges i avsnittet om den aktuella insatsen som ni tar fram lokalt.</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u="sng"/>
              <a:t>Uppförandekodens 12 punkter</a:t>
            </a:r>
            <a:r>
              <a:rPr lang="sv-SE" b="1" u="sng" dirty="0"/>
              <a:t> </a:t>
            </a:r>
            <a:endParaRPr lang="sv-SE" b="1">
              <a:cs typeface="Calibri"/>
            </a:endParaRPr>
          </a:p>
          <a:p>
            <a:pPr marL="228600" indent="-228600" eaLnBrk="1" fontAlgn="auto" hangingPunct="1">
              <a:spcBef>
                <a:spcPts val="0"/>
              </a:spcBef>
              <a:spcAft>
                <a:spcPts val="0"/>
              </a:spcAft>
              <a:buAutoNum type="arabicPeriod"/>
              <a:defRPr/>
            </a:pPr>
            <a:r>
              <a:rPr lang="sv-SE" b="1"/>
              <a:t>Sätt dig in i och följ de fastställda riktlinjer, avtal och rutiner som finns i den verksamhet du arbetar inom.</a:t>
            </a:r>
            <a:r>
              <a:rPr lang="sv-SE" b="1" dirty="0"/>
              <a:t> </a:t>
            </a:r>
            <a:endParaRPr lang="sv-SE" b="1" dirty="0">
              <a:cs typeface="Calibri"/>
            </a:endParaRPr>
          </a:p>
          <a:p>
            <a:pPr>
              <a:defRPr/>
            </a:pPr>
            <a:r>
              <a:rPr lang="sv-SE" dirty="0"/>
              <a:t>Du ska delta i de utbildningar som ditt uppdrag kräver. Webbkurserna i Rödakorskunskap och Uppförandekoden är obligatorisk för alla. </a:t>
            </a:r>
            <a:endParaRPr lang="sv-SE" dirty="0">
              <a:cs typeface="Calibri"/>
            </a:endParaRPr>
          </a:p>
          <a:p>
            <a:pPr>
              <a:defRPr/>
            </a:pPr>
            <a:endParaRPr lang="sv-SE" dirty="0"/>
          </a:p>
          <a:p>
            <a:pPr>
              <a:defRPr/>
            </a:pPr>
            <a:r>
              <a:rPr lang="sv-SE" b="1"/>
              <a:t>2. Behandla alla med respekt och värdighet</a:t>
            </a:r>
            <a:r>
              <a:rPr lang="sv-SE" b="1" dirty="0"/>
              <a:t> </a:t>
            </a:r>
            <a:endParaRPr lang="sv-SE"/>
          </a:p>
          <a:p>
            <a:pPr>
              <a:defRPr/>
            </a:pPr>
            <a:r>
              <a:rPr lang="sv-SE"/>
              <a:t>Röda Korset har nolltolerans mot alla former av diskriminering</a:t>
            </a:r>
            <a:r>
              <a:rPr lang="sv-SE" dirty="0"/>
              <a:t>, trakasserier</a:t>
            </a:r>
            <a:r>
              <a:rPr lang="sv-SE"/>
              <a:t> och </a:t>
            </a:r>
            <a:r>
              <a:rPr lang="sv-SE" dirty="0"/>
              <a:t>sexuella </a:t>
            </a:r>
            <a:r>
              <a:rPr lang="sv-SE"/>
              <a:t>trakasserier. </a:t>
            </a:r>
            <a:r>
              <a:rPr lang="sv-SE" dirty="0"/>
              <a:t>Behandla alltid </a:t>
            </a:r>
            <a:r>
              <a:rPr lang="sv-SE"/>
              <a:t>alla människor med respekt</a:t>
            </a:r>
            <a:r>
              <a:rPr lang="sv-SE" dirty="0"/>
              <a:t>. Trakassera</a:t>
            </a:r>
            <a:r>
              <a:rPr lang="sv-SE"/>
              <a:t> eller diskriminera </a:t>
            </a:r>
            <a:r>
              <a:rPr lang="sv-SE" dirty="0"/>
              <a:t>aldrig </a:t>
            </a:r>
            <a:r>
              <a:rPr lang="sv-SE"/>
              <a:t>någon enskild person eller grupp.</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3. Värna om människors personliga integritet</a:t>
            </a:r>
            <a:r>
              <a:rPr lang="sv-SE" b="1" dirty="0"/>
              <a:t> </a:t>
            </a:r>
            <a:endParaRPr lang="sv-SE"/>
          </a:p>
          <a:p>
            <a:pPr>
              <a:defRPr/>
            </a:pPr>
            <a:r>
              <a:rPr lang="sv-SE" dirty="0"/>
              <a:t>Visa </a:t>
            </a:r>
            <a:r>
              <a:rPr lang="sv-SE"/>
              <a:t>respekt för </a:t>
            </a:r>
            <a:r>
              <a:rPr lang="sv-SE" dirty="0"/>
              <a:t>människors </a:t>
            </a:r>
            <a:r>
              <a:rPr lang="sv-SE"/>
              <a:t>integritet, kultur och levnadsmönster. Detta är särskilt viktigt i mötet med människor utsatta situationer, t.ex. traumatiserade flyktingar, asylsökande eller människor som varit med om andra svåra och personliga kriser.</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4. Alla former av sexuella övergrepp och köp av sexuella tjänster är förbjudna.</a:t>
            </a:r>
            <a:r>
              <a:rPr lang="sv-SE" b="1" dirty="0"/>
              <a:t> </a:t>
            </a:r>
            <a:endParaRPr lang="sv-SE" b="1" dirty="0">
              <a:cs typeface="Calibri"/>
            </a:endParaRPr>
          </a:p>
          <a:p>
            <a:pPr>
              <a:defRPr/>
            </a:pPr>
            <a:r>
              <a:rPr lang="sv-SE"/>
              <a:t>Som rödakorsare ska du ta aktivt avstånd från sexuellt utnyttjande och exploatering. Att uppmärksamma barn och risker kring sexuellt utnyttjande och exploatering är särskilt viktigt. Du får inte ha sexuella kontakter eller på något annat sätt agera med sexuella avsikter mot människor, som du i din egenskap av rödakorsare ska stödja. Att surfa på internetsidor med pornografiskt material med rödakorsdatorer är förbjudet, liksom att sprida pornografiskt material.</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5. Förvalta resurserna på rätt sätt</a:t>
            </a:r>
            <a:r>
              <a:rPr lang="sv-SE" b="1" dirty="0"/>
              <a:t> </a:t>
            </a:r>
            <a:endParaRPr lang="sv-SE"/>
          </a:p>
          <a:p>
            <a:pPr>
              <a:defRPr/>
            </a:pPr>
            <a:r>
              <a:rPr lang="sv-SE"/>
              <a:t>Röda Korsets resurser – personella, ekonomiska och materiella – </a:t>
            </a:r>
            <a:r>
              <a:rPr lang="sv-SE" dirty="0"/>
              <a:t>ska användas </a:t>
            </a:r>
            <a:r>
              <a:rPr lang="sv-SE"/>
              <a:t>på ett ansvarsfullt sätt och till </a:t>
            </a:r>
            <a:r>
              <a:rPr lang="sv-SE" dirty="0"/>
              <a:t>det </a:t>
            </a:r>
            <a:r>
              <a:rPr lang="sv-SE"/>
              <a:t>de är </a:t>
            </a:r>
            <a:r>
              <a:rPr lang="sv-SE" dirty="0"/>
              <a:t>till </a:t>
            </a:r>
            <a:r>
              <a:rPr lang="sv-SE"/>
              <a:t>för. </a:t>
            </a:r>
            <a:r>
              <a:rPr lang="sv-SE" dirty="0"/>
              <a:t>Gör en bedömning </a:t>
            </a:r>
            <a:r>
              <a:rPr lang="sv-SE"/>
              <a:t>om utgifterna </a:t>
            </a:r>
            <a:r>
              <a:rPr lang="sv-SE" dirty="0"/>
              <a:t>för en verksamhet </a:t>
            </a:r>
            <a:r>
              <a:rPr lang="sv-SE"/>
              <a:t>är </a:t>
            </a:r>
            <a:r>
              <a:rPr lang="sv-SE" dirty="0"/>
              <a:t>rimliga</a:t>
            </a:r>
            <a:r>
              <a:rPr lang="sv-SE"/>
              <a:t>. </a:t>
            </a:r>
            <a:r>
              <a:rPr lang="sv-SE" dirty="0"/>
              <a:t>Utrustning </a:t>
            </a:r>
            <a:r>
              <a:rPr lang="sv-SE"/>
              <a:t>som Röda Korset </a:t>
            </a:r>
            <a:r>
              <a:rPr lang="sv-SE" dirty="0"/>
              <a:t>ställt till förfogande </a:t>
            </a:r>
            <a:r>
              <a:rPr lang="sv-SE"/>
              <a:t>återlämnas </a:t>
            </a:r>
            <a:r>
              <a:rPr lang="sv-SE" dirty="0"/>
              <a:t>när du avslutar ditt </a:t>
            </a:r>
            <a:r>
              <a:rPr lang="sv-SE"/>
              <a:t>uppdrag.</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6. Missbruka inte din förtroendeställning</a:t>
            </a:r>
            <a:r>
              <a:rPr lang="sv-SE" b="1" dirty="0"/>
              <a:t> </a:t>
            </a:r>
            <a:endParaRPr lang="sv-SE"/>
          </a:p>
          <a:p>
            <a:pPr>
              <a:defRPr/>
            </a:pPr>
            <a:r>
              <a:rPr lang="sv-SE" dirty="0"/>
              <a:t>Som rödakorsare </a:t>
            </a:r>
            <a:r>
              <a:rPr lang="sv-SE"/>
              <a:t>kan du komma i kontakt med människor som är eller upplever sig vara i beroendeställning till dig. </a:t>
            </a:r>
            <a:r>
              <a:rPr lang="sv-SE" dirty="0"/>
              <a:t>Därför tar </a:t>
            </a:r>
            <a:r>
              <a:rPr lang="sv-SE"/>
              <a:t>du </a:t>
            </a:r>
            <a:r>
              <a:rPr lang="sv-SE" dirty="0"/>
              <a:t>alltid </a:t>
            </a:r>
            <a:r>
              <a:rPr lang="sv-SE"/>
              <a:t>avstånd från egen vinning och agerar förtroendeingivande. Du får </a:t>
            </a:r>
            <a:r>
              <a:rPr lang="sv-SE" dirty="0"/>
              <a:t>aldrig </a:t>
            </a:r>
            <a:r>
              <a:rPr lang="sv-SE"/>
              <a:t>utnyttja din position till att ge andra otillbörliga fördelar.</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7. Motverka alla former av bedrägeri och korruption</a:t>
            </a:r>
            <a:r>
              <a:rPr lang="sv-SE" b="1" dirty="0"/>
              <a:t> </a:t>
            </a:r>
            <a:endParaRPr lang="sv-SE"/>
          </a:p>
          <a:p>
            <a:pPr>
              <a:defRPr/>
            </a:pPr>
            <a:r>
              <a:rPr lang="sv-SE"/>
              <a:t>Du får inte ge eller ta emot mutor i form av pengar, gåvor, sexuella tjänster eller andra förmåner till enskilda eller grupper i utbyte mot tjänster. </a:t>
            </a:r>
            <a:r>
              <a:rPr lang="sv-SE" dirty="0"/>
              <a:t>Uppskattning </a:t>
            </a:r>
            <a:r>
              <a:rPr lang="sv-SE"/>
              <a:t>i form av blommor, choklad eller andra minnesgåvor</a:t>
            </a:r>
            <a:r>
              <a:rPr lang="sv-SE" dirty="0"/>
              <a:t> för en mindre summa </a:t>
            </a:r>
            <a:r>
              <a:rPr lang="sv-SE"/>
              <a:t>får </a:t>
            </a:r>
            <a:r>
              <a:rPr lang="sv-SE" dirty="0"/>
              <a:t>ges eller tas emot</a:t>
            </a:r>
            <a:r>
              <a:rPr lang="sv-SE"/>
              <a:t>.</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8. Var alkohol- och drogfri i arbetet</a:t>
            </a:r>
            <a:r>
              <a:rPr lang="sv-SE" b="1" dirty="0"/>
              <a:t> </a:t>
            </a:r>
            <a:endParaRPr lang="sv-SE"/>
          </a:p>
          <a:p>
            <a:pPr>
              <a:defRPr/>
            </a:pPr>
            <a:r>
              <a:rPr lang="sv-SE" dirty="0"/>
              <a:t>Bjud </a:t>
            </a:r>
            <a:r>
              <a:rPr lang="sv-SE"/>
              <a:t>aldrig på alkohol </a:t>
            </a:r>
            <a:r>
              <a:rPr lang="sv-SE" dirty="0"/>
              <a:t>för </a:t>
            </a:r>
            <a:r>
              <a:rPr lang="sv-SE"/>
              <a:t>Röda Korsets </a:t>
            </a:r>
            <a:r>
              <a:rPr lang="sv-SE" dirty="0"/>
              <a:t>pengar </a:t>
            </a:r>
            <a:r>
              <a:rPr lang="sv-SE"/>
              <a:t>vid </a:t>
            </a:r>
            <a:r>
              <a:rPr lang="sv-SE" dirty="0"/>
              <a:t>sammankomster</a:t>
            </a:r>
            <a:r>
              <a:rPr lang="sv-SE"/>
              <a:t>. </a:t>
            </a:r>
            <a:r>
              <a:rPr lang="sv-SE" dirty="0"/>
              <a:t>Undantaget är </a:t>
            </a:r>
            <a:r>
              <a:rPr lang="sv-SE"/>
              <a:t>vid </a:t>
            </a:r>
            <a:r>
              <a:rPr lang="sv-SE" dirty="0"/>
              <a:t>i förväg godkänd representation på </a:t>
            </a:r>
            <a:r>
              <a:rPr lang="sv-SE"/>
              <a:t>middagar med internationella gäster. </a:t>
            </a:r>
            <a:r>
              <a:rPr lang="sv-SE" dirty="0"/>
              <a:t>Du </a:t>
            </a:r>
            <a:r>
              <a:rPr lang="sv-SE"/>
              <a:t>kan själv köpa alkoholhaltiga drycker, men </a:t>
            </a:r>
            <a:r>
              <a:rPr lang="sv-SE" dirty="0"/>
              <a:t>ska </a:t>
            </a:r>
            <a:r>
              <a:rPr lang="sv-SE"/>
              <a:t>vara måttfull. I samband med bilkörning är alkoholförbrukning förbjudet</a:t>
            </a:r>
            <a:r>
              <a:rPr lang="sv-SE" dirty="0"/>
              <a:t>. Innehav</a:t>
            </a:r>
            <a:r>
              <a:rPr lang="sv-SE"/>
              <a:t> eller bruk av droger</a:t>
            </a:r>
            <a:r>
              <a:rPr lang="sv-SE" dirty="0"/>
              <a:t> är heller inte tillåtet</a:t>
            </a:r>
            <a:r>
              <a:rPr lang="sv-SE"/>
              <a:t>, även i länder där reglerna är mer tillåtande än i Sverige.</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9. Motverka inte Röda Korsets verksamhet, stadgar och grundprinciper</a:t>
            </a:r>
            <a:r>
              <a:rPr lang="sv-SE" b="1" dirty="0"/>
              <a:t> </a:t>
            </a:r>
            <a:endParaRPr lang="sv-SE"/>
          </a:p>
          <a:p>
            <a:pPr>
              <a:defRPr/>
            </a:pPr>
            <a:r>
              <a:rPr lang="sv-SE"/>
              <a:t>Röda Korset är en opartisk och neutral organisation</a:t>
            </a:r>
            <a:r>
              <a:rPr lang="sv-SE" dirty="0"/>
              <a:t>. Som </a:t>
            </a:r>
            <a:r>
              <a:rPr lang="sv-SE"/>
              <a:t>rödakorsare kan </a:t>
            </a:r>
            <a:r>
              <a:rPr lang="sv-SE" dirty="0"/>
              <a:t>du </a:t>
            </a:r>
            <a:r>
              <a:rPr lang="sv-SE"/>
              <a:t>vara ansluten till </a:t>
            </a:r>
            <a:r>
              <a:rPr lang="sv-SE" dirty="0"/>
              <a:t>andra organisationer så länge dessa </a:t>
            </a:r>
            <a:r>
              <a:rPr lang="sv-SE"/>
              <a:t>inte motarbetar Röda Korsets verksamhet</a:t>
            </a:r>
            <a:r>
              <a:rPr lang="sv-SE" dirty="0"/>
              <a:t>,</a:t>
            </a:r>
            <a:r>
              <a:rPr lang="sv-SE"/>
              <a:t> stadgar och grundprinciper. Om du själv agerar </a:t>
            </a:r>
            <a:r>
              <a:rPr lang="sv-SE" dirty="0"/>
              <a:t>på ett sätt </a:t>
            </a:r>
            <a:r>
              <a:rPr lang="sv-SE"/>
              <a:t>som inte överensstämmer med </a:t>
            </a:r>
            <a:r>
              <a:rPr lang="sv-SE" dirty="0"/>
              <a:t>stadgar </a:t>
            </a:r>
            <a:r>
              <a:rPr lang="sv-SE"/>
              <a:t>grundprinciper kan du bli utesluten eller avstängd. </a:t>
            </a:r>
            <a:r>
              <a:rPr lang="sv-SE" dirty="0"/>
              <a:t>Skyddsemblemen (</a:t>
            </a:r>
            <a:r>
              <a:rPr lang="sv-SE"/>
              <a:t>det röda korset, den röda halvmånen och den röda kristallen</a:t>
            </a:r>
            <a:r>
              <a:rPr lang="sv-SE" dirty="0"/>
              <a:t>) ska respekteras och användas </a:t>
            </a:r>
            <a:r>
              <a:rPr lang="sv-SE"/>
              <a:t>enlighet med gällande bestämmelser. </a:t>
            </a:r>
            <a:r>
              <a:rPr lang="sv-SE" dirty="0"/>
              <a:t>Eventuell </a:t>
            </a:r>
            <a:r>
              <a:rPr lang="sv-SE"/>
              <a:t>felaktig användning</a:t>
            </a:r>
            <a:r>
              <a:rPr lang="sv-SE" dirty="0"/>
              <a:t> rapporteras till </a:t>
            </a:r>
            <a:r>
              <a:rPr lang="sv-SE" dirty="0">
                <a:hlinkClick r:id="rId3"/>
              </a:rPr>
              <a:t>emblem@redcross.se</a:t>
            </a:r>
            <a:r>
              <a:rPr lang="sv-SE"/>
              <a:t>. </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10. Hantera information med diskretion och gott omdöme</a:t>
            </a:r>
            <a:r>
              <a:rPr lang="sv-SE" b="1" dirty="0"/>
              <a:t> </a:t>
            </a:r>
            <a:endParaRPr lang="sv-SE"/>
          </a:p>
          <a:p>
            <a:pPr>
              <a:defRPr/>
            </a:pPr>
            <a:r>
              <a:rPr lang="sv-SE" dirty="0"/>
              <a:t>Som rödakorsare </a:t>
            </a:r>
            <a:r>
              <a:rPr lang="sv-SE"/>
              <a:t>ska du </a:t>
            </a:r>
            <a:r>
              <a:rPr lang="sv-SE" dirty="0"/>
              <a:t>visa hänsyn och vara diskret </a:t>
            </a:r>
            <a:r>
              <a:rPr lang="sv-SE"/>
              <a:t>med </a:t>
            </a:r>
            <a:r>
              <a:rPr lang="sv-SE" dirty="0"/>
              <a:t>all </a:t>
            </a:r>
            <a:r>
              <a:rPr lang="sv-SE"/>
              <a:t>information som rör enskild person. </a:t>
            </a:r>
            <a:r>
              <a:rPr lang="sv-SE" dirty="0"/>
              <a:t>Som privatperson </a:t>
            </a:r>
            <a:r>
              <a:rPr lang="sv-SE"/>
              <a:t>har </a:t>
            </a:r>
            <a:r>
              <a:rPr lang="sv-SE" dirty="0"/>
              <a:t>du </a:t>
            </a:r>
            <a:r>
              <a:rPr lang="sv-SE"/>
              <a:t>rätt att fritt uttrycka dina åsikter i olika frågor. Men du får inte uttala dig i media som representant för Röda Korset i frågor som ligger utanför ditt ansvarsområde. Detta är viktigt att tänka på vid exempelvis privat bloggning</a:t>
            </a:r>
            <a:r>
              <a:rPr lang="sv-SE" dirty="0"/>
              <a:t> eller </a:t>
            </a:r>
            <a:r>
              <a:rPr lang="sv-SE"/>
              <a:t>i sociala medier.</a:t>
            </a:r>
            <a:r>
              <a:rPr lang="sv-SE" dirty="0"/>
              <a:t> </a:t>
            </a:r>
            <a:endParaRPr lang="sv-SE" dirty="0">
              <a:cs typeface="Calibri"/>
            </a:endParaRPr>
          </a:p>
          <a:p>
            <a:pPr eaLnBrk="1" fontAlgn="auto" hangingPunct="1">
              <a:spcBef>
                <a:spcPts val="0"/>
              </a:spcBef>
              <a:spcAft>
                <a:spcPts val="0"/>
              </a:spcAft>
              <a:defRPr/>
            </a:pPr>
            <a:endParaRPr lang="sv-SE"/>
          </a:p>
          <a:p>
            <a:pPr>
              <a:defRPr/>
            </a:pPr>
            <a:r>
              <a:rPr lang="sv-SE" b="1"/>
              <a:t>11. Följ Röda Korsets säkerhetsföreskrifter</a:t>
            </a:r>
            <a:r>
              <a:rPr lang="sv-SE" b="1" dirty="0"/>
              <a:t> </a:t>
            </a:r>
            <a:endParaRPr lang="sv-SE"/>
          </a:p>
          <a:p>
            <a:pPr>
              <a:defRPr/>
            </a:pPr>
            <a:r>
              <a:rPr lang="sv-SE" dirty="0"/>
              <a:t>Ta </a:t>
            </a:r>
            <a:r>
              <a:rPr lang="sv-SE"/>
              <a:t>del av och följa de riktlinjer och anvisningar som gäller säkerhet och krisberedskap. </a:t>
            </a:r>
            <a:r>
              <a:rPr lang="sv-SE" dirty="0"/>
              <a:t>Utsätt </a:t>
            </a:r>
            <a:r>
              <a:rPr lang="sv-SE"/>
              <a:t>inte </a:t>
            </a:r>
            <a:r>
              <a:rPr lang="sv-SE" dirty="0"/>
              <a:t>dig själv eller </a:t>
            </a:r>
            <a:r>
              <a:rPr lang="sv-SE"/>
              <a:t>andra för </a:t>
            </a:r>
            <a:r>
              <a:rPr lang="sv-SE" dirty="0"/>
              <a:t>fara</a:t>
            </a:r>
            <a:r>
              <a:rPr lang="sv-SE"/>
              <a:t>.</a:t>
            </a:r>
            <a:r>
              <a:rPr lang="sv-SE" dirty="0"/>
              <a:t> </a:t>
            </a:r>
            <a:endParaRPr lang="sv-SE" dirty="0">
              <a:cs typeface="Calibri"/>
            </a:endParaRPr>
          </a:p>
          <a:p>
            <a:pPr eaLnBrk="1" fontAlgn="auto" hangingPunct="1">
              <a:spcBef>
                <a:spcPts val="0"/>
              </a:spcBef>
              <a:spcAft>
                <a:spcPts val="0"/>
              </a:spcAft>
              <a:defRPr/>
            </a:pPr>
            <a:endParaRPr lang="sv-SE"/>
          </a:p>
          <a:p>
            <a:pPr eaLnBrk="1" fontAlgn="auto" hangingPunct="1">
              <a:spcBef>
                <a:spcPts val="0"/>
              </a:spcBef>
              <a:spcAft>
                <a:spcPts val="0"/>
              </a:spcAft>
              <a:defRPr/>
            </a:pPr>
            <a:r>
              <a:rPr lang="sv-SE" b="1"/>
              <a:t>12. Verka för hållbar utveckling</a:t>
            </a:r>
            <a:endParaRPr lang="sv-SE"/>
          </a:p>
          <a:p>
            <a:pPr>
              <a:defRPr/>
            </a:pPr>
            <a:r>
              <a:rPr lang="sv-SE" dirty="0"/>
              <a:t>Vi tar ansvar </a:t>
            </a:r>
            <a:r>
              <a:rPr lang="sv-SE"/>
              <a:t>för hållbar utveckling i alla våra verksamheter och aktiviteter. Röda Korsets strävan är att minimera miljöpåverkan och vara en klimatmedveten organisation. Vi ser oss själva som en aktör som kan bidra till en långsiktig trygg samhällsutveckling. Vi tar ekonomiskt ansvar genom att hushålla med våra resurser.</a:t>
            </a:r>
            <a:r>
              <a:rPr lang="sv-SE" dirty="0"/>
              <a:t> </a:t>
            </a:r>
            <a:endParaRPr lang="sv-SE" dirty="0">
              <a:cs typeface="Calibri"/>
            </a:endParaRPr>
          </a:p>
          <a:p>
            <a:pPr eaLnBrk="1" fontAlgn="auto" hangingPunct="1">
              <a:spcBef>
                <a:spcPts val="0"/>
              </a:spcBef>
              <a:spcAft>
                <a:spcPts val="0"/>
              </a:spcAft>
              <a:defRPr/>
            </a:pPr>
            <a:endParaRPr lang="sv-SE"/>
          </a:p>
          <a:p>
            <a:pPr eaLnBrk="1" fontAlgn="auto" hangingPunct="1">
              <a:spcBef>
                <a:spcPts val="0"/>
              </a:spcBef>
              <a:spcAft>
                <a:spcPts val="0"/>
              </a:spcAft>
              <a:defRPr/>
            </a:pPr>
            <a:r>
              <a:rPr lang="sv-SE"/>
              <a:t>Foto: Svenska Röda Korsets </a:t>
            </a:r>
            <a:r>
              <a:rPr lang="sv-SE" err="1"/>
              <a:t>Bildbank</a:t>
            </a:r>
            <a:endParaRPr lang="sv-SE"/>
          </a:p>
          <a:p>
            <a:pPr eaLnBrk="1" fontAlgn="auto" hangingPunct="1">
              <a:spcBef>
                <a:spcPts val="0"/>
              </a:spcBef>
              <a:spcAft>
                <a:spcPts val="0"/>
              </a:spcAft>
              <a:defRPr/>
            </a:pPr>
            <a:endParaRPr lang="sv-SE"/>
          </a:p>
        </p:txBody>
      </p:sp>
      <p:sp>
        <p:nvSpPr>
          <p:cNvPr id="27652" name="Platshållare för bildnummer 3">
            <a:extLst>
              <a:ext uri="{FF2B5EF4-FFF2-40B4-BE49-F238E27FC236}">
                <a16:creationId xmlns:a16="http://schemas.microsoft.com/office/drawing/2014/main" id="{E9C47CAE-DFEE-463F-BFAC-F6968C619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BDEE44-0C9C-4161-98F6-04EA02736E61}" type="slidenum">
              <a:rPr lang="sv-SE" altLang="sv-SE">
                <a:latin typeface="Calibri" panose="020F0502020204030204" pitchFamily="34" charset="0"/>
              </a:rPr>
              <a:pPr/>
              <a:t>8</a:t>
            </a:fld>
            <a:endParaRPr lang="sv-SE" altLang="sv-SE">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Visa filmen: </a:t>
            </a:r>
            <a:r>
              <a:rPr lang="sv-SE" dirty="0">
                <a:hlinkClick r:id="rId3"/>
              </a:rPr>
              <a:t>https://youtu.be/MHhWxuth4sc</a:t>
            </a:r>
            <a:endParaRPr lang="sv-SE" dirty="0"/>
          </a:p>
          <a:p>
            <a:endParaRPr lang="sv-SE" dirty="0"/>
          </a:p>
          <a:p>
            <a:r>
              <a:rPr lang="sv-SE" dirty="0"/>
              <a:t>Psykologisk första hjälpen utgår från de fem principerna om att främja trygghet, lugn, tillit, samhörighet och hopp för en människa i kris. Det är ett sätt att hjälpa någon i en akut, svår situation.</a:t>
            </a:r>
            <a:endParaRPr lang="sv-SE" dirty="0">
              <a:cs typeface="Calibri"/>
            </a:endParaRPr>
          </a:p>
          <a:p>
            <a:r>
              <a:rPr lang="sv-SE" dirty="0"/>
              <a:t>Alla möter vi någon gång personer som har varit med om svåra händelser. Kunskap ger trygghet att kunna agera när det behövs. Röda Korsets volontärer utbildas i grundläggande psykologisk första hjälpen. De tre stegen nedan är grunderna:</a:t>
            </a:r>
            <a:endParaRPr lang="sv-SE" dirty="0">
              <a:cs typeface="Calibri"/>
            </a:endParaRPr>
          </a:p>
          <a:p>
            <a:endParaRPr lang="sv-SE" dirty="0">
              <a:cs typeface="Calibri"/>
            </a:endParaRPr>
          </a:p>
          <a:p>
            <a:r>
              <a:rPr lang="sv-SE" b="1" dirty="0"/>
              <a:t>1. Se</a:t>
            </a:r>
            <a:endParaRPr lang="sv-SE" dirty="0">
              <a:cs typeface="Calibri"/>
            </a:endParaRPr>
          </a:p>
          <a:p>
            <a:r>
              <a:rPr lang="sv-SE" dirty="0"/>
              <a:t>• Skapa dig en bild av läget.</a:t>
            </a:r>
            <a:br>
              <a:rPr lang="sv-SE" dirty="0">
                <a:cs typeface="+mn-lt"/>
              </a:rPr>
            </a:br>
            <a:r>
              <a:rPr lang="sv-SE" dirty="0"/>
              <a:t>• Se till att platsen är säker och inte utgör en fara.</a:t>
            </a:r>
            <a:br>
              <a:rPr lang="sv-SE" dirty="0">
                <a:cs typeface="+mn-lt"/>
              </a:rPr>
            </a:br>
            <a:r>
              <a:rPr lang="sv-SE" dirty="0"/>
              <a:t>• Närma dig försiktigt, respektfullt och håll dig lugn. Presentera dig med förnamn och säg att du finns på plats för att hjälpa till. Ställ frågan: Vad kan jag göra för dig/er just nu? Var beredd på och acceptera att personen kanske inte vill ha din hjälp, eller att du kan bli överöst av frågor och behov.</a:t>
            </a:r>
            <a:br>
              <a:rPr lang="sv-SE" dirty="0">
                <a:cs typeface="+mn-lt"/>
              </a:rPr>
            </a:br>
            <a:r>
              <a:rPr lang="sv-SE" dirty="0"/>
              <a:t>• Se till akuta behov först. Behöver personen någon medicin (till exempel insulin). Behövs sjukvård, vätska eller värme? </a:t>
            </a:r>
            <a:r>
              <a:rPr lang="sv-SE" u="sng" dirty="0">
                <a:hlinkClick r:id="rId4"/>
              </a:rPr>
              <a:t>(Lär dig mer om hur man gör fysisk första hjälpen)</a:t>
            </a:r>
            <a:br>
              <a:rPr lang="sv-SE" u="sng" dirty="0">
                <a:cs typeface="+mn-lt"/>
              </a:rPr>
            </a:br>
            <a:r>
              <a:rPr lang="sv-SE" u="sng" dirty="0"/>
              <a:t>• Var beredd att prioritera bland de drabbade. Barn, äldre och människor med funktionsvariationer först. Människor som ter sig frånvarande eller är utåtagerande visar tecken på stark stress och behöver prioriteras.</a:t>
            </a:r>
            <a:endParaRPr lang="sv-SE" dirty="0">
              <a:cs typeface="Calibri"/>
            </a:endParaRPr>
          </a:p>
          <a:p>
            <a:r>
              <a:rPr lang="sv-SE" dirty="0"/>
              <a:t> </a:t>
            </a:r>
            <a:endParaRPr lang="sv-SE" dirty="0">
              <a:cs typeface="Calibri"/>
            </a:endParaRPr>
          </a:p>
          <a:p>
            <a:r>
              <a:rPr lang="sv-SE" b="1" dirty="0"/>
              <a:t>2. Lyssna</a:t>
            </a:r>
            <a:endParaRPr lang="sv-SE" dirty="0">
              <a:cs typeface="Calibri"/>
            </a:endParaRPr>
          </a:p>
          <a:p>
            <a:r>
              <a:rPr lang="sv-SE" dirty="0"/>
              <a:t>• Lyssna och skapa dig en bild av vad som hänt. Undvik detaljerade frågor om vad personen upplevt.</a:t>
            </a:r>
            <a:br>
              <a:rPr lang="sv-SE" dirty="0">
                <a:cs typeface="+mn-lt"/>
              </a:rPr>
            </a:br>
            <a:r>
              <a:rPr lang="sv-SE" dirty="0"/>
              <a:t>• Ta reda på vad personen vill och behöver genom att ställa frågor, exempelvis: är du här ensam eller tillsammans med någon? Vill/behöver du kontakta någon? Har du ont? Lyssna efter frågor/oro som behöver få svar. Lyssna efter behov av praktisk hjälp som att ladda telefonen, få tillgång till nätverk eller information. Behövs något att dricka eller en varm filt? Det kan finnas många frågor som är viktiga för den drabbade att hantera. I en svår situation kan drabbade behöva hjälp att prioritera. Sammanfatta och gör en åtgärdsplan för de viktigaste frågorna, just nu.</a:t>
            </a:r>
            <a:br>
              <a:rPr lang="sv-SE" dirty="0">
                <a:cs typeface="+mn-lt"/>
              </a:rPr>
            </a:br>
            <a:r>
              <a:rPr lang="sv-SE" dirty="0"/>
              <a:t>• Tala lugnt och använd enkla ord.</a:t>
            </a:r>
            <a:br>
              <a:rPr lang="sv-SE" dirty="0">
                <a:cs typeface="+mn-lt"/>
              </a:rPr>
            </a:br>
            <a:r>
              <a:rPr lang="sv-SE" dirty="0"/>
              <a:t>• Svara på frågor och ge information. Personen kanske vill veta vad som händer just nu, om andra får hjälp och vad som kommer hända. Försök ge korrekt information, rätta till missuppfattningar och var ärlig med vad du inte vet.</a:t>
            </a:r>
            <a:br>
              <a:rPr lang="sv-SE" dirty="0">
                <a:cs typeface="+mn-lt"/>
              </a:rPr>
            </a:br>
            <a:r>
              <a:rPr lang="sv-SE" dirty="0"/>
              <a:t>• Lyft fram det personen redan gjort själv, som att ha tagit sig till en säker plats, hjälpt någon annan eller ringt 112. Det stärker tron på att klara av situationen.</a:t>
            </a:r>
            <a:br>
              <a:rPr lang="sv-SE" dirty="0">
                <a:cs typeface="+mn-lt"/>
              </a:rPr>
            </a:br>
            <a:r>
              <a:rPr lang="sv-SE" dirty="0"/>
              <a:t>• Uppmuntra alltid till aktivitet framför passivitet. Egna beslut och ageranden bidrar till en känsla av kontroll. Var samtidigt medveten om att drabbade ibland behöver få avlastning även med enkla praktiska handlingar. Det är individuellt hur mycket man mäktar med i en svår situation. Din uppgift är att finna balans så att personen uppfattar situationen som hanterbar. Stöd signalerar trygghet, att det finns hjälp att få i en svår situation, att man inte är ensam.</a:t>
            </a:r>
            <a:br>
              <a:rPr lang="sv-SE" dirty="0">
                <a:cs typeface="+mn-lt"/>
              </a:rPr>
            </a:br>
            <a:r>
              <a:rPr lang="sv-SE" dirty="0"/>
              <a:t>• Tänk på att alla upplever en situation olika! Visa respekt och förståelse för olika reaktioner och hanteringssätt. Acceptera att alla kanske inte behöver eller vill få din hjälp.</a:t>
            </a:r>
            <a:endParaRPr lang="sv-SE" dirty="0">
              <a:cs typeface="Calibri"/>
            </a:endParaRPr>
          </a:p>
          <a:p>
            <a:r>
              <a:rPr lang="sv-SE" b="1" dirty="0"/>
              <a:t> </a:t>
            </a:r>
            <a:endParaRPr lang="sv-SE" dirty="0">
              <a:cs typeface="Calibri"/>
            </a:endParaRPr>
          </a:p>
          <a:p>
            <a:r>
              <a:rPr lang="sv-SE" b="1" dirty="0"/>
              <a:t>3. Länka</a:t>
            </a:r>
            <a:endParaRPr lang="sv-SE" dirty="0">
              <a:cs typeface="Calibri"/>
            </a:endParaRPr>
          </a:p>
          <a:p>
            <a:r>
              <a:rPr lang="sv-SE" dirty="0"/>
              <a:t>• Håll ihop grupper och familjer. Undvik nya separationer.</a:t>
            </a:r>
            <a:br>
              <a:rPr lang="sv-SE" dirty="0">
                <a:cs typeface="+mn-lt"/>
              </a:rPr>
            </a:br>
            <a:r>
              <a:rPr lang="sv-SE" dirty="0"/>
              <a:t>• Hjälp med att länka till annan hjälp. Se exempelvis till att personen kan få kontakt med sjukvård, juridisk hjälp, kurator eller en mötesplats som håller öppet med krisstöd.</a:t>
            </a:r>
            <a:br>
              <a:rPr lang="sv-SE" dirty="0">
                <a:cs typeface="+mn-lt"/>
              </a:rPr>
            </a:br>
            <a:r>
              <a:rPr lang="sv-SE" dirty="0"/>
              <a:t>• Uppmuntra kontakt med vänner eller familj. Låna ut din telefon, ordna internetuppkoppling eller försök ta reda på var släkt och vänner finns. Tillsammans återhämtar vi oss bäst!</a:t>
            </a:r>
            <a:br>
              <a:rPr lang="sv-SE" dirty="0">
                <a:cs typeface="+mn-lt"/>
              </a:rPr>
            </a:br>
            <a:r>
              <a:rPr lang="sv-SE" dirty="0"/>
              <a:t>• Uppmuntra drabbade att ta hand om varandra. När det är möjligt be drabbade att se till varandra så att ingen behöver vara ensam i en svår situation. Det kan också upplevas skönt att ha en uppgift.</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425540BF-1DFD-4646-A3CE-A17FEDD17B1F}" type="slidenum">
              <a:rPr lang="sv-SE" smtClean="0"/>
              <a:t>9</a:t>
            </a:fld>
            <a:endParaRPr lang="sv-SE"/>
          </a:p>
        </p:txBody>
      </p:sp>
    </p:spTree>
    <p:extLst>
      <p:ext uri="{BB962C8B-B14F-4D97-AF65-F5344CB8AC3E}">
        <p14:creationId xmlns:p14="http://schemas.microsoft.com/office/powerpoint/2010/main" val="1980693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9071725-A452-41AD-87BC-1C0D8789E3E8}"/>
              </a:ext>
            </a:extLst>
          </p:cNvPr>
          <p:cNvSpPr>
            <a:spLocks noGrp="1"/>
          </p:cNvSpPr>
          <p:nvPr>
            <p:ph type="dt" sz="half" idx="10"/>
          </p:nvPr>
        </p:nvSpPr>
        <p:spPr/>
        <p:txBody>
          <a:bodyPr/>
          <a:lstStyle>
            <a:lvl1pPr>
              <a:defRPr/>
            </a:lvl1pPr>
          </a:lstStyle>
          <a:p>
            <a:pPr>
              <a:defRPr/>
            </a:pPr>
            <a:fld id="{349D3F7A-AB9F-4E9D-8C63-C189537D465C}" type="datetimeFigureOut">
              <a:rPr lang="sv-SE"/>
              <a:pPr>
                <a:defRPr/>
              </a:pPr>
              <a:t>2024-03-12</a:t>
            </a:fld>
            <a:endParaRPr lang="sv-SE"/>
          </a:p>
        </p:txBody>
      </p:sp>
      <p:sp>
        <p:nvSpPr>
          <p:cNvPr id="3" name="Platshållare för sidfot 4">
            <a:extLst>
              <a:ext uri="{FF2B5EF4-FFF2-40B4-BE49-F238E27FC236}">
                <a16:creationId xmlns:a16="http://schemas.microsoft.com/office/drawing/2014/main" id="{5CCC9938-91D0-4925-95D8-982AFFB6B01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B62B8CD2-ED6D-46ED-AE5E-A6E0458CCFB9}"/>
              </a:ext>
            </a:extLst>
          </p:cNvPr>
          <p:cNvSpPr>
            <a:spLocks noGrp="1"/>
          </p:cNvSpPr>
          <p:nvPr>
            <p:ph type="sldNum" sz="quarter" idx="12"/>
          </p:nvPr>
        </p:nvSpPr>
        <p:spPr/>
        <p:txBody>
          <a:bodyPr/>
          <a:lstStyle>
            <a:lvl1pPr>
              <a:defRPr/>
            </a:lvl1pPr>
          </a:lstStyle>
          <a:p>
            <a:pPr>
              <a:defRPr/>
            </a:pPr>
            <a:fld id="{726F4D94-BB9C-42D6-875F-59F6F682D1F4}" type="slidenum">
              <a:rPr lang="sv-SE" altLang="sv-SE"/>
              <a:pPr>
                <a:defRPr/>
              </a:pPr>
              <a:t>‹#›</a:t>
            </a:fld>
            <a:endParaRPr lang="sv-SE" altLang="sv-SE"/>
          </a:p>
        </p:txBody>
      </p:sp>
    </p:spTree>
    <p:extLst>
      <p:ext uri="{BB962C8B-B14F-4D97-AF65-F5344CB8AC3E}">
        <p14:creationId xmlns:p14="http://schemas.microsoft.com/office/powerpoint/2010/main" val="295933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12/03/2024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12/03/2024</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 id="2147483683" r:id="rId23"/>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rodakorset.se/" TargetMode="External"/><Relationship Id="rId7" Type="http://schemas.openxmlformats.org/officeDocument/2006/relationships/hyperlink" Target="http://www.ifrc.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crc.org/" TargetMode="External"/><Relationship Id="rId5" Type="http://schemas.openxmlformats.org/officeDocument/2006/relationships/hyperlink" Target="mailto:info@redcross.se" TargetMode="External"/><Relationship Id="rId4" Type="http://schemas.openxmlformats.org/officeDocument/2006/relationships/hyperlink" Target="https://rednet.redcross.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MHhWxuth4sc?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a:xfrm>
            <a:off x="922522" y="1141598"/>
            <a:ext cx="10080625" cy="2387600"/>
          </a:xfrm>
        </p:spPr>
        <p:txBody>
          <a:bodyPr/>
          <a:lstStyle/>
          <a:p>
            <a:r>
              <a:rPr lang="sv-SE"/>
              <a:t>Välkommen till </a:t>
            </a:r>
            <a:br>
              <a:rPr lang="sv-SE"/>
            </a:br>
            <a:r>
              <a:rPr lang="sv-SE"/>
              <a:t>Svenska Röda Korset</a:t>
            </a:r>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a:lstStyle/>
          <a:p>
            <a:r>
              <a:rPr lang="sv-SE"/>
              <a:t>Introduktion för </a:t>
            </a:r>
            <a:r>
              <a:rPr lang="sv-SE" altLang="sv-SE" sz="2400">
                <a:cs typeface="Arial" panose="020B0604020202020204" pitchFamily="34" charset="0"/>
              </a:rPr>
              <a:t>frivilliga/volontärer vid akuta insatser</a:t>
            </a:r>
            <a:endParaRPr lang="sv-SE"/>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a:xfrm>
            <a:off x="195943" y="6092025"/>
            <a:ext cx="9374403" cy="262314"/>
          </a:xfrm>
        </p:spPr>
        <p:txBody>
          <a:bodyPr vert="horz" lIns="91440" tIns="45720" rIns="91440" bIns="45720" rtlCol="0" anchor="t">
            <a:normAutofit lnSpcReduction="10000"/>
          </a:bodyPr>
          <a:lstStyle/>
          <a:p>
            <a:pPr marL="229870" indent="-229870" algn="l"/>
            <a:r>
              <a:rPr lang="sv-SE" dirty="0"/>
              <a:t>Senast uppdaterad: 2024-02-26</a:t>
            </a:r>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a:xfrm>
            <a:off x="0" y="6490516"/>
            <a:ext cx="9570346" cy="262314"/>
          </a:xfrm>
        </p:spPr>
        <p:txBody>
          <a:bodyPr>
            <a:normAutofit fontScale="92500"/>
          </a:bodyPr>
          <a:lstStyle/>
          <a:p>
            <a:pPr algn="l"/>
            <a:r>
              <a:rPr lang="sv-SE" dirty="0"/>
              <a:t>© Nationella avdelningen (NAT stab, Lokal </a:t>
            </a:r>
            <a:r>
              <a:rPr lang="sv-SE"/>
              <a:t>och regional </a:t>
            </a:r>
            <a:r>
              <a:rPr lang="sv-SE" dirty="0"/>
              <a:t>utveckling, Hälsofrämjande och social hållbarhet) samt Generalsekreterarens stab</a:t>
            </a:r>
          </a:p>
        </p:txBody>
      </p:sp>
    </p:spTree>
    <p:extLst>
      <p:ext uri="{BB962C8B-B14F-4D97-AF65-F5344CB8AC3E}">
        <p14:creationId xmlns:p14="http://schemas.microsoft.com/office/powerpoint/2010/main" val="34290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23074-8BB4-42A0-86E6-4E11AF39F961}"/>
              </a:ext>
            </a:extLst>
          </p:cNvPr>
          <p:cNvSpPr>
            <a:spLocks noGrp="1"/>
          </p:cNvSpPr>
          <p:nvPr>
            <p:ph type="title"/>
          </p:nvPr>
        </p:nvSpPr>
        <p:spPr>
          <a:xfrm>
            <a:off x="942975" y="271200"/>
            <a:ext cx="10304744" cy="944564"/>
          </a:xfrm>
        </p:spPr>
        <p:txBody>
          <a:bodyPr>
            <a:normAutofit fontScale="90000"/>
          </a:bodyPr>
          <a:lstStyle/>
          <a:p>
            <a:pPr algn="ctr"/>
            <a:r>
              <a:rPr lang="en-US" sz="3200" dirty="0" err="1">
                <a:ea typeface="+mj-lt"/>
                <a:cs typeface="+mj-lt"/>
              </a:rPr>
              <a:t>Glöm</a:t>
            </a:r>
            <a:r>
              <a:rPr lang="en-US" sz="3200" dirty="0">
                <a:ea typeface="+mj-lt"/>
                <a:cs typeface="+mj-lt"/>
              </a:rPr>
              <a:t> </a:t>
            </a:r>
            <a:r>
              <a:rPr lang="en-US" sz="3200" dirty="0" err="1">
                <a:ea typeface="+mj-lt"/>
                <a:cs typeface="+mj-lt"/>
              </a:rPr>
              <a:t>inte</a:t>
            </a:r>
            <a:r>
              <a:rPr lang="en-US" sz="3200" dirty="0">
                <a:ea typeface="+mj-lt"/>
                <a:cs typeface="+mj-lt"/>
              </a:rPr>
              <a:t>:</a:t>
            </a:r>
            <a:r>
              <a:rPr lang="en-US" sz="3200">
                <a:ea typeface="+mj-lt"/>
                <a:cs typeface="+mj-lt"/>
              </a:rPr>
              <a:t> </a:t>
            </a:r>
            <a:br>
              <a:rPr lang="en-US" sz="3200">
                <a:ea typeface="+mj-lt"/>
                <a:cs typeface="+mj-lt"/>
              </a:rPr>
            </a:br>
            <a:r>
              <a:rPr lang="en-US" sz="3200">
                <a:ea typeface="+mj-lt"/>
                <a:cs typeface="+mj-lt"/>
              </a:rPr>
              <a:t>Ta hand om dig </a:t>
            </a:r>
            <a:r>
              <a:rPr lang="sv-SE" sz="3200">
                <a:ea typeface="+mj-lt"/>
                <a:cs typeface="+mj-lt"/>
              </a:rPr>
              <a:t>själv och dina behov</a:t>
            </a:r>
            <a:r>
              <a:rPr lang="sv-SE" sz="3200" b="0">
                <a:ea typeface="+mj-lt"/>
                <a:cs typeface="+mj-lt"/>
              </a:rPr>
              <a:t> </a:t>
            </a:r>
            <a:endParaRPr lang="sv-SE" sz="3200">
              <a:cs typeface="Arial"/>
            </a:endParaRPr>
          </a:p>
        </p:txBody>
      </p:sp>
      <p:pic>
        <p:nvPicPr>
          <p:cNvPr id="4" name="Bildobjekt 4" descr="En bild som visar utomhus, träd, person&#10;&#10;Automatiskt genererad beskrivning">
            <a:extLst>
              <a:ext uri="{FF2B5EF4-FFF2-40B4-BE49-F238E27FC236}">
                <a16:creationId xmlns:a16="http://schemas.microsoft.com/office/drawing/2014/main" id="{E9BD0750-0C00-4688-9625-76E06BF71627}"/>
              </a:ext>
            </a:extLst>
          </p:cNvPr>
          <p:cNvPicPr>
            <a:picLocks noGrp="1" noChangeAspect="1"/>
          </p:cNvPicPr>
          <p:nvPr>
            <p:ph sz="half" idx="1"/>
          </p:nvPr>
        </p:nvPicPr>
        <p:blipFill rotWithShape="1">
          <a:blip r:embed="rId3"/>
          <a:srcRect t="20390" r="-3" b="7886"/>
          <a:stretch/>
        </p:blipFill>
        <p:spPr>
          <a:xfrm>
            <a:off x="4439937" y="1544423"/>
            <a:ext cx="2343325" cy="2772126"/>
          </a:xfrm>
          <a:noFill/>
        </p:spPr>
      </p:pic>
      <p:sp>
        <p:nvSpPr>
          <p:cNvPr id="11" name="Content Placeholder 3">
            <a:extLst>
              <a:ext uri="{FF2B5EF4-FFF2-40B4-BE49-F238E27FC236}">
                <a16:creationId xmlns:a16="http://schemas.microsoft.com/office/drawing/2014/main" id="{13411D2D-349C-4B9B-9F07-49AF264613E4}"/>
              </a:ext>
            </a:extLst>
          </p:cNvPr>
          <p:cNvSpPr>
            <a:spLocks noGrp="1"/>
          </p:cNvSpPr>
          <p:nvPr>
            <p:ph sz="half" idx="2"/>
          </p:nvPr>
        </p:nvSpPr>
        <p:spPr>
          <a:xfrm>
            <a:off x="473453" y="1466183"/>
            <a:ext cx="3064135" cy="4296125"/>
          </a:xfrm>
        </p:spPr>
        <p:txBody>
          <a:bodyPr vert="horz" lIns="91440" tIns="45720" rIns="91440" bIns="45720" rtlCol="0" anchor="t">
            <a:normAutofit/>
          </a:bodyPr>
          <a:lstStyle/>
          <a:p>
            <a:pPr marL="215900" indent="-215900">
              <a:buNone/>
            </a:pPr>
            <a:r>
              <a:rPr lang="en-US" b="1">
                <a:ea typeface="+mn-lt"/>
                <a:cs typeface="+mn-lt"/>
              </a:rPr>
              <a:t>FÖRE</a:t>
            </a:r>
            <a:r>
              <a:rPr lang="en-US">
                <a:ea typeface="+mn-lt"/>
                <a:cs typeface="+mn-lt"/>
              </a:rPr>
              <a:t> </a:t>
            </a:r>
            <a:endParaRPr lang="sv-SE">
              <a:cs typeface="Arial"/>
            </a:endParaRPr>
          </a:p>
          <a:p>
            <a:pPr marL="342900" indent="-342900"/>
            <a:r>
              <a:rPr lang="sv-SE" sz="1800">
                <a:ea typeface="+mn-lt"/>
                <a:cs typeface="+mn-lt"/>
              </a:rPr>
              <a:t>Var tydlig med hur mycket tid du kan avsätta och överskrid den inte.</a:t>
            </a:r>
          </a:p>
          <a:p>
            <a:pPr marL="342900" indent="-342900"/>
            <a:r>
              <a:rPr lang="sv-SE" sz="1800">
                <a:ea typeface="+mn-lt"/>
                <a:cs typeface="+mn-lt"/>
              </a:rPr>
              <a:t>Berätta om uppdraget för din familj och vänner.</a:t>
            </a:r>
          </a:p>
          <a:p>
            <a:pPr marL="342900" indent="-342900"/>
            <a:r>
              <a:rPr lang="sv-SE" sz="1800">
                <a:ea typeface="+mn-lt"/>
                <a:cs typeface="+mn-lt"/>
              </a:rPr>
              <a:t>Se till att du har klart för dig vad som förväntas av dig och har fått tillgång till introduktion inför uppdraget.</a:t>
            </a:r>
            <a:endParaRPr lang="sv-SE" sz="1800">
              <a:cs typeface="Arial"/>
            </a:endParaRPr>
          </a:p>
          <a:p>
            <a:pPr marL="0" indent="0">
              <a:buNone/>
            </a:pPr>
            <a:endParaRPr lang="en-US" b="1">
              <a:cs typeface="Arial"/>
            </a:endParaRPr>
          </a:p>
        </p:txBody>
      </p:sp>
      <p:sp>
        <p:nvSpPr>
          <p:cNvPr id="5" name="textruta 4">
            <a:extLst>
              <a:ext uri="{FF2B5EF4-FFF2-40B4-BE49-F238E27FC236}">
                <a16:creationId xmlns:a16="http://schemas.microsoft.com/office/drawing/2014/main" id="{82C8637A-D3EA-45A8-92A7-EE9641ACA658}"/>
              </a:ext>
            </a:extLst>
          </p:cNvPr>
          <p:cNvSpPr txBox="1"/>
          <p:nvPr/>
        </p:nvSpPr>
        <p:spPr>
          <a:xfrm>
            <a:off x="4319618" y="4645208"/>
            <a:ext cx="3824415" cy="1217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500"/>
              </a:spcBef>
            </a:pPr>
            <a:r>
              <a:rPr lang="en-US" b="1"/>
              <a:t>EFTER </a:t>
            </a:r>
            <a:endParaRPr lang="en-US">
              <a:ea typeface="+mn-lt"/>
              <a:cs typeface="+mn-lt"/>
            </a:endParaRPr>
          </a:p>
          <a:p>
            <a:pPr marL="215900" indent="-215900">
              <a:lnSpc>
                <a:spcPct val="90000"/>
              </a:lnSpc>
              <a:spcBef>
                <a:spcPts val="500"/>
              </a:spcBef>
              <a:buFont typeface="Arial"/>
              <a:buChar char="•"/>
            </a:pPr>
            <a:r>
              <a:rPr lang="sv-SE">
                <a:ea typeface="+mn-lt"/>
                <a:cs typeface="+mn-lt"/>
              </a:rPr>
              <a:t>Gör saker som du tycker om.</a:t>
            </a:r>
            <a:endParaRPr lang="en-US">
              <a:ea typeface="+mn-lt"/>
              <a:cs typeface="+mn-lt"/>
            </a:endParaRPr>
          </a:p>
          <a:p>
            <a:pPr marL="215900" indent="-215900">
              <a:lnSpc>
                <a:spcPct val="90000"/>
              </a:lnSpc>
              <a:spcBef>
                <a:spcPts val="500"/>
              </a:spcBef>
              <a:buFont typeface="Arial"/>
              <a:buChar char="•"/>
            </a:pPr>
            <a:r>
              <a:rPr lang="sv-SE">
                <a:ea typeface="+mn-lt"/>
                <a:cs typeface="+mn-lt"/>
              </a:rPr>
              <a:t>Sök stöd hos personer du känner tillit till.</a:t>
            </a:r>
            <a:endParaRPr lang="en-US">
              <a:ea typeface="+mn-lt"/>
              <a:cs typeface="+mn-lt"/>
            </a:endParaRPr>
          </a:p>
        </p:txBody>
      </p:sp>
      <p:sp>
        <p:nvSpPr>
          <p:cNvPr id="6" name="textruta 5">
            <a:extLst>
              <a:ext uri="{FF2B5EF4-FFF2-40B4-BE49-F238E27FC236}">
                <a16:creationId xmlns:a16="http://schemas.microsoft.com/office/drawing/2014/main" id="{07F05537-2B53-4281-88D7-F238EC4A30AF}"/>
              </a:ext>
            </a:extLst>
          </p:cNvPr>
          <p:cNvSpPr txBox="1"/>
          <p:nvPr/>
        </p:nvSpPr>
        <p:spPr>
          <a:xfrm>
            <a:off x="7345001" y="1375019"/>
            <a:ext cx="47099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a:t>UNDER</a:t>
            </a:r>
            <a:r>
              <a:rPr lang="sv-SE" b="1">
                <a:ea typeface="+mn-lt"/>
                <a:cs typeface="+mn-lt"/>
              </a:rPr>
              <a:t> </a:t>
            </a:r>
            <a:endParaRPr lang="sv-SE"/>
          </a:p>
          <a:p>
            <a:pPr marL="285750" indent="-285750">
              <a:buFont typeface="Arial"/>
              <a:buChar char="•"/>
            </a:pPr>
            <a:r>
              <a:rPr lang="sv-SE">
                <a:ea typeface="+mn-lt"/>
                <a:cs typeface="+mn-lt"/>
              </a:rPr>
              <a:t>Var medveten om dina och uppdragets begränsningar.</a:t>
            </a:r>
          </a:p>
          <a:p>
            <a:pPr marL="285750" indent="-285750">
              <a:buFont typeface="Arial"/>
              <a:buChar char="•"/>
            </a:pPr>
            <a:r>
              <a:rPr lang="sv-SE">
                <a:ea typeface="+mn-lt"/>
                <a:cs typeface="+mn-lt"/>
              </a:rPr>
              <a:t>Observera när du känner dig hungrig, törstig eller trött - och ta hand om dig i tid. Håll även koll på rödakorsare i din närhet.</a:t>
            </a:r>
          </a:p>
          <a:p>
            <a:pPr marL="285750" indent="-285750">
              <a:buFont typeface="Arial"/>
              <a:buChar char="•"/>
            </a:pPr>
            <a:r>
              <a:rPr lang="sv-SE">
                <a:ea typeface="+mn-lt"/>
                <a:cs typeface="+mn-lt"/>
              </a:rPr>
              <a:t>Arbeta alltid tillsammans med andra och stöd varandra. </a:t>
            </a:r>
            <a:endParaRPr lang="sv-SE">
              <a:cs typeface="Arial"/>
            </a:endParaRPr>
          </a:p>
        </p:txBody>
      </p:sp>
    </p:spTree>
    <p:extLst>
      <p:ext uri="{BB962C8B-B14F-4D97-AF65-F5344CB8AC3E}">
        <p14:creationId xmlns:p14="http://schemas.microsoft.com/office/powerpoint/2010/main" val="370477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a:extLst>
              <a:ext uri="{FF2B5EF4-FFF2-40B4-BE49-F238E27FC236}">
                <a16:creationId xmlns:a16="http://schemas.microsoft.com/office/drawing/2014/main" id="{53C3C1FB-94BA-4B8A-889C-F324CA2BB3EE}"/>
              </a:ext>
            </a:extLst>
          </p:cNvPr>
          <p:cNvSpPr>
            <a:spLocks noGrp="1" noChangeArrowheads="1"/>
          </p:cNvSpPr>
          <p:nvPr>
            <p:ph type="title"/>
          </p:nvPr>
        </p:nvSpPr>
        <p:spPr>
          <a:xfrm>
            <a:off x="630238" y="577850"/>
            <a:ext cx="11561762" cy="746125"/>
          </a:xfrm>
        </p:spPr>
        <p:txBody>
          <a:bodyPr anchor="t"/>
          <a:lstStyle/>
          <a:p>
            <a:pPr eaLnBrk="1" hangingPunct="1"/>
            <a:r>
              <a:rPr lang="sv-SE" altLang="sv-SE" sz="3800">
                <a:cs typeface="Arial" panose="020B0604020202020204" pitchFamily="34" charset="0"/>
              </a:rPr>
              <a:t>Var hittar jag mer information om Röda Korset?</a:t>
            </a:r>
          </a:p>
        </p:txBody>
      </p:sp>
      <p:sp>
        <p:nvSpPr>
          <p:cNvPr id="28675" name="Platshållare för innehåll 2">
            <a:extLst>
              <a:ext uri="{FF2B5EF4-FFF2-40B4-BE49-F238E27FC236}">
                <a16:creationId xmlns:a16="http://schemas.microsoft.com/office/drawing/2014/main" id="{4B2D8E3D-3641-4A73-8777-1019D0B403EE}"/>
              </a:ext>
            </a:extLst>
          </p:cNvPr>
          <p:cNvSpPr>
            <a:spLocks noGrp="1" noChangeArrowheads="1"/>
          </p:cNvSpPr>
          <p:nvPr>
            <p:ph idx="1"/>
          </p:nvPr>
        </p:nvSpPr>
        <p:spPr>
          <a:xfrm>
            <a:off x="304801" y="1586139"/>
            <a:ext cx="6901543" cy="4127500"/>
          </a:xfrm>
        </p:spPr>
        <p:txBody>
          <a:bodyPr vert="horz" lIns="91440" tIns="45720" rIns="91440" bIns="45720" rtlCol="0" anchor="t">
            <a:normAutofit fontScale="92500" lnSpcReduction="20000"/>
          </a:bodyPr>
          <a:lstStyle/>
          <a:p>
            <a:pPr marL="142875" eaLnBrk="1" hangingPunct="1"/>
            <a:r>
              <a:rPr lang="sv-SE" altLang="sv-SE">
                <a:cs typeface="Arial" panose="020B0604020202020204" pitchFamily="34" charset="0"/>
              </a:rPr>
              <a:t>Hemsidan: </a:t>
            </a:r>
            <a:r>
              <a:rPr lang="sv-SE" altLang="sv-SE">
                <a:cs typeface="Arial" panose="020B0604020202020204" pitchFamily="34" charset="0"/>
                <a:hlinkClick r:id="rId3"/>
              </a:rPr>
              <a:t>www.rodakorset.se</a:t>
            </a:r>
            <a:endParaRPr lang="sv-SE" altLang="sv-SE">
              <a:cs typeface="Arial" panose="020B0604020202020204" pitchFamily="34" charset="0"/>
            </a:endParaRPr>
          </a:p>
          <a:p>
            <a:pPr marL="0" indent="0" eaLnBrk="1" hangingPunct="1">
              <a:buNone/>
            </a:pPr>
            <a:endParaRPr lang="sv-SE" altLang="sv-SE">
              <a:cs typeface="Arial" panose="020B0604020202020204" pitchFamily="34" charset="0"/>
            </a:endParaRPr>
          </a:p>
          <a:p>
            <a:pPr marL="142875" eaLnBrk="1" hangingPunct="1"/>
            <a:r>
              <a:rPr lang="sv-SE" altLang="sv-SE">
                <a:cs typeface="Arial" panose="020B0604020202020204" pitchFamily="34" charset="0"/>
              </a:rPr>
              <a:t>Rednet: </a:t>
            </a:r>
            <a:r>
              <a:rPr lang="sv-SE" altLang="sv-SE">
                <a:hlinkClick r:id="rId4"/>
              </a:rPr>
              <a:t>https://rednet.redcross.se/</a:t>
            </a:r>
            <a:endParaRPr lang="sv-SE" altLang="sv-SE"/>
          </a:p>
          <a:p>
            <a:pPr marL="0" indent="0" eaLnBrk="1" hangingPunct="1">
              <a:buNone/>
            </a:pPr>
            <a:endParaRPr lang="sv-SE" altLang="sv-SE">
              <a:cs typeface="Arial" panose="020B0604020202020204" pitchFamily="34" charset="0"/>
            </a:endParaRPr>
          </a:p>
          <a:p>
            <a:pPr marL="142875" eaLnBrk="1" hangingPunct="1"/>
            <a:r>
              <a:rPr lang="sv-SE" altLang="sv-SE">
                <a:cs typeface="Arial" panose="020B0604020202020204" pitchFamily="34" charset="0"/>
              </a:rPr>
              <a:t>Infoservice: 0771-19 95 00, </a:t>
            </a:r>
            <a:r>
              <a:rPr lang="sv-SE" altLang="sv-SE">
                <a:cs typeface="Arial" panose="020B0604020202020204" pitchFamily="34" charset="0"/>
                <a:hlinkClick r:id="rId5"/>
              </a:rPr>
              <a:t>info@redcross.se</a:t>
            </a:r>
            <a:endParaRPr lang="sv-SE" altLang="sv-SE">
              <a:cs typeface="Arial" panose="020B0604020202020204" pitchFamily="34" charset="0"/>
            </a:endParaRPr>
          </a:p>
          <a:p>
            <a:pPr marL="0" indent="0" eaLnBrk="1" hangingPunct="1">
              <a:buNone/>
            </a:pPr>
            <a:endParaRPr lang="sv-SE" altLang="sv-SE">
              <a:cs typeface="Arial" panose="020B0604020202020204" pitchFamily="34" charset="0"/>
            </a:endParaRPr>
          </a:p>
          <a:p>
            <a:pPr marL="142875" indent="-229870"/>
            <a:r>
              <a:rPr lang="sv-SE" altLang="sv-SE">
                <a:cs typeface="Arial"/>
              </a:rPr>
              <a:t>Hemsida och Facebook till den lokala kretsen</a:t>
            </a:r>
          </a:p>
          <a:p>
            <a:pPr marL="0" indent="0" eaLnBrk="1" hangingPunct="1">
              <a:buNone/>
            </a:pPr>
            <a:endParaRPr lang="sv-SE" altLang="sv-SE">
              <a:cs typeface="Arial" panose="020B0604020202020204" pitchFamily="34" charset="0"/>
            </a:endParaRPr>
          </a:p>
          <a:p>
            <a:pPr marL="142875" indent="-229870"/>
            <a:r>
              <a:rPr lang="sv-SE" altLang="sv-SE">
                <a:cs typeface="Arial"/>
              </a:rPr>
              <a:t>Sociala medier som Facebook och Instagram</a:t>
            </a:r>
          </a:p>
          <a:p>
            <a:pPr marL="0" indent="0" eaLnBrk="1" hangingPunct="1">
              <a:buNone/>
            </a:pPr>
            <a:r>
              <a:rPr lang="sv-SE" altLang="sv-SE">
                <a:cs typeface="Arial" panose="020B0604020202020204" pitchFamily="34" charset="0"/>
              </a:rPr>
              <a:t> </a:t>
            </a:r>
          </a:p>
          <a:p>
            <a:pPr marL="142875" eaLnBrk="1" hangingPunct="1"/>
            <a:r>
              <a:rPr lang="sv-SE" altLang="sv-SE">
                <a:cs typeface="Arial" panose="020B0604020202020204" pitchFamily="34" charset="0"/>
              </a:rPr>
              <a:t>Internationella rödakorskommittén: </a:t>
            </a:r>
            <a:r>
              <a:rPr lang="sv-SE" altLang="sv-SE">
                <a:cs typeface="Arial" panose="020B0604020202020204" pitchFamily="34" charset="0"/>
                <a:hlinkClick r:id="rId6"/>
              </a:rPr>
              <a:t>www.icrc.org</a:t>
            </a:r>
            <a:r>
              <a:rPr lang="sv-SE" altLang="sv-SE">
                <a:cs typeface="Arial" panose="020B0604020202020204" pitchFamily="34" charset="0"/>
              </a:rPr>
              <a:t> </a:t>
            </a:r>
          </a:p>
          <a:p>
            <a:pPr marL="0" indent="0" eaLnBrk="1" hangingPunct="1">
              <a:buNone/>
            </a:pPr>
            <a:endParaRPr lang="sv-SE" altLang="sv-SE">
              <a:cs typeface="Arial" panose="020B0604020202020204" pitchFamily="34" charset="0"/>
            </a:endParaRPr>
          </a:p>
          <a:p>
            <a:pPr marL="142875" eaLnBrk="1" hangingPunct="1"/>
            <a:r>
              <a:rPr lang="sv-SE" altLang="sv-SE">
                <a:cs typeface="Arial" panose="020B0604020202020204" pitchFamily="34" charset="0"/>
              </a:rPr>
              <a:t>Federationen: </a:t>
            </a:r>
            <a:r>
              <a:rPr lang="sv-SE" altLang="sv-SE">
                <a:cs typeface="Arial" panose="020B0604020202020204" pitchFamily="34" charset="0"/>
                <a:hlinkClick r:id="rId7"/>
              </a:rPr>
              <a:t>www.ifrc.org</a:t>
            </a:r>
            <a:r>
              <a:rPr lang="sv-SE" altLang="sv-SE">
                <a:cs typeface="Arial" panose="020B0604020202020204" pitchFamily="34" charset="0"/>
              </a:rPr>
              <a:t> </a:t>
            </a:r>
          </a:p>
        </p:txBody>
      </p:sp>
      <p:pic>
        <p:nvPicPr>
          <p:cNvPr id="28676" name="Bildobjekt 4">
            <a:extLst>
              <a:ext uri="{FF2B5EF4-FFF2-40B4-BE49-F238E27FC236}">
                <a16:creationId xmlns:a16="http://schemas.microsoft.com/office/drawing/2014/main" id="{5E1CD76C-5069-428C-9718-294DB2AB2B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4588" y="1285875"/>
            <a:ext cx="33718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p:txBody>
          <a:bodyPr/>
          <a:lstStyle/>
          <a:p>
            <a:r>
              <a:rPr lang="sv-SE"/>
              <a:t>Tack för visat intresse och </a:t>
            </a:r>
            <a:br>
              <a:rPr lang="sv-SE"/>
            </a:br>
            <a:r>
              <a:rPr lang="sv-SE"/>
              <a:t>lycka till i ditt rödakorsuppdrag!</a:t>
            </a:r>
          </a:p>
        </p:txBody>
      </p:sp>
    </p:spTree>
    <p:extLst>
      <p:ext uri="{BB962C8B-B14F-4D97-AF65-F5344CB8AC3E}">
        <p14:creationId xmlns:p14="http://schemas.microsoft.com/office/powerpoint/2010/main" val="382732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latshållare för innehåll 3">
            <a:extLst>
              <a:ext uri="{FF2B5EF4-FFF2-40B4-BE49-F238E27FC236}">
                <a16:creationId xmlns:a16="http://schemas.microsoft.com/office/drawing/2014/main" id="{AFDAC864-E9E1-49EC-88E8-CC24A307C7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93950" y="577850"/>
            <a:ext cx="8367713" cy="5078413"/>
          </a:xfrm>
        </p:spPr>
      </p:pic>
      <p:sp>
        <p:nvSpPr>
          <p:cNvPr id="14339" name="Rubrik 1">
            <a:extLst>
              <a:ext uri="{FF2B5EF4-FFF2-40B4-BE49-F238E27FC236}">
                <a16:creationId xmlns:a16="http://schemas.microsoft.com/office/drawing/2014/main" id="{6BC0DB4F-95E7-405B-9667-86ACA4CE3524}"/>
              </a:ext>
            </a:extLst>
          </p:cNvPr>
          <p:cNvSpPr txBox="1">
            <a:spLocks noChangeArrowheads="1"/>
          </p:cNvSpPr>
          <p:nvPr/>
        </p:nvSpPr>
        <p:spPr bwMode="auto">
          <a:xfrm>
            <a:off x="639763" y="577850"/>
            <a:ext cx="110267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sv-SE" altLang="sv-SE" sz="3800" b="1">
                <a:cs typeface="Arial" panose="020B0604020202020204" pitchFamily="34" charset="0"/>
              </a:rPr>
              <a:t>En idé tar form</a:t>
            </a:r>
            <a:r>
              <a:rPr lang="is-IS" altLang="sv-SE" sz="3800" b="1">
                <a:cs typeface="Arial" panose="020B0604020202020204" pitchFamily="34" charset="0"/>
              </a:rPr>
              <a:t>…</a:t>
            </a:r>
            <a:endParaRPr lang="sv-SE" altLang="sv-SE" sz="3800" b="1">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innehåll 2">
            <a:extLst>
              <a:ext uri="{FF2B5EF4-FFF2-40B4-BE49-F238E27FC236}">
                <a16:creationId xmlns:a16="http://schemas.microsoft.com/office/drawing/2014/main" id="{8B828146-A29D-413B-803D-686B366F885A}"/>
              </a:ext>
            </a:extLst>
          </p:cNvPr>
          <p:cNvSpPr>
            <a:spLocks noGrp="1" noChangeArrowheads="1"/>
          </p:cNvSpPr>
          <p:nvPr>
            <p:ph idx="1"/>
          </p:nvPr>
        </p:nvSpPr>
        <p:spPr>
          <a:xfrm>
            <a:off x="566803" y="1366337"/>
            <a:ext cx="3733800" cy="4351338"/>
          </a:xfrm>
        </p:spPr>
        <p:txBody>
          <a:bodyPr vert="horz" lIns="91440" tIns="45720" rIns="91440" bIns="45720" rtlCol="0" anchor="t">
            <a:normAutofit fontScale="92500" lnSpcReduction="10000"/>
          </a:bodyPr>
          <a:lstStyle/>
          <a:p>
            <a:pPr marL="142875" indent="-229870" eaLnBrk="1" hangingPunct="1"/>
            <a:r>
              <a:rPr lang="sv-SE" altLang="sv-SE" sz="2600" dirty="0">
                <a:cs typeface="Arial"/>
              </a:rPr>
              <a:t>191 länder</a:t>
            </a:r>
            <a:endParaRPr lang="sv-SE" dirty="0">
              <a:cs typeface="Arial"/>
            </a:endParaRPr>
          </a:p>
          <a:p>
            <a:pPr marL="0" indent="0">
              <a:buNone/>
            </a:pPr>
            <a:endParaRPr lang="sv-SE" altLang="sv-SE" sz="2600" dirty="0">
              <a:cs typeface="Arial"/>
            </a:endParaRPr>
          </a:p>
          <a:p>
            <a:pPr marL="142875" indent="-229870"/>
            <a:r>
              <a:rPr lang="sv-SE" altLang="sv-SE" sz="2600" dirty="0">
                <a:cs typeface="Arial"/>
              </a:rPr>
              <a:t>16 miljoner frivilliga, </a:t>
            </a:r>
            <a:endParaRPr lang="sv-SE" altLang="sv-SE" sz="2600" dirty="0">
              <a:cs typeface="Arial" panose="020B0604020202020204" pitchFamily="34" charset="0"/>
            </a:endParaRPr>
          </a:p>
          <a:p>
            <a:pPr marL="0" indent="0">
              <a:buNone/>
            </a:pPr>
            <a:r>
              <a:rPr lang="sv-SE" altLang="sv-SE" sz="2600" dirty="0">
                <a:cs typeface="Arial"/>
              </a:rPr>
              <a:t>25 000 i Svenska Röda Korset </a:t>
            </a:r>
            <a:endParaRPr lang="sv-SE" altLang="sv-SE" sz="2600" dirty="0">
              <a:cs typeface="Arial" panose="020B0604020202020204" pitchFamily="34" charset="0"/>
            </a:endParaRPr>
          </a:p>
          <a:p>
            <a:pPr marL="0" indent="0">
              <a:buNone/>
            </a:pPr>
            <a:endParaRPr lang="sv-SE" altLang="sv-SE" sz="2600" dirty="0">
              <a:cs typeface="Arial"/>
            </a:endParaRPr>
          </a:p>
          <a:p>
            <a:pPr marL="142875" indent="-229870"/>
            <a:r>
              <a:rPr lang="sv-SE" altLang="sv-SE" sz="2600" dirty="0">
                <a:cs typeface="Arial"/>
              </a:rPr>
              <a:t>Ca 300 lokalföreningar (kretsar) i Sverige</a:t>
            </a:r>
          </a:p>
          <a:p>
            <a:pPr marL="0" indent="0">
              <a:buNone/>
            </a:pPr>
            <a:endParaRPr lang="sv-SE" altLang="sv-SE" sz="2600" dirty="0">
              <a:cs typeface="Arial"/>
            </a:endParaRPr>
          </a:p>
          <a:p>
            <a:pPr marL="142875" indent="-229870" eaLnBrk="1" hangingPunct="1"/>
            <a:r>
              <a:rPr lang="sv-SE" altLang="sv-SE" sz="2600" dirty="0">
                <a:cs typeface="Arial"/>
              </a:rPr>
              <a:t>Arbetar utifrån lokala behov, i katastrofer och konflikter</a:t>
            </a:r>
          </a:p>
        </p:txBody>
      </p:sp>
      <p:pic>
        <p:nvPicPr>
          <p:cNvPr id="16387" name="Bildobjekt 4">
            <a:extLst>
              <a:ext uri="{FF2B5EF4-FFF2-40B4-BE49-F238E27FC236}">
                <a16:creationId xmlns:a16="http://schemas.microsoft.com/office/drawing/2014/main" id="{E72B201C-2BF9-4178-A07C-F0340D4E6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1568450"/>
            <a:ext cx="2989262"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Bildobjekt 5">
            <a:extLst>
              <a:ext uri="{FF2B5EF4-FFF2-40B4-BE49-F238E27FC236}">
                <a16:creationId xmlns:a16="http://schemas.microsoft.com/office/drawing/2014/main" id="{A3E8CF15-B0D7-451E-8E7A-FEF5215A0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3752850"/>
            <a:ext cx="29702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Bildobjekt 6">
            <a:extLst>
              <a:ext uri="{FF2B5EF4-FFF2-40B4-BE49-F238E27FC236}">
                <a16:creationId xmlns:a16="http://schemas.microsoft.com/office/drawing/2014/main" id="{7D2F85CA-68AF-4261-8102-AE0299145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563" y="1571625"/>
            <a:ext cx="31083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ildobjekt 7">
            <a:extLst>
              <a:ext uri="{FF2B5EF4-FFF2-40B4-BE49-F238E27FC236}">
                <a16:creationId xmlns:a16="http://schemas.microsoft.com/office/drawing/2014/main" id="{049B328B-D1E7-485B-8D2C-32D3BD11D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563" y="3752850"/>
            <a:ext cx="31083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ubrik 1">
            <a:extLst>
              <a:ext uri="{FF2B5EF4-FFF2-40B4-BE49-F238E27FC236}">
                <a16:creationId xmlns:a16="http://schemas.microsoft.com/office/drawing/2014/main" id="{6DE8155C-8311-445A-8A05-2E5AEEB341B0}"/>
              </a:ext>
            </a:extLst>
          </p:cNvPr>
          <p:cNvSpPr txBox="1">
            <a:spLocks noChangeArrowheads="1"/>
          </p:cNvSpPr>
          <p:nvPr/>
        </p:nvSpPr>
        <p:spPr bwMode="auto">
          <a:xfrm>
            <a:off x="639763" y="577850"/>
            <a:ext cx="110267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sv-SE" altLang="sv-SE" sz="3800" b="1">
                <a:cs typeface="Arial" panose="020B0604020202020204" pitchFamily="34" charset="0"/>
              </a:rPr>
              <a:t>Röda Korset i Sverige och världen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5">
            <a:extLst>
              <a:ext uri="{FF2B5EF4-FFF2-40B4-BE49-F238E27FC236}">
                <a16:creationId xmlns:a16="http://schemas.microsoft.com/office/drawing/2014/main" id="{647DA29F-73C5-44FA-806D-87E54FA3CA33}"/>
              </a:ext>
            </a:extLst>
          </p:cNvPr>
          <p:cNvSpPr>
            <a:spLocks noGrp="1" noChangeArrowheads="1"/>
          </p:cNvSpPr>
          <p:nvPr>
            <p:ph idx="1"/>
          </p:nvPr>
        </p:nvSpPr>
        <p:spPr>
          <a:xfrm>
            <a:off x="639763" y="1605508"/>
            <a:ext cx="3781425" cy="4351338"/>
          </a:xfrm>
        </p:spPr>
        <p:txBody>
          <a:bodyPr/>
          <a:lstStyle/>
          <a:p>
            <a:pPr marL="142875" eaLnBrk="1" hangingPunct="1"/>
            <a:r>
              <a:rPr lang="sv-SE" altLang="sv-SE" sz="3200">
                <a:cs typeface="Arial" panose="020B0604020202020204" pitchFamily="34" charset="0"/>
              </a:rPr>
              <a:t> Humanitet</a:t>
            </a:r>
          </a:p>
          <a:p>
            <a:pPr marL="142875" eaLnBrk="1" hangingPunct="1"/>
            <a:r>
              <a:rPr lang="sv-SE" altLang="sv-SE" sz="3200">
                <a:cs typeface="Arial" panose="020B0604020202020204" pitchFamily="34" charset="0"/>
              </a:rPr>
              <a:t> Opartiskhet</a:t>
            </a:r>
          </a:p>
          <a:p>
            <a:pPr marL="142875" eaLnBrk="1" hangingPunct="1"/>
            <a:r>
              <a:rPr lang="sv-SE" altLang="sv-SE" sz="3200">
                <a:cs typeface="Arial" panose="020B0604020202020204" pitchFamily="34" charset="0"/>
              </a:rPr>
              <a:t> Neutralitet</a:t>
            </a:r>
          </a:p>
          <a:p>
            <a:pPr marL="142875" eaLnBrk="1" hangingPunct="1"/>
            <a:r>
              <a:rPr lang="sv-SE" altLang="sv-SE" sz="3200">
                <a:cs typeface="Arial" panose="020B0604020202020204" pitchFamily="34" charset="0"/>
              </a:rPr>
              <a:t> Självständighet</a:t>
            </a:r>
          </a:p>
          <a:p>
            <a:pPr marL="142875" eaLnBrk="1" hangingPunct="1"/>
            <a:r>
              <a:rPr lang="sv-SE" altLang="sv-SE" sz="3200">
                <a:cs typeface="Arial" panose="020B0604020202020204" pitchFamily="34" charset="0"/>
              </a:rPr>
              <a:t> Frivillighet</a:t>
            </a:r>
          </a:p>
          <a:p>
            <a:pPr marL="142875" eaLnBrk="1" hangingPunct="1"/>
            <a:r>
              <a:rPr lang="sv-SE" altLang="sv-SE" sz="3200">
                <a:cs typeface="Arial" panose="020B0604020202020204" pitchFamily="34" charset="0"/>
              </a:rPr>
              <a:t> Enhet</a:t>
            </a:r>
          </a:p>
          <a:p>
            <a:pPr marL="142875" eaLnBrk="1" hangingPunct="1"/>
            <a:r>
              <a:rPr lang="sv-SE" altLang="sv-SE" sz="3200">
                <a:cs typeface="Arial" panose="020B0604020202020204" pitchFamily="34" charset="0"/>
              </a:rPr>
              <a:t> Universalitet</a:t>
            </a:r>
          </a:p>
        </p:txBody>
      </p:sp>
      <p:sp>
        <p:nvSpPr>
          <p:cNvPr id="18435" name="Rubrik 1">
            <a:extLst>
              <a:ext uri="{FF2B5EF4-FFF2-40B4-BE49-F238E27FC236}">
                <a16:creationId xmlns:a16="http://schemas.microsoft.com/office/drawing/2014/main" id="{AF3D982B-50D3-4004-89C3-C235A5FFD59C}"/>
              </a:ext>
            </a:extLst>
          </p:cNvPr>
          <p:cNvSpPr txBox="1">
            <a:spLocks noChangeArrowheads="1"/>
          </p:cNvSpPr>
          <p:nvPr/>
        </p:nvSpPr>
        <p:spPr bwMode="auto">
          <a:xfrm>
            <a:off x="532263" y="577850"/>
            <a:ext cx="111342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sv-SE" altLang="sv-SE" sz="3800" b="1">
                <a:cs typeface="Arial" panose="020B0604020202020204" pitchFamily="34" charset="0"/>
              </a:rPr>
              <a:t>Grundprinciperna</a:t>
            </a:r>
          </a:p>
        </p:txBody>
      </p:sp>
      <p:pic>
        <p:nvPicPr>
          <p:cNvPr id="2" name="Bildobjekt 1" descr="En bild som visar klädsel, text, Människoansikte, kvinna&#10;&#10;Automatiskt genererad beskrivning">
            <a:extLst>
              <a:ext uri="{FF2B5EF4-FFF2-40B4-BE49-F238E27FC236}">
                <a16:creationId xmlns:a16="http://schemas.microsoft.com/office/drawing/2014/main" id="{3691A482-764C-CF93-1405-FEC1EDE4C6C8}"/>
              </a:ext>
            </a:extLst>
          </p:cNvPr>
          <p:cNvPicPr>
            <a:picLocks noChangeAspect="1"/>
          </p:cNvPicPr>
          <p:nvPr/>
        </p:nvPicPr>
        <p:blipFill>
          <a:blip r:embed="rId3"/>
          <a:stretch>
            <a:fillRect/>
          </a:stretch>
        </p:blipFill>
        <p:spPr>
          <a:xfrm>
            <a:off x="4327584" y="1423475"/>
            <a:ext cx="7864416" cy="42842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a:extLst>
              <a:ext uri="{FF2B5EF4-FFF2-40B4-BE49-F238E27FC236}">
                <a16:creationId xmlns:a16="http://schemas.microsoft.com/office/drawing/2014/main" id="{7B68987D-D2E3-4CEF-889D-C1D51E0E8AAD}"/>
              </a:ext>
            </a:extLst>
          </p:cNvPr>
          <p:cNvSpPr>
            <a:spLocks noGrp="1" noChangeArrowheads="1"/>
          </p:cNvSpPr>
          <p:nvPr>
            <p:ph type="title"/>
          </p:nvPr>
        </p:nvSpPr>
        <p:spPr>
          <a:xfrm>
            <a:off x="641261" y="1437587"/>
            <a:ext cx="4105275" cy="566737"/>
          </a:xfrm>
        </p:spPr>
        <p:txBody>
          <a:bodyPr anchor="t"/>
          <a:lstStyle/>
          <a:p>
            <a:pPr eaLnBrk="1" hangingPunct="1"/>
            <a:r>
              <a:rPr lang="sv-SE" altLang="sv-SE" sz="2000" dirty="0">
                <a:cs typeface="Arial"/>
              </a:rPr>
              <a:t>Grundprinciper i praktiken</a:t>
            </a:r>
            <a:endParaRPr lang="sv-SE" altLang="sv-SE" sz="2000">
              <a:cs typeface="Arial" panose="020B0604020202020204" pitchFamily="34" charset="0"/>
            </a:endParaRPr>
          </a:p>
        </p:txBody>
      </p:sp>
      <p:sp>
        <p:nvSpPr>
          <p:cNvPr id="20483" name="textruta 4">
            <a:extLst>
              <a:ext uri="{FF2B5EF4-FFF2-40B4-BE49-F238E27FC236}">
                <a16:creationId xmlns:a16="http://schemas.microsoft.com/office/drawing/2014/main" id="{39AB5D1C-DCD0-43EE-8F7A-DBBF6C314D65}"/>
              </a:ext>
            </a:extLst>
          </p:cNvPr>
          <p:cNvSpPr txBox="1">
            <a:spLocks noChangeArrowheads="1"/>
          </p:cNvSpPr>
          <p:nvPr/>
        </p:nvSpPr>
        <p:spPr bwMode="auto">
          <a:xfrm>
            <a:off x="639763" y="2052638"/>
            <a:ext cx="457835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4163" indent="-284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sv-SE" altLang="sv-SE">
                <a:cs typeface="Arial" panose="020B0604020202020204" pitchFamily="34" charset="0"/>
              </a:rPr>
              <a:t>Vad innebär det att vara en ambassadör för Röda Korset i en akut situation? </a:t>
            </a:r>
            <a:br>
              <a:rPr lang="sv-SE" altLang="sv-SE">
                <a:cs typeface="Arial" panose="020B0604020202020204" pitchFamily="34" charset="0"/>
              </a:rPr>
            </a:br>
            <a:endParaRPr lang="sv-SE" altLang="sv-SE" sz="1200">
              <a:cs typeface="Arial" panose="020B0604020202020204" pitchFamily="34" charset="0"/>
            </a:endParaRPr>
          </a:p>
          <a:p>
            <a:pPr eaLnBrk="1" hangingPunct="1">
              <a:buFont typeface="Arial" panose="020B0604020202020204" pitchFamily="34" charset="0"/>
              <a:buChar char="•"/>
            </a:pPr>
            <a:r>
              <a:rPr lang="sv-SE" altLang="sv-SE">
                <a:cs typeface="Arial" panose="020B0604020202020204" pitchFamily="34" charset="0"/>
              </a:rPr>
              <a:t>Vilka förväntningar har andra människor på oss? </a:t>
            </a:r>
            <a:br>
              <a:rPr lang="sv-SE" altLang="sv-SE">
                <a:cs typeface="Arial" panose="020B0604020202020204" pitchFamily="34" charset="0"/>
              </a:rPr>
            </a:br>
            <a:endParaRPr lang="sv-SE" altLang="sv-SE" sz="1200">
              <a:cs typeface="Arial" panose="020B0604020202020204" pitchFamily="34" charset="0"/>
            </a:endParaRPr>
          </a:p>
          <a:p>
            <a:pPr eaLnBrk="1" hangingPunct="1">
              <a:buFont typeface="Arial" panose="020B0604020202020204" pitchFamily="34" charset="0"/>
              <a:buChar char="•"/>
            </a:pPr>
            <a:r>
              <a:rPr lang="sv-SE" altLang="sv-SE">
                <a:cs typeface="Arial" panose="020B0604020202020204" pitchFamily="34" charset="0"/>
              </a:rPr>
              <a:t>Hur möter jag människor?</a:t>
            </a:r>
            <a:br>
              <a:rPr lang="sv-SE" altLang="sv-SE">
                <a:cs typeface="Arial" panose="020B0604020202020204" pitchFamily="34" charset="0"/>
              </a:rPr>
            </a:br>
            <a:endParaRPr lang="sv-SE" altLang="sv-SE" sz="1200">
              <a:cs typeface="Arial" panose="020B0604020202020204" pitchFamily="34" charset="0"/>
            </a:endParaRPr>
          </a:p>
          <a:p>
            <a:pPr eaLnBrk="1" hangingPunct="1">
              <a:buFont typeface="Arial" panose="020B0604020202020204" pitchFamily="34" charset="0"/>
              <a:buChar char="•"/>
            </a:pPr>
            <a:r>
              <a:rPr lang="sv-SE" altLang="sv-SE">
                <a:cs typeface="Arial" panose="020B0604020202020204" pitchFamily="34" charset="0"/>
              </a:rPr>
              <a:t>Hur ska jag tänka kring att ha religiösa och politiska symboler när jag har västen på mig? </a:t>
            </a:r>
            <a:br>
              <a:rPr lang="sv-SE" altLang="sv-SE">
                <a:cs typeface="Arial" panose="020B0604020202020204" pitchFamily="34" charset="0"/>
              </a:rPr>
            </a:br>
            <a:endParaRPr lang="sv-SE" altLang="sv-SE" sz="1200">
              <a:cs typeface="Arial" panose="020B0604020202020204" pitchFamily="34" charset="0"/>
            </a:endParaRPr>
          </a:p>
          <a:p>
            <a:pPr eaLnBrk="1" hangingPunct="1">
              <a:buFont typeface="Arial" panose="020B0604020202020204" pitchFamily="34" charset="0"/>
              <a:buChar char="•"/>
            </a:pPr>
            <a:r>
              <a:rPr lang="sv-SE" altLang="sv-SE">
                <a:cs typeface="Arial" panose="020B0604020202020204" pitchFamily="34" charset="0"/>
              </a:rPr>
              <a:t>Vilket är mitt uppdrag? Vad gör jag och vad gör jag inte som rödakorsare? </a:t>
            </a:r>
          </a:p>
        </p:txBody>
      </p:sp>
      <p:sp>
        <p:nvSpPr>
          <p:cNvPr id="20484" name="Rubrik 1">
            <a:extLst>
              <a:ext uri="{FF2B5EF4-FFF2-40B4-BE49-F238E27FC236}">
                <a16:creationId xmlns:a16="http://schemas.microsoft.com/office/drawing/2014/main" id="{7EA9C4B2-C031-4678-B962-C320EA0B176D}"/>
              </a:ext>
            </a:extLst>
          </p:cNvPr>
          <p:cNvSpPr txBox="1">
            <a:spLocks noChangeArrowheads="1"/>
          </p:cNvSpPr>
          <p:nvPr/>
        </p:nvSpPr>
        <p:spPr bwMode="auto">
          <a:xfrm>
            <a:off x="582254" y="462831"/>
            <a:ext cx="110267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sv-SE" altLang="sv-SE" sz="3800" b="1" dirty="0">
                <a:latin typeface="Arial"/>
                <a:cs typeface="Arial"/>
              </a:rPr>
              <a:t>Det här händer när du sätter på dig västen</a:t>
            </a:r>
          </a:p>
        </p:txBody>
      </p:sp>
      <p:pic>
        <p:nvPicPr>
          <p:cNvPr id="20485" name="Bildobjekt 6">
            <a:extLst>
              <a:ext uri="{FF2B5EF4-FFF2-40B4-BE49-F238E27FC236}">
                <a16:creationId xmlns:a16="http://schemas.microsoft.com/office/drawing/2014/main" id="{4618E8B4-A9F2-4628-801A-8BB046C63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3" r="9206"/>
          <a:stretch>
            <a:fillRect/>
          </a:stretch>
        </p:blipFill>
        <p:spPr bwMode="auto">
          <a:xfrm>
            <a:off x="5421313" y="1281113"/>
            <a:ext cx="581818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8">
            <a:extLst>
              <a:ext uri="{FF2B5EF4-FFF2-40B4-BE49-F238E27FC236}">
                <a16:creationId xmlns:a16="http://schemas.microsoft.com/office/drawing/2014/main" id="{45733732-21AB-4C94-88E0-7A70CDAFB2A0}"/>
              </a:ext>
            </a:extLst>
          </p:cNvPr>
          <p:cNvSpPr txBox="1">
            <a:spLocks noChangeArrowheads="1"/>
          </p:cNvSpPr>
          <p:nvPr/>
        </p:nvSpPr>
        <p:spPr bwMode="auto">
          <a:xfrm>
            <a:off x="715963" y="3995738"/>
            <a:ext cx="5089525" cy="400050"/>
          </a:xfrm>
          <a:prstGeom prst="rect">
            <a:avLst/>
          </a:prstGeom>
          <a:noFill/>
          <a:ln>
            <a:noFill/>
          </a:ln>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eaLnBrk="1" fontAlgn="auto" hangingPunct="1">
              <a:spcBef>
                <a:spcPct val="50000"/>
              </a:spcBef>
              <a:spcAft>
                <a:spcPts val="0"/>
              </a:spcAft>
              <a:defRPr/>
            </a:pPr>
            <a:r>
              <a:rPr lang="sv-SE" sz="2000" b="1">
                <a:latin typeface="+mn-lt"/>
                <a:ea typeface="ＭＳ Ｐゴシック" pitchFamily="-96" charset="-128"/>
              </a:rPr>
              <a:t>Skyddsemblem i väpnad konflikt</a:t>
            </a:r>
            <a:endParaRPr lang="en-US" sz="2000" b="1">
              <a:latin typeface="+mn-lt"/>
              <a:ea typeface="ＭＳ Ｐゴシック" pitchFamily="-96" charset="-128"/>
            </a:endParaRPr>
          </a:p>
        </p:txBody>
      </p:sp>
      <p:sp>
        <p:nvSpPr>
          <p:cNvPr id="8195" name="Text Box 9">
            <a:extLst>
              <a:ext uri="{FF2B5EF4-FFF2-40B4-BE49-F238E27FC236}">
                <a16:creationId xmlns:a16="http://schemas.microsoft.com/office/drawing/2014/main" id="{3BFA1E09-78B0-4AAC-A615-3385D9707954}"/>
              </a:ext>
            </a:extLst>
          </p:cNvPr>
          <p:cNvSpPr txBox="1">
            <a:spLocks noChangeArrowheads="1"/>
          </p:cNvSpPr>
          <p:nvPr/>
        </p:nvSpPr>
        <p:spPr bwMode="auto">
          <a:xfrm>
            <a:off x="7102475" y="3995738"/>
            <a:ext cx="4483100" cy="400050"/>
          </a:xfrm>
          <a:prstGeom prst="rect">
            <a:avLst/>
          </a:prstGeom>
          <a:noFill/>
          <a:ln>
            <a:noFill/>
          </a:ln>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eaLnBrk="1" fontAlgn="auto" hangingPunct="1">
              <a:spcBef>
                <a:spcPct val="50000"/>
              </a:spcBef>
              <a:spcAft>
                <a:spcPts val="0"/>
              </a:spcAft>
              <a:defRPr/>
            </a:pPr>
            <a:r>
              <a:rPr lang="sv-SE" sz="2000" b="1">
                <a:latin typeface="+mn-lt"/>
                <a:ea typeface="ＭＳ Ｐゴシック" pitchFamily="-96" charset="-128"/>
              </a:rPr>
              <a:t>Organisationssymbol / Logotyp</a:t>
            </a:r>
            <a:endParaRPr lang="en-US" sz="2000" b="1">
              <a:latin typeface="+mn-lt"/>
              <a:ea typeface="ＭＳ Ｐゴシック" pitchFamily="-96" charset="-128"/>
            </a:endParaRPr>
          </a:p>
        </p:txBody>
      </p:sp>
      <p:pic>
        <p:nvPicPr>
          <p:cNvPr id="22532" name="Bildobjekt 8" descr="skyddssymboler.jpg">
            <a:extLst>
              <a:ext uri="{FF2B5EF4-FFF2-40B4-BE49-F238E27FC236}">
                <a16:creationId xmlns:a16="http://schemas.microsoft.com/office/drawing/2014/main" id="{6EB59261-468C-468F-932D-16C8A9539C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963" y="2095500"/>
            <a:ext cx="50895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ubrik 1">
            <a:extLst>
              <a:ext uri="{FF2B5EF4-FFF2-40B4-BE49-F238E27FC236}">
                <a16:creationId xmlns:a16="http://schemas.microsoft.com/office/drawing/2014/main" id="{DAA46976-8379-4B4E-9DF9-6221FFA9068F}"/>
              </a:ext>
            </a:extLst>
          </p:cNvPr>
          <p:cNvSpPr txBox="1">
            <a:spLocks noChangeArrowheads="1"/>
          </p:cNvSpPr>
          <p:nvPr/>
        </p:nvSpPr>
        <p:spPr bwMode="auto">
          <a:xfrm>
            <a:off x="639763" y="577850"/>
            <a:ext cx="88884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sv-SE" altLang="sv-SE" sz="3800" b="1">
                <a:cs typeface="Arial" panose="020B0604020202020204" pitchFamily="34" charset="0"/>
              </a:rPr>
              <a:t>Emblem – skydd och symbol</a:t>
            </a:r>
          </a:p>
        </p:txBody>
      </p:sp>
      <p:pic>
        <p:nvPicPr>
          <p:cNvPr id="2" name="Bildobjekt 1" descr="Svenska Röda Korsets primära logotyp.png">
            <a:extLst>
              <a:ext uri="{FF2B5EF4-FFF2-40B4-BE49-F238E27FC236}">
                <a16:creationId xmlns:a16="http://schemas.microsoft.com/office/drawing/2014/main" id="{72604000-1D37-097D-9DF8-C10EB8060CC3}"/>
              </a:ext>
            </a:extLst>
          </p:cNvPr>
          <p:cNvPicPr>
            <a:picLocks noChangeAspect="1"/>
          </p:cNvPicPr>
          <p:nvPr/>
        </p:nvPicPr>
        <p:blipFill>
          <a:blip r:embed="rId4"/>
          <a:stretch>
            <a:fillRect/>
          </a:stretch>
        </p:blipFill>
        <p:spPr>
          <a:xfrm>
            <a:off x="6449683" y="1931968"/>
            <a:ext cx="5532406" cy="1915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4CC48CF-B08D-4219-9946-3862265DE772}"/>
              </a:ext>
            </a:extLst>
          </p:cNvPr>
          <p:cNvSpPr/>
          <p:nvPr/>
        </p:nvSpPr>
        <p:spPr>
          <a:xfrm>
            <a:off x="3048000" y="2967038"/>
            <a:ext cx="6096000" cy="300037"/>
          </a:xfrm>
          <a:prstGeom prst="rect">
            <a:avLst/>
          </a:prstGeom>
        </p:spPr>
        <p:txBody>
          <a:bodyPr>
            <a:spAutoFit/>
          </a:bodyPr>
          <a:lstStyle/>
          <a:p>
            <a:pPr eaLnBrk="1" fontAlgn="auto" hangingPunct="1">
              <a:spcBef>
                <a:spcPts val="0"/>
              </a:spcBef>
              <a:spcAft>
                <a:spcPts val="0"/>
              </a:spcAft>
              <a:defRPr/>
            </a:pPr>
            <a:endParaRPr lang="sv-SE" sz="1351">
              <a:latin typeface="+mn-lt"/>
            </a:endParaRPr>
          </a:p>
        </p:txBody>
      </p:sp>
      <p:pic>
        <p:nvPicPr>
          <p:cNvPr id="24579" name="Välkommen till Röda Korset - volontär 2.mp4">
            <a:hlinkClick r:id="" action="ppaction://media"/>
            <a:extLst>
              <a:ext uri="{FF2B5EF4-FFF2-40B4-BE49-F238E27FC236}">
                <a16:creationId xmlns:a16="http://schemas.microsoft.com/office/drawing/2014/main" id="{ECB34B5E-4F13-4E5D-BEE7-57A5E317E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503238"/>
            <a:ext cx="876141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a:extLst>
              <a:ext uri="{FF2B5EF4-FFF2-40B4-BE49-F238E27FC236}">
                <a16:creationId xmlns:a16="http://schemas.microsoft.com/office/drawing/2014/main" id="{D318A304-E20C-411F-A734-5E181F2E3AB9}"/>
              </a:ext>
            </a:extLst>
          </p:cNvPr>
          <p:cNvSpPr>
            <a:spLocks noGrp="1" noChangeArrowheads="1"/>
          </p:cNvSpPr>
          <p:nvPr>
            <p:ph type="title"/>
          </p:nvPr>
        </p:nvSpPr>
        <p:spPr>
          <a:xfrm>
            <a:off x="639763" y="577850"/>
            <a:ext cx="8888412" cy="668338"/>
          </a:xfrm>
        </p:spPr>
        <p:txBody>
          <a:bodyPr anchor="t"/>
          <a:lstStyle/>
          <a:p>
            <a:pPr eaLnBrk="1" hangingPunct="1"/>
            <a:r>
              <a:rPr lang="sv-SE" altLang="sv-SE" sz="3800" dirty="0">
                <a:cs typeface="Arial" panose="020B0604020202020204" pitchFamily="34" charset="0"/>
              </a:rPr>
              <a:t>Förutsättningar för frivilligt arbete</a:t>
            </a:r>
          </a:p>
        </p:txBody>
      </p:sp>
      <p:sp>
        <p:nvSpPr>
          <p:cNvPr id="3" name="Platshållare för innehåll 2">
            <a:extLst>
              <a:ext uri="{FF2B5EF4-FFF2-40B4-BE49-F238E27FC236}">
                <a16:creationId xmlns:a16="http://schemas.microsoft.com/office/drawing/2014/main" id="{3161B323-BB44-4F0E-B75F-741F59AB0E00}"/>
              </a:ext>
            </a:extLst>
          </p:cNvPr>
          <p:cNvSpPr>
            <a:spLocks noGrp="1"/>
          </p:cNvSpPr>
          <p:nvPr>
            <p:ph idx="1"/>
          </p:nvPr>
        </p:nvSpPr>
        <p:spPr>
          <a:xfrm>
            <a:off x="6473825" y="1590496"/>
            <a:ext cx="5322828" cy="4264894"/>
          </a:xfrm>
        </p:spPr>
        <p:txBody>
          <a:bodyPr vert="horz" lIns="91440" tIns="45720" rIns="91440" bIns="45720" rtlCol="0" anchor="t">
            <a:noAutofit/>
          </a:bodyPr>
          <a:lstStyle/>
          <a:p>
            <a:pPr marL="229870" indent="-143510">
              <a:defRPr/>
            </a:pPr>
            <a:r>
              <a:rPr lang="sv-SE" sz="2400" dirty="0">
                <a:ea typeface="Arial" charset="0"/>
                <a:cs typeface="Arial"/>
              </a:rPr>
              <a:t>Delar Röda Korsets grundprinciper</a:t>
            </a:r>
            <a:endParaRPr lang="sv-SE" dirty="0"/>
          </a:p>
          <a:p>
            <a:pPr marL="86360" indent="0">
              <a:buNone/>
              <a:defRPr/>
            </a:pPr>
            <a:endParaRPr lang="sv-SE" sz="2400" dirty="0">
              <a:ea typeface="Arial" charset="0"/>
              <a:cs typeface="Arial"/>
            </a:endParaRPr>
          </a:p>
          <a:p>
            <a:pPr marL="229870" indent="-143510">
              <a:defRPr/>
            </a:pPr>
            <a:r>
              <a:rPr lang="sv-SE" sz="2400" dirty="0">
                <a:ea typeface="Arial" charset="0"/>
                <a:cs typeface="Arial"/>
              </a:rPr>
              <a:t>Följer Svenska Röda Korsets frivilligpolicy</a:t>
            </a:r>
          </a:p>
          <a:p>
            <a:pPr marL="86360" indent="0">
              <a:buNone/>
              <a:defRPr/>
            </a:pPr>
            <a:endParaRPr lang="sv-SE" sz="900" dirty="0">
              <a:ea typeface="Arial" charset="0"/>
              <a:cs typeface="Arial"/>
            </a:endParaRPr>
          </a:p>
          <a:p>
            <a:pPr marL="229870" indent="-143510">
              <a:defRPr/>
            </a:pPr>
            <a:r>
              <a:rPr lang="sv-SE" sz="2400" dirty="0">
                <a:ea typeface="Arial" charset="0"/>
                <a:cs typeface="Arial"/>
              </a:rPr>
              <a:t> Inte missbruka din ställning som frivillig </a:t>
            </a:r>
          </a:p>
          <a:p>
            <a:pPr marL="86360" indent="0">
              <a:buNone/>
              <a:defRPr/>
            </a:pPr>
            <a:endParaRPr lang="sv-SE" sz="900" dirty="0">
              <a:ea typeface="Arial" charset="0"/>
              <a:cs typeface="Arial"/>
            </a:endParaRPr>
          </a:p>
          <a:p>
            <a:pPr marL="229870" indent="-143510">
              <a:defRPr/>
            </a:pPr>
            <a:r>
              <a:rPr lang="sv-SE" sz="2400" dirty="0">
                <a:ea typeface="Arial" charset="0"/>
                <a:cs typeface="Arial"/>
              </a:rPr>
              <a:t> Skriver under ett tystnadslöfte/ överenskommelse mellan frivillig och Svenska Röda Korset </a:t>
            </a:r>
            <a:endParaRPr lang="sv-SE" sz="2400" dirty="0">
              <a:ea typeface="Arial" charset="0"/>
              <a:cs typeface="Arial" charset="0"/>
            </a:endParaRPr>
          </a:p>
          <a:p>
            <a:pPr marL="86360" indent="0">
              <a:buNone/>
              <a:defRPr/>
            </a:pPr>
            <a:endParaRPr lang="sv-SE" sz="900" dirty="0">
              <a:ea typeface="Arial" charset="0"/>
              <a:cs typeface="Arial"/>
            </a:endParaRPr>
          </a:p>
          <a:p>
            <a:pPr marL="229870" indent="-143510" eaLnBrk="1" fontAlgn="auto" hangingPunct="1">
              <a:spcAft>
                <a:spcPts val="0"/>
              </a:spcAft>
              <a:defRPr/>
            </a:pPr>
            <a:r>
              <a:rPr lang="sv-SE" sz="2400" dirty="0">
                <a:ea typeface="Arial" charset="0"/>
                <a:cs typeface="Arial"/>
              </a:rPr>
              <a:t>Uppförandekoden</a:t>
            </a:r>
          </a:p>
          <a:p>
            <a:pPr marL="0" indent="0" eaLnBrk="1" fontAlgn="auto" hangingPunct="1">
              <a:spcAft>
                <a:spcPts val="0"/>
              </a:spcAft>
              <a:buFont typeface="Arial" panose="020B0604020202020204" pitchFamily="34" charset="0"/>
              <a:buNone/>
              <a:defRPr/>
            </a:pPr>
            <a:endParaRPr lang="sv-SE" sz="2400">
              <a:ea typeface="Arial" charset="0"/>
              <a:cs typeface="Arial" charset="0"/>
            </a:endParaRPr>
          </a:p>
        </p:txBody>
      </p:sp>
      <p:pic>
        <p:nvPicPr>
          <p:cNvPr id="26628" name="Bildobjekt 5" descr="En bild som visar bok, hylla, inomhus, bibliotek&#10;&#10;Beskrivning genererad med mycket hög exakthet">
            <a:extLst>
              <a:ext uri="{FF2B5EF4-FFF2-40B4-BE49-F238E27FC236}">
                <a16:creationId xmlns:a16="http://schemas.microsoft.com/office/drawing/2014/main" id="{B90D5723-0F46-4873-832E-94B7C76AF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59" r="14301"/>
          <a:stretch>
            <a:fillRect/>
          </a:stretch>
        </p:blipFill>
        <p:spPr bwMode="auto">
          <a:xfrm>
            <a:off x="2627313" y="1589088"/>
            <a:ext cx="3733889" cy="402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Bildobjekt 3">
            <a:extLst>
              <a:ext uri="{FF2B5EF4-FFF2-40B4-BE49-F238E27FC236}">
                <a16:creationId xmlns:a16="http://schemas.microsoft.com/office/drawing/2014/main" id="{2ECA9177-683A-44B7-B0F6-993502B45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8" r="45718"/>
          <a:stretch>
            <a:fillRect/>
          </a:stretch>
        </p:blipFill>
        <p:spPr bwMode="auto">
          <a:xfrm>
            <a:off x="639763" y="1589088"/>
            <a:ext cx="2554287"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814731-2F83-2854-F147-F7FCA7F256A1}"/>
              </a:ext>
            </a:extLst>
          </p:cNvPr>
          <p:cNvSpPr>
            <a:spLocks noGrp="1"/>
          </p:cNvSpPr>
          <p:nvPr>
            <p:ph type="title"/>
          </p:nvPr>
        </p:nvSpPr>
        <p:spPr/>
        <p:txBody>
          <a:bodyPr/>
          <a:lstStyle/>
          <a:p>
            <a:r>
              <a:rPr lang="sv-SE" sz="4000" dirty="0">
                <a:cs typeface="Arial"/>
              </a:rPr>
              <a:t>Psykologisk Första Hjälpen - ett sätt att stötta någon i en akut svår situation</a:t>
            </a:r>
            <a:endParaRPr lang="sv-SE" dirty="0"/>
          </a:p>
        </p:txBody>
      </p:sp>
      <p:pic>
        <p:nvPicPr>
          <p:cNvPr id="4" name="Onlinemedia 3" title="Psykologisk första hjälpen - se, lyssna, länka">
            <a:hlinkClick r:id="" action="ppaction://media"/>
            <a:extLst>
              <a:ext uri="{FF2B5EF4-FFF2-40B4-BE49-F238E27FC236}">
                <a16:creationId xmlns:a16="http://schemas.microsoft.com/office/drawing/2014/main" id="{E3A3A18D-12C3-67F8-11C3-667D35557A38}"/>
              </a:ext>
            </a:extLst>
          </p:cNvPr>
          <p:cNvPicPr>
            <a:picLocks noGrp="1" noRot="1" noChangeAspect="1"/>
          </p:cNvPicPr>
          <p:nvPr>
            <p:ph idx="1"/>
            <a:videoFile r:link="rId1"/>
          </p:nvPr>
        </p:nvPicPr>
        <p:blipFill>
          <a:blip r:embed="rId4"/>
          <a:stretch>
            <a:fillRect/>
          </a:stretch>
        </p:blipFill>
        <p:spPr>
          <a:xfrm>
            <a:off x="1404257" y="1596763"/>
            <a:ext cx="8436429" cy="4564551"/>
          </a:xfrm>
          <a:prstGeom prst="rect">
            <a:avLst/>
          </a:prstGeom>
        </p:spPr>
      </p:pic>
    </p:spTree>
    <p:extLst>
      <p:ext uri="{BB962C8B-B14F-4D97-AF65-F5344CB8AC3E}">
        <p14:creationId xmlns:p14="http://schemas.microsoft.com/office/powerpoint/2010/main" val="9871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04B8C0F52502949B1D04862A41A9F0C" ma:contentTypeVersion="21" ma:contentTypeDescription="Skapa ett nytt dokument." ma:contentTypeScope="" ma:versionID="f7953c14fb866419dc88648aaca4b265">
  <xsd:schema xmlns:xsd="http://www.w3.org/2001/XMLSchema" xmlns:xs="http://www.w3.org/2001/XMLSchema" xmlns:p="http://schemas.microsoft.com/office/2006/metadata/properties" xmlns:ns2="4bbcc925-30e6-4322-ae2e-35e2f26a0cb5" xmlns:ns3="f5af6802-9b7c-4f98-bc94-2befeaedffec" targetNamespace="http://schemas.microsoft.com/office/2006/metadata/properties" ma:root="true" ma:fieldsID="484225d1796536cff96fd4fb9ae17bcd" ns2:_="" ns3:_="">
    <xsd:import namespace="4bbcc925-30e6-4322-ae2e-35e2f26a0cb5"/>
    <xsd:import namespace="f5af6802-9b7c-4f98-bc94-2befeaedff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_x00e4_nk" minOccurs="0"/>
                <xsd:element ref="ns3:lcf76f155ced4ddcb4097134ff3c332f" minOccurs="0"/>
                <xsd:element ref="ns2:TaxCatchAll" minOccurs="0"/>
                <xsd:element ref="ns3:Avtalsperiod"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aceb7d9-c41b-4284-8a2f-7c679d4f6776}"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af6802-9b7c-4f98-bc94-2befeae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_x00e4_nk" ma:index="21" nillable="true" ma:displayName="Länk" ma:format="Hyperlink" ma:internalName="L_x00e4_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element name="Avtalsperiod" ma:index="25" nillable="true" ma:displayName="Avtalsperiod" ma:description="Period för avtalet " ma:format="Dropdown" ma:internalName="Avtalsperiod">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af6802-9b7c-4f98-bc94-2befeaedffec">
      <Terms xmlns="http://schemas.microsoft.com/office/infopath/2007/PartnerControls"/>
    </lcf76f155ced4ddcb4097134ff3c332f>
    <L_x00e4_nk xmlns="f5af6802-9b7c-4f98-bc94-2befeaedffec">
      <Url xsi:nil="true"/>
      <Description xsi:nil="true"/>
    </L_x00e4_nk>
    <TaxCatchAll xmlns="4bbcc925-30e6-4322-ae2e-35e2f26a0cb5" xsi:nil="true"/>
    <Avtalsperiod xmlns="f5af6802-9b7c-4f98-bc94-2befeaedffec" xsi:nil="true"/>
  </documentManagement>
</p:properties>
</file>

<file path=customXml/itemProps1.xml><?xml version="1.0" encoding="utf-8"?>
<ds:datastoreItem xmlns:ds="http://schemas.openxmlformats.org/officeDocument/2006/customXml" ds:itemID="{ACE18ECE-3A8B-4B70-8DCE-05C346C596A4}">
  <ds:schemaRefs>
    <ds:schemaRef ds:uri="http://schemas.microsoft.com/sharepoint/v3/contenttype/forms"/>
  </ds:schemaRefs>
</ds:datastoreItem>
</file>

<file path=customXml/itemProps2.xml><?xml version="1.0" encoding="utf-8"?>
<ds:datastoreItem xmlns:ds="http://schemas.openxmlformats.org/officeDocument/2006/customXml" ds:itemID="{11EF302F-8BE2-4387-B66D-E993DCF32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cc925-30e6-4322-ae2e-35e2f26a0cb5"/>
    <ds:schemaRef ds:uri="f5af6802-9b7c-4f98-bc94-2befeaedff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B1909-C913-49BD-AB31-72B60F9490F3}">
  <ds:schemaRefs>
    <ds:schemaRef ds:uri="http://schemas.microsoft.com/office/2006/documentManagement/types"/>
    <ds:schemaRef ds:uri="http://www.w3.org/XML/1998/namespace"/>
    <ds:schemaRef ds:uri="4bbcc925-30e6-4322-ae2e-35e2f26a0cb5"/>
    <ds:schemaRef ds:uri="http://purl.org/dc/terms/"/>
    <ds:schemaRef ds:uri="http://schemas.openxmlformats.org/package/2006/metadata/core-properties"/>
    <ds:schemaRef ds:uri="http://schemas.microsoft.com/office/infopath/2007/PartnerControls"/>
    <ds:schemaRef ds:uri="f5af6802-9b7c-4f98-bc94-2befeaedffec"/>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144</TotalTime>
  <Words>4106</Words>
  <Application>Microsoft Office PowerPoint</Application>
  <PresentationFormat>Bredbild</PresentationFormat>
  <Paragraphs>294</Paragraphs>
  <Slides>12</Slides>
  <Notes>11</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ＭＳ Ｐゴシック</vt:lpstr>
      <vt:lpstr>Arial</vt:lpstr>
      <vt:lpstr>Calibri</vt:lpstr>
      <vt:lpstr>Calibri (Brödtext)</vt:lpstr>
      <vt:lpstr>Röda korset</vt:lpstr>
      <vt:lpstr>Välkommen till  Svenska Röda Korset</vt:lpstr>
      <vt:lpstr>PowerPoint-presentation</vt:lpstr>
      <vt:lpstr>PowerPoint-presentation</vt:lpstr>
      <vt:lpstr>PowerPoint-presentation</vt:lpstr>
      <vt:lpstr>Grundprinciper i praktiken</vt:lpstr>
      <vt:lpstr>PowerPoint-presentation</vt:lpstr>
      <vt:lpstr>PowerPoint-presentation</vt:lpstr>
      <vt:lpstr>Förutsättningar för frivilligt arbete</vt:lpstr>
      <vt:lpstr>Psykologisk Första Hjälpen - ett sätt att stötta någon i en akut svår situation</vt:lpstr>
      <vt:lpstr>Glöm inte:  Ta hand om dig själv och dina behov </vt:lpstr>
      <vt:lpstr>Var hittar jag mer information om Röda Korset?</vt:lpstr>
      <vt:lpstr>Tack för visat intresse och  lycka till i ditt rödakorsuppdrag!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Svenska Röda Korset</dc:title>
  <dc:creator>Kristina Borg</dc:creator>
  <cp:lastModifiedBy>Kristina Borg</cp:lastModifiedBy>
  <cp:revision>87</cp:revision>
  <dcterms:created xsi:type="dcterms:W3CDTF">2022-03-02T12:45:43Z</dcterms:created>
  <dcterms:modified xsi:type="dcterms:W3CDTF">2024-03-12T14:17:50Z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0x010100604B8C0F52502949B1D04862A41A9F0C</vt:lpwstr>
  </property>
  <property fmtid="{D5CDD505-2E9C-101B-9397-08002B2CF9AE}" pid="3" name="MediaServiceImageTags">
    <vt:lpwstr/>
  </property>
</Properties>
</file>