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63" r:id="rId4"/>
    <p:sldId id="261" r:id="rId5"/>
    <p:sldId id="265" r:id="rId6"/>
    <p:sldId id="268" r:id="rId7"/>
    <p:sldId id="271" r:id="rId8"/>
    <p:sldId id="269" r:id="rId9"/>
    <p:sldId id="258"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46" autoAdjust="0"/>
    <p:restoredTop sz="86395" autoAdjust="0"/>
  </p:normalViewPr>
  <p:slideViewPr>
    <p:cSldViewPr snapToGrid="0">
      <p:cViewPr varScale="1">
        <p:scale>
          <a:sx n="62" d="100"/>
          <a:sy n="62" d="100"/>
        </p:scale>
        <p:origin x="38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339E2-97DB-4639-92F8-EF306989536D}" type="datetimeFigureOut">
              <a:rPr lang="sv-SE" smtClean="0"/>
              <a:t>2019-12-05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AF4DA-5681-46CF-B09D-1E17B6F18346}" type="slidenum">
              <a:rPr lang="sv-SE" smtClean="0"/>
              <a:t>‹#›</a:t>
            </a:fld>
            <a:endParaRPr lang="sv-SE"/>
          </a:p>
        </p:txBody>
      </p:sp>
    </p:spTree>
    <p:extLst>
      <p:ext uri="{BB962C8B-B14F-4D97-AF65-F5344CB8AC3E}">
        <p14:creationId xmlns:p14="http://schemas.microsoft.com/office/powerpoint/2010/main" val="277248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817AF4DA-5681-46CF-B09D-1E17B6F18346}" type="slidenum">
              <a:rPr lang="sv-SE" smtClean="0"/>
              <a:t>1</a:t>
            </a:fld>
            <a:endParaRPr lang="sv-SE"/>
          </a:p>
        </p:txBody>
      </p:sp>
    </p:spTree>
    <p:extLst>
      <p:ext uri="{BB962C8B-B14F-4D97-AF65-F5344CB8AC3E}">
        <p14:creationId xmlns:p14="http://schemas.microsoft.com/office/powerpoint/2010/main" val="191541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 de konkreta resultat som kommunikationen ska uppnå. Målen kan vara kvantitativa och kvalitativa. </a:t>
            </a:r>
          </a:p>
          <a:p>
            <a:endParaRPr lang="sv-SE" dirty="0"/>
          </a:p>
          <a:p>
            <a:r>
              <a:rPr lang="sv-SE" dirty="0"/>
              <a:t>Informationsmål kan indelas i: </a:t>
            </a:r>
          </a:p>
          <a:p>
            <a:pPr marL="171450" indent="-171450">
              <a:buFont typeface="Arial" panose="020B0604020202020204" pitchFamily="34" charset="0"/>
              <a:buChar char="•"/>
            </a:pPr>
            <a:r>
              <a:rPr lang="sv-SE" dirty="0"/>
              <a:t>Kunskapsmål - vad målgruppen ska kunna. Kan finnas på en skala mellan ”känna till” och ”Kunna räkna upp, veta, förstå”. </a:t>
            </a:r>
          </a:p>
          <a:p>
            <a:pPr marL="171450" indent="-171450">
              <a:buFont typeface="Arial" panose="020B0604020202020204" pitchFamily="34" charset="0"/>
              <a:buChar char="•"/>
            </a:pPr>
            <a:r>
              <a:rPr lang="sv-SE" dirty="0"/>
              <a:t>Attitydmål - vad målgruppen ska tycka. Kan finnas på skalan mellan ”Tolerera” och ”Älska” </a:t>
            </a:r>
          </a:p>
          <a:p>
            <a:pPr marL="171450" indent="-171450">
              <a:buFont typeface="Arial" panose="020B0604020202020204" pitchFamily="34" charset="0"/>
              <a:buChar char="•"/>
            </a:pPr>
            <a:r>
              <a:rPr lang="sv-SE" dirty="0"/>
              <a:t>Motivationsmål – vilken motivation ska målgruppen ha. Kan finnas på en skala mellan ”Tänka sig att göra” till ”Kämpa för” </a:t>
            </a:r>
          </a:p>
          <a:p>
            <a:pPr marL="171450" indent="-171450">
              <a:buFont typeface="Arial" panose="020B0604020202020204" pitchFamily="34" charset="0"/>
              <a:buChar char="•"/>
            </a:pPr>
            <a:r>
              <a:rPr lang="sv-SE" dirty="0"/>
              <a:t>Beteendemål – vad målgruppen ska göra. Kan finnas på skalan från ”Pröva en gång” till ”Alltid göra”. </a:t>
            </a:r>
          </a:p>
          <a:p>
            <a:endParaRPr lang="sv-SE" dirty="0"/>
          </a:p>
          <a:p>
            <a:r>
              <a:rPr lang="sv-SE" dirty="0"/>
              <a:t>Sätt upp SMARTA mål: (Specifika, Mätbara, Accepterade, Realistiska, Tidsbestämda samt Adresserade) Mål bör vara kopplade till projektmålen/aktivitetsmål/verksamhetsmål.</a:t>
            </a:r>
          </a:p>
          <a:p>
            <a:endParaRPr lang="sv-SE" dirty="0"/>
          </a:p>
          <a:p>
            <a:r>
              <a:rPr lang="sv-SE" sz="1200" b="1" kern="1200" dirty="0">
                <a:solidFill>
                  <a:schemeClr val="tx1"/>
                </a:solidFill>
                <a:effectLst/>
                <a:latin typeface="+mn-lt"/>
                <a:ea typeface="+mn-ea"/>
                <a:cs typeface="+mn-cs"/>
              </a:rPr>
              <a:t>Kommunikationsmål :</a:t>
            </a:r>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Kunskaper (Vad?):</a:t>
            </a:r>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Attityder (Varför?):</a:t>
            </a:r>
            <a:endParaRPr lang="sv-SE" sz="1200" kern="1200" dirty="0">
              <a:solidFill>
                <a:schemeClr val="tx1"/>
              </a:solidFill>
              <a:effectLst/>
              <a:latin typeface="+mn-lt"/>
              <a:ea typeface="+mn-ea"/>
              <a:cs typeface="+mn-cs"/>
            </a:endParaRPr>
          </a:p>
          <a:p>
            <a:pPr lvl="0"/>
            <a:r>
              <a:rPr lang="sv-SE" sz="1200" b="1" kern="1200" dirty="0">
                <a:solidFill>
                  <a:schemeClr val="tx1"/>
                </a:solidFill>
                <a:effectLst/>
                <a:latin typeface="+mn-lt"/>
                <a:ea typeface="+mn-ea"/>
                <a:cs typeface="+mn-cs"/>
              </a:rPr>
              <a:t>Handlingsutlösning (Hur?):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endParaRPr lang="sv-SE" dirty="0"/>
          </a:p>
          <a:p>
            <a:endParaRPr lang="sv-SE" dirty="0"/>
          </a:p>
        </p:txBody>
      </p:sp>
      <p:sp>
        <p:nvSpPr>
          <p:cNvPr id="4" name="Platshållare för bildnummer 3"/>
          <p:cNvSpPr>
            <a:spLocks noGrp="1"/>
          </p:cNvSpPr>
          <p:nvPr>
            <p:ph type="sldNum" sz="quarter" idx="10"/>
          </p:nvPr>
        </p:nvSpPr>
        <p:spPr/>
        <p:txBody>
          <a:bodyPr/>
          <a:lstStyle/>
          <a:p>
            <a:fld id="{817AF4DA-5681-46CF-B09D-1E17B6F18346}" type="slidenum">
              <a:rPr lang="sv-SE" smtClean="0"/>
              <a:t>3</a:t>
            </a:fld>
            <a:endParaRPr lang="sv-SE"/>
          </a:p>
        </p:txBody>
      </p:sp>
    </p:spTree>
    <p:extLst>
      <p:ext uri="{BB962C8B-B14F-4D97-AF65-F5344CB8AC3E}">
        <p14:creationId xmlns:p14="http://schemas.microsoft.com/office/powerpoint/2010/main" val="767696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Välj runt tre saker som budbärare för det du vill säga, är de budskapen du tagit fram relevanta för målgruppen du tänkt ut? Du måste ha målgruppen i centrum när du formar budskapen för det är den som ska tycka att det är användbart, intressant och lätt att förstå. Om kommunikationen känns relevant för en person tar han eller hon den till sig, om den är skapad för att passa alla kan den kännas svårare att omfamna.</a:t>
            </a:r>
            <a:endParaRPr lang="sv-SE" dirty="0"/>
          </a:p>
        </p:txBody>
      </p:sp>
      <p:sp>
        <p:nvSpPr>
          <p:cNvPr id="4" name="Platshållare för bildnummer 3"/>
          <p:cNvSpPr>
            <a:spLocks noGrp="1"/>
          </p:cNvSpPr>
          <p:nvPr>
            <p:ph type="sldNum" sz="quarter" idx="10"/>
          </p:nvPr>
        </p:nvSpPr>
        <p:spPr/>
        <p:txBody>
          <a:bodyPr/>
          <a:lstStyle/>
          <a:p>
            <a:fld id="{817AF4DA-5681-46CF-B09D-1E17B6F18346}" type="slidenum">
              <a:rPr lang="sv-SE" smtClean="0"/>
              <a:t>6</a:t>
            </a:fld>
            <a:endParaRPr lang="sv-SE"/>
          </a:p>
        </p:txBody>
      </p:sp>
    </p:spTree>
    <p:extLst>
      <p:ext uri="{BB962C8B-B14F-4D97-AF65-F5344CB8AC3E}">
        <p14:creationId xmlns:p14="http://schemas.microsoft.com/office/powerpoint/2010/main" val="61915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17AF4DA-5681-46CF-B09D-1E17B6F18346}" type="slidenum">
              <a:rPr lang="sv-SE" smtClean="0"/>
              <a:t>9</a:t>
            </a:fld>
            <a:endParaRPr lang="sv-SE"/>
          </a:p>
        </p:txBody>
      </p:sp>
    </p:spTree>
    <p:extLst>
      <p:ext uri="{BB962C8B-B14F-4D97-AF65-F5344CB8AC3E}">
        <p14:creationId xmlns:p14="http://schemas.microsoft.com/office/powerpoint/2010/main" val="3560813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52800" y="1058400"/>
            <a:ext cx="10886400" cy="4057200"/>
          </a:xfrm>
        </p:spPr>
        <p:txBody>
          <a:bodyPr anchor="ctr" anchorCtr="0"/>
          <a:lstStyle>
            <a:lvl1pPr algn="ctr">
              <a:defRPr sz="7200" b="0" i="0" cap="all" baseline="0">
                <a:latin typeface="Meet Me In Brooklyn" panose="02000506000000020004" pitchFamily="2" charset="0"/>
              </a:defRPr>
            </a:lvl1pPr>
          </a:lstStyle>
          <a:p>
            <a:r>
              <a:rPr lang="sv-SE" dirty="0"/>
              <a:t>Lägg till rubrik</a:t>
            </a:r>
            <a:br>
              <a:rPr lang="sv-SE" dirty="0"/>
            </a:br>
            <a:r>
              <a:rPr lang="sv-SE" dirty="0"/>
              <a:t>i rött eller svart</a:t>
            </a:r>
          </a:p>
        </p:txBody>
      </p:sp>
      <p:sp>
        <p:nvSpPr>
          <p:cNvPr id="4" name="Platshållare för datum 3"/>
          <p:cNvSpPr>
            <a:spLocks noGrp="1"/>
          </p:cNvSpPr>
          <p:nvPr>
            <p:ph type="dt" sz="half" idx="10"/>
          </p:nvPr>
        </p:nvSpPr>
        <p:spPr/>
        <p:txBody>
          <a:bodyPr/>
          <a:lstStyle/>
          <a:p>
            <a:fld id="{CEFD04FD-0136-41EA-89F0-8F041D7B6798}" type="datetimeFigureOut">
              <a:rPr lang="sv-SE" smtClean="0"/>
              <a:t>2019-12-05</a:t>
            </a:fld>
            <a:endParaRPr lang="sv-SE"/>
          </a:p>
        </p:txBody>
      </p:sp>
      <p:sp>
        <p:nvSpPr>
          <p:cNvPr id="5" name="Platshållare för sidfot 4"/>
          <p:cNvSpPr>
            <a:spLocks noGrp="1"/>
          </p:cNvSpPr>
          <p:nvPr>
            <p:ph type="ftr" sz="quarter" idx="11"/>
          </p:nvPr>
        </p:nvSpPr>
        <p:spPr/>
        <p:txBody>
          <a:bodyPr/>
          <a:lstStyle/>
          <a:p>
            <a:endParaRPr lang="sv-SE"/>
          </a:p>
        </p:txBody>
      </p:sp>
      <p:sp>
        <p:nvSpPr>
          <p:cNvPr id="11" name="Rektangel 10">
            <a:extLst>
              <a:ext uri="{FF2B5EF4-FFF2-40B4-BE49-F238E27FC236}">
                <a16:creationId xmlns:a16="http://schemas.microsoft.com/office/drawing/2014/main" id="{846B89B9-E6DB-C943-B6A7-69925CDCFAC7}"/>
              </a:ext>
            </a:extLst>
          </p:cNvPr>
          <p:cNvSpPr/>
          <p:nvPr userDrawn="1"/>
        </p:nvSpPr>
        <p:spPr>
          <a:xfrm>
            <a:off x="0" y="5432628"/>
            <a:ext cx="12192000" cy="850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pic>
        <p:nvPicPr>
          <p:cNvPr id="10" name="Bildobjekt 9">
            <a:extLst>
              <a:ext uri="{FF2B5EF4-FFF2-40B4-BE49-F238E27FC236}">
                <a16:creationId xmlns:a16="http://schemas.microsoft.com/office/drawing/2014/main" id="{1C65D882-BCB8-E340-8559-CADCBEF334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5326" y="5432628"/>
            <a:ext cx="2614458" cy="853177"/>
          </a:xfrm>
          <a:prstGeom prst="rect">
            <a:avLst/>
          </a:prstGeom>
        </p:spPr>
      </p:pic>
      <p:sp>
        <p:nvSpPr>
          <p:cNvPr id="3" name="Underrubrik 2"/>
          <p:cNvSpPr>
            <a:spLocks noGrp="1"/>
          </p:cNvSpPr>
          <p:nvPr>
            <p:ph type="subTitle" idx="1" hasCustomPrompt="1"/>
          </p:nvPr>
        </p:nvSpPr>
        <p:spPr>
          <a:xfrm>
            <a:off x="652800" y="5706000"/>
            <a:ext cx="5115600" cy="334800"/>
          </a:xfrm>
        </p:spPr>
        <p:txBody>
          <a:bodyPr anchor="ctr" anchorCtr="0"/>
          <a:lstStyle>
            <a:lvl1pPr marL="0" indent="0" algn="l">
              <a:lnSpc>
                <a:spcPct val="100000"/>
              </a:lnSpc>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Presentation DD månad ÅÅÅÅ</a:t>
            </a:r>
          </a:p>
        </p:txBody>
      </p:sp>
    </p:spTree>
    <p:extLst>
      <p:ext uri="{BB962C8B-B14F-4D97-AF65-F5344CB8AC3E}">
        <p14:creationId xmlns:p14="http://schemas.microsoft.com/office/powerpoint/2010/main" val="191541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nt foto + värdecita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9"/>
            <a:ext cx="12192000" cy="6856442"/>
          </a:xfrm>
          <a:prstGeom prst="rect">
            <a:avLst/>
          </a:prstGeom>
        </p:spPr>
      </p:pic>
      <p:sp>
        <p:nvSpPr>
          <p:cNvPr id="3" name="Platshållare för datum 2"/>
          <p:cNvSpPr>
            <a:spLocks noGrp="1"/>
          </p:cNvSpPr>
          <p:nvPr>
            <p:ph type="dt" sz="half" idx="10"/>
          </p:nvPr>
        </p:nvSpPr>
        <p:spPr/>
        <p:txBody>
          <a:bodyPr/>
          <a:lstStyle>
            <a:lvl1pPr>
              <a:defRPr>
                <a:solidFill>
                  <a:schemeClr val="bg1"/>
                </a:solidFill>
              </a:defRPr>
            </a:lvl1pPr>
          </a:lstStyle>
          <a:p>
            <a:fld id="{CEFD04FD-0136-41EA-89F0-8F041D7B6798}" type="datetimeFigureOut">
              <a:rPr lang="sv-SE" smtClean="0"/>
              <a:t>2019-12-05</a:t>
            </a:fld>
            <a:endParaRPr lang="sv-SE"/>
          </a:p>
        </p:txBody>
      </p:sp>
      <p:sp>
        <p:nvSpPr>
          <p:cNvPr id="4" name="Platshållare för sidfot 3"/>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BDAAF25B-20E9-4EB5-8B4F-D2AC0A592DDB}" type="slidenum">
              <a:rPr lang="sv-SE" smtClean="0"/>
              <a:t>‹#›</a:t>
            </a:fld>
            <a:endParaRPr lang="sv-SE"/>
          </a:p>
        </p:txBody>
      </p:sp>
      <p:sp>
        <p:nvSpPr>
          <p:cNvPr id="9" name="textruta 8"/>
          <p:cNvSpPr txBox="1"/>
          <p:nvPr/>
        </p:nvSpPr>
        <p:spPr>
          <a:xfrm>
            <a:off x="622710" y="4467117"/>
            <a:ext cx="4769224" cy="1938992"/>
          </a:xfrm>
          <a:prstGeom prst="rect">
            <a:avLst/>
          </a:prstGeom>
          <a:noFill/>
        </p:spPr>
        <p:txBody>
          <a:bodyPr wrap="square" rtlCol="0">
            <a:spAutoFit/>
          </a:bodyPr>
          <a:lstStyle/>
          <a:p>
            <a:r>
              <a:rPr lang="sv-SE" sz="4000" b="0" i="0" cap="all" baseline="0" dirty="0">
                <a:solidFill>
                  <a:schemeClr val="accent1"/>
                </a:solidFill>
                <a:latin typeface="Meet Me In Brooklyn" panose="02000506000000020004" pitchFamily="2" charset="0"/>
              </a:rPr>
              <a:t>Ingen ska</a:t>
            </a:r>
          </a:p>
          <a:p>
            <a:r>
              <a:rPr lang="sv-SE" sz="4000" b="0" i="0" cap="all" baseline="0" dirty="0">
                <a:solidFill>
                  <a:schemeClr val="accent1"/>
                </a:solidFill>
                <a:latin typeface="Meet Me In Brooklyn" panose="02000506000000020004" pitchFamily="2" charset="0"/>
              </a:rPr>
              <a:t>Lämnas ensam</a:t>
            </a:r>
          </a:p>
          <a:p>
            <a:r>
              <a:rPr lang="sv-SE" sz="4000" b="0" i="0" cap="all" baseline="0" dirty="0">
                <a:solidFill>
                  <a:schemeClr val="bg1"/>
                </a:solidFill>
                <a:latin typeface="Meet Me In Brooklyn" panose="02000506000000020004" pitchFamily="2" charset="0"/>
              </a:rPr>
              <a:t>I en katastrof</a:t>
            </a:r>
          </a:p>
        </p:txBody>
      </p:sp>
      <p:sp>
        <p:nvSpPr>
          <p:cNvPr id="11" name="Rektangel 10">
            <a:extLst>
              <a:ext uri="{FF2B5EF4-FFF2-40B4-BE49-F238E27FC236}">
                <a16:creationId xmlns:a16="http://schemas.microsoft.com/office/drawing/2014/main" id="{8BB58249-BE09-F14F-86CB-787801703D16}"/>
              </a:ext>
            </a:extLst>
          </p:cNvPr>
          <p:cNvSpPr/>
          <p:nvPr userDrawn="1"/>
        </p:nvSpPr>
        <p:spPr>
          <a:xfrm>
            <a:off x="9283075" y="5429694"/>
            <a:ext cx="2908925" cy="85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FED21A25-E2B7-D044-BD54-30D7A9253A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83075" y="5429694"/>
            <a:ext cx="2614458" cy="853177"/>
          </a:xfrm>
          <a:prstGeom prst="rect">
            <a:avLst/>
          </a:prstGeom>
        </p:spPr>
      </p:pic>
    </p:spTree>
    <p:extLst>
      <p:ext uri="{BB962C8B-B14F-4D97-AF65-F5344CB8AC3E}">
        <p14:creationId xmlns:p14="http://schemas.microsoft.com/office/powerpoint/2010/main" val="3510370965"/>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v foto + värdecita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9"/>
            <a:ext cx="12192000" cy="6856441"/>
          </a:xfrm>
          <a:prstGeom prst="rect">
            <a:avLst/>
          </a:prstGeom>
        </p:spPr>
      </p:pic>
      <p:sp>
        <p:nvSpPr>
          <p:cNvPr id="3" name="Platshållare för datum 2"/>
          <p:cNvSpPr>
            <a:spLocks noGrp="1"/>
          </p:cNvSpPr>
          <p:nvPr>
            <p:ph type="dt" sz="half" idx="10"/>
          </p:nvPr>
        </p:nvSpPr>
        <p:spPr/>
        <p:txBody>
          <a:bodyPr/>
          <a:lstStyle>
            <a:lvl1pPr>
              <a:defRPr>
                <a:solidFill>
                  <a:schemeClr val="bg1"/>
                </a:solidFill>
              </a:defRPr>
            </a:lvl1pPr>
          </a:lstStyle>
          <a:p>
            <a:fld id="{CEFD04FD-0136-41EA-89F0-8F041D7B6798}" type="datetimeFigureOut">
              <a:rPr lang="sv-SE" smtClean="0"/>
              <a:t>2019-12-05</a:t>
            </a:fld>
            <a:endParaRPr lang="sv-SE"/>
          </a:p>
        </p:txBody>
      </p:sp>
      <p:sp>
        <p:nvSpPr>
          <p:cNvPr id="4" name="Platshållare för sidfot 3"/>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p:cNvSpPr>
            <a:spLocks noGrp="1"/>
          </p:cNvSpPr>
          <p:nvPr>
            <p:ph type="sldNum" sz="quarter" idx="12"/>
          </p:nvPr>
        </p:nvSpPr>
        <p:spPr/>
        <p:txBody>
          <a:bodyPr/>
          <a:lstStyle>
            <a:lvl1pPr>
              <a:defRPr>
                <a:solidFill>
                  <a:schemeClr val="bg1"/>
                </a:solidFill>
              </a:defRPr>
            </a:lvl1pPr>
          </a:lstStyle>
          <a:p>
            <a:fld id="{BDAAF25B-20E9-4EB5-8B4F-D2AC0A592DDB}" type="slidenum">
              <a:rPr lang="sv-SE" smtClean="0"/>
              <a:t>‹#›</a:t>
            </a:fld>
            <a:endParaRPr lang="sv-SE"/>
          </a:p>
        </p:txBody>
      </p:sp>
      <p:sp>
        <p:nvSpPr>
          <p:cNvPr id="9" name="textruta 8"/>
          <p:cNvSpPr txBox="1"/>
          <p:nvPr/>
        </p:nvSpPr>
        <p:spPr>
          <a:xfrm>
            <a:off x="622800" y="4467599"/>
            <a:ext cx="4769224" cy="1940400"/>
          </a:xfrm>
          <a:prstGeom prst="rect">
            <a:avLst/>
          </a:prstGeom>
          <a:noFill/>
        </p:spPr>
        <p:txBody>
          <a:bodyPr wrap="square" rtlCol="0" anchor="b">
            <a:spAutoFit/>
          </a:bodyPr>
          <a:lstStyle/>
          <a:p>
            <a:r>
              <a:rPr lang="sv-SE" sz="4000" b="0" i="0" cap="all" baseline="0" dirty="0">
                <a:solidFill>
                  <a:schemeClr val="bg1"/>
                </a:solidFill>
                <a:latin typeface="Meet Me In Brooklyn" panose="02000506000000020004" pitchFamily="2" charset="0"/>
              </a:rPr>
              <a:t>Vi räddar liv</a:t>
            </a:r>
          </a:p>
          <a:p>
            <a:r>
              <a:rPr lang="sv-SE" sz="4000" b="0" i="0" cap="all" baseline="0" dirty="0">
                <a:solidFill>
                  <a:schemeClr val="accent1"/>
                </a:solidFill>
                <a:latin typeface="Meet Me In Brooklyn" panose="02000506000000020004" pitchFamily="2" charset="0"/>
              </a:rPr>
              <a:t>Och ger hopp</a:t>
            </a:r>
          </a:p>
        </p:txBody>
      </p:sp>
      <p:sp>
        <p:nvSpPr>
          <p:cNvPr id="8" name="Rektangel 7">
            <a:extLst>
              <a:ext uri="{FF2B5EF4-FFF2-40B4-BE49-F238E27FC236}">
                <a16:creationId xmlns:a16="http://schemas.microsoft.com/office/drawing/2014/main" id="{DC95394C-9A8B-6D47-AF7F-632628B507C3}"/>
              </a:ext>
            </a:extLst>
          </p:cNvPr>
          <p:cNvSpPr/>
          <p:nvPr userDrawn="1"/>
        </p:nvSpPr>
        <p:spPr>
          <a:xfrm>
            <a:off x="9283075" y="5429694"/>
            <a:ext cx="2908925" cy="85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D1E112C-34FC-0F4F-A2FF-3EB28268B2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83075" y="5429694"/>
            <a:ext cx="2614458" cy="853177"/>
          </a:xfrm>
          <a:prstGeom prst="rect">
            <a:avLst/>
          </a:prstGeom>
        </p:spPr>
      </p:pic>
    </p:spTree>
    <p:extLst>
      <p:ext uri="{BB962C8B-B14F-4D97-AF65-F5344CB8AC3E}">
        <p14:creationId xmlns:p14="http://schemas.microsoft.com/office/powerpoint/2010/main" val="4195590784"/>
      </p:ext>
    </p:extLst>
  </p:cSld>
  <p:clrMapOvr>
    <a:masterClrMapping/>
  </p:clrMapOvr>
  <p:extLst mod="1">
    <p:ext uri="{DCECCB84-F9BA-43D5-87BE-67443E8EF086}">
      <p15:sldGuideLst xmlns:p15="http://schemas.microsoft.com/office/powerpoint/2012/main">
        <p15:guide id="1" orient="horz" pos="397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get foto + värdecitat">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0" y="0"/>
            <a:ext cx="12192000" cy="6858000"/>
          </a:xfrm>
        </p:spPr>
        <p:txBody>
          <a:bodyPr tIns="144000"/>
          <a:lstStyle>
            <a:lvl1pPr marL="0" indent="0" algn="ctr">
              <a:buNone/>
              <a:defRPr/>
            </a:lvl1pPr>
          </a:lstStyle>
          <a:p>
            <a:r>
              <a:rPr lang="sv-SE" dirty="0"/>
              <a:t>Dra bilden till platshållaren eller klicka på ikonen nedan för att lägga till den i bakgrunden </a:t>
            </a:r>
          </a:p>
        </p:txBody>
      </p:sp>
      <p:sp>
        <p:nvSpPr>
          <p:cNvPr id="2" name="Rubrik 1"/>
          <p:cNvSpPr>
            <a:spLocks noGrp="1"/>
          </p:cNvSpPr>
          <p:nvPr>
            <p:ph type="title" hasCustomPrompt="1"/>
          </p:nvPr>
        </p:nvSpPr>
        <p:spPr>
          <a:xfrm>
            <a:off x="622800" y="4467600"/>
            <a:ext cx="4770000" cy="1940400"/>
          </a:xfrm>
          <a:solidFill>
            <a:schemeClr val="tx1">
              <a:alpha val="0"/>
            </a:schemeClr>
          </a:solidFill>
        </p:spPr>
        <p:txBody>
          <a:bodyPr anchor="b">
            <a:noAutofit/>
          </a:bodyPr>
          <a:lstStyle>
            <a:lvl1pPr algn="l">
              <a:defRPr sz="4000" b="0" i="0" cap="all" baseline="0">
                <a:latin typeface="Meet Me In Brooklyn" panose="02000506000000020004" pitchFamily="2" charset="0"/>
              </a:defRPr>
            </a:lvl1pPr>
          </a:lstStyle>
          <a:p>
            <a:r>
              <a:rPr lang="sv-SE" dirty="0"/>
              <a:t>Eller citat i nederkant i rött, svart eller vitt</a:t>
            </a:r>
          </a:p>
        </p:txBody>
      </p:sp>
      <p:sp>
        <p:nvSpPr>
          <p:cNvPr id="3" name="Platshållare för datum 2"/>
          <p:cNvSpPr>
            <a:spLocks noGrp="1"/>
          </p:cNvSpPr>
          <p:nvPr>
            <p:ph type="dt" sz="half" idx="10"/>
          </p:nvPr>
        </p:nvSpPr>
        <p:spPr/>
        <p:txBody>
          <a:bodyPr/>
          <a:lstStyle/>
          <a:p>
            <a:fld id="{CEFD04FD-0136-41EA-89F0-8F041D7B6798}" type="datetimeFigureOut">
              <a:rPr lang="sv-SE" smtClean="0"/>
              <a:t>2019-12-05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
        <p:nvSpPr>
          <p:cNvPr id="11" name="Platshållare för text 10"/>
          <p:cNvSpPr>
            <a:spLocks noGrp="1"/>
          </p:cNvSpPr>
          <p:nvPr>
            <p:ph type="body" sz="quarter" idx="15" hasCustomPrompt="1"/>
          </p:nvPr>
        </p:nvSpPr>
        <p:spPr>
          <a:xfrm>
            <a:off x="622800" y="781049"/>
            <a:ext cx="4770000" cy="1940400"/>
          </a:xfrm>
          <a:solidFill>
            <a:schemeClr val="accent1">
              <a:alpha val="0"/>
            </a:schemeClr>
          </a:solidFill>
        </p:spPr>
        <p:txBody>
          <a:bodyPr>
            <a:noAutofit/>
          </a:bodyPr>
          <a:lstStyle>
            <a:lvl1pPr marL="0" indent="0">
              <a:buFontTx/>
              <a:buNone/>
              <a:defRPr sz="4000" b="0" i="0" cap="all" baseline="0">
                <a:latin typeface="Meet Me In Brooklyn" panose="02000506000000020004" pitchFamily="2" charset="0"/>
              </a:defRPr>
            </a:lvl1pPr>
          </a:lstStyle>
          <a:p>
            <a:pPr lvl="0"/>
            <a:r>
              <a:rPr lang="sv-SE" dirty="0"/>
              <a:t>Ett citat i ovankant i rött, svart eller vitt</a:t>
            </a:r>
          </a:p>
        </p:txBody>
      </p:sp>
      <p:sp>
        <p:nvSpPr>
          <p:cNvPr id="9" name="Rektangel 8">
            <a:extLst>
              <a:ext uri="{FF2B5EF4-FFF2-40B4-BE49-F238E27FC236}">
                <a16:creationId xmlns:a16="http://schemas.microsoft.com/office/drawing/2014/main" id="{A03FD178-C238-8F4A-86C6-8E91FB0ABAC4}"/>
              </a:ext>
            </a:extLst>
          </p:cNvPr>
          <p:cNvSpPr/>
          <p:nvPr userDrawn="1"/>
        </p:nvSpPr>
        <p:spPr>
          <a:xfrm>
            <a:off x="9283075" y="5429694"/>
            <a:ext cx="2908925" cy="85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707F28A5-B454-C44A-83D6-3E85BBE19C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83075" y="5429694"/>
            <a:ext cx="2614458" cy="853177"/>
          </a:xfrm>
          <a:prstGeom prst="rect">
            <a:avLst/>
          </a:prstGeom>
        </p:spPr>
      </p:pic>
    </p:spTree>
    <p:extLst>
      <p:ext uri="{BB962C8B-B14F-4D97-AF65-F5344CB8AC3E}">
        <p14:creationId xmlns:p14="http://schemas.microsoft.com/office/powerpoint/2010/main" val="322667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vslutning">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52530" y="650137"/>
            <a:ext cx="10886941" cy="4445603"/>
          </a:xfrm>
        </p:spPr>
        <p:txBody>
          <a:bodyPr anchor="ctr"/>
          <a:lstStyle>
            <a:lvl1pPr algn="ctr">
              <a:defRPr sz="7200" b="0" i="0" cap="all" baseline="0">
                <a:latin typeface="Meet Me In Brooklyn" panose="02000506000000020004" pitchFamily="2" charset="0"/>
              </a:defRPr>
            </a:lvl1pPr>
          </a:lstStyle>
          <a:p>
            <a:r>
              <a:rPr lang="sv-SE" dirty="0"/>
              <a:t>Lägg till</a:t>
            </a:r>
            <a:br>
              <a:rPr lang="sv-SE" dirty="0"/>
            </a:br>
            <a:r>
              <a:rPr lang="sv-SE" dirty="0"/>
              <a:t>avslutande text</a:t>
            </a:r>
            <a:br>
              <a:rPr lang="sv-SE" dirty="0"/>
            </a:br>
            <a:r>
              <a:rPr lang="sv-SE" dirty="0"/>
              <a:t>i rött eller svart</a:t>
            </a:r>
          </a:p>
        </p:txBody>
      </p:sp>
      <p:sp>
        <p:nvSpPr>
          <p:cNvPr id="4" name="Platshållare för datum 3"/>
          <p:cNvSpPr>
            <a:spLocks noGrp="1"/>
          </p:cNvSpPr>
          <p:nvPr>
            <p:ph type="dt" sz="half" idx="10"/>
          </p:nvPr>
        </p:nvSpPr>
        <p:spPr/>
        <p:txBody>
          <a:bodyPr/>
          <a:lstStyle/>
          <a:p>
            <a:fld id="{CEFD04FD-0136-41EA-89F0-8F041D7B6798}" type="datetimeFigureOut">
              <a:rPr lang="sv-SE" smtClean="0"/>
              <a:t>2019-12-05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
        <p:nvSpPr>
          <p:cNvPr id="11" name="Rektangel 10"/>
          <p:cNvSpPr/>
          <p:nvPr/>
        </p:nvSpPr>
        <p:spPr>
          <a:xfrm>
            <a:off x="10376080" y="5666704"/>
            <a:ext cx="1327823" cy="49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ECC113E7-D2D9-EA4D-8DE4-A7670E7B6054}"/>
              </a:ext>
            </a:extLst>
          </p:cNvPr>
          <p:cNvSpPr/>
          <p:nvPr userDrawn="1"/>
        </p:nvSpPr>
        <p:spPr>
          <a:xfrm>
            <a:off x="9283075" y="5429694"/>
            <a:ext cx="2908925" cy="85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8DD710E-6DAF-DC4C-B931-C6030D8D9E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83075" y="5429694"/>
            <a:ext cx="2614458" cy="853177"/>
          </a:xfrm>
          <a:prstGeom prst="rect">
            <a:avLst/>
          </a:prstGeom>
        </p:spPr>
      </p:pic>
    </p:spTree>
    <p:extLst>
      <p:ext uri="{BB962C8B-B14F-4D97-AF65-F5344CB8AC3E}">
        <p14:creationId xmlns:p14="http://schemas.microsoft.com/office/powerpoint/2010/main" val="1543618999"/>
      </p:ext>
    </p:extLst>
  </p:cSld>
  <p:clrMapOvr>
    <a:masterClrMapping/>
  </p:clrMapOvr>
  <p:extLst mod="1">
    <p:ext uri="{DCECCB84-F9BA-43D5-87BE-67443E8EF086}">
      <p15:sldGuideLst xmlns:p15="http://schemas.microsoft.com/office/powerpoint/2012/main">
        <p15:guide id="1" orient="horz" pos="39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dirty="0"/>
              <a:t>Lägg till rubrik</a:t>
            </a:r>
          </a:p>
        </p:txBody>
      </p:sp>
      <p:sp>
        <p:nvSpPr>
          <p:cNvPr id="3" name="Platshållare för innehåll 2"/>
          <p:cNvSpPr>
            <a:spLocks noGrp="1"/>
          </p:cNvSpPr>
          <p:nvPr>
            <p:ph idx="1" hasCustomPrompt="1"/>
          </p:nvPr>
        </p:nvSpPr>
        <p:spPr>
          <a:xfrm>
            <a:off x="669600" y="1648800"/>
            <a:ext cx="9777600" cy="3823200"/>
          </a:xfrm>
        </p:spPr>
        <p:txBody>
          <a:bodyPr lIns="36000" tIns="0"/>
          <a:lstStyle>
            <a:lvl1pPr marL="144000">
              <a:defRPr/>
            </a:lvl1pPr>
          </a:lstStyle>
          <a:p>
            <a:pPr lvl="0"/>
            <a:r>
              <a:rPr lang="sv-SE" dirty="0"/>
              <a:t>Klicka här för att lägga till text/punktlista och klicka på symbolerna nedan för att lägga till diagram, media etc.</a:t>
            </a:r>
          </a:p>
        </p:txBody>
      </p:sp>
      <p:sp>
        <p:nvSpPr>
          <p:cNvPr id="4" name="Platshållare för datum 3"/>
          <p:cNvSpPr>
            <a:spLocks noGrp="1"/>
          </p:cNvSpPr>
          <p:nvPr>
            <p:ph type="dt" sz="half" idx="10"/>
          </p:nvPr>
        </p:nvSpPr>
        <p:spPr/>
        <p:txBody>
          <a:bodyPr/>
          <a:lstStyle/>
          <a:p>
            <a:fld id="{CEFD04FD-0136-41EA-89F0-8F041D7B6798}" type="datetimeFigureOut">
              <a:rPr lang="sv-SE" smtClean="0"/>
              <a:t>2019-12-05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379687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52800" y="1152000"/>
            <a:ext cx="10886400" cy="3456095"/>
          </a:xfrm>
        </p:spPr>
        <p:txBody>
          <a:bodyPr anchor="ctr" anchorCtr="0"/>
          <a:lstStyle>
            <a:lvl1pPr algn="ctr">
              <a:defRPr sz="5400" b="0" i="0" cap="all" baseline="0">
                <a:latin typeface="Meet Me In Brooklyn" panose="02000506000000020004" pitchFamily="2" charset="0"/>
              </a:defRPr>
            </a:lvl1pPr>
          </a:lstStyle>
          <a:p>
            <a:r>
              <a:rPr lang="sv-SE" dirty="0"/>
              <a:t>Lägg till avsnittsrubrik</a:t>
            </a:r>
            <a:br>
              <a:rPr lang="sv-SE" dirty="0"/>
            </a:br>
            <a:r>
              <a:rPr lang="sv-SE" dirty="0"/>
              <a:t>i svart eller rött</a:t>
            </a:r>
          </a:p>
        </p:txBody>
      </p:sp>
      <p:sp>
        <p:nvSpPr>
          <p:cNvPr id="3" name="Platshållare för text 2"/>
          <p:cNvSpPr>
            <a:spLocks noGrp="1"/>
          </p:cNvSpPr>
          <p:nvPr>
            <p:ph type="body" idx="1" hasCustomPrompt="1"/>
          </p:nvPr>
        </p:nvSpPr>
        <p:spPr>
          <a:xfrm>
            <a:off x="651600" y="4719411"/>
            <a:ext cx="10886400" cy="605624"/>
          </a:xfrm>
        </p:spPr>
        <p:txBody>
          <a:bodyPr anchor="ctr" anchorCtr="0"/>
          <a:lstStyle>
            <a:lvl1pPr marL="0" indent="0" algn="ctr">
              <a:lnSpc>
                <a:spcPct val="100000"/>
              </a:lnSpc>
              <a:spcBef>
                <a:spcPts val="0"/>
              </a:spcBef>
              <a:buNone/>
              <a:defRPr sz="1800" b="0" i="0" cap="none" baseline="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 om nödvändigt</a:t>
            </a:r>
          </a:p>
        </p:txBody>
      </p:sp>
      <p:sp>
        <p:nvSpPr>
          <p:cNvPr id="4" name="Platshållare för datum 3"/>
          <p:cNvSpPr>
            <a:spLocks noGrp="1"/>
          </p:cNvSpPr>
          <p:nvPr>
            <p:ph type="dt" sz="half" idx="10"/>
          </p:nvPr>
        </p:nvSpPr>
        <p:spPr/>
        <p:txBody>
          <a:bodyPr/>
          <a:lstStyle/>
          <a:p>
            <a:fld id="{CEFD04FD-0136-41EA-89F0-8F041D7B6798}" type="datetimeFigureOut">
              <a:rPr lang="sv-SE" smtClean="0"/>
              <a:t>2019-12-05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grpSp>
        <p:nvGrpSpPr>
          <p:cNvPr id="9" name="Grupp 8">
            <a:extLst>
              <a:ext uri="{FF2B5EF4-FFF2-40B4-BE49-F238E27FC236}">
                <a16:creationId xmlns:a16="http://schemas.microsoft.com/office/drawing/2014/main" id="{4560DE14-D8A0-D94D-9F18-A4109D198B9A}"/>
              </a:ext>
            </a:extLst>
          </p:cNvPr>
          <p:cNvGrpSpPr/>
          <p:nvPr userDrawn="1"/>
        </p:nvGrpSpPr>
        <p:grpSpPr>
          <a:xfrm>
            <a:off x="9283075" y="5429694"/>
            <a:ext cx="2908925" cy="853177"/>
            <a:chOff x="9283075" y="5429694"/>
            <a:chExt cx="2908925" cy="853177"/>
          </a:xfrm>
        </p:grpSpPr>
        <p:sp>
          <p:nvSpPr>
            <p:cNvPr id="7" name="Rektangel 6">
              <a:extLst>
                <a:ext uri="{FF2B5EF4-FFF2-40B4-BE49-F238E27FC236}">
                  <a16:creationId xmlns:a16="http://schemas.microsoft.com/office/drawing/2014/main" id="{46FDD2F0-63D8-7544-9493-D5D6FAE629BC}"/>
                </a:ext>
              </a:extLst>
            </p:cNvPr>
            <p:cNvSpPr/>
            <p:nvPr userDrawn="1"/>
          </p:nvSpPr>
          <p:spPr>
            <a:xfrm>
              <a:off x="9283075" y="5429694"/>
              <a:ext cx="2908925" cy="85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FEA12859-FC13-D048-A7CA-79A34393E4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83075" y="5429694"/>
              <a:ext cx="2614458" cy="853177"/>
            </a:xfrm>
            <a:prstGeom prst="rect">
              <a:avLst/>
            </a:prstGeom>
          </p:spPr>
        </p:pic>
      </p:grpSp>
    </p:spTree>
    <p:extLst>
      <p:ext uri="{BB962C8B-B14F-4D97-AF65-F5344CB8AC3E}">
        <p14:creationId xmlns:p14="http://schemas.microsoft.com/office/powerpoint/2010/main" val="353079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dirty="0"/>
              <a:t>Lägg till rubrik</a:t>
            </a:r>
          </a:p>
        </p:txBody>
      </p:sp>
      <p:sp>
        <p:nvSpPr>
          <p:cNvPr id="3" name="Platshållare för innehåll 2"/>
          <p:cNvSpPr>
            <a:spLocks noGrp="1"/>
          </p:cNvSpPr>
          <p:nvPr>
            <p:ph sz="half" idx="1" hasCustomPrompt="1"/>
          </p:nvPr>
        </p:nvSpPr>
        <p:spPr>
          <a:xfrm>
            <a:off x="669600" y="1648799"/>
            <a:ext cx="4719600" cy="3801600"/>
          </a:xfrm>
        </p:spPr>
        <p:txBody>
          <a:bodyPr lIns="36000" tIns="0"/>
          <a:lstStyle>
            <a:lvl1pPr>
              <a:defRPr/>
            </a:lvl1pPr>
          </a:lstStyle>
          <a:p>
            <a:pPr lvl="0"/>
            <a:r>
              <a:rPr lang="sv-SE" dirty="0"/>
              <a:t>Klicka här för att lägga till text/punktlista och klicka på symbolerna nedan för att lägga till diagram, media etc.</a:t>
            </a:r>
          </a:p>
          <a:p>
            <a:pPr lvl="0"/>
            <a:endParaRPr lang="sv-SE" dirty="0"/>
          </a:p>
        </p:txBody>
      </p:sp>
      <p:sp>
        <p:nvSpPr>
          <p:cNvPr id="4" name="Platshållare för innehåll 3"/>
          <p:cNvSpPr>
            <a:spLocks noGrp="1"/>
          </p:cNvSpPr>
          <p:nvPr>
            <p:ph sz="half" idx="2" hasCustomPrompt="1"/>
          </p:nvPr>
        </p:nvSpPr>
        <p:spPr>
          <a:xfrm>
            <a:off x="5706000" y="1648799"/>
            <a:ext cx="4719600" cy="3801600"/>
          </a:xfrm>
        </p:spPr>
        <p:txBody>
          <a:bodyPr lIns="36000" tIns="0"/>
          <a:lstStyle>
            <a:lvl1pPr>
              <a:defRPr/>
            </a:lvl1pPr>
          </a:lstStyle>
          <a:p>
            <a:pPr lvl="0"/>
            <a:r>
              <a:rPr lang="sv-SE" dirty="0"/>
              <a:t>Klicka här för att lägga till text/punktlista och klicka på symbolerna nedan för att lägga till diagram, media etc. </a:t>
            </a:r>
          </a:p>
        </p:txBody>
      </p:sp>
      <p:sp>
        <p:nvSpPr>
          <p:cNvPr id="5" name="Platshållare för datum 4"/>
          <p:cNvSpPr>
            <a:spLocks noGrp="1"/>
          </p:cNvSpPr>
          <p:nvPr>
            <p:ph type="dt" sz="half" idx="10"/>
          </p:nvPr>
        </p:nvSpPr>
        <p:spPr/>
        <p:txBody>
          <a:bodyPr/>
          <a:lstStyle/>
          <a:p>
            <a:fld id="{CEFD04FD-0136-41EA-89F0-8F041D7B6798}" type="datetimeFigureOut">
              <a:rPr lang="sv-SE" smtClean="0"/>
              <a:t>2019-12-05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116062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69600" y="748800"/>
            <a:ext cx="9777600" cy="507600"/>
          </a:xfrm>
        </p:spPr>
        <p:txBody>
          <a:bodyPr lIns="36000"/>
          <a:lstStyle>
            <a:lvl1pPr>
              <a:defRPr/>
            </a:lvl1pPr>
          </a:lstStyle>
          <a:p>
            <a:r>
              <a:rPr lang="sv-SE" dirty="0"/>
              <a:t>Lägg till rubrik</a:t>
            </a:r>
          </a:p>
        </p:txBody>
      </p:sp>
      <p:sp>
        <p:nvSpPr>
          <p:cNvPr id="3" name="Platshållare för text 2"/>
          <p:cNvSpPr>
            <a:spLocks noGrp="1"/>
          </p:cNvSpPr>
          <p:nvPr>
            <p:ph type="body" idx="1" hasCustomPrompt="1"/>
          </p:nvPr>
        </p:nvSpPr>
        <p:spPr>
          <a:xfrm>
            <a:off x="669600" y="1648800"/>
            <a:ext cx="4719600" cy="331200"/>
          </a:xfrm>
        </p:spPr>
        <p:txBody>
          <a:bodyPr lIns="36000" tIns="0" anchor="ct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Lägg till underrubrik</a:t>
            </a:r>
          </a:p>
        </p:txBody>
      </p:sp>
      <p:sp>
        <p:nvSpPr>
          <p:cNvPr id="4" name="Platshållare för innehåll 3"/>
          <p:cNvSpPr>
            <a:spLocks noGrp="1"/>
          </p:cNvSpPr>
          <p:nvPr>
            <p:ph sz="half" idx="2" hasCustomPrompt="1"/>
          </p:nvPr>
        </p:nvSpPr>
        <p:spPr>
          <a:xfrm>
            <a:off x="669600" y="2152799"/>
            <a:ext cx="4719600" cy="3297600"/>
          </a:xfrm>
        </p:spPr>
        <p:txBody>
          <a:bodyPr lIns="36000" tIns="0"/>
          <a:lstStyle>
            <a:lvl1pPr>
              <a:defRPr/>
            </a:lvl1pPr>
          </a:lstStyle>
          <a:p>
            <a:pPr lvl="0"/>
            <a:r>
              <a:rPr lang="sv-SE" dirty="0"/>
              <a:t>Klicka här för att lägga till text/punktlista och klicka på symbolerna nedan för att lägga till diagram, media etc.</a:t>
            </a:r>
          </a:p>
        </p:txBody>
      </p:sp>
      <p:sp>
        <p:nvSpPr>
          <p:cNvPr id="5" name="Platshållare för text 4"/>
          <p:cNvSpPr>
            <a:spLocks noGrp="1"/>
          </p:cNvSpPr>
          <p:nvPr>
            <p:ph type="body" sz="quarter" idx="3" hasCustomPrompt="1"/>
          </p:nvPr>
        </p:nvSpPr>
        <p:spPr>
          <a:xfrm>
            <a:off x="5727600" y="1648800"/>
            <a:ext cx="4719600" cy="331200"/>
          </a:xfrm>
        </p:spPr>
        <p:txBody>
          <a:bodyPr lIns="36000" tIns="0" anchor="ct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Lägg till underrubrik</a:t>
            </a:r>
          </a:p>
        </p:txBody>
      </p:sp>
      <p:sp>
        <p:nvSpPr>
          <p:cNvPr id="6" name="Platshållare för innehåll 5"/>
          <p:cNvSpPr>
            <a:spLocks noGrp="1"/>
          </p:cNvSpPr>
          <p:nvPr>
            <p:ph sz="quarter" idx="4" hasCustomPrompt="1"/>
          </p:nvPr>
        </p:nvSpPr>
        <p:spPr>
          <a:xfrm>
            <a:off x="5727600" y="2142397"/>
            <a:ext cx="4719600" cy="3297600"/>
          </a:xfrm>
        </p:spPr>
        <p:txBody>
          <a:bodyPr lIns="36000" tIns="0"/>
          <a:lstStyle>
            <a:lvl1pPr>
              <a:defRPr/>
            </a:lvl1pPr>
          </a:lstStyle>
          <a:p>
            <a:pPr lvl="0"/>
            <a:r>
              <a:rPr lang="sv-SE" dirty="0"/>
              <a:t>Klicka här för att lägga till text/punktlista och klicka på symbolerna nedan för att lägga till diagram, media etc.</a:t>
            </a:r>
          </a:p>
        </p:txBody>
      </p:sp>
      <p:sp>
        <p:nvSpPr>
          <p:cNvPr id="7" name="Platshållare för datum 6"/>
          <p:cNvSpPr>
            <a:spLocks noGrp="1"/>
          </p:cNvSpPr>
          <p:nvPr>
            <p:ph type="dt" sz="half" idx="10"/>
          </p:nvPr>
        </p:nvSpPr>
        <p:spPr/>
        <p:txBody>
          <a:bodyPr/>
          <a:lstStyle/>
          <a:p>
            <a:fld id="{CEFD04FD-0136-41EA-89F0-8F041D7B6798}" type="datetimeFigureOut">
              <a:rPr lang="sv-SE" smtClean="0"/>
              <a:t>2019-12-05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210682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dirty="0"/>
              <a:t>Lägg till rubrik</a:t>
            </a:r>
          </a:p>
        </p:txBody>
      </p:sp>
      <p:sp>
        <p:nvSpPr>
          <p:cNvPr id="3" name="Platshållare för datum 2"/>
          <p:cNvSpPr>
            <a:spLocks noGrp="1"/>
          </p:cNvSpPr>
          <p:nvPr>
            <p:ph type="dt" sz="half" idx="10"/>
          </p:nvPr>
        </p:nvSpPr>
        <p:spPr/>
        <p:txBody>
          <a:bodyPr/>
          <a:lstStyle/>
          <a:p>
            <a:fld id="{CEFD04FD-0136-41EA-89F0-8F041D7B6798}" type="datetimeFigureOut">
              <a:rPr lang="sv-SE" smtClean="0"/>
              <a:t>2019-12-05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295219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EFD04FD-0136-41EA-89F0-8F041D7B6798}" type="datetimeFigureOut">
              <a:rPr lang="sv-SE" smtClean="0"/>
              <a:t>2019-12-05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656154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 eget foto">
    <p:spTree>
      <p:nvGrpSpPr>
        <p:cNvPr id="1" name=""/>
        <p:cNvGrpSpPr/>
        <p:nvPr/>
      </p:nvGrpSpPr>
      <p:grpSpPr>
        <a:xfrm>
          <a:off x="0" y="0"/>
          <a:ext cx="0" cy="0"/>
          <a:chOff x="0" y="0"/>
          <a:chExt cx="0" cy="0"/>
        </a:xfrm>
      </p:grpSpPr>
      <p:sp>
        <p:nvSpPr>
          <p:cNvPr id="14" name="Platshållare för bild 7"/>
          <p:cNvSpPr>
            <a:spLocks noGrp="1"/>
          </p:cNvSpPr>
          <p:nvPr>
            <p:ph type="pic" sz="quarter" idx="13" hasCustomPrompt="1"/>
          </p:nvPr>
        </p:nvSpPr>
        <p:spPr>
          <a:xfrm>
            <a:off x="0" y="0"/>
            <a:ext cx="12192000" cy="6858000"/>
          </a:xfrm>
        </p:spPr>
        <p:txBody>
          <a:bodyPr tIns="144000"/>
          <a:lstStyle>
            <a:lvl1pPr marL="0" indent="0" algn="ctr">
              <a:buFontTx/>
              <a:buNone/>
              <a:defRPr/>
            </a:lvl1pPr>
          </a:lstStyle>
          <a:p>
            <a:r>
              <a:rPr lang="sv-SE" dirty="0"/>
              <a:t>Dra bilden till platshållaren eller klicka på ikonen nedan för att lägga till ny bakgrund </a:t>
            </a:r>
          </a:p>
        </p:txBody>
      </p:sp>
      <p:sp>
        <p:nvSpPr>
          <p:cNvPr id="12" name="Rektangel 11">
            <a:extLst>
              <a:ext uri="{FF2B5EF4-FFF2-40B4-BE49-F238E27FC236}">
                <a16:creationId xmlns:a16="http://schemas.microsoft.com/office/drawing/2014/main" id="{9B55AD83-2094-044D-8A4B-BD3BFF5C677C}"/>
              </a:ext>
            </a:extLst>
          </p:cNvPr>
          <p:cNvSpPr/>
          <p:nvPr userDrawn="1"/>
        </p:nvSpPr>
        <p:spPr>
          <a:xfrm>
            <a:off x="0" y="5432628"/>
            <a:ext cx="12192000" cy="850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4500A040-5F8D-904E-BC4E-22E3428F6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5326" y="5432628"/>
            <a:ext cx="2614458" cy="853177"/>
          </a:xfrm>
          <a:prstGeom prst="rect">
            <a:avLst/>
          </a:prstGeom>
        </p:spPr>
      </p:pic>
      <p:sp>
        <p:nvSpPr>
          <p:cNvPr id="2" name="Rubrik 1"/>
          <p:cNvSpPr>
            <a:spLocks noGrp="1"/>
          </p:cNvSpPr>
          <p:nvPr>
            <p:ph type="ctrTitle" hasCustomPrompt="1"/>
          </p:nvPr>
        </p:nvSpPr>
        <p:spPr>
          <a:xfrm>
            <a:off x="652530" y="3640348"/>
            <a:ext cx="10886941" cy="1496428"/>
          </a:xfrm>
          <a:solidFill>
            <a:schemeClr val="tx1">
              <a:alpha val="0"/>
            </a:schemeClr>
          </a:solidFill>
        </p:spPr>
        <p:txBody>
          <a:bodyPr anchor="b"/>
          <a:lstStyle>
            <a:lvl1pPr algn="ctr">
              <a:defRPr sz="7200" b="0" i="0" cap="all" baseline="0">
                <a:latin typeface="Meet Me In Brooklyn" panose="02000506000000020004" pitchFamily="2" charset="0"/>
              </a:defRPr>
            </a:lvl1pPr>
          </a:lstStyle>
          <a:p>
            <a:r>
              <a:rPr lang="sv-SE" dirty="0"/>
              <a:t>Lägg till rubrik</a:t>
            </a:r>
            <a:br>
              <a:rPr lang="sv-SE" dirty="0"/>
            </a:br>
            <a:r>
              <a:rPr lang="sv-SE" dirty="0"/>
              <a:t>i rött eller svart</a:t>
            </a:r>
          </a:p>
        </p:txBody>
      </p:sp>
      <p:sp>
        <p:nvSpPr>
          <p:cNvPr id="4" name="Platshållare för datum 3"/>
          <p:cNvSpPr>
            <a:spLocks noGrp="1"/>
          </p:cNvSpPr>
          <p:nvPr>
            <p:ph type="dt" sz="half" idx="10"/>
          </p:nvPr>
        </p:nvSpPr>
        <p:spPr/>
        <p:txBody>
          <a:bodyPr/>
          <a:lstStyle/>
          <a:p>
            <a:fld id="{CEFD04FD-0136-41EA-89F0-8F041D7B6798}" type="datetimeFigureOut">
              <a:rPr lang="sv-SE" smtClean="0"/>
              <a:t>2019-12-05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DAAF25B-20E9-4EB5-8B4F-D2AC0A592DDB}" type="slidenum">
              <a:rPr lang="sv-SE" smtClean="0"/>
              <a:t>‹#›</a:t>
            </a:fld>
            <a:endParaRPr lang="sv-SE"/>
          </a:p>
        </p:txBody>
      </p:sp>
      <p:sp>
        <p:nvSpPr>
          <p:cNvPr id="11" name="Rektangel 10"/>
          <p:cNvSpPr/>
          <p:nvPr/>
        </p:nvSpPr>
        <p:spPr>
          <a:xfrm>
            <a:off x="10376080" y="5666704"/>
            <a:ext cx="1327823" cy="4979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Underrubrik 2"/>
          <p:cNvSpPr>
            <a:spLocks noGrp="1"/>
          </p:cNvSpPr>
          <p:nvPr>
            <p:ph type="subTitle" idx="1" hasCustomPrompt="1"/>
          </p:nvPr>
        </p:nvSpPr>
        <p:spPr>
          <a:xfrm>
            <a:off x="648228" y="5706722"/>
            <a:ext cx="5115263" cy="334851"/>
          </a:xfrm>
        </p:spPr>
        <p:txBody>
          <a:bodyPr anchor="b">
            <a:noAutofit/>
          </a:bodyPr>
          <a:lstStyle>
            <a:lvl1pPr marL="0" indent="0" algn="l">
              <a:buFontTx/>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Presentation DD månad ÅÅÅÅ</a:t>
            </a:r>
          </a:p>
        </p:txBody>
      </p:sp>
    </p:spTree>
    <p:extLst>
      <p:ext uri="{BB962C8B-B14F-4D97-AF65-F5344CB8AC3E}">
        <p14:creationId xmlns:p14="http://schemas.microsoft.com/office/powerpoint/2010/main" val="498134810"/>
      </p:ext>
    </p:extLst>
  </p:cSld>
  <p:clrMapOvr>
    <a:masterClrMapping/>
  </p:clrMapOvr>
  <p:extLst mod="1">
    <p:ext uri="{DCECCB84-F9BA-43D5-87BE-67443E8EF086}">
      <p15:sldGuideLst xmlns:p15="http://schemas.microsoft.com/office/powerpoint/2012/main">
        <p15:guide id="1" orient="horz" pos="2160">
          <p15:clr>
            <a:srgbClr val="FBAE40"/>
          </p15:clr>
        </p15:guide>
        <p15:guide id="2" pos="65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vsnittsrubrik eget foto">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0" y="0"/>
            <a:ext cx="12192000" cy="6858000"/>
          </a:xfrm>
        </p:spPr>
        <p:txBody>
          <a:bodyPr tIns="144000"/>
          <a:lstStyle>
            <a:lvl1pPr marL="0" indent="0" algn="ctr">
              <a:buFontTx/>
              <a:buNone/>
              <a:defRPr/>
            </a:lvl1pPr>
          </a:lstStyle>
          <a:p>
            <a:r>
              <a:rPr lang="sv-SE" dirty="0"/>
              <a:t>Dra bilden till platshållaren eller klicka på ikonen nedan för att lägga till den i bakgrunden </a:t>
            </a:r>
          </a:p>
        </p:txBody>
      </p:sp>
      <p:sp>
        <p:nvSpPr>
          <p:cNvPr id="2" name="Rubrik 1"/>
          <p:cNvSpPr>
            <a:spLocks noGrp="1"/>
          </p:cNvSpPr>
          <p:nvPr>
            <p:ph type="title" hasCustomPrompt="1"/>
          </p:nvPr>
        </p:nvSpPr>
        <p:spPr>
          <a:xfrm>
            <a:off x="652800" y="3674853"/>
            <a:ext cx="10886400" cy="1502671"/>
          </a:xfrm>
          <a:solidFill>
            <a:schemeClr val="tx1">
              <a:alpha val="0"/>
            </a:schemeClr>
          </a:solidFill>
        </p:spPr>
        <p:txBody>
          <a:bodyPr anchor="b">
            <a:noAutofit/>
          </a:bodyPr>
          <a:lstStyle>
            <a:lvl1pPr algn="ctr">
              <a:defRPr sz="5400" b="0" i="0" cap="all" baseline="0">
                <a:latin typeface="Meet Me In Brooklyn" panose="02000506000000020004" pitchFamily="2" charset="0"/>
              </a:defRPr>
            </a:lvl1pPr>
          </a:lstStyle>
          <a:p>
            <a:r>
              <a:rPr lang="sv-SE" dirty="0"/>
              <a:t>Lägg till avsnittsrubrik </a:t>
            </a:r>
            <a:br>
              <a:rPr lang="sv-SE" dirty="0"/>
            </a:br>
            <a:r>
              <a:rPr lang="sv-SE" dirty="0"/>
              <a:t>i rött, svart eller vitt</a:t>
            </a:r>
          </a:p>
        </p:txBody>
      </p:sp>
      <p:sp>
        <p:nvSpPr>
          <p:cNvPr id="3" name="Platshållare för datum 2"/>
          <p:cNvSpPr>
            <a:spLocks noGrp="1"/>
          </p:cNvSpPr>
          <p:nvPr>
            <p:ph type="dt" sz="half" idx="10"/>
          </p:nvPr>
        </p:nvSpPr>
        <p:spPr/>
        <p:txBody>
          <a:bodyPr/>
          <a:lstStyle/>
          <a:p>
            <a:fld id="{CEFD04FD-0136-41EA-89F0-8F041D7B6798}" type="datetimeFigureOut">
              <a:rPr lang="sv-SE" smtClean="0"/>
              <a:t>2019-12-05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
        <p:nvSpPr>
          <p:cNvPr id="10" name="Rektangel 9">
            <a:extLst>
              <a:ext uri="{FF2B5EF4-FFF2-40B4-BE49-F238E27FC236}">
                <a16:creationId xmlns:a16="http://schemas.microsoft.com/office/drawing/2014/main" id="{5CD35C68-ADBF-A643-ABE8-7B7593ACE98C}"/>
              </a:ext>
            </a:extLst>
          </p:cNvPr>
          <p:cNvSpPr/>
          <p:nvPr userDrawn="1"/>
        </p:nvSpPr>
        <p:spPr>
          <a:xfrm>
            <a:off x="9283075" y="5429694"/>
            <a:ext cx="2908925" cy="85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2D31B429-7D84-A741-8B3B-87AF64CF0E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83075" y="5429694"/>
            <a:ext cx="2614458" cy="853177"/>
          </a:xfrm>
          <a:prstGeom prst="rect">
            <a:avLst/>
          </a:prstGeom>
        </p:spPr>
      </p:pic>
    </p:spTree>
    <p:extLst>
      <p:ext uri="{BB962C8B-B14F-4D97-AF65-F5344CB8AC3E}">
        <p14:creationId xmlns:p14="http://schemas.microsoft.com/office/powerpoint/2010/main" val="1430714966"/>
      </p:ext>
    </p:extLst>
  </p:cSld>
  <p:clrMapOvr>
    <a:masterClrMapping/>
  </p:clrMapOvr>
  <p:extLst mod="1">
    <p:ext uri="{DCECCB84-F9BA-43D5-87BE-67443E8EF086}">
      <p15:sldGuideLst xmlns:p15="http://schemas.microsoft.com/office/powerpoint/2012/main">
        <p15:guide id="1" orient="horz" pos="397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9600" y="748800"/>
            <a:ext cx="9777600" cy="507600"/>
          </a:xfrm>
          <a:prstGeom prst="rect">
            <a:avLst/>
          </a:prstGeom>
        </p:spPr>
        <p:txBody>
          <a:bodyPr vert="horz" lIns="36000" tIns="45720" rIns="91440" bIns="45720" rtlCol="0" anchor="ctr">
            <a:noAutofit/>
          </a:bodyPr>
          <a:lstStyle/>
          <a:p>
            <a:r>
              <a:rPr lang="sv-SE" dirty="0"/>
              <a:t>Lägg till rubrik</a:t>
            </a:r>
          </a:p>
        </p:txBody>
      </p:sp>
      <p:sp>
        <p:nvSpPr>
          <p:cNvPr id="3" name="Platshållare för text 2"/>
          <p:cNvSpPr>
            <a:spLocks noGrp="1"/>
          </p:cNvSpPr>
          <p:nvPr>
            <p:ph type="body" idx="1"/>
          </p:nvPr>
        </p:nvSpPr>
        <p:spPr>
          <a:xfrm>
            <a:off x="669600" y="1648800"/>
            <a:ext cx="9777600" cy="3801600"/>
          </a:xfrm>
          <a:prstGeom prst="rect">
            <a:avLst/>
          </a:prstGeom>
        </p:spPr>
        <p:txBody>
          <a:bodyPr vert="horz" lIns="36000" tIns="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9600" y="6282871"/>
            <a:ext cx="2743200" cy="365125"/>
          </a:xfrm>
          <a:prstGeom prst="rect">
            <a:avLst/>
          </a:prstGeom>
        </p:spPr>
        <p:txBody>
          <a:bodyPr vert="horz" lIns="91440" tIns="45720" rIns="91440" bIns="45720" rtlCol="0" anchor="ctr"/>
          <a:lstStyle>
            <a:lvl1pPr algn="l">
              <a:defRPr sz="1200">
                <a:solidFill>
                  <a:schemeClr val="tx1"/>
                </a:solidFill>
              </a:defRPr>
            </a:lvl1pPr>
          </a:lstStyle>
          <a:p>
            <a:fld id="{CEFD04FD-0136-41EA-89F0-8F041D7B6798}" type="datetimeFigureOut">
              <a:rPr lang="sv-SE" smtClean="0"/>
              <a:t>2019-12-05</a:t>
            </a:fld>
            <a:endParaRPr lang="sv-SE"/>
          </a:p>
        </p:txBody>
      </p:sp>
      <p:sp>
        <p:nvSpPr>
          <p:cNvPr id="5" name="Platshållare för sidfot 4"/>
          <p:cNvSpPr>
            <a:spLocks noGrp="1"/>
          </p:cNvSpPr>
          <p:nvPr>
            <p:ph type="ftr" sz="quarter" idx="3"/>
          </p:nvPr>
        </p:nvSpPr>
        <p:spPr>
          <a:xfrm>
            <a:off x="3870000" y="6282871"/>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p:cNvSpPr>
            <a:spLocks noGrp="1"/>
          </p:cNvSpPr>
          <p:nvPr>
            <p:ph type="sldNum" sz="quarter" idx="4"/>
          </p:nvPr>
        </p:nvSpPr>
        <p:spPr>
          <a:xfrm>
            <a:off x="8442000" y="6282871"/>
            <a:ext cx="624508" cy="365125"/>
          </a:xfrm>
          <a:prstGeom prst="rect">
            <a:avLst/>
          </a:prstGeom>
        </p:spPr>
        <p:txBody>
          <a:bodyPr vert="horz" lIns="91440" tIns="45720" rIns="91440" bIns="45720" rtlCol="0" anchor="ctr"/>
          <a:lstStyle>
            <a:lvl1pPr algn="r">
              <a:defRPr sz="1200">
                <a:solidFill>
                  <a:schemeClr val="tx1"/>
                </a:solidFill>
              </a:defRPr>
            </a:lvl1pPr>
          </a:lstStyle>
          <a:p>
            <a:fld id="{BDAAF25B-20E9-4EB5-8B4F-D2AC0A592DDB}" type="slidenum">
              <a:rPr lang="sv-SE" smtClean="0"/>
              <a:t>‹#›</a:t>
            </a:fld>
            <a:endParaRPr lang="sv-SE"/>
          </a:p>
        </p:txBody>
      </p:sp>
      <p:cxnSp>
        <p:nvCxnSpPr>
          <p:cNvPr id="17" name="Rak koppling 16"/>
          <p:cNvCxnSpPr>
            <a:cxnSpLocks/>
          </p:cNvCxnSpPr>
          <p:nvPr/>
        </p:nvCxnSpPr>
        <p:spPr>
          <a:xfrm>
            <a:off x="506995" y="5866635"/>
            <a:ext cx="11204978" cy="0"/>
          </a:xfrm>
          <a:prstGeom prst="line">
            <a:avLst/>
          </a:prstGeom>
        </p:spPr>
        <p:style>
          <a:lnRef idx="1">
            <a:schemeClr val="dk1"/>
          </a:lnRef>
          <a:fillRef idx="0">
            <a:schemeClr val="dk1"/>
          </a:fillRef>
          <a:effectRef idx="0">
            <a:schemeClr val="dk1"/>
          </a:effectRef>
          <a:fontRef idx="minor">
            <a:schemeClr val="tx1"/>
          </a:fontRef>
        </p:style>
      </p:cxnSp>
      <p:pic>
        <p:nvPicPr>
          <p:cNvPr id="8" name="Bildobjekt 7">
            <a:extLst>
              <a:ext uri="{FF2B5EF4-FFF2-40B4-BE49-F238E27FC236}">
                <a16:creationId xmlns:a16="http://schemas.microsoft.com/office/drawing/2014/main" id="{666A7EF9-413E-054C-9638-69D7090BB0B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275326" y="5998317"/>
            <a:ext cx="2614458" cy="853177"/>
          </a:xfrm>
          <a:prstGeom prst="rect">
            <a:avLst/>
          </a:prstGeom>
        </p:spPr>
      </p:pic>
    </p:spTree>
    <p:extLst>
      <p:ext uri="{BB962C8B-B14F-4D97-AF65-F5344CB8AC3E}">
        <p14:creationId xmlns:p14="http://schemas.microsoft.com/office/powerpoint/2010/main" val="2578247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p:titleStyle>
    <p:bodyStyle>
      <a:lvl1pPr marL="144000" indent="-144000" algn="l" defTabSz="914400" rtl="0" eaLnBrk="1" latinLnBrk="0" hangingPunct="1">
        <a:lnSpc>
          <a:spcPct val="90000"/>
        </a:lnSpc>
        <a:spcBef>
          <a:spcPts val="1000"/>
        </a:spcBef>
        <a:buClr>
          <a:schemeClr val="accent1"/>
        </a:buClr>
        <a:buSzPct val="90000"/>
        <a:buFont typeface="Arial" panose="020B0604020202020204" pitchFamily="34" charset="0"/>
        <a:buChar char="•"/>
        <a:defRPr sz="2000" kern="1200">
          <a:solidFill>
            <a:schemeClr val="tx1"/>
          </a:solidFill>
          <a:latin typeface="+mn-lt"/>
          <a:ea typeface="+mn-ea"/>
          <a:cs typeface="+mn-cs"/>
        </a:defRPr>
      </a:lvl1pPr>
      <a:lvl2pPr marL="504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2pPr>
      <a:lvl3pPr marL="792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3pPr>
      <a:lvl4pPr marL="1080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400" kern="1200">
          <a:solidFill>
            <a:schemeClr val="tx1"/>
          </a:solidFill>
          <a:latin typeface="+mn-lt"/>
          <a:ea typeface="+mn-ea"/>
          <a:cs typeface="+mn-cs"/>
        </a:defRPr>
      </a:lvl4pPr>
      <a:lvl5pPr marL="1368000" indent="-144000" algn="l" defTabSz="914400" rtl="0" eaLnBrk="1" latinLnBrk="0" hangingPunct="1">
        <a:lnSpc>
          <a:spcPct val="90000"/>
        </a:lnSpc>
        <a:spcBef>
          <a:spcPts val="500"/>
        </a:spcBef>
        <a:buClr>
          <a:schemeClr val="accent1"/>
        </a:buClr>
        <a:buSzPct val="9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6516">
          <p15:clr>
            <a:srgbClr val="F26B43"/>
          </p15:clr>
        </p15:guide>
        <p15:guide id="3" orient="horz" pos="3838">
          <p15:clr>
            <a:srgbClr val="F26B43"/>
          </p15:clr>
        </p15:guide>
        <p15:guide id="4" pos="73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Kommunikationsplan för </a:t>
            </a:r>
            <a:br>
              <a:rPr lang="sv-SE" dirty="0"/>
            </a:br>
            <a:r>
              <a:rPr lang="sv-SE" dirty="0"/>
              <a:t>xxx-kretsen</a:t>
            </a:r>
          </a:p>
        </p:txBody>
      </p:sp>
    </p:spTree>
    <p:extLst>
      <p:ext uri="{BB962C8B-B14F-4D97-AF65-F5344CB8AC3E}">
        <p14:creationId xmlns:p14="http://schemas.microsoft.com/office/powerpoint/2010/main" val="318925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en kommunikationsplan?</a:t>
            </a:r>
          </a:p>
        </p:txBody>
      </p:sp>
      <p:sp>
        <p:nvSpPr>
          <p:cNvPr id="3" name="Platshållare för innehåll 2"/>
          <p:cNvSpPr>
            <a:spLocks noGrp="1"/>
          </p:cNvSpPr>
          <p:nvPr>
            <p:ph idx="1"/>
          </p:nvPr>
        </p:nvSpPr>
        <p:spPr/>
        <p:txBody>
          <a:bodyPr/>
          <a:lstStyle/>
          <a:p>
            <a:r>
              <a:rPr lang="sv-SE" dirty="0"/>
              <a:t>En kommunikationsplan är ett bra hjälpmedel för att få en överblick och samordna aktiviteter som behövs göras för att uppnå ett visst mål.</a:t>
            </a:r>
          </a:p>
          <a:p>
            <a:r>
              <a:rPr lang="sv-SE" dirty="0"/>
              <a:t>En kommunikationsplan kan variera i omfattning. Ibland kan det räcka att bara ha en välarbetad aktivitetsplan. Det som alltid behöver finnas är dock att man besvarat frågan ”Vad vill vi uppnå med vår kommunikation”?</a:t>
            </a:r>
          </a:p>
          <a:p>
            <a:r>
              <a:rPr lang="sv-SE" dirty="0"/>
              <a:t>Utse gärna en person i styrelsen som är huvudansvarig för kommunikationsplanen som har som uppgift att se till att den är levande och efterföljs samt utvärderas löpande. Det betyder inte att det bara är en person som måste utföra aktiviteterna. Även om kretsen har en egen ”kommunikationsgrupp” är det bra att någon i styrelsen är ansvarig för den löpande kontakten med den/de som utför kommunikationsinsatserna.</a:t>
            </a:r>
          </a:p>
          <a:p>
            <a:endParaRPr lang="sv-SE" dirty="0"/>
          </a:p>
          <a:p>
            <a:endParaRPr lang="sv-SE" dirty="0"/>
          </a:p>
        </p:txBody>
      </p:sp>
    </p:spTree>
    <p:extLst>
      <p:ext uri="{BB962C8B-B14F-4D97-AF65-F5344CB8AC3E}">
        <p14:creationId xmlns:p14="http://schemas.microsoft.com/office/powerpoint/2010/main" val="178458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Nuläge och mål</a:t>
            </a:r>
          </a:p>
        </p:txBody>
      </p:sp>
      <p:sp>
        <p:nvSpPr>
          <p:cNvPr id="3" name="Platshållare för innehåll 2"/>
          <p:cNvSpPr>
            <a:spLocks noGrp="1"/>
          </p:cNvSpPr>
          <p:nvPr>
            <p:ph sz="half" idx="1"/>
          </p:nvPr>
        </p:nvSpPr>
        <p:spPr>
          <a:ln>
            <a:solidFill>
              <a:schemeClr val="accent2"/>
            </a:solidFill>
          </a:ln>
        </p:spPr>
        <p:style>
          <a:lnRef idx="1">
            <a:schemeClr val="accent5"/>
          </a:lnRef>
          <a:fillRef idx="2">
            <a:schemeClr val="accent5"/>
          </a:fillRef>
          <a:effectRef idx="1">
            <a:schemeClr val="accent5"/>
          </a:effectRef>
          <a:fontRef idx="minor">
            <a:schemeClr val="dk1"/>
          </a:fontRef>
        </p:style>
        <p:txBody>
          <a:bodyPr/>
          <a:lstStyle/>
          <a:p>
            <a:pPr marL="0" indent="0">
              <a:buNone/>
            </a:pPr>
            <a:r>
              <a:rPr lang="sv-SE" dirty="0"/>
              <a:t>Börja med att besvara frågan </a:t>
            </a:r>
          </a:p>
          <a:p>
            <a:pPr marL="0" indent="0" algn="ctr">
              <a:buNone/>
            </a:pPr>
            <a:r>
              <a:rPr lang="sv-SE" b="1" dirty="0"/>
              <a:t>”Vad är det vi vill uppnå med kommunikationen?” </a:t>
            </a:r>
          </a:p>
          <a:p>
            <a:pPr marL="0" indent="0">
              <a:buNone/>
            </a:pPr>
            <a:r>
              <a:rPr lang="sv-SE" dirty="0"/>
              <a:t>Är målet att informera om kretsens verksamhet för att nå ut till fler som behöver vårt stöd? Eller att rekrytera nya frivilliga till en specifik verksamhet?</a:t>
            </a:r>
          </a:p>
          <a:p>
            <a:pPr marL="0" indent="0">
              <a:buNone/>
            </a:pPr>
            <a:r>
              <a:rPr lang="sv-SE" dirty="0"/>
              <a:t>Det kan underlätta att kort beskriva nuvarande situation för att alla ska veta vad man utgår ifrån.</a:t>
            </a:r>
          </a:p>
        </p:txBody>
      </p:sp>
      <p:sp>
        <p:nvSpPr>
          <p:cNvPr id="4" name="Platshållare för innehåll 3"/>
          <p:cNvSpPr>
            <a:spLocks noGrp="1"/>
          </p:cNvSpPr>
          <p:nvPr>
            <p:ph sz="half" idx="2"/>
          </p:nvPr>
        </p:nvSpPr>
        <p:spPr/>
        <p:style>
          <a:lnRef idx="1">
            <a:schemeClr val="accent3"/>
          </a:lnRef>
          <a:fillRef idx="2">
            <a:schemeClr val="accent3"/>
          </a:fillRef>
          <a:effectRef idx="1">
            <a:schemeClr val="accent3"/>
          </a:effectRef>
          <a:fontRef idx="minor">
            <a:schemeClr val="dk1"/>
          </a:fontRef>
        </p:style>
        <p:txBody>
          <a:bodyPr/>
          <a:lstStyle/>
          <a:p>
            <a:pPr marL="0" indent="0">
              <a:buNone/>
            </a:pPr>
            <a:r>
              <a:rPr lang="sv-SE" sz="1400" dirty="0"/>
              <a:t>Exempel:</a:t>
            </a:r>
          </a:p>
          <a:p>
            <a:pPr marL="0" indent="0">
              <a:buNone/>
            </a:pPr>
            <a:r>
              <a:rPr lang="sv-SE" sz="1400" dirty="0"/>
              <a:t>Forsborgskretsen är en krets i mellan-Sverige som har en second </a:t>
            </a:r>
            <a:r>
              <a:rPr lang="sv-SE" sz="1400" dirty="0" err="1"/>
              <a:t>handbutik</a:t>
            </a:r>
            <a:r>
              <a:rPr lang="sv-SE" sz="1400" dirty="0"/>
              <a:t>, bedriver verksamheter för nyanlända  på orten och de jobbar även aktivt med att förstärka sin krisberedskap och ska börja samarbeta mer med kommunen kring detta. De har dock haft problem med att många inte känner till kretsens verksamheter och vad de erbjuder de olika målgrupperna. Kretsen har också en utmaning i att rekrytera nya frivilliga.</a:t>
            </a:r>
          </a:p>
          <a:p>
            <a:pPr marL="0" indent="0">
              <a:buNone/>
            </a:pPr>
            <a:endParaRPr lang="sv-SE" sz="1400" dirty="0"/>
          </a:p>
          <a:p>
            <a:pPr marL="0" indent="0">
              <a:buNone/>
            </a:pPr>
            <a:r>
              <a:rPr lang="sv-SE" sz="1400" b="1" dirty="0"/>
              <a:t>Forsborgskretsens mål med sin kommunikation:</a:t>
            </a:r>
          </a:p>
          <a:p>
            <a:pPr marL="0" indent="0" algn="ctr">
              <a:buNone/>
            </a:pPr>
            <a:r>
              <a:rPr lang="sv-SE" sz="1400" dirty="0"/>
              <a:t>Fler i Forsborg ska känna till vad Röda Korset erbjuder samt att de under året vill rekrytera 30 nya frivilliga.</a:t>
            </a:r>
          </a:p>
        </p:txBody>
      </p:sp>
    </p:spTree>
    <p:extLst>
      <p:ext uri="{BB962C8B-B14F-4D97-AF65-F5344CB8AC3E}">
        <p14:creationId xmlns:p14="http://schemas.microsoft.com/office/powerpoint/2010/main" val="274403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29"/>
          <p:cNvGrpSpPr>
            <a:grpSpLocks/>
          </p:cNvGrpSpPr>
          <p:nvPr/>
        </p:nvGrpSpPr>
        <p:grpSpPr bwMode="auto">
          <a:xfrm>
            <a:off x="6228331" y="1002600"/>
            <a:ext cx="4757738" cy="4752975"/>
            <a:chOff x="1830364" y="692696"/>
            <a:chExt cx="4901876" cy="4896544"/>
          </a:xfrm>
        </p:grpSpPr>
        <p:sp>
          <p:nvSpPr>
            <p:cNvPr id="5" name="Rektangel 6"/>
            <p:cNvSpPr>
              <a:spLocks noChangeArrowheads="1"/>
            </p:cNvSpPr>
            <p:nvPr/>
          </p:nvSpPr>
          <p:spPr bwMode="auto">
            <a:xfrm>
              <a:off x="2411760" y="1268760"/>
              <a:ext cx="2160240" cy="2160240"/>
            </a:xfrm>
            <a:prstGeom prst="rect">
              <a:avLst/>
            </a:prstGeom>
            <a:solidFill>
              <a:srgbClr val="CCECFF">
                <a:alpha val="56078"/>
              </a:srgbClr>
            </a:solidFill>
            <a:ln w="9525" algn="ctr">
              <a:noFill/>
              <a:round/>
              <a:headEnd/>
              <a:tailEnd/>
            </a:ln>
          </p:spPr>
          <p:txBody>
            <a:bodyPr/>
            <a:lstStyle/>
            <a:p>
              <a:endParaRPr lang="sv-SE"/>
            </a:p>
          </p:txBody>
        </p:sp>
        <p:sp>
          <p:nvSpPr>
            <p:cNvPr id="6" name="Rektangel 7"/>
            <p:cNvSpPr>
              <a:spLocks noChangeArrowheads="1"/>
            </p:cNvSpPr>
            <p:nvPr/>
          </p:nvSpPr>
          <p:spPr bwMode="auto">
            <a:xfrm>
              <a:off x="2411760" y="3429000"/>
              <a:ext cx="2160240" cy="2160240"/>
            </a:xfrm>
            <a:prstGeom prst="rect">
              <a:avLst/>
            </a:prstGeom>
            <a:solidFill>
              <a:srgbClr val="FAB8D9">
                <a:alpha val="55685"/>
              </a:srgbClr>
            </a:solidFill>
            <a:ln w="9525" algn="ctr">
              <a:noFill/>
              <a:round/>
              <a:headEnd/>
              <a:tailEnd/>
            </a:ln>
          </p:spPr>
          <p:txBody>
            <a:bodyPr/>
            <a:lstStyle/>
            <a:p>
              <a:endParaRPr lang="sv-SE"/>
            </a:p>
          </p:txBody>
        </p:sp>
        <p:sp>
          <p:nvSpPr>
            <p:cNvPr id="7" name="Rektangel 8"/>
            <p:cNvSpPr>
              <a:spLocks noChangeArrowheads="1"/>
            </p:cNvSpPr>
            <p:nvPr/>
          </p:nvSpPr>
          <p:spPr bwMode="auto">
            <a:xfrm>
              <a:off x="4572000" y="3429000"/>
              <a:ext cx="2160240" cy="2160240"/>
            </a:xfrm>
            <a:prstGeom prst="rect">
              <a:avLst/>
            </a:prstGeom>
            <a:solidFill>
              <a:srgbClr val="FFFC56">
                <a:alpha val="55293"/>
              </a:srgbClr>
            </a:solidFill>
            <a:ln w="9525" algn="ctr">
              <a:noFill/>
              <a:round/>
              <a:headEnd/>
              <a:tailEnd/>
            </a:ln>
          </p:spPr>
          <p:txBody>
            <a:bodyPr/>
            <a:lstStyle/>
            <a:p>
              <a:endParaRPr lang="sv-SE"/>
            </a:p>
          </p:txBody>
        </p:sp>
        <p:sp>
          <p:nvSpPr>
            <p:cNvPr id="8" name="Rektangel 9"/>
            <p:cNvSpPr>
              <a:spLocks noChangeArrowheads="1"/>
            </p:cNvSpPr>
            <p:nvPr/>
          </p:nvSpPr>
          <p:spPr bwMode="auto">
            <a:xfrm>
              <a:off x="4572000" y="1268760"/>
              <a:ext cx="2160240" cy="2160240"/>
            </a:xfrm>
            <a:prstGeom prst="rect">
              <a:avLst/>
            </a:prstGeom>
            <a:solidFill>
              <a:srgbClr val="A9DE8E">
                <a:alpha val="55293"/>
              </a:srgbClr>
            </a:solidFill>
            <a:ln w="9525" algn="ctr">
              <a:noFill/>
              <a:round/>
              <a:headEnd/>
              <a:tailEnd/>
            </a:ln>
          </p:spPr>
          <p:txBody>
            <a:bodyPr/>
            <a:lstStyle/>
            <a:p>
              <a:endParaRPr lang="sv-SE"/>
            </a:p>
          </p:txBody>
        </p:sp>
        <p:sp>
          <p:nvSpPr>
            <p:cNvPr id="9" name="textruta 8"/>
            <p:cNvSpPr txBox="1"/>
            <p:nvPr/>
          </p:nvSpPr>
          <p:spPr>
            <a:xfrm>
              <a:off x="2411000" y="1556215"/>
              <a:ext cx="2160619" cy="1447376"/>
            </a:xfrm>
            <a:prstGeom prst="rect">
              <a:avLst/>
            </a:prstGeom>
            <a:noFill/>
          </p:spPr>
          <p:txBody>
            <a:bodyPr>
              <a:spAutoFit/>
            </a:bodyPr>
            <a:lstStyle/>
            <a:p>
              <a:pPr algn="ctr">
                <a:defRPr/>
              </a:pPr>
              <a:r>
                <a:rPr lang="sv-SE" sz="8800" b="1" dirty="0">
                  <a:solidFill>
                    <a:schemeClr val="bg1"/>
                  </a:solidFill>
                  <a:latin typeface="+mn-lt"/>
                </a:rPr>
                <a:t>S</a:t>
              </a:r>
            </a:p>
          </p:txBody>
        </p:sp>
        <p:sp>
          <p:nvSpPr>
            <p:cNvPr id="10" name="textruta 9"/>
            <p:cNvSpPr txBox="1"/>
            <p:nvPr/>
          </p:nvSpPr>
          <p:spPr>
            <a:xfrm>
              <a:off x="2411000" y="1902931"/>
              <a:ext cx="2160619" cy="1200422"/>
            </a:xfrm>
            <a:prstGeom prst="rect">
              <a:avLst/>
            </a:prstGeom>
            <a:noFill/>
          </p:spPr>
          <p:txBody>
            <a:bodyPr>
              <a:spAutoFit/>
            </a:bodyPr>
            <a:lstStyle/>
            <a:p>
              <a:pPr algn="ctr">
                <a:defRPr/>
              </a:pPr>
              <a:r>
                <a:rPr lang="sv-SE" dirty="0">
                  <a:latin typeface="+mn-lt"/>
                </a:rPr>
                <a:t>Styrkor/</a:t>
              </a:r>
              <a:br>
                <a:rPr lang="sv-SE" dirty="0">
                  <a:latin typeface="+mn-lt"/>
                </a:rPr>
              </a:br>
              <a:r>
                <a:rPr lang="sv-SE" dirty="0" err="1">
                  <a:latin typeface="+mn-lt"/>
                </a:rPr>
                <a:t>Strengths</a:t>
              </a:r>
              <a:br>
                <a:rPr lang="sv-SE" dirty="0">
                  <a:latin typeface="+mj-lt"/>
                </a:rPr>
              </a:br>
              <a:endParaRPr lang="sv-SE" dirty="0">
                <a:latin typeface="+mj-lt"/>
              </a:endParaRPr>
            </a:p>
          </p:txBody>
        </p:sp>
        <p:sp>
          <p:nvSpPr>
            <p:cNvPr id="11" name="textruta 10"/>
            <p:cNvSpPr txBox="1"/>
            <p:nvPr/>
          </p:nvSpPr>
          <p:spPr>
            <a:xfrm>
              <a:off x="4571620" y="1556215"/>
              <a:ext cx="2160620" cy="1447376"/>
            </a:xfrm>
            <a:prstGeom prst="rect">
              <a:avLst/>
            </a:prstGeom>
            <a:noFill/>
          </p:spPr>
          <p:txBody>
            <a:bodyPr>
              <a:spAutoFit/>
            </a:bodyPr>
            <a:lstStyle/>
            <a:p>
              <a:pPr algn="ctr">
                <a:defRPr/>
              </a:pPr>
              <a:r>
                <a:rPr lang="sv-SE" sz="8800" b="1" dirty="0">
                  <a:solidFill>
                    <a:schemeClr val="bg1"/>
                  </a:solidFill>
                  <a:latin typeface="+mn-lt"/>
                </a:rPr>
                <a:t>W</a:t>
              </a:r>
            </a:p>
          </p:txBody>
        </p:sp>
        <p:sp>
          <p:nvSpPr>
            <p:cNvPr id="12" name="textruta 11"/>
            <p:cNvSpPr txBox="1"/>
            <p:nvPr/>
          </p:nvSpPr>
          <p:spPr>
            <a:xfrm>
              <a:off x="4571620" y="1906202"/>
              <a:ext cx="2160620" cy="1200422"/>
            </a:xfrm>
            <a:prstGeom prst="rect">
              <a:avLst/>
            </a:prstGeom>
            <a:noFill/>
          </p:spPr>
          <p:txBody>
            <a:bodyPr>
              <a:spAutoFit/>
            </a:bodyPr>
            <a:lstStyle/>
            <a:p>
              <a:pPr algn="ctr">
                <a:defRPr/>
              </a:pPr>
              <a:r>
                <a:rPr lang="sv-SE" dirty="0">
                  <a:latin typeface="+mn-lt"/>
                </a:rPr>
                <a:t>Svagheter/</a:t>
              </a:r>
              <a:br>
                <a:rPr lang="sv-SE" dirty="0">
                  <a:latin typeface="+mn-lt"/>
                </a:rPr>
              </a:br>
              <a:r>
                <a:rPr lang="sv-SE" dirty="0" err="1">
                  <a:latin typeface="+mn-lt"/>
                </a:rPr>
                <a:t>Weaknesses</a:t>
              </a:r>
              <a:br>
                <a:rPr lang="sv-SE" dirty="0">
                  <a:latin typeface="+mn-lt"/>
                </a:rPr>
              </a:br>
              <a:endParaRPr lang="sv-SE" dirty="0">
                <a:latin typeface="+mn-lt"/>
              </a:endParaRPr>
            </a:p>
          </p:txBody>
        </p:sp>
        <p:sp>
          <p:nvSpPr>
            <p:cNvPr id="13" name="textruta 12"/>
            <p:cNvSpPr txBox="1"/>
            <p:nvPr/>
          </p:nvSpPr>
          <p:spPr>
            <a:xfrm>
              <a:off x="2411000" y="3710106"/>
              <a:ext cx="2160619" cy="1447375"/>
            </a:xfrm>
            <a:prstGeom prst="rect">
              <a:avLst/>
            </a:prstGeom>
            <a:noFill/>
          </p:spPr>
          <p:txBody>
            <a:bodyPr>
              <a:spAutoFit/>
            </a:bodyPr>
            <a:lstStyle/>
            <a:p>
              <a:pPr algn="ctr">
                <a:defRPr/>
              </a:pPr>
              <a:r>
                <a:rPr lang="sv-SE" sz="8800" b="1" dirty="0">
                  <a:solidFill>
                    <a:schemeClr val="bg1"/>
                  </a:solidFill>
                  <a:latin typeface="+mn-lt"/>
                </a:rPr>
                <a:t>O</a:t>
              </a:r>
            </a:p>
          </p:txBody>
        </p:sp>
        <p:sp>
          <p:nvSpPr>
            <p:cNvPr id="14" name="textruta 13"/>
            <p:cNvSpPr txBox="1"/>
            <p:nvPr/>
          </p:nvSpPr>
          <p:spPr>
            <a:xfrm>
              <a:off x="2411000" y="4099344"/>
              <a:ext cx="2160619" cy="830810"/>
            </a:xfrm>
            <a:prstGeom prst="rect">
              <a:avLst/>
            </a:prstGeom>
            <a:noFill/>
          </p:spPr>
          <p:txBody>
            <a:bodyPr>
              <a:spAutoFit/>
            </a:bodyPr>
            <a:lstStyle/>
            <a:p>
              <a:pPr algn="ctr">
                <a:defRPr/>
              </a:pPr>
              <a:r>
                <a:rPr lang="sv-SE" dirty="0">
                  <a:latin typeface="+mn-lt"/>
                </a:rPr>
                <a:t>Möjligheter/</a:t>
              </a:r>
              <a:br>
                <a:rPr lang="sv-SE" dirty="0">
                  <a:latin typeface="+mn-lt"/>
                </a:rPr>
              </a:br>
              <a:r>
                <a:rPr lang="sv-SE" dirty="0" err="1">
                  <a:latin typeface="+mn-lt"/>
                </a:rPr>
                <a:t>Opportunities</a:t>
              </a:r>
              <a:endParaRPr lang="sv-SE" dirty="0">
                <a:latin typeface="+mn-lt"/>
              </a:endParaRPr>
            </a:p>
          </p:txBody>
        </p:sp>
        <p:sp>
          <p:nvSpPr>
            <p:cNvPr id="15" name="textruta 14"/>
            <p:cNvSpPr txBox="1"/>
            <p:nvPr/>
          </p:nvSpPr>
          <p:spPr>
            <a:xfrm>
              <a:off x="4571620" y="3746086"/>
              <a:ext cx="2160620" cy="1445740"/>
            </a:xfrm>
            <a:prstGeom prst="rect">
              <a:avLst/>
            </a:prstGeom>
            <a:noFill/>
          </p:spPr>
          <p:txBody>
            <a:bodyPr>
              <a:spAutoFit/>
            </a:bodyPr>
            <a:lstStyle/>
            <a:p>
              <a:pPr algn="ctr">
                <a:defRPr/>
              </a:pPr>
              <a:r>
                <a:rPr lang="sv-SE" sz="8800" b="1" dirty="0">
                  <a:solidFill>
                    <a:schemeClr val="bg1"/>
                  </a:solidFill>
                  <a:latin typeface="+mn-lt"/>
                </a:rPr>
                <a:t>T</a:t>
              </a:r>
            </a:p>
          </p:txBody>
        </p:sp>
        <p:sp>
          <p:nvSpPr>
            <p:cNvPr id="16" name="textruta 15"/>
            <p:cNvSpPr txBox="1"/>
            <p:nvPr/>
          </p:nvSpPr>
          <p:spPr>
            <a:xfrm>
              <a:off x="4571620" y="4096073"/>
              <a:ext cx="2160620" cy="830810"/>
            </a:xfrm>
            <a:prstGeom prst="rect">
              <a:avLst/>
            </a:prstGeom>
            <a:noFill/>
          </p:spPr>
          <p:txBody>
            <a:bodyPr>
              <a:spAutoFit/>
            </a:bodyPr>
            <a:lstStyle/>
            <a:p>
              <a:pPr algn="ctr">
                <a:defRPr/>
              </a:pPr>
              <a:r>
                <a:rPr lang="sv-SE" dirty="0">
                  <a:latin typeface="+mn-lt"/>
                </a:rPr>
                <a:t>Hot/</a:t>
              </a:r>
              <a:br>
                <a:rPr lang="sv-SE" dirty="0">
                  <a:latin typeface="+mn-lt"/>
                </a:rPr>
              </a:br>
              <a:r>
                <a:rPr lang="sv-SE" dirty="0" err="1">
                  <a:latin typeface="+mn-lt"/>
                </a:rPr>
                <a:t>Threats</a:t>
              </a:r>
              <a:endParaRPr lang="sv-SE" dirty="0">
                <a:latin typeface="+mn-lt"/>
              </a:endParaRPr>
            </a:p>
          </p:txBody>
        </p:sp>
        <p:sp>
          <p:nvSpPr>
            <p:cNvPr id="17" name="Rektangel 21"/>
            <p:cNvSpPr>
              <a:spLocks noChangeArrowheads="1"/>
            </p:cNvSpPr>
            <p:nvPr/>
          </p:nvSpPr>
          <p:spPr bwMode="auto">
            <a:xfrm>
              <a:off x="2411760" y="692696"/>
              <a:ext cx="2160240" cy="576064"/>
            </a:xfrm>
            <a:prstGeom prst="rect">
              <a:avLst/>
            </a:prstGeom>
            <a:solidFill>
              <a:srgbClr val="E5CEFE">
                <a:alpha val="41176"/>
              </a:srgbClr>
            </a:solidFill>
            <a:ln w="9525" algn="ctr">
              <a:noFill/>
              <a:round/>
              <a:headEnd/>
              <a:tailEnd/>
            </a:ln>
          </p:spPr>
          <p:txBody>
            <a:bodyPr/>
            <a:lstStyle/>
            <a:p>
              <a:endParaRPr lang="sv-SE"/>
            </a:p>
          </p:txBody>
        </p:sp>
        <p:sp>
          <p:nvSpPr>
            <p:cNvPr id="18" name="Rektangel 22"/>
            <p:cNvSpPr>
              <a:spLocks noChangeArrowheads="1"/>
            </p:cNvSpPr>
            <p:nvPr/>
          </p:nvSpPr>
          <p:spPr bwMode="auto">
            <a:xfrm rot="-5400000">
              <a:off x="1038276" y="2060848"/>
              <a:ext cx="2160240" cy="576064"/>
            </a:xfrm>
            <a:prstGeom prst="rect">
              <a:avLst/>
            </a:prstGeom>
            <a:solidFill>
              <a:srgbClr val="BDFBE3"/>
            </a:solidFill>
            <a:ln w="9525" algn="ctr">
              <a:noFill/>
              <a:round/>
              <a:headEnd/>
              <a:tailEnd/>
            </a:ln>
          </p:spPr>
          <p:txBody>
            <a:bodyPr/>
            <a:lstStyle/>
            <a:p>
              <a:endParaRPr lang="sv-SE"/>
            </a:p>
          </p:txBody>
        </p:sp>
        <p:sp>
          <p:nvSpPr>
            <p:cNvPr id="19" name="Rektangel 23"/>
            <p:cNvSpPr>
              <a:spLocks noChangeArrowheads="1"/>
            </p:cNvSpPr>
            <p:nvPr/>
          </p:nvSpPr>
          <p:spPr bwMode="auto">
            <a:xfrm>
              <a:off x="4572000" y="692696"/>
              <a:ext cx="2160240" cy="576064"/>
            </a:xfrm>
            <a:prstGeom prst="rect">
              <a:avLst/>
            </a:prstGeom>
            <a:solidFill>
              <a:srgbClr val="E5F488"/>
            </a:solidFill>
            <a:ln w="9525" algn="ctr">
              <a:noFill/>
              <a:round/>
              <a:headEnd/>
              <a:tailEnd/>
            </a:ln>
          </p:spPr>
          <p:txBody>
            <a:bodyPr/>
            <a:lstStyle/>
            <a:p>
              <a:endParaRPr lang="sv-SE"/>
            </a:p>
          </p:txBody>
        </p:sp>
        <p:sp>
          <p:nvSpPr>
            <p:cNvPr id="20" name="Rektangel 24"/>
            <p:cNvSpPr>
              <a:spLocks noChangeArrowheads="1"/>
            </p:cNvSpPr>
            <p:nvPr/>
          </p:nvSpPr>
          <p:spPr bwMode="auto">
            <a:xfrm rot="-5400000">
              <a:off x="1043608" y="4221088"/>
              <a:ext cx="2160240" cy="576064"/>
            </a:xfrm>
            <a:prstGeom prst="rect">
              <a:avLst/>
            </a:prstGeom>
            <a:solidFill>
              <a:srgbClr val="FFCC99">
                <a:alpha val="36470"/>
              </a:srgbClr>
            </a:solidFill>
            <a:ln w="9525" algn="ctr">
              <a:noFill/>
              <a:round/>
              <a:headEnd/>
              <a:tailEnd/>
            </a:ln>
          </p:spPr>
          <p:txBody>
            <a:bodyPr/>
            <a:lstStyle/>
            <a:p>
              <a:endParaRPr lang="sv-SE"/>
            </a:p>
          </p:txBody>
        </p:sp>
        <p:sp>
          <p:nvSpPr>
            <p:cNvPr id="21" name="textruta 20"/>
            <p:cNvSpPr txBox="1"/>
            <p:nvPr/>
          </p:nvSpPr>
          <p:spPr>
            <a:xfrm>
              <a:off x="2411000" y="831710"/>
              <a:ext cx="2160619" cy="338538"/>
            </a:xfrm>
            <a:prstGeom prst="rect">
              <a:avLst/>
            </a:prstGeom>
            <a:noFill/>
          </p:spPr>
          <p:txBody>
            <a:bodyPr>
              <a:spAutoFit/>
            </a:bodyPr>
            <a:lstStyle/>
            <a:p>
              <a:pPr algn="ctr">
                <a:defRPr/>
              </a:pPr>
              <a:r>
                <a:rPr lang="sv-SE" sz="1600" dirty="0">
                  <a:latin typeface="+mn-lt"/>
                </a:rPr>
                <a:t>Hjälper att nå målen</a:t>
              </a:r>
            </a:p>
          </p:txBody>
        </p:sp>
        <p:sp>
          <p:nvSpPr>
            <p:cNvPr id="22" name="textruta 21"/>
            <p:cNvSpPr txBox="1"/>
            <p:nvPr/>
          </p:nvSpPr>
          <p:spPr>
            <a:xfrm>
              <a:off x="4571620" y="836616"/>
              <a:ext cx="2160620" cy="338539"/>
            </a:xfrm>
            <a:prstGeom prst="rect">
              <a:avLst/>
            </a:prstGeom>
            <a:noFill/>
          </p:spPr>
          <p:txBody>
            <a:bodyPr>
              <a:spAutoFit/>
            </a:bodyPr>
            <a:lstStyle/>
            <a:p>
              <a:pPr algn="ctr">
                <a:defRPr/>
              </a:pPr>
              <a:r>
                <a:rPr lang="sv-SE" sz="1600" dirty="0">
                  <a:latin typeface="+mn-lt"/>
                </a:rPr>
                <a:t>Hindrar att nå målen</a:t>
              </a:r>
            </a:p>
          </p:txBody>
        </p:sp>
        <p:sp>
          <p:nvSpPr>
            <p:cNvPr id="23" name="textruta 22"/>
            <p:cNvSpPr txBox="1"/>
            <p:nvPr/>
          </p:nvSpPr>
          <p:spPr>
            <a:xfrm rot="16200000">
              <a:off x="996305" y="2179308"/>
              <a:ext cx="2160433" cy="338567"/>
            </a:xfrm>
            <a:prstGeom prst="rect">
              <a:avLst/>
            </a:prstGeom>
            <a:noFill/>
          </p:spPr>
          <p:txBody>
            <a:bodyPr>
              <a:spAutoFit/>
            </a:bodyPr>
            <a:lstStyle/>
            <a:p>
              <a:pPr algn="ctr">
                <a:defRPr/>
              </a:pPr>
              <a:r>
                <a:rPr lang="sv-SE" sz="1600" dirty="0">
                  <a:latin typeface="+mn-lt"/>
                </a:rPr>
                <a:t>Interna egenskaper</a:t>
              </a:r>
            </a:p>
          </p:txBody>
        </p:sp>
        <p:sp>
          <p:nvSpPr>
            <p:cNvPr id="24" name="textruta 23"/>
            <p:cNvSpPr txBox="1"/>
            <p:nvPr/>
          </p:nvSpPr>
          <p:spPr>
            <a:xfrm rot="16200000">
              <a:off x="1006118" y="4339741"/>
              <a:ext cx="2160432" cy="338567"/>
            </a:xfrm>
            <a:prstGeom prst="rect">
              <a:avLst/>
            </a:prstGeom>
            <a:noFill/>
          </p:spPr>
          <p:txBody>
            <a:bodyPr>
              <a:spAutoFit/>
            </a:bodyPr>
            <a:lstStyle/>
            <a:p>
              <a:pPr algn="ctr">
                <a:defRPr/>
              </a:pPr>
              <a:r>
                <a:rPr lang="sv-SE" sz="1600" dirty="0">
                  <a:latin typeface="+mn-lt"/>
                </a:rPr>
                <a:t>Externa företeelser </a:t>
              </a:r>
            </a:p>
          </p:txBody>
        </p:sp>
      </p:grpSp>
      <p:sp>
        <p:nvSpPr>
          <p:cNvPr id="27" name="Rubrik 26"/>
          <p:cNvSpPr>
            <a:spLocks noGrp="1"/>
          </p:cNvSpPr>
          <p:nvPr>
            <p:ph type="title"/>
          </p:nvPr>
        </p:nvSpPr>
        <p:spPr/>
        <p:txBody>
          <a:bodyPr/>
          <a:lstStyle/>
          <a:p>
            <a:r>
              <a:rPr lang="sv-SE" dirty="0"/>
              <a:t>Extra för de som vill: SWOT</a:t>
            </a:r>
          </a:p>
        </p:txBody>
      </p:sp>
      <p:sp>
        <p:nvSpPr>
          <p:cNvPr id="29" name="Platshållare för innehåll 28"/>
          <p:cNvSpPr>
            <a:spLocks noGrp="1"/>
          </p:cNvSpPr>
          <p:nvPr>
            <p:ph sz="half" idx="2"/>
          </p:nvPr>
        </p:nvSpPr>
        <p:spPr/>
        <p:txBody>
          <a:bodyPr/>
          <a:lstStyle/>
          <a:p>
            <a:r>
              <a:rPr lang="sv-SE" dirty="0"/>
              <a:t>En SWOT-analys är ett bra verktyg för att skapa en helhetsbild av kretsens nuläge. Det kan hjälpa oss att se hur vi behöver rikta vår kommunikation.</a:t>
            </a:r>
          </a:p>
          <a:p>
            <a:r>
              <a:rPr lang="sv-SE" dirty="0"/>
              <a:t> T ex kan en svaghet vara att kretsen har svårt att hitta nya frivilliga och bör fokusera sin kommunikation på att åtgärda detta.</a:t>
            </a:r>
          </a:p>
        </p:txBody>
      </p:sp>
    </p:spTree>
    <p:extLst>
      <p:ext uri="{BB962C8B-B14F-4D97-AF65-F5344CB8AC3E}">
        <p14:creationId xmlns:p14="http://schemas.microsoft.com/office/powerpoint/2010/main" val="2294886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Målgrupper</a:t>
            </a:r>
          </a:p>
        </p:txBody>
      </p:sp>
      <p:sp>
        <p:nvSpPr>
          <p:cNvPr id="3" name="Platshållare för innehåll 2"/>
          <p:cNvSpPr>
            <a:spLocks noGrp="1"/>
          </p:cNvSpPr>
          <p:nvPr>
            <p:ph sz="half" idx="1"/>
          </p:nvPr>
        </p:nvSpPr>
        <p:spPr/>
        <p:style>
          <a:lnRef idx="1">
            <a:schemeClr val="accent5"/>
          </a:lnRef>
          <a:fillRef idx="2">
            <a:schemeClr val="accent5"/>
          </a:fillRef>
          <a:effectRef idx="1">
            <a:schemeClr val="accent5"/>
          </a:effectRef>
          <a:fontRef idx="minor">
            <a:schemeClr val="dk1"/>
          </a:fontRef>
        </p:style>
        <p:txBody>
          <a:bodyPr/>
          <a:lstStyle/>
          <a:p>
            <a:pPr marL="0" indent="0">
              <a:buNone/>
            </a:pPr>
            <a:r>
              <a:rPr lang="sv-SE" sz="1600" dirty="0"/>
              <a:t>När målet är fastsatt behöver vi se över vilka målgrupper som vi vill nå. Även om man vill nå alla finns det alltid de som är viktigast att nå. </a:t>
            </a:r>
          </a:p>
          <a:p>
            <a:pPr marL="0" indent="0">
              <a:buNone/>
            </a:pPr>
            <a:r>
              <a:rPr lang="sv-SE" sz="1600" dirty="0"/>
              <a:t>Det kan underlätta att dela upp målgrupperna i externa och interna målgrupper.</a:t>
            </a:r>
          </a:p>
          <a:p>
            <a:pPr marL="0" indent="0">
              <a:buNone/>
            </a:pPr>
            <a:r>
              <a:rPr lang="sv-SE" sz="1600" b="1" dirty="0"/>
              <a:t>Extern målgrupp </a:t>
            </a:r>
            <a:r>
              <a:rPr lang="sv-SE" sz="1600" dirty="0"/>
              <a:t>– de vi vill nå utanför Röda Korset, t ex de som behöver vårt stöd, kunder till Second </a:t>
            </a:r>
            <a:r>
              <a:rPr lang="sv-SE" sz="1600" dirty="0" err="1"/>
              <a:t>Handbutikerna</a:t>
            </a:r>
            <a:r>
              <a:rPr lang="sv-SE" sz="1600" dirty="0"/>
              <a:t>, givare.</a:t>
            </a:r>
          </a:p>
          <a:p>
            <a:pPr marL="0" indent="0">
              <a:buNone/>
            </a:pPr>
            <a:r>
              <a:rPr lang="sv-SE" sz="1600" b="1" dirty="0"/>
              <a:t>Intern målgrupp </a:t>
            </a:r>
            <a:r>
              <a:rPr lang="sv-SE" sz="1600" dirty="0"/>
              <a:t>– de vi vill nå som redan är rödakorsare. Medlemmar, frivilliga, anställda. </a:t>
            </a:r>
          </a:p>
          <a:p>
            <a:pPr marL="0" indent="0">
              <a:buNone/>
            </a:pPr>
            <a:r>
              <a:rPr lang="sv-SE" sz="1600" dirty="0"/>
              <a:t>Avsätt gärna lite tid till att fundera vilka era målgrupper är och fundera på vad de har för behov, kunskaper och önskemål.</a:t>
            </a:r>
          </a:p>
        </p:txBody>
      </p:sp>
      <p:sp>
        <p:nvSpPr>
          <p:cNvPr id="4" name="Platshållare för innehåll 3"/>
          <p:cNvSpPr>
            <a:spLocks noGrp="1"/>
          </p:cNvSpPr>
          <p:nvPr>
            <p:ph sz="half" idx="2"/>
          </p:nvPr>
        </p:nvSpPr>
        <p:spPr/>
        <p:style>
          <a:lnRef idx="1">
            <a:schemeClr val="accent3"/>
          </a:lnRef>
          <a:fillRef idx="2">
            <a:schemeClr val="accent3"/>
          </a:fillRef>
          <a:effectRef idx="1">
            <a:schemeClr val="accent3"/>
          </a:effectRef>
          <a:fontRef idx="minor">
            <a:schemeClr val="dk1"/>
          </a:fontRef>
        </p:style>
        <p:txBody>
          <a:bodyPr/>
          <a:lstStyle/>
          <a:p>
            <a:pPr marL="0" indent="0">
              <a:buNone/>
            </a:pPr>
            <a:r>
              <a:rPr lang="sv-SE" sz="1100" dirty="0"/>
              <a:t>Forsborgskretsens målgrupper</a:t>
            </a:r>
          </a:p>
          <a:p>
            <a:pPr marL="0" indent="0">
              <a:buNone/>
            </a:pPr>
            <a:r>
              <a:rPr lang="sv-SE" sz="1100" dirty="0"/>
              <a:t>Kretsen har delat upp sina målgrupper enligt följande:</a:t>
            </a:r>
          </a:p>
          <a:p>
            <a:pPr marL="457200" indent="-457200">
              <a:buAutoNum type="alphaLcPeriod"/>
            </a:pPr>
            <a:r>
              <a:rPr lang="sv-SE" sz="1100" dirty="0"/>
              <a:t>Externa målgrupper:</a:t>
            </a:r>
          </a:p>
          <a:p>
            <a:pPr marL="817200" lvl="1" indent="-457200">
              <a:buAutoNum type="alphaLcPeriod"/>
            </a:pPr>
            <a:r>
              <a:rPr lang="sv-SE" sz="1100" dirty="0"/>
              <a:t>Asylsökande på Forsborgs asylboende</a:t>
            </a:r>
          </a:p>
          <a:p>
            <a:pPr marL="817200" lvl="1" indent="-457200">
              <a:buAutoNum type="alphaLcPeriod"/>
            </a:pPr>
            <a:r>
              <a:rPr lang="sv-SE" sz="1100" dirty="0"/>
              <a:t>Kunder till Forsborgs Second </a:t>
            </a:r>
            <a:r>
              <a:rPr lang="sv-SE" sz="1100" dirty="0" err="1"/>
              <a:t>Handbutik</a:t>
            </a:r>
            <a:endParaRPr lang="sv-SE" sz="1100" dirty="0"/>
          </a:p>
          <a:p>
            <a:pPr marL="817200" lvl="1" indent="-457200">
              <a:buAutoNum type="alphaLcPeriod"/>
            </a:pPr>
            <a:r>
              <a:rPr lang="sv-SE" sz="1100" dirty="0"/>
              <a:t>Kommunen </a:t>
            </a:r>
          </a:p>
          <a:p>
            <a:pPr marL="817200" lvl="1" indent="-457200">
              <a:buAutoNum type="alphaLcPeriod"/>
            </a:pPr>
            <a:r>
              <a:rPr lang="sv-SE" sz="1100" dirty="0"/>
              <a:t>Nyblivna pensionärer som har tid att engagera sig ideellt</a:t>
            </a:r>
          </a:p>
          <a:p>
            <a:pPr marL="817200" lvl="1" indent="-457200">
              <a:buAutoNum type="alphaLcPeriod"/>
            </a:pPr>
            <a:r>
              <a:rPr lang="sv-SE" sz="1100" dirty="0"/>
              <a:t>Studenter på ortens folkhögskola</a:t>
            </a:r>
          </a:p>
          <a:p>
            <a:pPr marL="457200" indent="-457200">
              <a:buAutoNum type="alphaLcPeriod"/>
            </a:pPr>
            <a:r>
              <a:rPr lang="sv-SE" sz="1100" dirty="0"/>
              <a:t>Interna målgrupper:</a:t>
            </a:r>
          </a:p>
          <a:p>
            <a:pPr marL="817200" lvl="1" indent="-457200">
              <a:buAutoNum type="alphaLcPeriod"/>
            </a:pPr>
            <a:r>
              <a:rPr lang="sv-SE" sz="1100" dirty="0"/>
              <a:t>Kretsens medlemmar</a:t>
            </a:r>
          </a:p>
          <a:p>
            <a:pPr marL="817200" lvl="1" indent="-457200">
              <a:buAutoNum type="alphaLcPeriod"/>
            </a:pPr>
            <a:r>
              <a:rPr lang="sv-SE" sz="1100" dirty="0"/>
              <a:t>Kretsens frivilliga</a:t>
            </a:r>
          </a:p>
          <a:p>
            <a:pPr marL="817200" lvl="1" indent="-457200">
              <a:buAutoNum type="alphaLcPeriod"/>
            </a:pPr>
            <a:r>
              <a:rPr lang="sv-SE" sz="1100" dirty="0"/>
              <a:t>Kretsens anställda </a:t>
            </a:r>
          </a:p>
          <a:p>
            <a:pPr marL="457200" indent="-457200">
              <a:buAutoNum type="alphaLcPeriod"/>
            </a:pPr>
            <a:endParaRPr lang="sv-SE" dirty="0"/>
          </a:p>
          <a:p>
            <a:pPr marL="360000" lvl="1" indent="0">
              <a:buNone/>
            </a:pPr>
            <a:endParaRPr lang="sv-SE" dirty="0"/>
          </a:p>
        </p:txBody>
      </p:sp>
    </p:spTree>
    <p:extLst>
      <p:ext uri="{BB962C8B-B14F-4D97-AF65-F5344CB8AC3E}">
        <p14:creationId xmlns:p14="http://schemas.microsoft.com/office/powerpoint/2010/main" val="245489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Budskap – vad ska vi säga?</a:t>
            </a:r>
          </a:p>
        </p:txBody>
      </p:sp>
      <p:sp>
        <p:nvSpPr>
          <p:cNvPr id="3" name="Platshållare för innehåll 2"/>
          <p:cNvSpPr>
            <a:spLocks noGrp="1"/>
          </p:cNvSpPr>
          <p:nvPr>
            <p:ph sz="half" idx="1"/>
          </p:nvPr>
        </p:nvSpPr>
        <p:spPr/>
        <p:style>
          <a:lnRef idx="1">
            <a:schemeClr val="accent5"/>
          </a:lnRef>
          <a:fillRef idx="2">
            <a:schemeClr val="accent5"/>
          </a:fillRef>
          <a:effectRef idx="1">
            <a:schemeClr val="accent5"/>
          </a:effectRef>
          <a:fontRef idx="minor">
            <a:schemeClr val="dk1"/>
          </a:fontRef>
        </p:style>
        <p:txBody>
          <a:bodyPr/>
          <a:lstStyle/>
          <a:p>
            <a:r>
              <a:rPr lang="sv-SE" dirty="0"/>
              <a:t>Vad vill vi kommunicera? Svara på frågorna vad, varför och hur. Budskapet behövs anpassas efter målgruppen.</a:t>
            </a:r>
          </a:p>
          <a:p>
            <a:r>
              <a:rPr lang="sv-SE" dirty="0"/>
              <a:t>Vad ska du säga för att nå fram till målgruppen? Är budskapen relevanta och anpassade till målgruppen? </a:t>
            </a:r>
          </a:p>
        </p:txBody>
      </p:sp>
      <p:sp>
        <p:nvSpPr>
          <p:cNvPr id="4" name="Platshållare för innehåll 3"/>
          <p:cNvSpPr>
            <a:spLocks noGrp="1"/>
          </p:cNvSpPr>
          <p:nvPr>
            <p:ph sz="half" idx="2"/>
          </p:nvPr>
        </p:nvSpPr>
        <p:spPr/>
        <p:style>
          <a:lnRef idx="1">
            <a:schemeClr val="accent3"/>
          </a:lnRef>
          <a:fillRef idx="2">
            <a:schemeClr val="accent3"/>
          </a:fillRef>
          <a:effectRef idx="1">
            <a:schemeClr val="accent3"/>
          </a:effectRef>
          <a:fontRef idx="minor">
            <a:schemeClr val="dk1"/>
          </a:fontRef>
        </p:style>
        <p:txBody>
          <a:bodyPr/>
          <a:lstStyle/>
          <a:p>
            <a:pPr marL="0" indent="0">
              <a:buNone/>
            </a:pPr>
            <a:r>
              <a:rPr lang="sv-SE" dirty="0"/>
              <a:t>Forsborgskretsens huvudbudskap är att berätta om vilka Röda Korsets verksamheter är och anpassa dem efter de olika målgrupperna. T ex kan det se ut såhär:</a:t>
            </a:r>
          </a:p>
          <a:p>
            <a:pPr>
              <a:buFontTx/>
              <a:buChar char="-"/>
            </a:pPr>
            <a:r>
              <a:rPr lang="sv-SE" dirty="0"/>
              <a:t>Nyanlända: Kom på språkcafé och träffa nya vänner!</a:t>
            </a:r>
          </a:p>
          <a:p>
            <a:pPr>
              <a:buFontTx/>
              <a:buChar char="-"/>
            </a:pPr>
            <a:r>
              <a:rPr lang="sv-SE" dirty="0"/>
              <a:t>Kommunen: Forsborgskretsen har resurser att mobilisera 30 frivilliga inom 4 timmar vid en lokal kris</a:t>
            </a:r>
          </a:p>
          <a:p>
            <a:pPr>
              <a:buFontTx/>
              <a:buChar char="-"/>
            </a:pPr>
            <a:r>
              <a:rPr lang="sv-SE" dirty="0"/>
              <a:t>Medlemmar: </a:t>
            </a:r>
            <a:r>
              <a:rPr lang="sv-SE" dirty="0" err="1"/>
              <a:t>xxxxxx</a:t>
            </a:r>
            <a:endParaRPr lang="sv-SE" dirty="0"/>
          </a:p>
          <a:p>
            <a:pPr>
              <a:buFontTx/>
              <a:buChar char="-"/>
            </a:pPr>
            <a:endParaRPr lang="sv-SE" dirty="0"/>
          </a:p>
        </p:txBody>
      </p:sp>
    </p:spTree>
    <p:extLst>
      <p:ext uri="{BB962C8B-B14F-4D97-AF65-F5344CB8AC3E}">
        <p14:creationId xmlns:p14="http://schemas.microsoft.com/office/powerpoint/2010/main" val="422761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Kanaler och aktiviteter</a:t>
            </a:r>
          </a:p>
        </p:txBody>
      </p:sp>
      <p:sp>
        <p:nvSpPr>
          <p:cNvPr id="3" name="Platshållare för innehåll 2"/>
          <p:cNvSpPr>
            <a:spLocks noGrp="1"/>
          </p:cNvSpPr>
          <p:nvPr>
            <p:ph sz="half" idx="1"/>
          </p:nvPr>
        </p:nvSpPr>
        <p:spPr/>
        <p:style>
          <a:lnRef idx="1">
            <a:schemeClr val="accent5"/>
          </a:lnRef>
          <a:fillRef idx="2">
            <a:schemeClr val="accent5"/>
          </a:fillRef>
          <a:effectRef idx="1">
            <a:schemeClr val="accent5"/>
          </a:effectRef>
          <a:fontRef idx="minor">
            <a:schemeClr val="dk1"/>
          </a:fontRef>
        </p:style>
        <p:txBody>
          <a:bodyPr/>
          <a:lstStyle/>
          <a:p>
            <a:r>
              <a:rPr lang="sv-SE" dirty="0"/>
              <a:t>Var når vi målgrupperna och på vilket sätt? Finns de på Facebook eller når vi dem bäst via anslagstavlan på ICA?</a:t>
            </a:r>
          </a:p>
          <a:p>
            <a:r>
              <a:rPr lang="sv-SE" dirty="0"/>
              <a:t>Utgå från de olika målgrupperna och fundera på vilka kanaler som är bäst för respektive målgrupp. </a:t>
            </a:r>
          </a:p>
          <a:p>
            <a:endParaRPr lang="sv-SE" dirty="0"/>
          </a:p>
        </p:txBody>
      </p:sp>
      <p:sp>
        <p:nvSpPr>
          <p:cNvPr id="4" name="Platshållare för innehåll 3"/>
          <p:cNvSpPr>
            <a:spLocks noGrp="1"/>
          </p:cNvSpPr>
          <p:nvPr>
            <p:ph sz="half" idx="2"/>
          </p:nvPr>
        </p:nvSpPr>
        <p:spPr/>
        <p:style>
          <a:lnRef idx="1">
            <a:schemeClr val="accent3"/>
          </a:lnRef>
          <a:fillRef idx="2">
            <a:schemeClr val="accent3"/>
          </a:fillRef>
          <a:effectRef idx="1">
            <a:schemeClr val="accent3"/>
          </a:effectRef>
          <a:fontRef idx="minor">
            <a:schemeClr val="dk1"/>
          </a:fontRef>
        </p:style>
        <p:txBody>
          <a:bodyPr/>
          <a:lstStyle/>
          <a:p>
            <a:pPr marL="0" indent="0">
              <a:buNone/>
            </a:pPr>
            <a:r>
              <a:rPr lang="sv-SE" sz="1100" dirty="0"/>
              <a:t>Forsborgskretsen har valt att kommunicera genom följande kanaler:</a:t>
            </a:r>
          </a:p>
          <a:p>
            <a:pPr>
              <a:buFontTx/>
              <a:buChar char="-"/>
            </a:pPr>
            <a:r>
              <a:rPr lang="sv-SE" sz="1100" dirty="0"/>
              <a:t>Nyhetsbrev via e-post (samt via post till de medlemmar som inte har mailadress) en gång varje kvartal till alla medlemmar och frivilliga.</a:t>
            </a:r>
          </a:p>
          <a:p>
            <a:pPr>
              <a:buFontTx/>
              <a:buChar char="-"/>
            </a:pPr>
            <a:r>
              <a:rPr lang="sv-SE" sz="1100" dirty="0"/>
              <a:t>Facebook – en </a:t>
            </a:r>
            <a:r>
              <a:rPr lang="sv-SE" sz="1100" dirty="0" err="1"/>
              <a:t>oficiell</a:t>
            </a:r>
            <a:r>
              <a:rPr lang="sv-SE" sz="1100" dirty="0"/>
              <a:t> Facebooksida där de bjuder in till aktiviteter, skriver om erbjudanden i second </a:t>
            </a:r>
            <a:r>
              <a:rPr lang="sv-SE" sz="1100" dirty="0" err="1"/>
              <a:t>handbutiken</a:t>
            </a:r>
            <a:r>
              <a:rPr lang="sv-SE" sz="1100" dirty="0"/>
              <a:t> m.m. samt en sluten Facebookgrupp för alla frivilliga i kretsen för  att enkelt kunna ha kontakt mellan dessa och styrelsen.</a:t>
            </a:r>
          </a:p>
          <a:p>
            <a:pPr>
              <a:buFontTx/>
              <a:buChar char="-"/>
            </a:pPr>
            <a:r>
              <a:rPr lang="sv-SE" sz="1100" dirty="0"/>
              <a:t>Liten annons i lokaltidningen till förmånligt pris/ibland gratis</a:t>
            </a:r>
          </a:p>
          <a:p>
            <a:pPr>
              <a:buFontTx/>
              <a:buChar char="-"/>
            </a:pPr>
            <a:r>
              <a:rPr lang="sv-SE" sz="1100" dirty="0"/>
              <a:t>Affisch på de två lokala mataffärerna i tätorten samt på bibliotekets anslagstavla.</a:t>
            </a:r>
          </a:p>
          <a:p>
            <a:pPr>
              <a:buFontTx/>
              <a:buChar char="-"/>
            </a:pPr>
            <a:r>
              <a:rPr lang="sv-SE" sz="1100" dirty="0"/>
              <a:t>Informationsblad om kretsens verksamhet på ortens asylboende.</a:t>
            </a:r>
          </a:p>
          <a:p>
            <a:pPr>
              <a:buFontTx/>
              <a:buChar char="-"/>
            </a:pPr>
            <a:r>
              <a:rPr lang="sv-SE" sz="1100" dirty="0"/>
              <a:t>Second </a:t>
            </a:r>
            <a:r>
              <a:rPr lang="sv-SE" sz="1100" dirty="0" err="1"/>
              <a:t>Handbutikens</a:t>
            </a:r>
            <a:r>
              <a:rPr lang="sv-SE" sz="1100" dirty="0"/>
              <a:t> skyltfönster (och inuti butiken)</a:t>
            </a:r>
          </a:p>
          <a:p>
            <a:pPr>
              <a:buFontTx/>
              <a:buChar char="-"/>
            </a:pPr>
            <a:r>
              <a:rPr lang="sv-SE" sz="1100" dirty="0"/>
              <a:t>Samarbete med lokala idrottsföreningar som tipsar om Röda Korsets verksamheter </a:t>
            </a:r>
          </a:p>
          <a:p>
            <a:pPr>
              <a:buFontTx/>
              <a:buChar char="-"/>
            </a:pPr>
            <a:endParaRPr lang="sv-SE" sz="1100" dirty="0"/>
          </a:p>
          <a:p>
            <a:pPr marL="0" indent="0">
              <a:buNone/>
            </a:pPr>
            <a:endParaRPr lang="sv-SE" dirty="0"/>
          </a:p>
          <a:p>
            <a:pPr marL="360000" lvl="1" indent="0">
              <a:buNone/>
            </a:pPr>
            <a:endParaRPr lang="sv-SE" dirty="0"/>
          </a:p>
        </p:txBody>
      </p:sp>
    </p:spTree>
    <p:extLst>
      <p:ext uri="{BB962C8B-B14F-4D97-AF65-F5344CB8AC3E}">
        <p14:creationId xmlns:p14="http://schemas.microsoft.com/office/powerpoint/2010/main" val="165440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Aktivitetsplan - exempel </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44233471"/>
              </p:ext>
            </p:extLst>
          </p:nvPr>
        </p:nvGraphicFramePr>
        <p:xfrm>
          <a:off x="274832" y="1419727"/>
          <a:ext cx="11588305" cy="3733882"/>
        </p:xfrm>
        <a:graphic>
          <a:graphicData uri="http://schemas.openxmlformats.org/drawingml/2006/table">
            <a:tbl>
              <a:tblPr>
                <a:tableStyleId>{5C22544A-7EE6-4342-B048-85BDC9FD1C3A}</a:tableStyleId>
              </a:tblPr>
              <a:tblGrid>
                <a:gridCol w="2486708">
                  <a:extLst>
                    <a:ext uri="{9D8B030D-6E8A-4147-A177-3AD203B41FA5}">
                      <a16:colId xmlns:a16="http://schemas.microsoft.com/office/drawing/2014/main" val="1351668867"/>
                    </a:ext>
                  </a:extLst>
                </a:gridCol>
                <a:gridCol w="2204963">
                  <a:extLst>
                    <a:ext uri="{9D8B030D-6E8A-4147-A177-3AD203B41FA5}">
                      <a16:colId xmlns:a16="http://schemas.microsoft.com/office/drawing/2014/main" val="20038074"/>
                    </a:ext>
                  </a:extLst>
                </a:gridCol>
                <a:gridCol w="2368294">
                  <a:extLst>
                    <a:ext uri="{9D8B030D-6E8A-4147-A177-3AD203B41FA5}">
                      <a16:colId xmlns:a16="http://schemas.microsoft.com/office/drawing/2014/main" val="1229298868"/>
                    </a:ext>
                  </a:extLst>
                </a:gridCol>
                <a:gridCol w="1094315">
                  <a:extLst>
                    <a:ext uri="{9D8B030D-6E8A-4147-A177-3AD203B41FA5}">
                      <a16:colId xmlns:a16="http://schemas.microsoft.com/office/drawing/2014/main" val="310394515"/>
                    </a:ext>
                  </a:extLst>
                </a:gridCol>
                <a:gridCol w="967734">
                  <a:extLst>
                    <a:ext uri="{9D8B030D-6E8A-4147-A177-3AD203B41FA5}">
                      <a16:colId xmlns:a16="http://schemas.microsoft.com/office/drawing/2014/main" val="2143443379"/>
                    </a:ext>
                  </a:extLst>
                </a:gridCol>
                <a:gridCol w="1682305">
                  <a:extLst>
                    <a:ext uri="{9D8B030D-6E8A-4147-A177-3AD203B41FA5}">
                      <a16:colId xmlns:a16="http://schemas.microsoft.com/office/drawing/2014/main" val="950810575"/>
                    </a:ext>
                  </a:extLst>
                </a:gridCol>
                <a:gridCol w="783986">
                  <a:extLst>
                    <a:ext uri="{9D8B030D-6E8A-4147-A177-3AD203B41FA5}">
                      <a16:colId xmlns:a16="http://schemas.microsoft.com/office/drawing/2014/main" val="3978756299"/>
                    </a:ext>
                  </a:extLst>
                </a:gridCol>
              </a:tblGrid>
              <a:tr h="658654">
                <a:tc gridSpan="2">
                  <a:txBody>
                    <a:bodyPr/>
                    <a:lstStyle/>
                    <a:p>
                      <a:pPr algn="l" fontAlgn="b"/>
                      <a:r>
                        <a:rPr lang="sv-SE" sz="2500" u="none" strike="noStrike" dirty="0">
                          <a:effectLst/>
                        </a:rPr>
                        <a:t>Aktivitetsplan - kommunikation</a:t>
                      </a:r>
                      <a:endParaRPr lang="sv-SE" sz="2500" b="1" i="0" u="none" strike="noStrike" dirty="0">
                        <a:solidFill>
                          <a:srgbClr val="000000"/>
                        </a:solidFill>
                        <a:effectLst/>
                        <a:latin typeface="Calibri" panose="020F0502020204030204" pitchFamily="34" charset="0"/>
                      </a:endParaRPr>
                    </a:p>
                  </a:txBody>
                  <a:tcPr marL="12258" marR="12258" marT="12258" marB="0" anchor="b"/>
                </a:tc>
                <a:tc hMerge="1">
                  <a:txBody>
                    <a:bodyPr/>
                    <a:lstStyle/>
                    <a:p>
                      <a:endParaRPr lang="sv-SE"/>
                    </a:p>
                  </a:txBody>
                  <a:tcPr/>
                </a:tc>
                <a:tc>
                  <a:txBody>
                    <a:bodyPr/>
                    <a:lstStyle/>
                    <a:p>
                      <a:pPr algn="l" fontAlgn="b"/>
                      <a:endParaRPr lang="sv-SE" sz="1500" b="0" i="0" u="none" strike="noStrike">
                        <a:solidFill>
                          <a:srgbClr val="000000"/>
                        </a:solidFill>
                        <a:effectLst/>
                        <a:latin typeface="Calibri" panose="020F0502020204030204" pitchFamily="34" charset="0"/>
                      </a:endParaRPr>
                    </a:p>
                  </a:txBody>
                  <a:tcPr marL="12258" marR="12258" marT="12258" marB="0" anchor="b"/>
                </a:tc>
                <a:tc>
                  <a:txBody>
                    <a:bodyPr/>
                    <a:lstStyle/>
                    <a:p>
                      <a:pPr algn="l" fontAlgn="b"/>
                      <a:endParaRPr lang="sv-SE" sz="1500" b="0" i="0" u="none" strike="noStrike">
                        <a:solidFill>
                          <a:srgbClr val="000000"/>
                        </a:solidFill>
                        <a:effectLst/>
                        <a:latin typeface="Calibri" panose="020F0502020204030204" pitchFamily="34" charset="0"/>
                      </a:endParaRPr>
                    </a:p>
                  </a:txBody>
                  <a:tcPr marL="12258" marR="12258" marT="12258" marB="0" anchor="b"/>
                </a:tc>
                <a:tc>
                  <a:txBody>
                    <a:bodyPr/>
                    <a:lstStyle/>
                    <a:p>
                      <a:pPr algn="l" fontAlgn="b"/>
                      <a:endParaRPr lang="sv-SE" sz="1500" b="0" i="0" u="none" strike="noStrike">
                        <a:solidFill>
                          <a:srgbClr val="000000"/>
                        </a:solidFill>
                        <a:effectLst/>
                        <a:latin typeface="Calibri" panose="020F0502020204030204" pitchFamily="34" charset="0"/>
                      </a:endParaRPr>
                    </a:p>
                  </a:txBody>
                  <a:tcPr marL="12258" marR="12258" marT="12258" marB="0" anchor="b"/>
                </a:tc>
                <a:tc>
                  <a:txBody>
                    <a:bodyPr/>
                    <a:lstStyle/>
                    <a:p>
                      <a:pPr algn="l" fontAlgn="b"/>
                      <a:endParaRPr lang="sv-SE" sz="1500" b="0" i="0" u="none" strike="noStrike">
                        <a:solidFill>
                          <a:srgbClr val="000000"/>
                        </a:solidFill>
                        <a:effectLst/>
                        <a:latin typeface="Calibri" panose="020F0502020204030204" pitchFamily="34" charset="0"/>
                      </a:endParaRPr>
                    </a:p>
                  </a:txBody>
                  <a:tcPr marL="12258" marR="12258" marT="12258" marB="0" anchor="b"/>
                </a:tc>
                <a:tc>
                  <a:txBody>
                    <a:bodyPr/>
                    <a:lstStyle/>
                    <a:p>
                      <a:pPr algn="l" fontAlgn="b"/>
                      <a:endParaRPr lang="sv-SE" sz="1500" b="0" i="0" u="none" strike="noStrike" dirty="0">
                        <a:solidFill>
                          <a:srgbClr val="000000"/>
                        </a:solidFill>
                        <a:effectLst/>
                        <a:latin typeface="Calibri" panose="020F0502020204030204" pitchFamily="34" charset="0"/>
                      </a:endParaRPr>
                    </a:p>
                  </a:txBody>
                  <a:tcPr marL="12258" marR="12258" marT="12258" marB="0" anchor="b"/>
                </a:tc>
                <a:extLst>
                  <a:ext uri="{0D108BD9-81ED-4DB2-BD59-A6C34878D82A}">
                    <a16:rowId xmlns:a16="http://schemas.microsoft.com/office/drawing/2014/main" val="3579251345"/>
                  </a:ext>
                </a:extLst>
              </a:tr>
              <a:tr h="376372">
                <a:tc>
                  <a:txBody>
                    <a:bodyPr/>
                    <a:lstStyle/>
                    <a:p>
                      <a:pPr algn="l" fontAlgn="b"/>
                      <a:r>
                        <a:rPr lang="sv-SE" sz="1300" b="1" u="none" strike="noStrike" dirty="0">
                          <a:effectLst/>
                        </a:rPr>
                        <a:t>Aktivitet</a:t>
                      </a:r>
                      <a:endParaRPr lang="sv-SE" sz="1300" b="1" i="0" u="none" strike="noStrike" dirty="0">
                        <a:solidFill>
                          <a:srgbClr val="000000"/>
                        </a:solidFill>
                        <a:effectLst/>
                        <a:latin typeface="Calibri" panose="020F0502020204030204" pitchFamily="34" charset="0"/>
                      </a:endParaRPr>
                    </a:p>
                  </a:txBody>
                  <a:tcPr marL="12258" marR="12258" marT="12258" marB="0" anchor="b"/>
                </a:tc>
                <a:tc>
                  <a:txBody>
                    <a:bodyPr/>
                    <a:lstStyle/>
                    <a:p>
                      <a:pPr algn="l" fontAlgn="b"/>
                      <a:r>
                        <a:rPr lang="sv-SE" sz="1300" b="1" u="none" strike="noStrike" dirty="0">
                          <a:effectLst/>
                        </a:rPr>
                        <a:t>Målgrupp</a:t>
                      </a:r>
                      <a:endParaRPr lang="sv-SE" sz="1300" b="1" i="0" u="none" strike="noStrike" dirty="0">
                        <a:solidFill>
                          <a:srgbClr val="000000"/>
                        </a:solidFill>
                        <a:effectLst/>
                        <a:latin typeface="Calibri" panose="020F0502020204030204" pitchFamily="34" charset="0"/>
                      </a:endParaRPr>
                    </a:p>
                  </a:txBody>
                  <a:tcPr marL="12258" marR="12258" marT="12258" marB="0" anchor="b"/>
                </a:tc>
                <a:tc>
                  <a:txBody>
                    <a:bodyPr/>
                    <a:lstStyle/>
                    <a:p>
                      <a:pPr algn="l" fontAlgn="b"/>
                      <a:r>
                        <a:rPr lang="sv-SE" sz="1300" b="1" u="none" strike="noStrike" dirty="0">
                          <a:effectLst/>
                        </a:rPr>
                        <a:t>Syfte</a:t>
                      </a:r>
                      <a:endParaRPr lang="sv-SE" sz="1300" b="1" i="0" u="none" strike="noStrike" dirty="0">
                        <a:solidFill>
                          <a:srgbClr val="000000"/>
                        </a:solidFill>
                        <a:effectLst/>
                        <a:latin typeface="Calibri" panose="020F0502020204030204" pitchFamily="34" charset="0"/>
                      </a:endParaRPr>
                    </a:p>
                  </a:txBody>
                  <a:tcPr marL="12258" marR="12258" marT="12258" marB="0" anchor="b"/>
                </a:tc>
                <a:tc>
                  <a:txBody>
                    <a:bodyPr/>
                    <a:lstStyle/>
                    <a:p>
                      <a:pPr algn="l" fontAlgn="b"/>
                      <a:r>
                        <a:rPr lang="sv-SE" sz="1300" b="1" u="none" strike="noStrike" dirty="0">
                          <a:effectLst/>
                        </a:rPr>
                        <a:t>Kanal</a:t>
                      </a:r>
                      <a:endParaRPr lang="sv-SE" sz="1300" b="1" i="0" u="none" strike="noStrike" dirty="0">
                        <a:solidFill>
                          <a:srgbClr val="000000"/>
                        </a:solidFill>
                        <a:effectLst/>
                        <a:latin typeface="Calibri" panose="020F0502020204030204" pitchFamily="34" charset="0"/>
                      </a:endParaRPr>
                    </a:p>
                  </a:txBody>
                  <a:tcPr marL="12258" marR="12258" marT="12258" marB="0" anchor="b"/>
                </a:tc>
                <a:tc>
                  <a:txBody>
                    <a:bodyPr/>
                    <a:lstStyle/>
                    <a:p>
                      <a:pPr algn="l" fontAlgn="b"/>
                      <a:r>
                        <a:rPr lang="sv-SE" sz="1300" b="1" u="none" strike="noStrike" dirty="0">
                          <a:effectLst/>
                        </a:rPr>
                        <a:t>Tidpunkt</a:t>
                      </a:r>
                      <a:endParaRPr lang="sv-SE" sz="1300" b="1" i="0" u="none" strike="noStrike" dirty="0">
                        <a:solidFill>
                          <a:srgbClr val="000000"/>
                        </a:solidFill>
                        <a:effectLst/>
                        <a:latin typeface="Calibri" panose="020F0502020204030204" pitchFamily="34" charset="0"/>
                      </a:endParaRPr>
                    </a:p>
                  </a:txBody>
                  <a:tcPr marL="12258" marR="12258" marT="12258" marB="0" anchor="b"/>
                </a:tc>
                <a:tc>
                  <a:txBody>
                    <a:bodyPr/>
                    <a:lstStyle/>
                    <a:p>
                      <a:pPr algn="l" fontAlgn="b"/>
                      <a:r>
                        <a:rPr lang="sv-SE" sz="1300" b="1" u="none" strike="noStrike">
                          <a:effectLst/>
                        </a:rPr>
                        <a:t>Ansvarig</a:t>
                      </a:r>
                      <a:endParaRPr lang="sv-SE" sz="1300" b="1" i="0" u="none" strike="noStrike">
                        <a:solidFill>
                          <a:srgbClr val="000000"/>
                        </a:solidFill>
                        <a:effectLst/>
                        <a:latin typeface="Calibri" panose="020F0502020204030204" pitchFamily="34" charset="0"/>
                      </a:endParaRPr>
                    </a:p>
                  </a:txBody>
                  <a:tcPr marL="12258" marR="12258" marT="12258" marB="0" anchor="b"/>
                </a:tc>
                <a:tc>
                  <a:txBody>
                    <a:bodyPr/>
                    <a:lstStyle/>
                    <a:p>
                      <a:pPr algn="l" fontAlgn="b"/>
                      <a:r>
                        <a:rPr lang="sv-SE" sz="1300" b="1" u="none" strike="noStrike" dirty="0">
                          <a:effectLst/>
                        </a:rPr>
                        <a:t>Status</a:t>
                      </a:r>
                      <a:endParaRPr lang="sv-SE" sz="1300" b="1" i="0" u="none" strike="noStrike" dirty="0">
                        <a:solidFill>
                          <a:srgbClr val="000000"/>
                        </a:solidFill>
                        <a:effectLst/>
                        <a:latin typeface="Calibri" panose="020F0502020204030204" pitchFamily="34" charset="0"/>
                      </a:endParaRPr>
                    </a:p>
                  </a:txBody>
                  <a:tcPr marL="12258" marR="12258" marT="12258" marB="0" anchor="b"/>
                </a:tc>
                <a:extLst>
                  <a:ext uri="{0D108BD9-81ED-4DB2-BD59-A6C34878D82A}">
                    <a16:rowId xmlns:a16="http://schemas.microsoft.com/office/drawing/2014/main" val="4089478930"/>
                  </a:ext>
                </a:extLst>
              </a:tr>
              <a:tr h="376372">
                <a:tc>
                  <a:txBody>
                    <a:bodyPr/>
                    <a:lstStyle/>
                    <a:p>
                      <a:pPr algn="l" fontAlgn="b"/>
                      <a:r>
                        <a:rPr lang="sv-SE" sz="1300" b="0" i="0" u="none" strike="noStrike" dirty="0">
                          <a:solidFill>
                            <a:srgbClr val="000000"/>
                          </a:solidFill>
                          <a:effectLst/>
                          <a:latin typeface="Calibri" panose="020F0502020204030204" pitchFamily="34" charset="0"/>
                        </a:rPr>
                        <a:t>Skicka</a:t>
                      </a:r>
                      <a:r>
                        <a:rPr lang="sv-SE" sz="1300" b="0" i="0" u="none" strike="noStrike" baseline="0" dirty="0">
                          <a:solidFill>
                            <a:srgbClr val="000000"/>
                          </a:solidFill>
                          <a:effectLst/>
                          <a:latin typeface="Calibri" panose="020F0502020204030204" pitchFamily="34" charset="0"/>
                        </a:rPr>
                        <a:t> ut välkomstbrev till nya medlemmar</a:t>
                      </a:r>
                      <a:endParaRPr lang="sv-SE" sz="1300" b="0" i="0" u="none" strike="noStrike" dirty="0">
                        <a:solidFill>
                          <a:srgbClr val="000000"/>
                        </a:solidFill>
                        <a:effectLst/>
                        <a:latin typeface="Calibri" panose="020F0502020204030204" pitchFamily="34" charset="0"/>
                      </a:endParaRPr>
                    </a:p>
                  </a:txBody>
                  <a:tcPr marL="12258" marR="12258" marT="12258" marB="0" anchor="ctr"/>
                </a:tc>
                <a:tc>
                  <a:txBody>
                    <a:bodyPr/>
                    <a:lstStyle/>
                    <a:p>
                      <a:pPr algn="l" fontAlgn="b"/>
                      <a:r>
                        <a:rPr lang="sv-SE" sz="1300" b="0" i="0" u="none" strike="noStrike" dirty="0">
                          <a:solidFill>
                            <a:srgbClr val="000000"/>
                          </a:solidFill>
                          <a:effectLst/>
                          <a:latin typeface="Calibri" panose="020F0502020204030204" pitchFamily="34" charset="0"/>
                        </a:rPr>
                        <a:t>Medlemmar</a:t>
                      </a:r>
                    </a:p>
                  </a:txBody>
                  <a:tcPr marL="12258" marR="12258" marT="12258" marB="0" anchor="ctr"/>
                </a:tc>
                <a:tc>
                  <a:txBody>
                    <a:bodyPr/>
                    <a:lstStyle/>
                    <a:p>
                      <a:pPr algn="l" fontAlgn="b"/>
                      <a:r>
                        <a:rPr lang="sv-SE" sz="1300" b="0" i="0" u="none" strike="noStrike" dirty="0">
                          <a:solidFill>
                            <a:srgbClr val="000000"/>
                          </a:solidFill>
                          <a:effectLst/>
                          <a:latin typeface="Calibri" panose="020F0502020204030204" pitchFamily="34" charset="0"/>
                        </a:rPr>
                        <a:t>Skapa</a:t>
                      </a:r>
                      <a:r>
                        <a:rPr lang="sv-SE" sz="1300" b="0" i="0" u="none" strike="noStrike" baseline="0" dirty="0">
                          <a:solidFill>
                            <a:srgbClr val="000000"/>
                          </a:solidFill>
                          <a:effectLst/>
                          <a:latin typeface="Calibri" panose="020F0502020204030204" pitchFamily="34" charset="0"/>
                        </a:rPr>
                        <a:t> en relation och informera om kretsens aktiviteter</a:t>
                      </a:r>
                      <a:endParaRPr lang="sv-SE" sz="1300" b="0" i="0" u="none" strike="noStrike" dirty="0">
                        <a:solidFill>
                          <a:srgbClr val="000000"/>
                        </a:solidFill>
                        <a:effectLst/>
                        <a:latin typeface="Calibri" panose="020F0502020204030204" pitchFamily="34" charset="0"/>
                      </a:endParaRPr>
                    </a:p>
                  </a:txBody>
                  <a:tcPr marL="12258" marR="12258" marT="12258" marB="0" anchor="ctr"/>
                </a:tc>
                <a:tc>
                  <a:txBody>
                    <a:bodyPr/>
                    <a:lstStyle/>
                    <a:p>
                      <a:pPr algn="l" fontAlgn="b"/>
                      <a:r>
                        <a:rPr lang="sv-SE" sz="1300" b="0" i="0" u="none" strike="noStrike" dirty="0">
                          <a:solidFill>
                            <a:srgbClr val="000000"/>
                          </a:solidFill>
                          <a:effectLst/>
                          <a:latin typeface="Calibri" panose="020F0502020204030204" pitchFamily="34" charset="0"/>
                        </a:rPr>
                        <a:t>E-post/ brev</a:t>
                      </a:r>
                    </a:p>
                  </a:txBody>
                  <a:tcPr marL="12258" marR="12258" marT="12258" marB="0" anchor="ctr"/>
                </a:tc>
                <a:tc>
                  <a:txBody>
                    <a:bodyPr/>
                    <a:lstStyle/>
                    <a:p>
                      <a:pPr algn="l" fontAlgn="b"/>
                      <a:r>
                        <a:rPr lang="sv-SE" sz="1300" b="0" i="0" u="none" strike="noStrike" dirty="0">
                          <a:solidFill>
                            <a:srgbClr val="000000"/>
                          </a:solidFill>
                          <a:effectLst/>
                          <a:latin typeface="Calibri" panose="020F0502020204030204" pitchFamily="34" charset="0"/>
                        </a:rPr>
                        <a:t>Mars &amp; september</a:t>
                      </a:r>
                    </a:p>
                  </a:txBody>
                  <a:tcPr marL="12258" marR="12258" marT="12258" marB="0" anchor="ctr"/>
                </a:tc>
                <a:tc>
                  <a:txBody>
                    <a:bodyPr/>
                    <a:lstStyle/>
                    <a:p>
                      <a:pPr algn="l" fontAlgn="b"/>
                      <a:r>
                        <a:rPr lang="sv-SE" sz="1300" b="0" i="0" u="none" strike="noStrike" dirty="0">
                          <a:solidFill>
                            <a:srgbClr val="000000"/>
                          </a:solidFill>
                          <a:effectLst/>
                          <a:latin typeface="Calibri" panose="020F0502020204030204" pitchFamily="34" charset="0"/>
                        </a:rPr>
                        <a:t>Anna</a:t>
                      </a:r>
                    </a:p>
                  </a:txBody>
                  <a:tcPr marL="12258" marR="12258" marT="12258" marB="0" anchor="ctr"/>
                </a:tc>
                <a:tc>
                  <a:txBody>
                    <a:bodyPr/>
                    <a:lstStyle/>
                    <a:p>
                      <a:pPr algn="l" fontAlgn="b"/>
                      <a:endParaRPr lang="sv-SE" sz="1300" b="0" i="0" u="none" strike="noStrike" dirty="0">
                        <a:solidFill>
                          <a:srgbClr val="000000"/>
                        </a:solidFill>
                        <a:effectLst/>
                        <a:latin typeface="Calibri" panose="020F0502020204030204" pitchFamily="34" charset="0"/>
                      </a:endParaRPr>
                    </a:p>
                  </a:txBody>
                  <a:tcPr marL="12258" marR="12258" marT="12258" marB="0" anchor="b"/>
                </a:tc>
                <a:extLst>
                  <a:ext uri="{0D108BD9-81ED-4DB2-BD59-A6C34878D82A}">
                    <a16:rowId xmlns:a16="http://schemas.microsoft.com/office/drawing/2014/main" val="825835803"/>
                  </a:ext>
                </a:extLst>
              </a:tr>
              <a:tr h="376372">
                <a:tc>
                  <a:txBody>
                    <a:bodyPr/>
                    <a:lstStyle/>
                    <a:p>
                      <a:pPr algn="l" fontAlgn="t"/>
                      <a:r>
                        <a:rPr lang="sv-SE" sz="1300" b="0" i="0" u="none" strike="noStrike" dirty="0">
                          <a:solidFill>
                            <a:srgbClr val="000000"/>
                          </a:solidFill>
                          <a:effectLst/>
                          <a:latin typeface="Calibri" panose="020F0502020204030204" pitchFamily="34" charset="0"/>
                        </a:rPr>
                        <a:t>Uppdatera kretsens FB-sida</a:t>
                      </a:r>
                      <a:r>
                        <a:rPr lang="sv-SE" sz="1300" b="0" i="0" u="none" strike="noStrike" baseline="0" dirty="0">
                          <a:solidFill>
                            <a:srgbClr val="000000"/>
                          </a:solidFill>
                          <a:effectLst/>
                          <a:latin typeface="Calibri" panose="020F0502020204030204" pitchFamily="34" charset="0"/>
                        </a:rPr>
                        <a:t> med aktuella erbjudanden i SH-butiken</a:t>
                      </a:r>
                      <a:endParaRPr lang="sv-SE" sz="1300" b="0" i="0" u="none" strike="noStrike" dirty="0">
                        <a:solidFill>
                          <a:srgbClr val="000000"/>
                        </a:solidFill>
                        <a:effectLst/>
                        <a:latin typeface="Calibri" panose="020F0502020204030204" pitchFamily="34" charset="0"/>
                      </a:endParaRPr>
                    </a:p>
                  </a:txBody>
                  <a:tcPr marL="12258" marR="12258" marT="12258" marB="0" anchor="ctr"/>
                </a:tc>
                <a:tc>
                  <a:txBody>
                    <a:bodyPr/>
                    <a:lstStyle/>
                    <a:p>
                      <a:pPr algn="l" fontAlgn="t"/>
                      <a:r>
                        <a:rPr lang="sv-SE" sz="1300" b="0" i="0" u="none" strike="noStrike" dirty="0">
                          <a:solidFill>
                            <a:srgbClr val="000000"/>
                          </a:solidFill>
                          <a:effectLst/>
                          <a:latin typeface="Calibri" panose="020F0502020204030204" pitchFamily="34" charset="0"/>
                        </a:rPr>
                        <a:t>Second</a:t>
                      </a:r>
                      <a:r>
                        <a:rPr lang="sv-SE" sz="1300" b="0" i="0" u="none" strike="noStrike" baseline="0" dirty="0">
                          <a:solidFill>
                            <a:srgbClr val="000000"/>
                          </a:solidFill>
                          <a:effectLst/>
                          <a:latin typeface="Calibri" panose="020F0502020204030204" pitchFamily="34" charset="0"/>
                        </a:rPr>
                        <a:t> Hand-intresserade</a:t>
                      </a:r>
                      <a:endParaRPr lang="sv-SE" sz="1300" b="0" i="0" u="none" strike="noStrike" dirty="0">
                        <a:solidFill>
                          <a:srgbClr val="000000"/>
                        </a:solidFill>
                        <a:effectLst/>
                        <a:latin typeface="Calibri" panose="020F0502020204030204" pitchFamily="34" charset="0"/>
                      </a:endParaRPr>
                    </a:p>
                  </a:txBody>
                  <a:tcPr marL="12258" marR="12258" marT="12258" marB="0" anchor="ctr"/>
                </a:tc>
                <a:tc>
                  <a:txBody>
                    <a:bodyPr/>
                    <a:lstStyle/>
                    <a:p>
                      <a:pPr algn="l" fontAlgn="t"/>
                      <a:r>
                        <a:rPr lang="sv-SE" sz="1300" b="0" i="0" u="none" strike="noStrike" dirty="0">
                          <a:solidFill>
                            <a:srgbClr val="000000"/>
                          </a:solidFill>
                          <a:effectLst/>
                          <a:latin typeface="Calibri" panose="020F0502020204030204" pitchFamily="34" charset="0"/>
                        </a:rPr>
                        <a:t>Locka kunder till butiken</a:t>
                      </a:r>
                    </a:p>
                  </a:txBody>
                  <a:tcPr marL="12258" marR="12258" marT="12258" marB="0" anchor="ctr"/>
                </a:tc>
                <a:tc>
                  <a:txBody>
                    <a:bodyPr/>
                    <a:lstStyle/>
                    <a:p>
                      <a:pPr algn="l" fontAlgn="t"/>
                      <a:r>
                        <a:rPr lang="sv-SE" sz="1300" b="0" i="0" u="none" strike="noStrike" dirty="0">
                          <a:solidFill>
                            <a:srgbClr val="000000"/>
                          </a:solidFill>
                          <a:effectLst/>
                          <a:latin typeface="Calibri" panose="020F0502020204030204" pitchFamily="34" charset="0"/>
                        </a:rPr>
                        <a:t>Facebook</a:t>
                      </a:r>
                    </a:p>
                  </a:txBody>
                  <a:tcPr marL="12258" marR="12258" marT="12258" marB="0" anchor="ctr"/>
                </a:tc>
                <a:tc>
                  <a:txBody>
                    <a:bodyPr/>
                    <a:lstStyle/>
                    <a:p>
                      <a:pPr algn="l" fontAlgn="t"/>
                      <a:r>
                        <a:rPr lang="sv-SE" sz="1300" b="0" i="0" u="none" strike="noStrike" dirty="0">
                          <a:solidFill>
                            <a:srgbClr val="000000"/>
                          </a:solidFill>
                          <a:effectLst/>
                          <a:latin typeface="Calibri" panose="020F0502020204030204" pitchFamily="34" charset="0"/>
                        </a:rPr>
                        <a:t>Varje</a:t>
                      </a:r>
                      <a:r>
                        <a:rPr lang="sv-SE" sz="1300" b="0" i="0" u="none" strike="noStrike" baseline="0" dirty="0">
                          <a:solidFill>
                            <a:srgbClr val="000000"/>
                          </a:solidFill>
                          <a:effectLst/>
                          <a:latin typeface="Calibri" panose="020F0502020204030204" pitchFamily="34" charset="0"/>
                        </a:rPr>
                        <a:t> vecka</a:t>
                      </a:r>
                      <a:endParaRPr lang="sv-SE" sz="1300" b="0" i="0" u="none" strike="noStrike" dirty="0">
                        <a:solidFill>
                          <a:srgbClr val="000000"/>
                        </a:solidFill>
                        <a:effectLst/>
                        <a:latin typeface="Calibri" panose="020F0502020204030204" pitchFamily="34" charset="0"/>
                      </a:endParaRPr>
                    </a:p>
                  </a:txBody>
                  <a:tcPr marL="12258" marR="12258" marT="12258" marB="0" anchor="ctr"/>
                </a:tc>
                <a:tc>
                  <a:txBody>
                    <a:bodyPr/>
                    <a:lstStyle/>
                    <a:p>
                      <a:pPr algn="l" fontAlgn="t"/>
                      <a:r>
                        <a:rPr lang="sv-SE" sz="1300" b="0" i="0" u="none" strike="noStrike" dirty="0">
                          <a:solidFill>
                            <a:srgbClr val="000000"/>
                          </a:solidFill>
                          <a:effectLst/>
                          <a:latin typeface="Calibri" panose="020F0502020204030204" pitchFamily="34" charset="0"/>
                        </a:rPr>
                        <a:t>Anders</a:t>
                      </a:r>
                    </a:p>
                  </a:txBody>
                  <a:tcPr marL="12258" marR="12258" marT="12258" marB="0" anchor="ctr"/>
                </a:tc>
                <a:tc>
                  <a:txBody>
                    <a:bodyPr/>
                    <a:lstStyle/>
                    <a:p>
                      <a:pPr algn="l" fontAlgn="b"/>
                      <a:endParaRPr lang="sv-SE" sz="1500" b="0" i="0" u="none" strike="noStrike" dirty="0">
                        <a:solidFill>
                          <a:srgbClr val="000000"/>
                        </a:solidFill>
                        <a:effectLst/>
                        <a:latin typeface="Calibri" panose="020F0502020204030204" pitchFamily="34" charset="0"/>
                      </a:endParaRPr>
                    </a:p>
                  </a:txBody>
                  <a:tcPr marL="12258" marR="12258" marT="12258" marB="0" anchor="b"/>
                </a:tc>
                <a:extLst>
                  <a:ext uri="{0D108BD9-81ED-4DB2-BD59-A6C34878D82A}">
                    <a16:rowId xmlns:a16="http://schemas.microsoft.com/office/drawing/2014/main" val="2121321688"/>
                  </a:ext>
                </a:extLst>
              </a:tr>
              <a:tr h="376372">
                <a:tc>
                  <a:txBody>
                    <a:bodyPr/>
                    <a:lstStyle/>
                    <a:p>
                      <a:pPr algn="l" fontAlgn="t"/>
                      <a:endParaRPr lang="sv-SE" sz="1300" b="0" i="0" u="none" strike="noStrike" dirty="0">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b"/>
                      <a:endParaRPr lang="sv-SE" sz="1500" b="0" i="0" u="none" strike="noStrike">
                        <a:solidFill>
                          <a:srgbClr val="000000"/>
                        </a:solidFill>
                        <a:effectLst/>
                        <a:latin typeface="Calibri" panose="020F0502020204030204" pitchFamily="34" charset="0"/>
                      </a:endParaRPr>
                    </a:p>
                  </a:txBody>
                  <a:tcPr marL="12258" marR="12258" marT="12258" marB="0" anchor="b"/>
                </a:tc>
                <a:extLst>
                  <a:ext uri="{0D108BD9-81ED-4DB2-BD59-A6C34878D82A}">
                    <a16:rowId xmlns:a16="http://schemas.microsoft.com/office/drawing/2014/main" val="3878276798"/>
                  </a:ext>
                </a:extLst>
              </a:tr>
              <a:tr h="376372">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dirty="0">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b"/>
                      <a:endParaRPr lang="sv-SE" sz="1500" b="0" i="0" u="none" strike="noStrike">
                        <a:solidFill>
                          <a:srgbClr val="000000"/>
                        </a:solidFill>
                        <a:effectLst/>
                        <a:latin typeface="Calibri" panose="020F0502020204030204" pitchFamily="34" charset="0"/>
                      </a:endParaRPr>
                    </a:p>
                  </a:txBody>
                  <a:tcPr marL="12258" marR="12258" marT="12258" marB="0" anchor="b"/>
                </a:tc>
                <a:extLst>
                  <a:ext uri="{0D108BD9-81ED-4DB2-BD59-A6C34878D82A}">
                    <a16:rowId xmlns:a16="http://schemas.microsoft.com/office/drawing/2014/main" val="2196179894"/>
                  </a:ext>
                </a:extLst>
              </a:tr>
              <a:tr h="376372">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extLst>
                  <a:ext uri="{0D108BD9-81ED-4DB2-BD59-A6C34878D82A}">
                    <a16:rowId xmlns:a16="http://schemas.microsoft.com/office/drawing/2014/main" val="1754698461"/>
                  </a:ext>
                </a:extLst>
              </a:tr>
              <a:tr h="376372">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extLst>
                  <a:ext uri="{0D108BD9-81ED-4DB2-BD59-A6C34878D82A}">
                    <a16:rowId xmlns:a16="http://schemas.microsoft.com/office/drawing/2014/main" val="2129790280"/>
                  </a:ext>
                </a:extLst>
              </a:tr>
              <a:tr h="376372">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a:solidFill>
                          <a:srgbClr val="000000"/>
                        </a:solidFill>
                        <a:effectLst/>
                        <a:latin typeface="Calibri" panose="020F0502020204030204" pitchFamily="34" charset="0"/>
                      </a:endParaRPr>
                    </a:p>
                  </a:txBody>
                  <a:tcPr marL="12258" marR="12258" marT="12258" marB="0"/>
                </a:tc>
                <a:tc>
                  <a:txBody>
                    <a:bodyPr/>
                    <a:lstStyle/>
                    <a:p>
                      <a:pPr algn="l" fontAlgn="t"/>
                      <a:endParaRPr lang="sv-SE" sz="1300" b="0" i="0" u="none" strike="noStrike" dirty="0">
                        <a:solidFill>
                          <a:srgbClr val="000000"/>
                        </a:solidFill>
                        <a:effectLst/>
                        <a:latin typeface="Calibri" panose="020F0502020204030204" pitchFamily="34" charset="0"/>
                      </a:endParaRPr>
                    </a:p>
                  </a:txBody>
                  <a:tcPr marL="12258" marR="12258" marT="12258" marB="0"/>
                </a:tc>
                <a:extLst>
                  <a:ext uri="{0D108BD9-81ED-4DB2-BD59-A6C34878D82A}">
                    <a16:rowId xmlns:a16="http://schemas.microsoft.com/office/drawing/2014/main" val="1242170369"/>
                  </a:ext>
                </a:extLst>
              </a:tr>
            </a:tbl>
          </a:graphicData>
        </a:graphic>
      </p:graphicFrame>
    </p:spTree>
    <p:extLst>
      <p:ext uri="{BB962C8B-B14F-4D97-AF65-F5344CB8AC3E}">
        <p14:creationId xmlns:p14="http://schemas.microsoft.com/office/powerpoint/2010/main" val="209647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LYCKA TILL!</a:t>
            </a:r>
          </a:p>
        </p:txBody>
      </p:sp>
    </p:spTree>
    <p:extLst>
      <p:ext uri="{BB962C8B-B14F-4D97-AF65-F5344CB8AC3E}">
        <p14:creationId xmlns:p14="http://schemas.microsoft.com/office/powerpoint/2010/main" val="762460279"/>
      </p:ext>
    </p:extLst>
  </p:cSld>
  <p:clrMapOvr>
    <a:masterClrMapping/>
  </p:clrMapOvr>
</p:sld>
</file>

<file path=ppt/theme/theme1.xml><?xml version="1.0" encoding="utf-8"?>
<a:theme xmlns:a="http://schemas.openxmlformats.org/drawingml/2006/main" name="RödaKorset_sv">
  <a:themeElements>
    <a:clrScheme name="RödaKorset_ppt">
      <a:dk1>
        <a:sysClr val="windowText" lastClr="000000"/>
      </a:dk1>
      <a:lt1>
        <a:sysClr val="window" lastClr="FFFFFF"/>
      </a:lt1>
      <a:dk2>
        <a:srgbClr val="000000"/>
      </a:dk2>
      <a:lt2>
        <a:srgbClr val="FFFFFF"/>
      </a:lt2>
      <a:accent1>
        <a:srgbClr val="E20025"/>
      </a:accent1>
      <a:accent2>
        <a:srgbClr val="878787"/>
      </a:accent2>
      <a:accent3>
        <a:srgbClr val="FBD1D1"/>
      </a:accent3>
      <a:accent4>
        <a:srgbClr val="EE7884"/>
      </a:accent4>
      <a:accent5>
        <a:srgbClr val="E4E4E4"/>
      </a:accent5>
      <a:accent6>
        <a:srgbClr val="000000"/>
      </a:accent6>
      <a:hlink>
        <a:srgbClr val="0563C1"/>
      </a:hlink>
      <a:folHlink>
        <a:srgbClr val="954F72"/>
      </a:folHlink>
    </a:clrScheme>
    <a:fontScheme name="Röda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2F1F690A-5C9B-42B5-9039-A26F86FB2C94}" vid="{AB5132DC-C69C-4073-99AD-947B71455A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Röda Korset Sv</Template>
  <TotalTime>471</TotalTime>
  <Words>1116</Words>
  <Application>Microsoft Office PowerPoint</Application>
  <PresentationFormat>Bredbild</PresentationFormat>
  <Paragraphs>109</Paragraphs>
  <Slides>9</Slides>
  <Notes>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Arial</vt:lpstr>
      <vt:lpstr>Calibri</vt:lpstr>
      <vt:lpstr>Meet Me In Brooklyn</vt:lpstr>
      <vt:lpstr>RödaKorset_sv</vt:lpstr>
      <vt:lpstr>Kommunikationsplan för  xxx-kretsen</vt:lpstr>
      <vt:lpstr>Varför en kommunikationsplan?</vt:lpstr>
      <vt:lpstr>Nuläge och mål</vt:lpstr>
      <vt:lpstr>Extra för de som vill: SWOT</vt:lpstr>
      <vt:lpstr>Målgrupper</vt:lpstr>
      <vt:lpstr>Budskap – vad ska vi säga?</vt:lpstr>
      <vt:lpstr>Kanaler och aktiviteter</vt:lpstr>
      <vt:lpstr>Aktivitetsplan - exempel </vt:lpstr>
      <vt:lpstr>LYCKA TILL!</vt:lpstr>
    </vt:vector>
  </TitlesOfParts>
  <Company>Swedish Red Cross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Kommunikationsplan för  xxx-kretsen</dc:title>
  <dc:creator>Lisa Häggstam</dc:creator>
  <dc:description>Version 1 mars 2017
Learningpoint</dc:description>
  <cp:lastModifiedBy>Cecilia Törnqvist Persson</cp:lastModifiedBy>
  <cp:revision>36</cp:revision>
  <dcterms:created xsi:type="dcterms:W3CDTF">2018-01-30T09:03:38Z</dcterms:created>
  <dcterms:modified xsi:type="dcterms:W3CDTF">2019-12-05T10:23:01Z</dcterms:modified>
</cp:coreProperties>
</file>