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39"/>
  </p:notesMasterIdLst>
  <p:sldIdLst>
    <p:sldId id="257" r:id="rId6"/>
    <p:sldId id="1275" r:id="rId7"/>
    <p:sldId id="1239" r:id="rId8"/>
    <p:sldId id="270" r:id="rId9"/>
    <p:sldId id="265" r:id="rId10"/>
    <p:sldId id="555" r:id="rId11"/>
    <p:sldId id="504" r:id="rId12"/>
    <p:sldId id="554" r:id="rId13"/>
    <p:sldId id="556" r:id="rId14"/>
    <p:sldId id="1238" r:id="rId15"/>
    <p:sldId id="562" r:id="rId16"/>
    <p:sldId id="1255" r:id="rId17"/>
    <p:sldId id="1256" r:id="rId18"/>
    <p:sldId id="1257" r:id="rId19"/>
    <p:sldId id="1258" r:id="rId20"/>
    <p:sldId id="1259" r:id="rId21"/>
    <p:sldId id="1260" r:id="rId22"/>
    <p:sldId id="1261" r:id="rId23"/>
    <p:sldId id="1262" r:id="rId24"/>
    <p:sldId id="1274" r:id="rId25"/>
    <p:sldId id="1264" r:id="rId26"/>
    <p:sldId id="1265" r:id="rId27"/>
    <p:sldId id="258" r:id="rId28"/>
    <p:sldId id="1108" r:id="rId29"/>
    <p:sldId id="1230" r:id="rId30"/>
    <p:sldId id="1233" r:id="rId31"/>
    <p:sldId id="1240" r:id="rId32"/>
    <p:sldId id="260" r:id="rId33"/>
    <p:sldId id="1270" r:id="rId34"/>
    <p:sldId id="1269" r:id="rId35"/>
    <p:sldId id="1267" r:id="rId36"/>
    <p:sldId id="1245" r:id="rId37"/>
    <p:sldId id="1268" r:id="rId3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99612-1D9E-4490-9E98-5490C0504C02}" v="336" dt="2024-02-21T14:57:20.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7" autoAdjust="0"/>
  </p:normalViewPr>
  <p:slideViewPr>
    <p:cSldViewPr snapToGrid="0">
      <p:cViewPr varScale="1">
        <p:scale>
          <a:sx n="77" d="100"/>
          <a:sy n="77" d="100"/>
        </p:scale>
        <p:origin x="672" y="78"/>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5659" cy="498055"/>
          </a:xfrm>
          <a:prstGeom prst="rect">
            <a:avLst/>
          </a:prstGeom>
        </p:spPr>
        <p:txBody>
          <a:bodyPr vert="horz" lIns="96661" tIns="48331" rIns="96661" bIns="48331" rtlCol="0"/>
          <a:lstStyle>
            <a:lvl1pPr algn="l">
              <a:defRPr sz="1300"/>
            </a:lvl1pPr>
          </a:lstStyle>
          <a:p>
            <a:endParaRPr lang="sv-SE"/>
          </a:p>
        </p:txBody>
      </p:sp>
      <p:sp>
        <p:nvSpPr>
          <p:cNvPr id="3" name="Platshållare för datum 2"/>
          <p:cNvSpPr>
            <a:spLocks noGrp="1"/>
          </p:cNvSpPr>
          <p:nvPr>
            <p:ph type="dt" idx="1"/>
          </p:nvPr>
        </p:nvSpPr>
        <p:spPr>
          <a:xfrm>
            <a:off x="3850443" y="1"/>
            <a:ext cx="2945659" cy="498055"/>
          </a:xfrm>
          <a:prstGeom prst="rect">
            <a:avLst/>
          </a:prstGeom>
        </p:spPr>
        <p:txBody>
          <a:bodyPr vert="horz" lIns="96661" tIns="48331" rIns="96661" bIns="48331" rtlCol="0"/>
          <a:lstStyle>
            <a:lvl1pPr algn="r">
              <a:defRPr sz="1300"/>
            </a:lvl1pPr>
          </a:lstStyle>
          <a:p>
            <a:fld id="{2B79A0B2-7584-407E-9C0F-F2F6FCF9F831}" type="datetimeFigureOut">
              <a:t>2024-02-21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6661" tIns="48331" rIns="96661" bIns="48331"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6661" tIns="48331" rIns="96661" bIns="4833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4"/>
          </a:xfrm>
          <a:prstGeom prst="rect">
            <a:avLst/>
          </a:prstGeom>
        </p:spPr>
        <p:txBody>
          <a:bodyPr vert="horz" lIns="96661" tIns="48331" rIns="96661" bIns="48331" rtlCol="0" anchor="b"/>
          <a:lstStyle>
            <a:lvl1pPr algn="l">
              <a:defRPr sz="1300"/>
            </a:lvl1pPr>
          </a:lstStyle>
          <a:p>
            <a:endParaRPr lang="sv-SE"/>
          </a:p>
        </p:txBody>
      </p:sp>
      <p:sp>
        <p:nvSpPr>
          <p:cNvPr id="7" name="Platshållare för bildnummer 6"/>
          <p:cNvSpPr>
            <a:spLocks noGrp="1"/>
          </p:cNvSpPr>
          <p:nvPr>
            <p:ph type="sldNum" sz="quarter" idx="5"/>
          </p:nvPr>
        </p:nvSpPr>
        <p:spPr>
          <a:xfrm>
            <a:off x="3850443" y="9428584"/>
            <a:ext cx="2945659" cy="498054"/>
          </a:xfrm>
          <a:prstGeom prst="rect">
            <a:avLst/>
          </a:prstGeom>
        </p:spPr>
        <p:txBody>
          <a:bodyPr vert="horz" lIns="96661" tIns="48331" rIns="96661" bIns="48331" rtlCol="0" anchor="b"/>
          <a:lstStyle>
            <a:lvl1pPr algn="r">
              <a:defRPr sz="1300"/>
            </a:lvl1pPr>
          </a:lstStyle>
          <a:p>
            <a:fld id="{B8DD18AE-AC79-49B3-9D53-6C89D5941A20}" type="slidenum">
              <a:t>‹#›</a:t>
            </a:fld>
            <a:endParaRPr lang="sv-SE"/>
          </a:p>
        </p:txBody>
      </p:sp>
    </p:spTree>
    <p:extLst>
      <p:ext uri="{BB962C8B-B14F-4D97-AF65-F5344CB8AC3E}">
        <p14:creationId xmlns:p14="http://schemas.microsoft.com/office/powerpoint/2010/main" val="1248770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DD18AE-AC79-49B3-9D53-6C89D5941A20}" type="slidenum">
              <a:rPr lang="sv-SE" smtClean="0"/>
              <a:t>1</a:t>
            </a:fld>
            <a:endParaRPr lang="sv-SE"/>
          </a:p>
        </p:txBody>
      </p:sp>
    </p:spTree>
    <p:extLst>
      <p:ext uri="{BB962C8B-B14F-4D97-AF65-F5344CB8AC3E}">
        <p14:creationId xmlns:p14="http://schemas.microsoft.com/office/powerpoint/2010/main" val="114077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548960A-FEE2-4343-8019-75CCFA41A5DE}" type="slidenum">
              <a:rPr lang="sv-SE" smtClean="0"/>
              <a:t>11</a:t>
            </a:fld>
            <a:endParaRPr lang="sv-SE"/>
          </a:p>
        </p:txBody>
      </p:sp>
    </p:spTree>
    <p:extLst>
      <p:ext uri="{BB962C8B-B14F-4D97-AF65-F5344CB8AC3E}">
        <p14:creationId xmlns:p14="http://schemas.microsoft.com/office/powerpoint/2010/main" val="284412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Tack! Jag vill skifta fokus från föregående talare och inleda med att ta med er till den plats där jag började min resa inom Röda Korsets Ungdomsförbund.</a:t>
            </a:r>
          </a:p>
          <a:p>
            <a:endParaRPr lang="sv-SE" dirty="0">
              <a:cs typeface="Calibri"/>
            </a:endParaRPr>
          </a:p>
          <a:p>
            <a:r>
              <a:rPr lang="sv-SE" dirty="0">
                <a:cs typeface="Calibri"/>
              </a:rPr>
              <a:t>Det var som frivillig i en Kompisgrupp I en Stockholmsförort, där vi var en brokig skara unga som möttes. Vi spelade spel, bakade semlor och lärde oss nyfiket varandras språk och traditioner. En del av oss hade bott I Sverige I hela våra liv, medan andra hade varit här I som minst två dagar vid vårt första möte. Många hade levt stora delar av sina liv på flykt, någon hade varit barnsoldat medan andra liksom jag, hade privilegiet att studera på universitet. Trots våra olikheter och varierade förutsättningar så möttes vi just där, I en trygg gemenskap. Vi fanns alla där för varandra, I vardag och I kris. När coronapandemin kom så anpassade vi verksamheten, men fortsatte ändå att ses när omständigheterna tillät, för att vårt sammanhang, det var viktigt på riktigt. För någon var den roliga stunden tillsammans en tillfällig flykt från en annars konstant påminnelse om en långdragen och undermålig asylprocess. För mig </a:t>
            </a:r>
            <a:r>
              <a:rPr lang="sv-SE" dirty="0"/>
              <a:t>betydde sammanhanget en känsla av medmänsklig gemenskap, och bidrog med andrum från min psykiska ohälsa, som jag I perioder delat med varannan ung person idag.</a:t>
            </a:r>
            <a:r>
              <a:rPr lang="sv-SE" dirty="0">
                <a:cs typeface="Calibri"/>
              </a:rPr>
              <a:t> Och för en tredje ungdom gav Kompisgruppen hopp </a:t>
            </a:r>
            <a:r>
              <a:rPr lang="sv-SE" noProof="0" dirty="0">
                <a:cs typeface="Calibri"/>
              </a:rPr>
              <a:t>och</a:t>
            </a:r>
            <a:r>
              <a:rPr lang="sv-SE" dirty="0">
                <a:cs typeface="Calibri"/>
              </a:rPr>
              <a:t> möjlighet att lära sig språket när vi tillsammans gick till biblioteket och lånade böcker på lättläst svenska, eftersom hon efter 1,5 år i Sverige fortfarande inte fått möjlighet att börja svensk skola.   </a:t>
            </a:r>
            <a:endParaRPr lang="sv-SE" dirty="0"/>
          </a:p>
          <a:p>
            <a:endParaRPr lang="sv-SE" dirty="0">
              <a:cs typeface="Calibri"/>
            </a:endParaRPr>
          </a:p>
          <a:p>
            <a:r>
              <a:rPr lang="sv-SE" dirty="0">
                <a:cs typeface="Calibri"/>
              </a:rPr>
              <a:t>Det är just det här som vi på Röda Korsets Ungdomsförbund gör som allra bäst. När vi ser till att bedriva relevant verksamhet baserad på behov I vardagen och bidrar med förutsättningar att tillsammans, som unga, som medmänniskor och som samhälle, finnas där för varandra och</a:t>
            </a:r>
            <a:r>
              <a:rPr lang="sv-SE" dirty="0"/>
              <a:t> ta oss igenom</a:t>
            </a:r>
            <a:r>
              <a:rPr lang="sv-SE" dirty="0">
                <a:cs typeface="Calibri"/>
              </a:rPr>
              <a:t>, såväl en gråmulen tisdag som en kris likt coronapandemin.  </a:t>
            </a:r>
            <a:endParaRPr lang="sv-SE" dirty="0"/>
          </a:p>
        </p:txBody>
      </p:sp>
      <p:sp>
        <p:nvSpPr>
          <p:cNvPr id="4" name="Platshållare för bildnummer 3"/>
          <p:cNvSpPr>
            <a:spLocks noGrp="1"/>
          </p:cNvSpPr>
          <p:nvPr>
            <p:ph type="sldNum" sz="quarter" idx="5"/>
          </p:nvPr>
        </p:nvSpPr>
        <p:spPr/>
        <p:txBody>
          <a:bodyPr/>
          <a:lstStyle/>
          <a:p>
            <a:fld id="{550A7B76-C6BA-485B-B88F-EE08D1ABD36C}" type="slidenum">
              <a:rPr lang="sv-SE" smtClean="0"/>
              <a:t>12</a:t>
            </a:fld>
            <a:endParaRPr lang="sv-SE"/>
          </a:p>
        </p:txBody>
      </p:sp>
    </p:spTree>
    <p:extLst>
      <p:ext uri="{BB962C8B-B14F-4D97-AF65-F5344CB8AC3E}">
        <p14:creationId xmlns:p14="http://schemas.microsoft.com/office/powerpoint/2010/main" val="17790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noProof="0" dirty="0">
                <a:ea typeface="Calibri"/>
                <a:cs typeface="Calibri"/>
              </a:rPr>
              <a:t>Det var berättelsen om hur min resa I RKUF startade, men vilka är egentligen RKUF idag? </a:t>
            </a:r>
            <a:endParaRPr lang="sv-SE" noProof="0" dirty="0"/>
          </a:p>
          <a:p>
            <a:endParaRPr lang="sv-SE" noProof="0" dirty="0">
              <a:cs typeface="Calibri"/>
            </a:endParaRPr>
          </a:p>
          <a:p>
            <a:r>
              <a:rPr lang="sv-SE" noProof="0" dirty="0"/>
              <a:t>Många av er känner oss säkert som URK, men som vi alla vet lever vi en föränderlig värld och med det så har också RKUF förändrats. Vi består idag av cirka 7000 medlemmar mellan 0 till 31 år och 1200 frivilliga från Malmö I söder till Skellefteå I Norr, som ni kan se på kartan här och som även finns ute på era bord. </a:t>
            </a:r>
            <a:endParaRPr lang="sv-SE" noProof="0" dirty="0">
              <a:cs typeface="Calibri"/>
            </a:endParaRPr>
          </a:p>
          <a:p>
            <a:endParaRPr lang="sv-SE" noProof="0" dirty="0"/>
          </a:p>
          <a:p>
            <a:r>
              <a:rPr lang="sv-SE" noProof="0" dirty="0">
                <a:cs typeface="Calibri"/>
              </a:rPr>
              <a:t>Ev. Ta bort nedan: </a:t>
            </a:r>
            <a:endParaRPr lang="sv-SE" noProof="0" dirty="0"/>
          </a:p>
          <a:p>
            <a:r>
              <a:rPr lang="sv-SE" noProof="0" dirty="0"/>
              <a:t>Vi har under de senaste fyra åren befunnit oss på en förändringsresa där vi frågat oss om vi faktiskt är en organisation bäst lämpad för att kunna möta barn och unga med de största humanitära behoven. Svaren på dem frågorna var kort sagt NEJ. Vi behövde ställa om för att bli just det som Kompisgruppen visade oss var möjligt: en förändringsbenägen organisation som verkar I vardag och kris för och med alla de barn och unga som behöver det som allra mest. </a:t>
            </a:r>
            <a:endParaRPr lang="sv-SE" noProof="0" dirty="0">
              <a:cs typeface="Calibri"/>
            </a:endParaRPr>
          </a:p>
        </p:txBody>
      </p:sp>
      <p:sp>
        <p:nvSpPr>
          <p:cNvPr id="4" name="Platshållare för bildnummer 3"/>
          <p:cNvSpPr>
            <a:spLocks noGrp="1"/>
          </p:cNvSpPr>
          <p:nvPr>
            <p:ph type="sldNum" sz="quarter" idx="5"/>
          </p:nvPr>
        </p:nvSpPr>
        <p:spPr/>
        <p:txBody>
          <a:bodyPr/>
          <a:lstStyle/>
          <a:p>
            <a:fld id="{550A7B76-C6BA-485B-B88F-EE08D1ABD36C}" type="slidenum">
              <a:rPr lang="sv-SE" smtClean="0"/>
              <a:t>13</a:t>
            </a:fld>
            <a:endParaRPr lang="sv-SE"/>
          </a:p>
        </p:txBody>
      </p:sp>
    </p:spTree>
    <p:extLst>
      <p:ext uri="{BB962C8B-B14F-4D97-AF65-F5344CB8AC3E}">
        <p14:creationId xmlns:p14="http://schemas.microsoft.com/office/powerpoint/2010/main" val="77008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638175"/>
            <a:ext cx="5953125" cy="3349625"/>
          </a:xfrm>
        </p:spPr>
      </p:sp>
      <p:sp>
        <p:nvSpPr>
          <p:cNvPr id="3" name="Platshållare för anteckningar 2"/>
          <p:cNvSpPr>
            <a:spLocks noGrp="1"/>
          </p:cNvSpPr>
          <p:nvPr>
            <p:ph type="body" idx="1"/>
          </p:nvPr>
        </p:nvSpPr>
        <p:spPr>
          <a:xfrm>
            <a:off x="679768" y="4254034"/>
            <a:ext cx="5438140" cy="5672603"/>
          </a:xfrm>
        </p:spPr>
        <p:txBody>
          <a:bodyPr/>
          <a:lstStyle/>
          <a:p>
            <a:r>
              <a:rPr lang="sv-SE" noProof="0" dirty="0"/>
              <a:t>Det tar oss då hit till där vi befinner oss idag. För att kunna möta dagens och morgondagens behov har RKUF från och med 2024 antagit en ny strategi där både samverkan med Svenska Röda Korset och arbete med krisberedskap för första gången på länge är uttalade mål för oss som ungdomsorganisation.  </a:t>
            </a:r>
            <a:endParaRPr lang="sv-SE" noProof="0" dirty="0">
              <a:ea typeface="Calibri"/>
              <a:cs typeface="Calibri" panose="020F0502020204030204"/>
            </a:endParaRPr>
          </a:p>
          <a:p>
            <a:endParaRPr lang="sv-SE" noProof="0" dirty="0">
              <a:ea typeface="Calibri"/>
              <a:cs typeface="Calibri" panose="020F0502020204030204"/>
            </a:endParaRPr>
          </a:p>
          <a:p>
            <a:r>
              <a:rPr lang="sv-SE" noProof="0" dirty="0">
                <a:ea typeface="Calibri"/>
                <a:cs typeface="Calibri" panose="020F0502020204030204"/>
              </a:rPr>
              <a:t>Så nu har vi alltså framför oss de kommande fyra åren där vi kommer att utveckla vårt arbete med kris- och beredskap. </a:t>
            </a:r>
          </a:p>
          <a:p>
            <a:endParaRPr lang="sv-SE" b="1" noProof="0" dirty="0">
              <a:cs typeface="Calibri"/>
            </a:endParaRPr>
          </a:p>
          <a:p>
            <a:r>
              <a:rPr lang="sv-SE" noProof="0" dirty="0">
                <a:ea typeface="Calibri"/>
                <a:cs typeface="Calibri"/>
              </a:rPr>
              <a:t>Utöver att göra det viktigaste av allt – att bedriva relevant verksamhet i vardagen - så är vår roll i kris att:</a:t>
            </a:r>
          </a:p>
          <a:p>
            <a:endParaRPr lang="sv-SE" noProof="0" dirty="0">
              <a:ea typeface="Calibri"/>
              <a:cs typeface="Calibri"/>
            </a:endParaRPr>
          </a:p>
          <a:p>
            <a:pPr marL="181240" indent="-181240">
              <a:buFont typeface="Calibri"/>
              <a:buChar char="-"/>
            </a:pPr>
            <a:r>
              <a:rPr lang="sv-SE" noProof="0" dirty="0"/>
              <a:t>Vid händelse av en större nationell kris så ingår RKUF I SRK:s krisorganisation, RKUF deltar i SRKs beredskapsarbete utifrån syftet att:  </a:t>
            </a:r>
            <a:endParaRPr lang="sv-SE" noProof="0" dirty="0">
              <a:ea typeface="Calibri"/>
              <a:cs typeface="Calibri"/>
            </a:endParaRPr>
          </a:p>
          <a:p>
            <a:pPr marL="181240" indent="-181240">
              <a:buFont typeface="Calibri"/>
              <a:buChar char="-"/>
            </a:pPr>
            <a:r>
              <a:rPr lang="sv-SE" noProof="0" dirty="0"/>
              <a:t>bevaka barn- och ungdomsperspektiv i händelse av kris, </a:t>
            </a:r>
            <a:endParaRPr lang="sv-SE" noProof="0" dirty="0">
              <a:ea typeface="Calibri"/>
              <a:cs typeface="Calibri"/>
            </a:endParaRPr>
          </a:p>
          <a:p>
            <a:pPr marL="181240" indent="-181240">
              <a:buFont typeface="Calibri"/>
              <a:buChar char="-"/>
            </a:pPr>
            <a:r>
              <a:rPr lang="sv-SE" noProof="0" dirty="0"/>
              <a:t>uppmana lokalföreningar och frivilliga att delta i hjälparbetet och under krisen gå från RKUF till SRK </a:t>
            </a:r>
            <a:r>
              <a:rPr lang="sv-SE" i="1" noProof="0" dirty="0"/>
              <a:t>på lokal nivå</a:t>
            </a:r>
            <a:r>
              <a:rPr lang="sv-SE" noProof="0" dirty="0"/>
              <a:t>, </a:t>
            </a:r>
            <a:endParaRPr lang="sv-SE" noProof="0" dirty="0">
              <a:ea typeface="Calibri"/>
              <a:cs typeface="Calibri"/>
            </a:endParaRPr>
          </a:p>
          <a:p>
            <a:pPr marL="181240" indent="-181240">
              <a:buFont typeface="Calibri"/>
              <a:buChar char="-"/>
            </a:pPr>
            <a:r>
              <a:rPr lang="sv-SE" noProof="0" dirty="0"/>
              <a:t>Och vi ansvarar också särskilt för att chattjouren (Jourhavande kompis) vid behov växlar upp </a:t>
            </a:r>
          </a:p>
          <a:p>
            <a:pPr marL="181240" indent="-181240">
              <a:buFont typeface="Calibri"/>
              <a:buChar char="-"/>
            </a:pPr>
            <a:endParaRPr lang="sv-SE" dirty="0">
              <a:ea typeface="Calibri"/>
              <a:cs typeface="Calibri"/>
            </a:endParaRPr>
          </a:p>
          <a:p>
            <a:r>
              <a:rPr lang="sv-SE" noProof="0" dirty="0"/>
              <a:t>Men vi pratar ju mycket både här idag och I media just nu generellt om kris och oro. Därför vill jag nu ställa frågan till er: vad är egentligen en kris? När vi pratar om oro idag – vad syftar vi egentligen till då? Här vill jag att ni vänder er till er närmsta bordsgranne och tar två minuter åt att prata om detta. </a:t>
            </a:r>
            <a:r>
              <a:rPr lang="sv-SE" i="1" noProof="0" dirty="0"/>
              <a:t>UT MED MICKEN OCH BE FOLK DELA 1 MIN. </a:t>
            </a:r>
            <a:r>
              <a:rPr lang="sv-SE" noProof="0" dirty="0"/>
              <a:t>Här vill jag ta del av era snabba tankar: (regionråd) kris och krig (RKUF) psykisk ohälsa, klimatförändringar, våld med skjutvapen, polarisering, segregation, ekonomisk instabilitet, arbetslöshet och bostadsbrist m.m. </a:t>
            </a:r>
            <a:endParaRPr lang="sv-SE" noProof="0" dirty="0">
              <a:ea typeface="Calibri"/>
              <a:cs typeface="Calibri"/>
            </a:endParaRPr>
          </a:p>
          <a:p>
            <a:pPr marL="181240" indent="-181240">
              <a:buFont typeface="Calibri"/>
              <a:buChar char="-"/>
            </a:pPr>
            <a:endParaRPr lang="sv-SE" noProof="0" dirty="0">
              <a:ea typeface="Calibri"/>
              <a:cs typeface="Calibri"/>
            </a:endParaRPr>
          </a:p>
          <a:p>
            <a:endParaRPr lang="sv-SE" noProof="0" dirty="0">
              <a:ea typeface="Calibri"/>
              <a:cs typeface="Calibri"/>
            </a:endParaRPr>
          </a:p>
        </p:txBody>
      </p:sp>
      <p:sp>
        <p:nvSpPr>
          <p:cNvPr id="4" name="Platshållare för bildnummer 3"/>
          <p:cNvSpPr>
            <a:spLocks noGrp="1"/>
          </p:cNvSpPr>
          <p:nvPr>
            <p:ph type="sldNum" sz="quarter" idx="5"/>
          </p:nvPr>
        </p:nvSpPr>
        <p:spPr/>
        <p:txBody>
          <a:bodyPr/>
          <a:lstStyle/>
          <a:p>
            <a:fld id="{550A7B76-C6BA-485B-B88F-EE08D1ABD36C}" type="slidenum">
              <a:rPr lang="sv-SE" smtClean="0"/>
              <a:t>14</a:t>
            </a:fld>
            <a:endParaRPr lang="sv-SE"/>
          </a:p>
        </p:txBody>
      </p:sp>
    </p:spTree>
    <p:extLst>
      <p:ext uri="{BB962C8B-B14F-4D97-AF65-F5344CB8AC3E}">
        <p14:creationId xmlns:p14="http://schemas.microsoft.com/office/powerpoint/2010/main" val="79167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När vi på ungdomsförbundet hör orden oro och kris, så tänker vi på alla de kriser som drabbar unga idag. Vi är en ung generation som trots allt vuxit upp I en samtid som under de senaste tio åren mer eller mindre konstant har kallats för ett Sverige och en värld I kris. Här ser ni några rubriker som exemplifierar just de senaste 10 åren, med allt ifrån klimatkris, flyktingkris, terrordåd, pandemi, ekonomisk kris, krig i vår omvärld, ångest och även otrygghet såväl på våra gator som online. </a:t>
            </a:r>
          </a:p>
        </p:txBody>
      </p:sp>
      <p:sp>
        <p:nvSpPr>
          <p:cNvPr id="4" name="Slide Number Placeholder 3"/>
          <p:cNvSpPr>
            <a:spLocks noGrp="1"/>
          </p:cNvSpPr>
          <p:nvPr>
            <p:ph type="sldNum" sz="quarter" idx="5"/>
          </p:nvPr>
        </p:nvSpPr>
        <p:spPr/>
        <p:txBody>
          <a:bodyPr/>
          <a:lstStyle/>
          <a:p>
            <a:fld id="{550A7B76-C6BA-485B-B88F-EE08D1ABD36C}" type="slidenum">
              <a:rPr lang="sv-SE" smtClean="0"/>
              <a:t>15</a:t>
            </a:fld>
            <a:endParaRPr lang="sv-SE"/>
          </a:p>
        </p:txBody>
      </p:sp>
    </p:spTree>
    <p:extLst>
      <p:ext uri="{BB962C8B-B14F-4D97-AF65-F5344CB8AC3E}">
        <p14:creationId xmlns:p14="http://schemas.microsoft.com/office/powerpoint/2010/main" val="528411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54125"/>
            <a:ext cx="5956300" cy="3351213"/>
          </a:xfrm>
        </p:spPr>
      </p:sp>
      <p:sp>
        <p:nvSpPr>
          <p:cNvPr id="3" name="Notes Placeholder 2"/>
          <p:cNvSpPr>
            <a:spLocks noGrp="1"/>
          </p:cNvSpPr>
          <p:nvPr>
            <p:ph type="body" idx="1"/>
          </p:nvPr>
        </p:nvSpPr>
        <p:spPr/>
        <p:txBody>
          <a:bodyPr/>
          <a:lstStyle/>
          <a:p>
            <a:r>
              <a:rPr lang="sv-SE" noProof="0" dirty="0">
                <a:cs typeface="Calibri"/>
              </a:rPr>
              <a:t>Och när Ungdomsbarometern lanserade sin senaste kartläggning förra veckan så visade den på dyster men för oss inte förvånande statistik om dagens unga. Här ser ni utdrag på de händelser som särskilt påverkat vår generation och därmed även påverkat RKUF som organisation.</a:t>
            </a:r>
            <a:endParaRPr lang="sv-SE" noProof="0" dirty="0">
              <a:ea typeface="Calibri"/>
              <a:cs typeface="Calibri"/>
            </a:endParaRPr>
          </a:p>
          <a:p>
            <a:endParaRPr lang="sv-SE" noProof="0" dirty="0">
              <a:cs typeface="Calibri"/>
            </a:endParaRPr>
          </a:p>
          <a:p>
            <a:r>
              <a:rPr lang="sv-SE" noProof="0" dirty="0">
                <a:ea typeface="Calibri"/>
                <a:cs typeface="Calibri"/>
              </a:rPr>
              <a:t>Så hur agerade vi egentligen I allt det här? Jo, några exempel är att vi...</a:t>
            </a:r>
            <a:endParaRPr lang="sv-SE" noProof="0" dirty="0"/>
          </a:p>
          <a:p>
            <a:r>
              <a:rPr lang="sv-SE" b="1" noProof="0" dirty="0"/>
              <a:t>Under 2015:</a:t>
            </a:r>
            <a:endParaRPr lang="sv-SE" noProof="0" dirty="0"/>
          </a:p>
          <a:p>
            <a:pPr marL="181240" indent="-181240">
              <a:buFont typeface="Arial"/>
              <a:buChar char="•"/>
            </a:pPr>
            <a:r>
              <a:rPr lang="sv-SE" b="1" noProof="0" dirty="0"/>
              <a:t>Ökade våra insatser för och med unga i asylprocessen </a:t>
            </a:r>
            <a:r>
              <a:rPr lang="sv-SE" noProof="0" dirty="0"/>
              <a:t>genom att starta fler kompisgrupper, öka närvaron på boenden för unga i asylprocessen och vi fanns även på plats med en barnhörna på Malmö central där många flyktingar passerade.</a:t>
            </a:r>
          </a:p>
          <a:p>
            <a:pPr marL="181240" indent="-181240">
              <a:buFont typeface="Arial"/>
              <a:buChar char="•"/>
            </a:pPr>
            <a:r>
              <a:rPr lang="sv-SE" noProof="0" dirty="0"/>
              <a:t>2017 inträffade terrordådet på Drottninggatan och vi växlade upp jouren för att möta ungas oro</a:t>
            </a:r>
          </a:p>
          <a:p>
            <a:pPr marL="181240" indent="-181240">
              <a:buFont typeface="Arial"/>
              <a:buChar char="•"/>
            </a:pPr>
            <a:r>
              <a:rPr lang="sv-SE" noProof="0" dirty="0"/>
              <a:t>Skogsbränderna härjade 2018 och vi skickade information till lokalföreningarna och bad de kontakta sin närmaste krets för att agera tillsammans.</a:t>
            </a:r>
          </a:p>
          <a:p>
            <a:pPr marL="181240" indent="-181240">
              <a:buFont typeface="Arial"/>
              <a:buChar char="•"/>
            </a:pPr>
            <a:r>
              <a:rPr lang="sv-SE" noProof="0" dirty="0"/>
              <a:t>Under coronapandemin gick vi upp i krisledning, ställde vi om vår verksamhet, förflyttade många frivilliga från fysiska till digitala verksamheter. Vi växlade återigen upp jouren och även Läxhjälp online när undervisningen i svensk skola bedrevs på distans och flyttades till hemmet, vilket spädde på ungas ojämlika förutsättningar att klara skolan. Vi hade lokalföreningar som hjälpte kretsar i utdelningen av matkassar och där jag tillsammans med andra frivilliga på lokal nivå översatte krisinformation på olika språk innan dess att Folkhälsomyndigheten visade förmåga att göra detsamma. </a:t>
            </a:r>
          </a:p>
          <a:p>
            <a:pPr marL="181240" indent="-181240">
              <a:buFont typeface="Arial"/>
              <a:buChar char="•"/>
            </a:pPr>
            <a:endParaRPr lang="sv-SE" noProof="0" dirty="0"/>
          </a:p>
          <a:p>
            <a:pPr marL="181240" indent="-181240">
              <a:buFont typeface="Arial"/>
              <a:buChar char="•"/>
            </a:pPr>
            <a:r>
              <a:rPr lang="sv-SE" noProof="0" dirty="0"/>
              <a:t>Och när krig och våld eskalerat såväl i vår omvärld som i Sverige så har vi, både nationellt och genom våra frivilliga i lokalföreningar runt om i landet vidtagit trygghetsfrämjande åtgärder genom</a:t>
            </a:r>
            <a:r>
              <a:rPr lang="sv-SE" noProof="0" dirty="0">
                <a:cs typeface="Calibri"/>
              </a:rPr>
              <a:t> att finnas där för unga där de befinner sig  - både fysiskt och digitalt </a:t>
            </a:r>
            <a:endParaRPr lang="sv-SE" noProof="0" dirty="0">
              <a:ea typeface="Calibri"/>
              <a:cs typeface="Calibri"/>
            </a:endParaRPr>
          </a:p>
          <a:p>
            <a:pPr marL="181240" indent="-181240">
              <a:buFont typeface="Arial"/>
              <a:buChar char="•"/>
            </a:pPr>
            <a:r>
              <a:rPr lang="sv-SE" noProof="0" dirty="0">
                <a:cs typeface="Calibri"/>
              </a:rPr>
              <a:t>Och jag vill avsluta med ett sista exempel där vi befinner oss i 2023. Den ekonomiska inflationen är ett faktum och har även drabbat vår målgrupp. Fler barn och unga besöker våra frukostklubbar runt om i landet. Behoven är så stora att vi inte mäktar med. Martin 15 år och hans 11 åriga lillebror Marcus som besöker frukostklubben i Gottsunda har svarat oss såhär när vi frågat varför frukostklubben är viktig för dem: "Vi kommer för att man kan äta. Jag äter två mackor, ibland fler om jag är jättehungrig. Det är bra, för då behöver mamma och pappa inte slösa pengar på oss". </a:t>
            </a:r>
            <a:endParaRPr lang="sv-SE" noProof="0" dirty="0">
              <a:ea typeface="Calibri" panose="020F0502020204030204"/>
              <a:cs typeface="Calibri"/>
            </a:endParaRPr>
          </a:p>
          <a:p>
            <a:pPr marL="181240" indent="-181240">
              <a:buFont typeface="Arial"/>
              <a:buChar char="•"/>
            </a:pPr>
            <a:endParaRPr lang="sv-SE" noProof="0" dirty="0">
              <a:ea typeface="Calibri" panose="020F0502020204030204"/>
              <a:cs typeface="Calibri"/>
            </a:endParaRPr>
          </a:p>
          <a:p>
            <a:r>
              <a:rPr lang="sv-SE" noProof="0" dirty="0">
                <a:ea typeface="Calibri" panose="020F0502020204030204"/>
                <a:cs typeface="Calibri"/>
              </a:rPr>
              <a:t>Det här är exempel på </a:t>
            </a:r>
            <a:r>
              <a:rPr lang="sv-SE" noProof="0" dirty="0" err="1">
                <a:ea typeface="Calibri" panose="020F0502020204030204"/>
                <a:cs typeface="Calibri"/>
              </a:rPr>
              <a:t>RKUFs</a:t>
            </a:r>
            <a:r>
              <a:rPr lang="sv-SE" noProof="0" dirty="0">
                <a:ea typeface="Calibri" panose="020F0502020204030204"/>
                <a:cs typeface="Calibri"/>
              </a:rPr>
              <a:t> arbete såväl i vardag som i kris. Så hur ser egentligen framtiden ut och var befinner vi oss idag? Vi fortsätter att göra det som trots allt är allra viktigast – att bedriva relevant och behovsstyrd verksamhet i vardagen genom att mobilisera, rusta och finnas där för och med barn och unga. Samtidigt är vi i uppstartsfasen av vår nya strategi med ökat fokus på både krisberedskap och samverkan med SRK. Här har vi en unik möjlighet att kroka arm och arbeta framåt tillsammans.  Mer om hur ser vi varmt fram emot att fortsätta diskutera tillsammans under dagen. Varmt tack. </a:t>
            </a:r>
          </a:p>
          <a:p>
            <a:pPr marL="181240" indent="-181240">
              <a:buFont typeface="Arial"/>
              <a:buChar char="•"/>
            </a:pPr>
            <a:endParaRPr lang="sv-SE" noProof="0" dirty="0"/>
          </a:p>
        </p:txBody>
      </p:sp>
      <p:sp>
        <p:nvSpPr>
          <p:cNvPr id="4" name="Slide Number Placeholder 3"/>
          <p:cNvSpPr>
            <a:spLocks noGrp="1"/>
          </p:cNvSpPr>
          <p:nvPr>
            <p:ph type="sldNum" sz="quarter" idx="5"/>
          </p:nvPr>
        </p:nvSpPr>
        <p:spPr/>
        <p:txBody>
          <a:bodyPr/>
          <a:lstStyle/>
          <a:p>
            <a:fld id="{550A7B76-C6BA-485B-B88F-EE08D1ABD36C}" type="slidenum">
              <a:rPr lang="sv-SE" smtClean="0"/>
              <a:t>16</a:t>
            </a:fld>
            <a:endParaRPr lang="sv-SE"/>
          </a:p>
        </p:txBody>
      </p:sp>
    </p:spTree>
    <p:extLst>
      <p:ext uri="{BB962C8B-B14F-4D97-AF65-F5344CB8AC3E}">
        <p14:creationId xmlns:p14="http://schemas.microsoft.com/office/powerpoint/2010/main" val="171580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Mitt namn är Angela Refuerzo Larsson och jag har den stora äran att vara generalsekreterare för RKUF. </a:t>
            </a:r>
            <a:endParaRPr lang="sv-SE" dirty="0"/>
          </a:p>
          <a:p>
            <a:endParaRPr lang="sv-SE" dirty="0">
              <a:cs typeface="Calibri"/>
            </a:endParaRPr>
          </a:p>
          <a:p>
            <a:r>
              <a:rPr lang="sv-SE" dirty="0">
                <a:cs typeface="Calibri"/>
              </a:rPr>
              <a:t>I dag ska jag prata om psykologisk trygghet och hur vi på ungdomsförbundet menar att detta är ett verktyg i vår beredskap. </a:t>
            </a:r>
          </a:p>
          <a:p>
            <a:endParaRPr lang="sv-SE" dirty="0">
              <a:cs typeface="Calibri"/>
            </a:endParaRPr>
          </a:p>
          <a:p>
            <a:r>
              <a:rPr lang="sv-SE" dirty="0">
                <a:cs typeface="Calibri"/>
              </a:rPr>
              <a:t>Jag vill börja genom att berätta om en fråga jag fick under en nätverksträff. I den svenska ungdomsrörelsen har RKUF en typ av särställning, som tillsammans med alla er, är en del av en totalförsvarsorganisation. Det är det inte många som är och en annan ledare frågade mig vad vi gör kring beredskap? Jag svarade, som vi berättat om tidigare, genom att berätta om vår verksamhet gentemot samhällets mest utsatta. Hur vi serverar frukost till hungriga barn och unga och hjälper dem att själva driva engagemang och starta frukostklubbar. Hur vi startar kompisgrupper där barn och unga får sammanhang, trygghet och mod. Hur vi arbetar med gemenskap, med vår stödchatt till barn och unga som behöver någon att prata med. Till svar fick jag frågan: men hur är det beredskap?</a:t>
            </a:r>
          </a:p>
        </p:txBody>
      </p:sp>
      <p:sp>
        <p:nvSpPr>
          <p:cNvPr id="4" name="Platshållare för bildnummer 3"/>
          <p:cNvSpPr>
            <a:spLocks noGrp="1"/>
          </p:cNvSpPr>
          <p:nvPr>
            <p:ph type="sldNum" sz="quarter" idx="5"/>
          </p:nvPr>
        </p:nvSpPr>
        <p:spPr/>
        <p:txBody>
          <a:bodyPr/>
          <a:lstStyle/>
          <a:p>
            <a:fld id="{550A7B76-C6BA-485B-B88F-EE08D1ABD36C}" type="slidenum">
              <a:rPr lang="sv-SE" smtClean="0"/>
              <a:t>17</a:t>
            </a:fld>
            <a:endParaRPr lang="sv-SE"/>
          </a:p>
        </p:txBody>
      </p:sp>
    </p:spTree>
    <p:extLst>
      <p:ext uri="{BB962C8B-B14F-4D97-AF65-F5344CB8AC3E}">
        <p14:creationId xmlns:p14="http://schemas.microsoft.com/office/powerpoint/2010/main" val="1254241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vår övertygelse, och förhoppningsvis er, att </a:t>
            </a:r>
            <a:r>
              <a:rPr lang="sv-SE" dirty="0" err="1"/>
              <a:t>resilient</a:t>
            </a:r>
            <a:r>
              <a:rPr lang="sv-SE" dirty="0"/>
              <a:t> samhälle är ett tryggt samhälle. Där vi bygger trygghet bygger vi också beredskap och kraft.</a:t>
            </a:r>
            <a:endParaRPr lang="sv-SE" dirty="0">
              <a:cs typeface="Calibri"/>
            </a:endParaRPr>
          </a:p>
          <a:p>
            <a:endParaRPr lang="sv-SE" dirty="0">
              <a:cs typeface="Calibri"/>
            </a:endParaRPr>
          </a:p>
          <a:p>
            <a:r>
              <a:rPr lang="sv-SE" dirty="0"/>
              <a:t>Ett samhälle där barn och unga känner att de ÄR trygga, där barn och unga känner sig som jämlikar både gentemot varandra men även gentemot alla oss härinne, är ett samhälle som både arbetar bättre i en kris men även är mer rustat för en kris.</a:t>
            </a:r>
            <a:endParaRPr lang="sv-SE" dirty="0">
              <a:cs typeface="Calibri"/>
            </a:endParaRPr>
          </a:p>
          <a:p>
            <a:endParaRPr lang="sv-SE" dirty="0">
              <a:cs typeface="Calibri"/>
            </a:endParaRPr>
          </a:p>
          <a:p>
            <a:r>
              <a:rPr lang="sv-SE" dirty="0">
                <a:cs typeface="Calibri"/>
              </a:rPr>
              <a:t>Det är även vår övertygelse att det knappt går att prata om vad som sker vid en kris utan att betona att det först och främst existerar en kris för många barn och unga just nu. Barn blir fattigare och fattigare, möter i större utsträckning väpnat våld i sin vardag, att klimatet är en kris i sig. Men framförallt, vilket redan berörts, att värdet av en medmänsklig värld förminskas.</a:t>
            </a:r>
          </a:p>
        </p:txBody>
      </p:sp>
      <p:sp>
        <p:nvSpPr>
          <p:cNvPr id="4" name="Platshållare för bildnummer 3"/>
          <p:cNvSpPr>
            <a:spLocks noGrp="1"/>
          </p:cNvSpPr>
          <p:nvPr>
            <p:ph type="sldNum" sz="quarter" idx="5"/>
          </p:nvPr>
        </p:nvSpPr>
        <p:spPr/>
        <p:txBody>
          <a:bodyPr/>
          <a:lstStyle/>
          <a:p>
            <a:fld id="{550A7B76-C6BA-485B-B88F-EE08D1ABD36C}" type="slidenum">
              <a:rPr lang="sv-SE" smtClean="0"/>
              <a:t>18</a:t>
            </a:fld>
            <a:endParaRPr lang="sv-SE"/>
          </a:p>
        </p:txBody>
      </p:sp>
    </p:spTree>
    <p:extLst>
      <p:ext uri="{BB962C8B-B14F-4D97-AF65-F5344CB8AC3E}">
        <p14:creationId xmlns:p14="http://schemas.microsoft.com/office/powerpoint/2010/main" val="372485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cs typeface="Calibri"/>
              </a:rPr>
              <a:t>Men i det står vi rakryggade. Vi vill stå pall när det blåser. Vår vision är ett medmänskligt samhälle där barn och unga tas på allvar, känner trygghet och växer upp på lika villkor. Det här bygger vår långsiktiga strategi och är ledstjärnan i allt vi gör.</a:t>
            </a:r>
          </a:p>
          <a:p>
            <a:endParaRPr lang="sv-SE">
              <a:cs typeface="Calibri"/>
            </a:endParaRPr>
          </a:p>
          <a:p>
            <a:r>
              <a:rPr lang="sv-SE">
                <a:cs typeface="Calibri"/>
              </a:rPr>
              <a:t>För att nå dit arbetar vi enligt fyra verksamhetskategorier.</a:t>
            </a:r>
          </a:p>
          <a:p>
            <a:endParaRPr lang="sv-SE">
              <a:ea typeface="Calibri" panose="020F0502020204030204"/>
              <a:cs typeface="Calibri"/>
            </a:endParaRPr>
          </a:p>
        </p:txBody>
      </p:sp>
      <p:sp>
        <p:nvSpPr>
          <p:cNvPr id="4" name="Slide Number Placeholder 3"/>
          <p:cNvSpPr>
            <a:spLocks noGrp="1"/>
          </p:cNvSpPr>
          <p:nvPr>
            <p:ph type="sldNum" sz="quarter" idx="5"/>
          </p:nvPr>
        </p:nvSpPr>
        <p:spPr/>
        <p:txBody>
          <a:bodyPr/>
          <a:lstStyle/>
          <a:p>
            <a:fld id="{550A7B76-C6BA-485B-B88F-EE08D1ABD36C}" type="slidenum">
              <a:rPr lang="sv-SE" smtClean="0"/>
              <a:t>19</a:t>
            </a:fld>
            <a:endParaRPr lang="sv-SE"/>
          </a:p>
        </p:txBody>
      </p:sp>
    </p:spTree>
    <p:extLst>
      <p:ext uri="{BB962C8B-B14F-4D97-AF65-F5344CB8AC3E}">
        <p14:creationId xmlns:p14="http://schemas.microsoft.com/office/powerpoint/2010/main" val="4080227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fyra verksamhetskategorier heter stöd, gemenskap, kunskap och makt.</a:t>
            </a:r>
            <a:endParaRPr lang="sv-SE" dirty="0">
              <a:cs typeface="Calibri"/>
            </a:endParaRPr>
          </a:p>
          <a:p>
            <a:endParaRPr lang="sv-SE" dirty="0"/>
          </a:p>
          <a:p>
            <a:r>
              <a:rPr lang="sv-SE" dirty="0"/>
              <a:t>Vi ser att för att skapa ett tryggt samhälle för unga, behövs stöd. Vi erbjuder stöd genom verksamheter som exempelvis vår anonyma jourchatt jourhavande kompis som under 2023 tog emot rekordmånga chattar från unga som behövde någon att prata med.</a:t>
            </a:r>
            <a:endParaRPr lang="sv-SE" dirty="0">
              <a:cs typeface="Calibri"/>
            </a:endParaRPr>
          </a:p>
          <a:p>
            <a:endParaRPr lang="sv-SE" dirty="0"/>
          </a:p>
          <a:p>
            <a:r>
              <a:rPr lang="sv-SE" dirty="0"/>
              <a:t>Vi befinner oss också I en samtid präglad av polarisering, ökade klyftor, ungas bristande tillit till det offentliga och dalande tilltro till en hoppfull framtid. I detta främjar vi gemenskap och trygghet genom exempelvis Kompis- liksom dans- och samtalsgrupper, som bidrar till att bygga broar, skapa tillit och möjliggöra en meningsfull fritid. </a:t>
            </a:r>
            <a:endParaRPr lang="sv-SE" dirty="0">
              <a:cs typeface="Calibri"/>
            </a:endParaRPr>
          </a:p>
          <a:p>
            <a:endParaRPr lang="sv-SE" dirty="0">
              <a:cs typeface="Calibri"/>
            </a:endParaRPr>
          </a:p>
          <a:p>
            <a:r>
              <a:rPr lang="sv-SE" dirty="0"/>
              <a:t>Nu har jag ju nu gett några EXEMPEL på vad RKUF GÖR. Men det räcker tyvärr inte att göra. Vi står också upp för barn och ungas rättigheter genom att påtala de brister vi ser. Det är vår skyldighet att agera mot och påpeka orättvisor och ta ställning i frågor som rör barn och ungas nutida och framtida välbefinnande. Vi ser oss här som en blåslampa gentemot makthavare, där vi kan göra skillnad för våra medlemmar och för unga generellt.</a:t>
            </a:r>
            <a:endParaRPr lang="sv-SE" dirty="0">
              <a:cs typeface="Calibri"/>
            </a:endParaRPr>
          </a:p>
          <a:p>
            <a:endParaRPr lang="sv-SE" dirty="0">
              <a:cs typeface="Calibri"/>
            </a:endParaRPr>
          </a:p>
          <a:p>
            <a:r>
              <a:rPr lang="sv-SE" dirty="0"/>
              <a:t>Vi rustar också unga med Kunskap. Genom en rad olika ledarskapsutbildningar, däribland med fokus på just krisberedskap, ger vi fler unga förutsättningar att kavla upp ärmarna, ta på sig ledartröjan och tillsammans med RKUF agera för det samhälle vi vill se. </a:t>
            </a:r>
            <a:endParaRPr lang="sv-SE" dirty="0">
              <a:cs typeface="Calibri"/>
            </a:endParaRPr>
          </a:p>
        </p:txBody>
      </p:sp>
      <p:sp>
        <p:nvSpPr>
          <p:cNvPr id="4" name="Platshållare för bildnummer 3"/>
          <p:cNvSpPr>
            <a:spLocks noGrp="1"/>
          </p:cNvSpPr>
          <p:nvPr>
            <p:ph type="sldNum" sz="quarter" idx="5"/>
          </p:nvPr>
        </p:nvSpPr>
        <p:spPr/>
        <p:txBody>
          <a:bodyPr/>
          <a:lstStyle/>
          <a:p>
            <a:fld id="{B8DD18AE-AC79-49B3-9D53-6C89D5941A20}" type="slidenum">
              <a:rPr lang="sv-SE" smtClean="0"/>
              <a:t>20</a:t>
            </a:fld>
            <a:endParaRPr lang="sv-SE"/>
          </a:p>
        </p:txBody>
      </p:sp>
    </p:spTree>
    <p:extLst>
      <p:ext uri="{BB962C8B-B14F-4D97-AF65-F5344CB8AC3E}">
        <p14:creationId xmlns:p14="http://schemas.microsoft.com/office/powerpoint/2010/main" val="305443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548960A-FEE2-4343-8019-75CCFA41A5DE}" type="slidenum">
              <a:rPr lang="sv-SE" smtClean="0"/>
              <a:t>3</a:t>
            </a:fld>
            <a:endParaRPr lang="sv-SE"/>
          </a:p>
        </p:txBody>
      </p:sp>
    </p:spTree>
    <p:extLst>
      <p:ext uri="{BB962C8B-B14F-4D97-AF65-F5344CB8AC3E}">
        <p14:creationId xmlns:p14="http://schemas.microsoft.com/office/powerpoint/2010/main" val="2561839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Trygghetsarbetet sker sedan på flera nivåer.</a:t>
            </a:r>
          </a:p>
          <a:p>
            <a:endParaRPr lang="sv-SE">
              <a:cs typeface="Calibri"/>
            </a:endParaRPr>
          </a:p>
          <a:p>
            <a:r>
              <a:rPr lang="sv-SE">
                <a:cs typeface="Calibri"/>
              </a:rPr>
              <a:t>Både generellt men särskilt vid händelse av kris.</a:t>
            </a:r>
          </a:p>
          <a:p>
            <a:endParaRPr lang="sv-SE">
              <a:cs typeface="Calibri"/>
            </a:endParaRPr>
          </a:p>
          <a:p>
            <a:r>
              <a:rPr lang="sv-SE">
                <a:cs typeface="Calibri"/>
              </a:rPr>
              <a:t>När en kris uppstår i lokalsamhället kan verksamhetsgrupperna se över hur de kan stötta. Kan vår jour öppna och marknadsföra specifikt i området det gäller för att höja vetskapen kring att det stödet finns att få? Kan vi åka och servera frukost och/eller </a:t>
            </a:r>
            <a:r>
              <a:rPr lang="sv-SE" err="1">
                <a:cs typeface="Calibri"/>
              </a:rPr>
              <a:t>mellis</a:t>
            </a:r>
            <a:r>
              <a:rPr lang="sv-SE">
                <a:cs typeface="Calibri"/>
              </a:rPr>
              <a:t> för att skapa gemenskap?</a:t>
            </a:r>
          </a:p>
          <a:p>
            <a:endParaRPr lang="sv-SE">
              <a:cs typeface="Calibri"/>
            </a:endParaRPr>
          </a:p>
          <a:p>
            <a:r>
              <a:rPr lang="sv-SE">
                <a:cs typeface="Calibri"/>
              </a:rPr>
              <a:t>Våra aktivitetsgrupper kan också samla unga för trygghet och stöd. De kan visa på den gemenskap vi pratar om i tidigare </a:t>
            </a:r>
            <a:r>
              <a:rPr lang="sv-SE" err="1">
                <a:cs typeface="Calibri"/>
              </a:rPr>
              <a:t>slide</a:t>
            </a:r>
            <a:r>
              <a:rPr lang="sv-SE">
                <a:cs typeface="Calibri"/>
              </a:rPr>
              <a:t> och skapa praktik av detta.</a:t>
            </a:r>
          </a:p>
          <a:p>
            <a:endParaRPr lang="sv-SE">
              <a:cs typeface="Calibri"/>
            </a:endParaRPr>
          </a:p>
          <a:p>
            <a:r>
              <a:rPr lang="sv-SE">
                <a:cs typeface="Calibri"/>
              </a:rPr>
              <a:t>Nationellt bidrar vi också med trygghet och styrka och stöttar upp genom våra verksamhetsutvecklare.</a:t>
            </a:r>
          </a:p>
          <a:p>
            <a:endParaRPr lang="sv-SE"/>
          </a:p>
          <a:p>
            <a:r>
              <a:rPr lang="sv-SE"/>
              <a:t>Nu vill jag istället för att höras, få höra. Vi vill fråga er, hur samverkar ni med RKUF idag? Eller – hur skulle ni vilja samverka med RKUF? Vad ser ni för möjligheter?</a:t>
            </a:r>
            <a:endParaRPr lang="sv-SE">
              <a:cs typeface="Calibri"/>
            </a:endParaRPr>
          </a:p>
          <a:p>
            <a:r>
              <a:rPr lang="sv-SE"/>
              <a:t>Synka med styrelsen! </a:t>
            </a:r>
            <a:endParaRPr lang="sv-SE">
              <a:cs typeface="Calibri"/>
            </a:endParaRPr>
          </a:p>
        </p:txBody>
      </p:sp>
      <p:sp>
        <p:nvSpPr>
          <p:cNvPr id="4" name="Platshållare för bildnummer 3"/>
          <p:cNvSpPr>
            <a:spLocks noGrp="1"/>
          </p:cNvSpPr>
          <p:nvPr>
            <p:ph type="sldNum" sz="quarter" idx="5"/>
          </p:nvPr>
        </p:nvSpPr>
        <p:spPr/>
        <p:txBody>
          <a:bodyPr/>
          <a:lstStyle/>
          <a:p>
            <a:fld id="{550A7B76-C6BA-485B-B88F-EE08D1ABD36C}" type="slidenum">
              <a:rPr lang="sv-SE" smtClean="0"/>
              <a:t>21</a:t>
            </a:fld>
            <a:endParaRPr lang="sv-SE"/>
          </a:p>
        </p:txBody>
      </p:sp>
    </p:spTree>
    <p:extLst>
      <p:ext uri="{BB962C8B-B14F-4D97-AF65-F5344CB8AC3E}">
        <p14:creationId xmlns:p14="http://schemas.microsoft.com/office/powerpoint/2010/main" val="3850965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Den 28 september 2023 skedde en sprängning i Storvreta, i Uppsala. En 25-årig kvinna miste sitt liv. En sprängning eller en skjutning är som ni alla vet, något som inte bara drabbar några personer, utan skapar svallvågor av otrygghet i ett helt samhälle - inte minst för ett barn eller en ung person. Denna händelse skapade mycket otrygghet i området med omnejd, något som RKUF Uppsala märkte fort. </a:t>
            </a:r>
          </a:p>
          <a:p>
            <a:endParaRPr lang="sv-SE" dirty="0">
              <a:cs typeface="Calibri"/>
            </a:endParaRPr>
          </a:p>
          <a:p>
            <a:r>
              <a:rPr lang="sv-SE" dirty="0">
                <a:cs typeface="Calibri"/>
              </a:rPr>
              <a:t>De kontaktade RKUF nationellt och vi såg till att Jourhavande kompis var både öppen nästföljande dag, men även att vi kunde annonsera på sociala medier om att chatten hade öppet lokaliserat geografiskt till Storvreta och Uppsala. De var aktiva på sociala medier för att sprida trygghet och svara på frågor men även hänvisa vidare för att skapa trygghet. De hörde av sig till kretsen kring hur de skulle kunna mobilisera sig tillsammans.</a:t>
            </a:r>
          </a:p>
          <a:p>
            <a:endParaRPr lang="sv-SE" dirty="0">
              <a:cs typeface="Calibri"/>
            </a:endParaRPr>
          </a:p>
          <a:p>
            <a:r>
              <a:rPr lang="sv-SE" dirty="0">
                <a:cs typeface="Calibri"/>
              </a:rPr>
              <a:t>Det är i konkreta händelser som dessa vi lär oss hur vi kan växa. Vi tycker just exemplet med RKUF Uppsala var bra, för att de tog tag i såväl oss nationellt men främst för att de önskade samverkan med kretsen och såg hur de kunde stötta. Om inte det är </a:t>
            </a:r>
            <a:r>
              <a:rPr lang="sv-SE" dirty="0" err="1">
                <a:cs typeface="Calibri"/>
              </a:rPr>
              <a:t>resiliens</a:t>
            </a:r>
            <a:r>
              <a:rPr lang="sv-SE" dirty="0">
                <a:cs typeface="Calibri"/>
              </a:rPr>
              <a:t>, vad är.</a:t>
            </a:r>
          </a:p>
        </p:txBody>
      </p:sp>
      <p:sp>
        <p:nvSpPr>
          <p:cNvPr id="4" name="Platshållare för bildnummer 3"/>
          <p:cNvSpPr>
            <a:spLocks noGrp="1"/>
          </p:cNvSpPr>
          <p:nvPr>
            <p:ph type="sldNum" sz="quarter" idx="5"/>
          </p:nvPr>
        </p:nvSpPr>
        <p:spPr/>
        <p:txBody>
          <a:bodyPr/>
          <a:lstStyle/>
          <a:p>
            <a:fld id="{550A7B76-C6BA-485B-B88F-EE08D1ABD36C}" type="slidenum">
              <a:rPr lang="sv-SE" smtClean="0"/>
              <a:t>22</a:t>
            </a:fld>
            <a:endParaRPr lang="sv-SE"/>
          </a:p>
        </p:txBody>
      </p:sp>
    </p:spTree>
    <p:extLst>
      <p:ext uri="{BB962C8B-B14F-4D97-AF65-F5344CB8AC3E}">
        <p14:creationId xmlns:p14="http://schemas.microsoft.com/office/powerpoint/2010/main" val="1289846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DD18AE-AC79-49B3-9D53-6C89D5941A20}" type="slidenum">
              <a:rPr lang="sv-SE" smtClean="0"/>
              <a:t>23</a:t>
            </a:fld>
            <a:endParaRPr lang="sv-SE"/>
          </a:p>
        </p:txBody>
      </p:sp>
    </p:spTree>
    <p:extLst>
      <p:ext uri="{BB962C8B-B14F-4D97-AF65-F5344CB8AC3E}">
        <p14:creationId xmlns:p14="http://schemas.microsoft.com/office/powerpoint/2010/main" val="4009713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Statsministerns pressträff 17 okt: </a:t>
            </a:r>
            <a:r>
              <a:rPr lang="sv-SE" dirty="0"/>
              <a:t>”Mer varsamhet, mer vaksamhet, mer säkerhet.”</a:t>
            </a:r>
          </a:p>
          <a:p>
            <a:pPr defTabSz="966612">
              <a:defRPr/>
            </a:pPr>
            <a:endParaRPr lang="sv-SE" b="1" dirty="0"/>
          </a:p>
          <a:p>
            <a:pPr defTabSz="966612">
              <a:defRPr/>
            </a:pPr>
            <a:r>
              <a:rPr lang="sv-SE" b="1" dirty="0"/>
              <a:t>Omvärlden</a:t>
            </a:r>
          </a:p>
          <a:p>
            <a:pPr marL="181240" indent="-181240">
              <a:buFont typeface="Arial" panose="020B0604020202020204" pitchFamily="34" charset="0"/>
              <a:buChar char="•"/>
            </a:pPr>
            <a:r>
              <a:rPr lang="sv-SE" dirty="0"/>
              <a:t>Konflikten i Ukraina</a:t>
            </a:r>
          </a:p>
          <a:p>
            <a:pPr marL="181240" indent="-181240">
              <a:buFont typeface="Arial" panose="020B0604020202020204" pitchFamily="34" charset="0"/>
              <a:buChar char="•"/>
            </a:pPr>
            <a:r>
              <a:rPr lang="sv-SE" dirty="0"/>
              <a:t>Stora humanitära kriser – Marocko, Afrikas horn, Syrien</a:t>
            </a:r>
          </a:p>
          <a:p>
            <a:pPr marL="181240" indent="-181240" defTabSz="966612">
              <a:buFont typeface="Arial" panose="020B0604020202020204" pitchFamily="34" charset="0"/>
              <a:buChar char="•"/>
              <a:defRPr/>
            </a:pPr>
            <a:r>
              <a:rPr lang="sv-SE" dirty="0"/>
              <a:t>Över 363 miljoner människor i behov av humanitärt stöd för sin överlevnad en kraftig ökning och en fördubbling på bara tre år – under 2020 var siffran 168 miljoner människor.</a:t>
            </a:r>
          </a:p>
          <a:p>
            <a:pPr marL="181240" indent="-181240">
              <a:buFont typeface="Arial" panose="020B0604020202020204" pitchFamily="34" charset="0"/>
              <a:buChar char="•"/>
            </a:pPr>
            <a:r>
              <a:rPr lang="sv-SE" dirty="0"/>
              <a:t>Över 100 miljoner på flykt undan väpnade konflikter och andra kriser </a:t>
            </a:r>
          </a:p>
          <a:p>
            <a:pPr marL="181240" indent="-181240">
              <a:buFont typeface="Arial" panose="020B0604020202020204" pitchFamily="34" charset="0"/>
              <a:buChar char="•"/>
            </a:pPr>
            <a:r>
              <a:rPr lang="sv-SE" dirty="0"/>
              <a:t>Klimatförändringar och extremväder</a:t>
            </a:r>
          </a:p>
          <a:p>
            <a:pPr defTabSz="966612">
              <a:defRPr/>
            </a:pPr>
            <a:endParaRPr lang="sv-SE" dirty="0"/>
          </a:p>
          <a:p>
            <a:pPr defTabSz="966612">
              <a:defRPr/>
            </a:pPr>
            <a:r>
              <a:rPr lang="sv-SE" b="1" dirty="0"/>
              <a:t>Nationellt</a:t>
            </a:r>
          </a:p>
          <a:p>
            <a:pPr marL="302066" indent="-302066">
              <a:buFont typeface="Arial" panose="020B0604020202020204" pitchFamily="34" charset="0"/>
              <a:buChar char="•"/>
            </a:pPr>
            <a:r>
              <a:rPr lang="sv-SE" dirty="0"/>
              <a:t>Försämrat säkerhetsläge</a:t>
            </a:r>
          </a:p>
          <a:p>
            <a:pPr marL="785372" lvl="1" indent="-302066">
              <a:buFont typeface="Arial" panose="020B0604020202020204" pitchFamily="34" charset="0"/>
              <a:buChar char="•"/>
            </a:pPr>
            <a:r>
              <a:rPr lang="sv-SE" dirty="0"/>
              <a:t>Koranbränningarna har lett till protester i flera länder (Sveriges ambassad i Bagdad har stormats, ambassaden i Beirut har attackerats)</a:t>
            </a:r>
          </a:p>
          <a:p>
            <a:pPr marL="302066" indent="-302066">
              <a:buFont typeface="Arial" panose="020B0604020202020204" pitchFamily="34" charset="0"/>
              <a:buChar char="•"/>
            </a:pPr>
            <a:r>
              <a:rPr lang="sv-SE" dirty="0"/>
              <a:t>Nato-anslutning</a:t>
            </a:r>
          </a:p>
          <a:p>
            <a:pPr marL="302066" indent="-302066">
              <a:buFont typeface="Arial" panose="020B0604020202020204" pitchFamily="34" charset="0"/>
              <a:buChar char="•"/>
            </a:pPr>
            <a:r>
              <a:rPr lang="sv-SE" dirty="0"/>
              <a:t>Satsningar på totalförsvaret</a:t>
            </a:r>
          </a:p>
          <a:p>
            <a:pPr marL="785372" lvl="1" indent="-302066">
              <a:buFont typeface="Arial" panose="020B0604020202020204" pitchFamily="34" charset="0"/>
              <a:buChar char="•"/>
            </a:pPr>
            <a:r>
              <a:rPr lang="sv-SE" dirty="0"/>
              <a:t>Fokus militära satsningar, snarare än civila</a:t>
            </a:r>
          </a:p>
          <a:p>
            <a:pPr marL="785372" lvl="1" indent="-302066">
              <a:buFont typeface="Arial" panose="020B0604020202020204" pitchFamily="34" charset="0"/>
              <a:buChar char="•"/>
            </a:pPr>
            <a:r>
              <a:rPr lang="sv-SE" dirty="0"/>
              <a:t>Aktivering av civilplikt</a:t>
            </a:r>
          </a:p>
          <a:p>
            <a:pPr marL="785372" lvl="1" indent="-302066">
              <a:buFont typeface="Arial" panose="020B0604020202020204" pitchFamily="34" charset="0"/>
              <a:buChar char="•"/>
            </a:pPr>
            <a:r>
              <a:rPr lang="sv-SE" dirty="0"/>
              <a:t>Övningar</a:t>
            </a:r>
          </a:p>
          <a:p>
            <a:pPr marL="785372" lvl="1" indent="-302066">
              <a:buFont typeface="Arial" panose="020B0604020202020204" pitchFamily="34" charset="0"/>
              <a:buChar char="•"/>
            </a:pPr>
            <a:r>
              <a:rPr lang="sv-SE" dirty="0"/>
              <a:t>Beredskapsveckan</a:t>
            </a:r>
          </a:p>
          <a:p>
            <a:pPr marL="302066" indent="-302066">
              <a:buFont typeface="Arial" panose="020B0604020202020204" pitchFamily="34" charset="0"/>
              <a:buChar char="•"/>
            </a:pPr>
            <a:r>
              <a:rPr lang="sv-SE" dirty="0"/>
              <a:t>Desinformation och påverkanskampanjer</a:t>
            </a:r>
          </a:p>
          <a:p>
            <a:pPr marL="302066" indent="-302066">
              <a:buFont typeface="Arial" panose="020B0604020202020204" pitchFamily="34" charset="0"/>
              <a:buChar char="•"/>
            </a:pPr>
            <a:r>
              <a:rPr lang="sv-SE" dirty="0"/>
              <a:t>Klimatpåverkan</a:t>
            </a:r>
          </a:p>
          <a:p>
            <a:pPr marL="302066" indent="-302066" defTabSz="966612">
              <a:buFont typeface="Arial" panose="020B0604020202020204" pitchFamily="34" charset="0"/>
              <a:buChar char="•"/>
              <a:defRPr/>
            </a:pPr>
            <a:r>
              <a:rPr lang="sv-SE" dirty="0"/>
              <a:t>Säpo höjde torsdag 17 aug terrorhotnivån från 3 till 4 på en femgradig skala.</a:t>
            </a:r>
            <a:endParaRPr lang="sv-SE" sz="1300" dirty="0"/>
          </a:p>
          <a:p>
            <a:endParaRPr lang="sv-SE" dirty="0"/>
          </a:p>
          <a:p>
            <a:pPr defTabSz="966612">
              <a:spcAft>
                <a:spcPts val="634"/>
              </a:spcAft>
              <a:defRPr/>
            </a:pPr>
            <a:r>
              <a:rPr lang="sv-SE" b="1" kern="1200" dirty="0">
                <a:solidFill>
                  <a:schemeClr val="tx1"/>
                </a:solidFill>
                <a:latin typeface="+mn-lt"/>
                <a:ea typeface="+mn-ea"/>
                <a:cs typeface="+mn-cs"/>
              </a:rPr>
              <a:t>Klimatförändringar</a:t>
            </a:r>
          </a:p>
          <a:p>
            <a:pPr marL="181240" indent="-181240" defTabSz="966612">
              <a:spcAft>
                <a:spcPts val="634"/>
              </a:spcAft>
              <a:buFont typeface="Arial" panose="020B0604020202020204" pitchFamily="34" charset="0"/>
              <a:buChar char="•"/>
              <a:defRPr/>
            </a:pPr>
            <a:r>
              <a:rPr lang="sv-SE" kern="1200" dirty="0">
                <a:solidFill>
                  <a:schemeClr val="tx1"/>
                </a:solidFill>
                <a:latin typeface="+mn-lt"/>
                <a:ea typeface="+mn-ea"/>
                <a:cs typeface="+mn-cs"/>
              </a:rPr>
              <a:t>Påverkan från mer extremt och oförutsägbart väder kommer att fortsätta och intensifieras, och kommer att kräva arbete för att minska utsläpp, anpassa vårt samhälle samt för att lindra konsekvenserna av klimatförändringarna. </a:t>
            </a:r>
          </a:p>
          <a:p>
            <a:pPr marL="181240" indent="-181240" defTabSz="966612">
              <a:spcAft>
                <a:spcPts val="634"/>
              </a:spcAft>
              <a:buFont typeface="Arial" panose="020B0604020202020204" pitchFamily="34" charset="0"/>
              <a:buChar char="•"/>
              <a:defRPr/>
            </a:pPr>
            <a:r>
              <a:rPr lang="sv-SE" kern="1200" dirty="0">
                <a:solidFill>
                  <a:schemeClr val="tx1"/>
                </a:solidFill>
                <a:latin typeface="+mn-lt"/>
                <a:ea typeface="+mn-ea"/>
                <a:cs typeface="+mn-cs"/>
              </a:rPr>
              <a:t>Denna fråga kommer antagligen i allt högre utsträckning ”</a:t>
            </a:r>
            <a:r>
              <a:rPr lang="sv-SE" kern="1200" dirty="0" err="1">
                <a:solidFill>
                  <a:schemeClr val="tx1"/>
                </a:solidFill>
                <a:latin typeface="+mn-lt"/>
                <a:ea typeface="+mn-ea"/>
                <a:cs typeface="+mn-cs"/>
              </a:rPr>
              <a:t>säkerhetiseras</a:t>
            </a:r>
            <a:r>
              <a:rPr lang="sv-SE" kern="1200" dirty="0">
                <a:solidFill>
                  <a:schemeClr val="tx1"/>
                </a:solidFill>
                <a:latin typeface="+mn-lt"/>
                <a:ea typeface="+mn-ea"/>
                <a:cs typeface="+mn-cs"/>
              </a:rPr>
              <a:t>”, dvs. än mer än idag ses som ett hot mot samhällets säkerhet och därmed även innebära ökade satsningar på exempelvis </a:t>
            </a:r>
            <a:r>
              <a:rPr lang="sv-SE" b="1" kern="1200" dirty="0">
                <a:solidFill>
                  <a:schemeClr val="tx1"/>
                </a:solidFill>
                <a:latin typeface="+mn-lt"/>
                <a:ea typeface="+mn-ea"/>
                <a:cs typeface="+mn-cs"/>
              </a:rPr>
              <a:t>klimatberedskap</a:t>
            </a:r>
            <a:r>
              <a:rPr lang="sv-SE" kern="1200" dirty="0">
                <a:solidFill>
                  <a:schemeClr val="tx1"/>
                </a:solidFill>
                <a:latin typeface="+mn-lt"/>
                <a:ea typeface="+mn-ea"/>
                <a:cs typeface="+mn-cs"/>
              </a:rPr>
              <a:t>.</a:t>
            </a:r>
          </a:p>
          <a:p>
            <a:pPr marL="181240" indent="-181240" defTabSz="966612">
              <a:spcAft>
                <a:spcPts val="634"/>
              </a:spcAft>
              <a:buFont typeface="Arial" panose="020B0604020202020204" pitchFamily="34" charset="0"/>
              <a:buChar char="•"/>
              <a:defRPr/>
            </a:pPr>
            <a:r>
              <a:rPr lang="sv-SE" kern="1200" dirty="0">
                <a:solidFill>
                  <a:schemeClr val="tx1"/>
                </a:solidFill>
                <a:latin typeface="+mn-lt"/>
                <a:ea typeface="+mn-ea"/>
                <a:cs typeface="+mn-cs"/>
              </a:rPr>
              <a:t>Frågan om </a:t>
            </a:r>
            <a:r>
              <a:rPr lang="sv-SE" b="1" kern="1200" dirty="0">
                <a:solidFill>
                  <a:schemeClr val="tx1"/>
                </a:solidFill>
                <a:latin typeface="+mn-lt"/>
                <a:ea typeface="+mn-ea"/>
                <a:cs typeface="+mn-cs"/>
              </a:rPr>
              <a:t>SRK:s roll </a:t>
            </a:r>
            <a:r>
              <a:rPr lang="sv-SE" kern="1200" dirty="0">
                <a:solidFill>
                  <a:schemeClr val="tx1"/>
                </a:solidFill>
                <a:latin typeface="+mn-lt"/>
                <a:ea typeface="+mn-ea"/>
                <a:cs typeface="+mn-cs"/>
              </a:rPr>
              <a:t>såväl inom vår egen hållbarhet och vår förmåga att svara mot och exempelvis genomföra insatser (och anpassa vardagsverksamhet) till klimatförändringar kan förväntas öka i relevans.</a:t>
            </a:r>
          </a:p>
          <a:p>
            <a:endParaRPr lang="sv-SE" dirty="0"/>
          </a:p>
        </p:txBody>
      </p:sp>
      <p:sp>
        <p:nvSpPr>
          <p:cNvPr id="4" name="Platshållare för bildnummer 3"/>
          <p:cNvSpPr>
            <a:spLocks noGrp="1"/>
          </p:cNvSpPr>
          <p:nvPr>
            <p:ph type="sldNum" sz="quarter" idx="5"/>
          </p:nvPr>
        </p:nvSpPr>
        <p:spPr/>
        <p:txBody>
          <a:bodyPr/>
          <a:lstStyle/>
          <a:p>
            <a:fld id="{0C780682-B6F3-4730-BAC6-43DEFA905BDE}" type="slidenum">
              <a:rPr lang="sv-SE" smtClean="0"/>
              <a:t>24</a:t>
            </a:fld>
            <a:endParaRPr lang="sv-SE"/>
          </a:p>
        </p:txBody>
      </p:sp>
    </p:spTree>
    <p:extLst>
      <p:ext uri="{BB962C8B-B14F-4D97-AF65-F5344CB8AC3E}">
        <p14:creationId xmlns:p14="http://schemas.microsoft.com/office/powerpoint/2010/main" val="53896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Svenska Röda Korsets pågående arbete inom krisberedskap och totalförsvar</a:t>
            </a:r>
          </a:p>
          <a:p>
            <a:endParaRPr lang="sv-SE"/>
          </a:p>
          <a:p>
            <a:r>
              <a:rPr lang="sv-SE"/>
              <a:t>- Lärdom från 2015 – satsa på krisberedskap – knyt an till strategiska inriktningen</a:t>
            </a:r>
          </a:p>
          <a:p>
            <a:endParaRPr lang="sv-SE"/>
          </a:p>
        </p:txBody>
      </p:sp>
      <p:sp>
        <p:nvSpPr>
          <p:cNvPr id="4" name="Platshållare för bildnummer 3"/>
          <p:cNvSpPr>
            <a:spLocks noGrp="1"/>
          </p:cNvSpPr>
          <p:nvPr>
            <p:ph type="sldNum" sz="quarter" idx="5"/>
          </p:nvPr>
        </p:nvSpPr>
        <p:spPr/>
        <p:txBody>
          <a:bodyPr/>
          <a:lstStyle/>
          <a:p>
            <a:fld id="{0C780682-B6F3-4730-BAC6-43DEFA905BDE}" type="slidenum">
              <a:rPr lang="sv-SE" smtClean="0"/>
              <a:t>25</a:t>
            </a:fld>
            <a:endParaRPr lang="sv-SE"/>
          </a:p>
        </p:txBody>
      </p:sp>
    </p:spTree>
    <p:extLst>
      <p:ext uri="{BB962C8B-B14F-4D97-AF65-F5344CB8AC3E}">
        <p14:creationId xmlns:p14="http://schemas.microsoft.com/office/powerpoint/2010/main" val="832887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634"/>
              </a:spcAft>
            </a:pPr>
            <a:r>
              <a:rPr lang="sv-SE" sz="1300" b="1" dirty="0">
                <a:latin typeface="+mj-lt"/>
                <a:ea typeface="Times New Roman" panose="02020603050405020304" pitchFamily="18" charset="0"/>
              </a:rPr>
              <a:t>Betona att vi har dialog med – och lär av – våra kollegor i Ukraina, och i andra pågående insatser runtom i världen.</a:t>
            </a:r>
          </a:p>
          <a:p>
            <a:pPr>
              <a:spcAft>
                <a:spcPts val="634"/>
              </a:spcAft>
            </a:pPr>
            <a:endParaRPr lang="sv-SE" sz="1300" dirty="0">
              <a:latin typeface="+mj-lt"/>
              <a:ea typeface="Times New Roman" panose="02020603050405020304" pitchFamily="18" charset="0"/>
            </a:endParaRPr>
          </a:p>
          <a:p>
            <a:pPr marL="362480" indent="-362480">
              <a:spcAft>
                <a:spcPts val="634"/>
              </a:spcAft>
              <a:buFont typeface="Symbol" panose="05050102010706020507" pitchFamily="18" charset="2"/>
              <a:buChar char="-"/>
            </a:pPr>
            <a:r>
              <a:rPr lang="sv-SE" sz="1300" dirty="0">
                <a:latin typeface="+mj-lt"/>
                <a:ea typeface="Times New Roman" panose="02020603050405020304" pitchFamily="18" charset="0"/>
              </a:rPr>
              <a:t>Rekrytering och frivilliga</a:t>
            </a:r>
          </a:p>
          <a:p>
            <a:pPr marL="606035" lvl="1" indent="-362480">
              <a:spcAft>
                <a:spcPts val="634"/>
              </a:spcAft>
              <a:buFont typeface="Symbol" panose="05050102010706020507" pitchFamily="18" charset="2"/>
              <a:buChar char="-"/>
            </a:pPr>
            <a:r>
              <a:rPr lang="sv-SE" sz="1300" dirty="0">
                <a:latin typeface="+mj-lt"/>
                <a:ea typeface="Times New Roman" panose="02020603050405020304" pitchFamily="18" charset="0"/>
              </a:rPr>
              <a:t>Innan invasionen 2022 hade UCRC 2000 frivilliga, i dagsläget har de 8000. De gick alltså från väldigt låga siffror till en fyrfaldig ökning – dock fortfarande väldigt låga frivilligsiffror för ett land på 41 miljoner invånare. Detta förklarade de utifrån att det inte finns någon tradition av frivillighet i Ukraina. UCRS hade ingen frivilligverksamhet innan 2013(!).</a:t>
            </a:r>
            <a:endParaRPr lang="sv-SE" sz="1300" dirty="0">
              <a:latin typeface="+mj-lt"/>
              <a:ea typeface="Calibri" panose="020F0502020204030204" pitchFamily="34" charset="0"/>
            </a:endParaRPr>
          </a:p>
          <a:p>
            <a:pPr marL="606035" lvl="1" indent="-362480">
              <a:spcAft>
                <a:spcPts val="634"/>
              </a:spcAft>
              <a:buFont typeface="Symbol" panose="05050102010706020507" pitchFamily="18" charset="2"/>
              <a:buChar char="-"/>
            </a:pPr>
            <a:r>
              <a:rPr lang="sv-SE" sz="1300" dirty="0">
                <a:latin typeface="+mj-lt"/>
                <a:ea typeface="Times New Roman" panose="02020603050405020304" pitchFamily="18" charset="0"/>
              </a:rPr>
              <a:t>De har 455 </a:t>
            </a:r>
            <a:r>
              <a:rPr lang="sv-SE" sz="1300" dirty="0" err="1">
                <a:latin typeface="+mj-lt"/>
                <a:ea typeface="Times New Roman" panose="02020603050405020304" pitchFamily="18" charset="0"/>
              </a:rPr>
              <a:t>st</a:t>
            </a:r>
            <a:r>
              <a:rPr lang="sv-SE" sz="1300" dirty="0">
                <a:latin typeface="+mj-lt"/>
                <a:ea typeface="Times New Roman" panose="02020603050405020304" pitchFamily="18" charset="0"/>
              </a:rPr>
              <a:t> “permanenta” Frivilliga inom sina </a:t>
            </a:r>
            <a:r>
              <a:rPr lang="sv-SE" sz="1300" dirty="0" err="1">
                <a:latin typeface="+mj-lt"/>
                <a:ea typeface="Times New Roman" panose="02020603050405020304" pitchFamily="18" charset="0"/>
              </a:rPr>
              <a:t>Emergency</a:t>
            </a:r>
            <a:r>
              <a:rPr lang="sv-SE" sz="1300" dirty="0">
                <a:latin typeface="+mj-lt"/>
                <a:ea typeface="Times New Roman" panose="02020603050405020304" pitchFamily="18" charset="0"/>
              </a:rPr>
              <a:t> </a:t>
            </a:r>
            <a:r>
              <a:rPr lang="sv-SE" sz="1300" dirty="0" err="1">
                <a:latin typeface="+mj-lt"/>
                <a:ea typeface="Times New Roman" panose="02020603050405020304" pitchFamily="18" charset="0"/>
              </a:rPr>
              <a:t>response</a:t>
            </a:r>
            <a:r>
              <a:rPr lang="sv-SE" sz="1300" dirty="0">
                <a:latin typeface="+mj-lt"/>
                <a:ea typeface="Times New Roman" panose="02020603050405020304" pitchFamily="18" charset="0"/>
              </a:rPr>
              <a:t> teams, och ca 1000 spontanfrivilliga inom denna verksamhet. </a:t>
            </a:r>
            <a:endParaRPr lang="sv-SE" sz="1300" dirty="0">
              <a:latin typeface="+mj-lt"/>
              <a:ea typeface="Calibri" panose="020F0502020204030204" pitchFamily="34" charset="0"/>
            </a:endParaRPr>
          </a:p>
          <a:p>
            <a:pPr marL="606035" lvl="1" indent="-362480">
              <a:spcAft>
                <a:spcPts val="634"/>
              </a:spcAft>
              <a:buFont typeface="Symbol" panose="05050102010706020507" pitchFamily="18" charset="2"/>
              <a:buChar char="-"/>
            </a:pPr>
            <a:r>
              <a:rPr lang="sv-SE" sz="1300" dirty="0">
                <a:latin typeface="+mj-lt"/>
                <a:ea typeface="Times New Roman" panose="02020603050405020304" pitchFamily="18" charset="0"/>
              </a:rPr>
              <a:t>UCRS har tolv frivilligprofiler (första hjälpen, resursmobilisering, IHL, etc.) som utgår ifrån de tolv grundläggande verksamheterna de bedriver.</a:t>
            </a:r>
          </a:p>
          <a:p>
            <a:pPr marL="606035" lvl="1" indent="-362480">
              <a:spcAft>
                <a:spcPts val="634"/>
              </a:spcAft>
              <a:buFont typeface="Symbol" panose="05050102010706020507" pitchFamily="18" charset="2"/>
              <a:buChar char="-"/>
            </a:pPr>
            <a:r>
              <a:rPr lang="sv-SE" sz="1300" dirty="0">
                <a:latin typeface="+mj-lt"/>
                <a:ea typeface="Times New Roman" panose="02020603050405020304" pitchFamily="18" charset="0"/>
              </a:rPr>
              <a:t>UCRS har 1500 anställda.</a:t>
            </a:r>
            <a:endParaRPr lang="sv-SE" sz="1300" dirty="0">
              <a:latin typeface="+mj-lt"/>
              <a:ea typeface="Calibri" panose="020F0502020204030204" pitchFamily="34" charset="0"/>
            </a:endParaRPr>
          </a:p>
          <a:p>
            <a:pPr marL="606035" lvl="1" indent="-362480">
              <a:spcAft>
                <a:spcPts val="634"/>
              </a:spcAft>
              <a:buFont typeface="Symbol" panose="05050102010706020507" pitchFamily="18" charset="2"/>
              <a:buChar char="-"/>
            </a:pPr>
            <a:r>
              <a:rPr lang="sv-SE" sz="1300" dirty="0">
                <a:latin typeface="+mj-lt"/>
                <a:ea typeface="Calibri" panose="020F0502020204030204" pitchFamily="34" charset="0"/>
              </a:rPr>
              <a:t>Jämför med ICRC, som har över 800 anställda baserade på åtta platser runtom i landet – bedriver verksamhet inom distribuering av hum. nödhjälp, medicin och materiell till sjukhusinrättningar, restaurerar vattensystem etc.</a:t>
            </a:r>
          </a:p>
          <a:p>
            <a:pPr defTabSz="966612">
              <a:defRPr/>
            </a:pPr>
            <a:endParaRPr lang="sv-SE" sz="1300" dirty="0">
              <a:latin typeface="+mj-lt"/>
              <a:ea typeface="Times New Roman" panose="02020603050405020304" pitchFamily="18" charset="0"/>
            </a:endParaRPr>
          </a:p>
          <a:p>
            <a:pPr marL="362480" indent="-362480">
              <a:spcAft>
                <a:spcPts val="634"/>
              </a:spcAft>
              <a:buFont typeface="Symbol" panose="05050102010706020507" pitchFamily="18" charset="2"/>
              <a:buChar char="-"/>
            </a:pPr>
            <a:r>
              <a:rPr lang="sv-SE" sz="1300" dirty="0">
                <a:latin typeface="+mj-lt"/>
                <a:ea typeface="Times New Roman" panose="02020603050405020304" pitchFamily="18" charset="0"/>
              </a:rPr>
              <a:t>Samverkan med offentliga aktörer</a:t>
            </a:r>
          </a:p>
          <a:p>
            <a:pPr marL="845786" lvl="1" indent="-362480">
              <a:spcAft>
                <a:spcPts val="634"/>
              </a:spcAft>
              <a:buFont typeface="Symbol" panose="05050102010706020507" pitchFamily="18" charset="2"/>
              <a:buChar char="-"/>
            </a:pPr>
            <a:r>
              <a:rPr lang="sv-SE" sz="1300" dirty="0">
                <a:latin typeface="+mj-lt"/>
                <a:ea typeface="Times New Roman" panose="02020603050405020304" pitchFamily="18" charset="0"/>
              </a:rPr>
              <a:t>Nära samverkan med räddningstjänster (”</a:t>
            </a:r>
            <a:r>
              <a:rPr lang="sv-SE" sz="1300" dirty="0" err="1">
                <a:latin typeface="+mj-lt"/>
                <a:ea typeface="Times New Roman" panose="02020603050405020304" pitchFamily="18" charset="0"/>
              </a:rPr>
              <a:t>state</a:t>
            </a:r>
            <a:r>
              <a:rPr lang="sv-SE" sz="1300" dirty="0">
                <a:latin typeface="+mj-lt"/>
                <a:ea typeface="Times New Roman" panose="02020603050405020304" pitchFamily="18" charset="0"/>
              </a:rPr>
              <a:t> </a:t>
            </a:r>
            <a:r>
              <a:rPr lang="sv-SE" sz="1300" dirty="0" err="1">
                <a:latin typeface="+mj-lt"/>
                <a:ea typeface="Times New Roman" panose="02020603050405020304" pitchFamily="18" charset="0"/>
              </a:rPr>
              <a:t>emergency</a:t>
            </a:r>
            <a:r>
              <a:rPr lang="sv-SE" sz="1300" dirty="0">
                <a:latin typeface="+mj-lt"/>
                <a:ea typeface="Times New Roman" panose="02020603050405020304" pitchFamily="18" charset="0"/>
              </a:rPr>
              <a:t> services”) på alla nivåer. Bland annat deltar UCRS i de koordineringsforum som finns för denna verksamhet, på lokal, regional och nationell nivå. De deltar även i den samordningskommitté som finns för övergripande planering av denna verksamhet (”</a:t>
            </a:r>
            <a:r>
              <a:rPr lang="sv-SE" sz="1300" dirty="0" err="1">
                <a:latin typeface="+mj-lt"/>
                <a:ea typeface="Times New Roman" panose="02020603050405020304" pitchFamily="18" charset="0"/>
              </a:rPr>
              <a:t>committee</a:t>
            </a:r>
            <a:r>
              <a:rPr lang="sv-SE" sz="1300" dirty="0">
                <a:latin typeface="+mj-lt"/>
                <a:ea typeface="Times New Roman" panose="02020603050405020304" pitchFamily="18" charset="0"/>
              </a:rPr>
              <a:t> for policy </a:t>
            </a:r>
            <a:r>
              <a:rPr lang="sv-SE" sz="1300" dirty="0" err="1">
                <a:latin typeface="+mj-lt"/>
                <a:ea typeface="Times New Roman" panose="02020603050405020304" pitchFamily="18" charset="0"/>
              </a:rPr>
              <a:t>level</a:t>
            </a:r>
            <a:r>
              <a:rPr lang="sv-SE" sz="1300" dirty="0">
                <a:latin typeface="+mj-lt"/>
                <a:ea typeface="Times New Roman" panose="02020603050405020304" pitchFamily="18" charset="0"/>
              </a:rPr>
              <a:t> planning for </a:t>
            </a:r>
            <a:r>
              <a:rPr lang="sv-SE" sz="1300" dirty="0" err="1">
                <a:latin typeface="+mj-lt"/>
                <a:ea typeface="Times New Roman" panose="02020603050405020304" pitchFamily="18" charset="0"/>
              </a:rPr>
              <a:t>disasters</a:t>
            </a:r>
            <a:r>
              <a:rPr lang="sv-SE" sz="1300" dirty="0">
                <a:latin typeface="+mj-lt"/>
                <a:ea typeface="Times New Roman" panose="02020603050405020304" pitchFamily="18" charset="0"/>
              </a:rPr>
              <a:t>”). </a:t>
            </a:r>
            <a:endParaRPr lang="sv-SE" sz="1300" dirty="0">
              <a:latin typeface="+mj-lt"/>
              <a:ea typeface="Calibri" panose="020F0502020204030204" pitchFamily="34" charset="0"/>
            </a:endParaRPr>
          </a:p>
          <a:p>
            <a:pPr marL="606035" lvl="1" indent="-362480">
              <a:spcAft>
                <a:spcPts val="634"/>
              </a:spcAft>
              <a:buFont typeface="Symbol" panose="05050102010706020507" pitchFamily="18" charset="2"/>
              <a:buChar char="-"/>
            </a:pPr>
            <a:endParaRPr lang="sv-SE" sz="1300" dirty="0">
              <a:latin typeface="+mj-lt"/>
              <a:ea typeface="Times New Roman" panose="02020603050405020304" pitchFamily="18" charset="0"/>
            </a:endParaRPr>
          </a:p>
          <a:p>
            <a:pPr marL="362480" indent="-362480">
              <a:spcAft>
                <a:spcPts val="634"/>
              </a:spcAft>
              <a:buFont typeface="Symbol" panose="05050102010706020507" pitchFamily="18" charset="2"/>
              <a:buChar char="-"/>
            </a:pPr>
            <a:r>
              <a:rPr lang="sv-SE" sz="1300" dirty="0">
                <a:latin typeface="+mj-lt"/>
                <a:ea typeface="Times New Roman" panose="02020603050405020304" pitchFamily="18" charset="0"/>
              </a:rPr>
              <a:t>Samordning av frivilligsektorn</a:t>
            </a:r>
          </a:p>
          <a:p>
            <a:pPr marL="606035" lvl="1" indent="-362480">
              <a:spcAft>
                <a:spcPts val="634"/>
              </a:spcAft>
              <a:buFont typeface="Symbol" panose="05050102010706020507" pitchFamily="18" charset="2"/>
              <a:buChar char="-"/>
            </a:pPr>
            <a:r>
              <a:rPr lang="sv-SE" sz="1300" dirty="0">
                <a:latin typeface="+mj-lt"/>
                <a:ea typeface="Times New Roman" panose="02020603050405020304" pitchFamily="18" charset="0"/>
              </a:rPr>
              <a:t>UCRS har upprättat ett system för samordning av lokala organisationer, runtom i landet.</a:t>
            </a:r>
          </a:p>
          <a:p>
            <a:pPr marL="362480" indent="-362480">
              <a:spcAft>
                <a:spcPts val="634"/>
              </a:spcAft>
              <a:buFont typeface="Symbol" panose="05050102010706020507" pitchFamily="18" charset="2"/>
              <a:buChar char="-"/>
            </a:pPr>
            <a:endParaRPr lang="sv-SE" sz="1300" dirty="0">
              <a:latin typeface="+mj-lt"/>
              <a:ea typeface="Calibri" panose="020F0502020204030204" pitchFamily="34" charset="0"/>
            </a:endParaRPr>
          </a:p>
          <a:p>
            <a:pPr marL="362480" indent="-362480">
              <a:spcAft>
                <a:spcPts val="634"/>
              </a:spcAft>
              <a:buFont typeface="Symbol" panose="05050102010706020507" pitchFamily="18" charset="2"/>
              <a:buChar char="-"/>
            </a:pPr>
            <a:r>
              <a:rPr lang="sv-SE" sz="1300" dirty="0">
                <a:latin typeface="+mj-lt"/>
                <a:ea typeface="Calibri" panose="020F0502020204030204" pitchFamily="34" charset="0"/>
              </a:rPr>
              <a:t>Logistik </a:t>
            </a:r>
          </a:p>
          <a:p>
            <a:pPr marL="606035" lvl="1" indent="-362480">
              <a:spcAft>
                <a:spcPts val="634"/>
              </a:spcAft>
              <a:buFont typeface="Symbol" panose="05050102010706020507" pitchFamily="18" charset="2"/>
              <a:buChar char="-"/>
            </a:pPr>
            <a:r>
              <a:rPr lang="sv-SE" sz="1300" dirty="0">
                <a:latin typeface="+mj-lt"/>
                <a:ea typeface="Times New Roman" panose="02020603050405020304" pitchFamily="18" charset="0"/>
              </a:rPr>
              <a:t>Ingen gemensam logistiköverenskommelse/-lösning mellan IFRC och ICRC i Ukraina, något som försvårar den praktiska leveransen av förnödenheter.</a:t>
            </a:r>
          </a:p>
          <a:p>
            <a:endParaRPr lang="sv-SE" dirty="0"/>
          </a:p>
        </p:txBody>
      </p:sp>
      <p:sp>
        <p:nvSpPr>
          <p:cNvPr id="4" name="Platshållare för bildnummer 3"/>
          <p:cNvSpPr>
            <a:spLocks noGrp="1"/>
          </p:cNvSpPr>
          <p:nvPr>
            <p:ph type="sldNum" sz="quarter" idx="5"/>
          </p:nvPr>
        </p:nvSpPr>
        <p:spPr/>
        <p:txBody>
          <a:bodyPr/>
          <a:lstStyle/>
          <a:p>
            <a:fld id="{0C780682-B6F3-4730-BAC6-43DEFA905BDE}" type="slidenum">
              <a:rPr lang="sv-SE" smtClean="0"/>
              <a:t>26</a:t>
            </a:fld>
            <a:endParaRPr lang="sv-SE"/>
          </a:p>
        </p:txBody>
      </p:sp>
    </p:spTree>
    <p:extLst>
      <p:ext uri="{BB962C8B-B14F-4D97-AF65-F5344CB8AC3E}">
        <p14:creationId xmlns:p14="http://schemas.microsoft.com/office/powerpoint/2010/main" val="2060340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Resonera om vad som skulle behöva hända för att Sverige skulle bli angripet eller dras in i en konflikt. Fokus på Östersjön och Arktis.</a:t>
            </a:r>
          </a:p>
          <a:p>
            <a:endParaRPr lang="sv-SE"/>
          </a:p>
        </p:txBody>
      </p:sp>
      <p:sp>
        <p:nvSpPr>
          <p:cNvPr id="4" name="Platshållare för bildnummer 3"/>
          <p:cNvSpPr>
            <a:spLocks noGrp="1"/>
          </p:cNvSpPr>
          <p:nvPr>
            <p:ph type="sldNum" sz="quarter" idx="5"/>
          </p:nvPr>
        </p:nvSpPr>
        <p:spPr/>
        <p:txBody>
          <a:bodyPr/>
          <a:lstStyle/>
          <a:p>
            <a:fld id="{0F9F42EC-030A-4A8B-8013-D6A7C904B941}" type="slidenum">
              <a:rPr lang="sv-SE" smtClean="0"/>
              <a:t>27</a:t>
            </a:fld>
            <a:endParaRPr lang="sv-SE"/>
          </a:p>
        </p:txBody>
      </p:sp>
    </p:spTree>
    <p:extLst>
      <p:ext uri="{BB962C8B-B14F-4D97-AF65-F5344CB8AC3E}">
        <p14:creationId xmlns:p14="http://schemas.microsoft.com/office/powerpoint/2010/main" val="3578116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DD18AE-AC79-49B3-9D53-6C89D5941A20}" type="slidenum">
              <a:rPr lang="sv-SE" smtClean="0"/>
              <a:t>28</a:t>
            </a:fld>
            <a:endParaRPr lang="sv-SE"/>
          </a:p>
        </p:txBody>
      </p:sp>
    </p:spTree>
    <p:extLst>
      <p:ext uri="{BB962C8B-B14F-4D97-AF65-F5344CB8AC3E}">
        <p14:creationId xmlns:p14="http://schemas.microsoft.com/office/powerpoint/2010/main" val="2385408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DD18AE-AC79-49B3-9D53-6C89D5941A20}" type="slidenum">
              <a:rPr lang="sv-SE" smtClean="0"/>
              <a:t>29</a:t>
            </a:fld>
            <a:endParaRPr lang="sv-SE"/>
          </a:p>
        </p:txBody>
      </p:sp>
    </p:spTree>
    <p:extLst>
      <p:ext uri="{BB962C8B-B14F-4D97-AF65-F5344CB8AC3E}">
        <p14:creationId xmlns:p14="http://schemas.microsoft.com/office/powerpoint/2010/main" val="1903796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DD18AE-AC79-49B3-9D53-6C89D5941A20}" type="slidenum">
              <a:rPr lang="sv-SE" smtClean="0"/>
              <a:t>30</a:t>
            </a:fld>
            <a:endParaRPr lang="sv-SE"/>
          </a:p>
        </p:txBody>
      </p:sp>
    </p:spTree>
    <p:extLst>
      <p:ext uri="{BB962C8B-B14F-4D97-AF65-F5344CB8AC3E}">
        <p14:creationId xmlns:p14="http://schemas.microsoft.com/office/powerpoint/2010/main" val="196884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548960A-FEE2-4343-8019-75CCFA41A5DE}" type="slidenum">
              <a:rPr lang="sv-SE" smtClean="0"/>
              <a:t>4</a:t>
            </a:fld>
            <a:endParaRPr lang="sv-SE"/>
          </a:p>
        </p:txBody>
      </p:sp>
    </p:spTree>
    <p:extLst>
      <p:ext uri="{BB962C8B-B14F-4D97-AF65-F5344CB8AC3E}">
        <p14:creationId xmlns:p14="http://schemas.microsoft.com/office/powerpoint/2010/main" val="4234884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8DD18AE-AC79-49B3-9D53-6C89D5941A20}" type="slidenum">
              <a:rPr lang="sv-SE" smtClean="0"/>
              <a:t>31</a:t>
            </a:fld>
            <a:endParaRPr lang="sv-SE"/>
          </a:p>
        </p:txBody>
      </p:sp>
    </p:spTree>
    <p:extLst>
      <p:ext uri="{BB962C8B-B14F-4D97-AF65-F5344CB8AC3E}">
        <p14:creationId xmlns:p14="http://schemas.microsoft.com/office/powerpoint/2010/main" val="4176702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8DD18AE-AC79-49B3-9D53-6C89D5941A20}" type="slidenum">
              <a:rPr lang="sv-SE" smtClean="0"/>
              <a:t>32</a:t>
            </a:fld>
            <a:endParaRPr lang="sv-SE"/>
          </a:p>
        </p:txBody>
      </p:sp>
    </p:spTree>
    <p:extLst>
      <p:ext uri="{BB962C8B-B14F-4D97-AF65-F5344CB8AC3E}">
        <p14:creationId xmlns:p14="http://schemas.microsoft.com/office/powerpoint/2010/main" val="3045381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8DD18AE-AC79-49B3-9D53-6C89D5941A20}" type="slidenum">
              <a:rPr lang="sv-SE" smtClean="0"/>
              <a:t>33</a:t>
            </a:fld>
            <a:endParaRPr lang="sv-SE"/>
          </a:p>
        </p:txBody>
      </p:sp>
    </p:spTree>
    <p:extLst>
      <p:ext uri="{BB962C8B-B14F-4D97-AF65-F5344CB8AC3E}">
        <p14:creationId xmlns:p14="http://schemas.microsoft.com/office/powerpoint/2010/main" val="52390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1240" indent="-181240">
              <a:buFont typeface="Arial" panose="020B0604020202020204" pitchFamily="34" charset="0"/>
              <a:buChar char="•"/>
            </a:pPr>
            <a:r>
              <a:rPr lang="sv-SE"/>
              <a:t>Handlingsplanen etablerar ett långsiktigt och övergripande ramverk</a:t>
            </a:r>
          </a:p>
          <a:p>
            <a:pPr marL="664546" lvl="1" indent="-181240">
              <a:buFont typeface="Arial" panose="020B0604020202020204" pitchFamily="34" charset="0"/>
              <a:buChar char="•"/>
            </a:pPr>
            <a:r>
              <a:rPr lang="sv-SE"/>
              <a:t>Uppbyggnad av resurser och förmågor inom detta område måste ske organiskt och genom kretsarna – och få ta tid</a:t>
            </a:r>
          </a:p>
          <a:p>
            <a:pPr marL="664546" lvl="1" indent="-181240">
              <a:buFont typeface="Arial" panose="020B0604020202020204" pitchFamily="34" charset="0"/>
              <a:buChar char="•"/>
            </a:pPr>
            <a:r>
              <a:rPr lang="sv-SE"/>
              <a:t>SRK har under lång tid inte arbetat med dessa frågor – viktigt att se det som ett stegvis och ackumulativt arbete. </a:t>
            </a:r>
          </a:p>
          <a:p>
            <a:pPr marL="664546" lvl="1" indent="-181240">
              <a:buFont typeface="Arial" panose="020B0604020202020204" pitchFamily="34" charset="0"/>
              <a:buChar char="•"/>
            </a:pPr>
            <a:r>
              <a:rPr lang="sv-SE" b="1"/>
              <a:t>Övergripande målbild: </a:t>
            </a:r>
            <a:r>
              <a:rPr lang="sv-SE"/>
              <a:t>SRK ska 2025 ha 20 000 frivilliga som kan agera i kris. Handlingsplanen ger inriktning hur vi ska nå dit och hur vi ser till att dessa frivilliga ges bästa förutsättningar.</a:t>
            </a:r>
          </a:p>
          <a:p>
            <a:pPr marL="181240" indent="-181240">
              <a:buFont typeface="Arial" panose="020B0604020202020204" pitchFamily="34" charset="0"/>
              <a:buChar char="•"/>
            </a:pPr>
            <a:endParaRPr lang="sv-SE"/>
          </a:p>
          <a:p>
            <a:pPr marL="181240" indent="-181240">
              <a:buFont typeface="Arial" panose="020B0604020202020204" pitchFamily="34" charset="0"/>
              <a:buChar char="•"/>
            </a:pPr>
            <a:r>
              <a:rPr lang="sv-SE" sz="1300"/>
              <a:t>Under de senaste åren har Svenska Röda Korset arbetat parallellt med </a:t>
            </a:r>
            <a:r>
              <a:rPr lang="sv-SE" sz="1300" b="1"/>
              <a:t>uppbyggnad av förmåga </a:t>
            </a:r>
            <a:r>
              <a:rPr lang="sv-SE" sz="1300"/>
              <a:t>och</a:t>
            </a:r>
            <a:r>
              <a:rPr lang="sv-SE" sz="1300" b="1"/>
              <a:t> operativ respons</a:t>
            </a:r>
            <a:r>
              <a:rPr lang="sv-SE" sz="1300"/>
              <a:t> – dessa två delar av verksamheten stärker varandra, men ställer också höga krav på flexibilitet och förmåga att prioritera.  </a:t>
            </a:r>
          </a:p>
          <a:p>
            <a:pPr marL="181240" indent="-181240">
              <a:buFont typeface="Arial" panose="020B0604020202020204" pitchFamily="34" charset="0"/>
              <a:buChar char="•"/>
            </a:pPr>
            <a:r>
              <a:rPr lang="sv-SE" sz="1300"/>
              <a:t>Givet att vi under lång tid inte</a:t>
            </a:r>
            <a:r>
              <a:rPr lang="sv-SE" sz="1300" i="1"/>
              <a:t> </a:t>
            </a:r>
            <a:r>
              <a:rPr lang="sv-SE" sz="1300"/>
              <a:t>arbetade aktivt med dessa frågor är det viktigt att se denna uppbyggnad av förmåga som en stegvis och långsiktig process. Det är vidare centralt att Svenska Röda Korsets uppbyggnad av resurser och förmågor inom detta område sker organiskt och genom kretsarna. </a:t>
            </a:r>
          </a:p>
          <a:p>
            <a:pPr marL="181240" indent="-181240">
              <a:buFont typeface="Arial" panose="020B0604020202020204" pitchFamily="34" charset="0"/>
              <a:buChar char="•"/>
            </a:pPr>
            <a:endParaRPr lang="sv-SE" b="1"/>
          </a:p>
          <a:p>
            <a:pPr marL="181240" indent="-181240">
              <a:buFont typeface="Arial" panose="020B0604020202020204" pitchFamily="34" charset="0"/>
              <a:buChar char="•"/>
            </a:pPr>
            <a:endParaRPr lang="sv-SE"/>
          </a:p>
          <a:p>
            <a:pPr marL="181240" indent="-181240">
              <a:buFont typeface="Arial" panose="020B0604020202020204" pitchFamily="34" charset="0"/>
              <a:buChar char="•"/>
            </a:pPr>
            <a:endParaRPr lang="sv-SE"/>
          </a:p>
        </p:txBody>
      </p:sp>
      <p:sp>
        <p:nvSpPr>
          <p:cNvPr id="4" name="Platshållare för bildnummer 3"/>
          <p:cNvSpPr>
            <a:spLocks noGrp="1"/>
          </p:cNvSpPr>
          <p:nvPr>
            <p:ph type="sldNum" sz="quarter" idx="10"/>
          </p:nvPr>
        </p:nvSpPr>
        <p:spPr/>
        <p:txBody>
          <a:bodyPr/>
          <a:lstStyle/>
          <a:p>
            <a:fld id="{E8197C11-3BD3-7B46-95CF-B14C9EFECBF6}"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291336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81240" indent="-181240">
              <a:buFont typeface="Arial" panose="020B0604020202020204" pitchFamily="34" charset="0"/>
              <a:buChar char="•"/>
            </a:pPr>
            <a:r>
              <a:rPr lang="sv-SE"/>
              <a:t>Krisskalan – Sverige har, enkelt uttryckt, tre områden för lagstiftning, som såklart hänger ihop: SRK agerar inom hela denna skala.</a:t>
            </a:r>
          </a:p>
          <a:p>
            <a:pPr marL="181240" indent="-181240">
              <a:buFont typeface="Arial" panose="020B0604020202020204" pitchFamily="34" charset="0"/>
              <a:buChar char="•"/>
            </a:pPr>
            <a:r>
              <a:rPr lang="sv-SE"/>
              <a:t>Exempel på central lagstiftning: Lag (2003:778) om skydd mot olyckor (LSO), Lag (2006:544) om kommuners och regioners åtgärder inför och vid extraordinära händelser i fredstid och höjd beredskap, Lag (1992:1403) om totalförsvar och höjd beredskap (OBS: finns flera andra centrala lagar och förordningar!)</a:t>
            </a:r>
          </a:p>
          <a:p>
            <a:pPr marL="181240" indent="-181240">
              <a:buFont typeface="Arial" panose="020B0604020202020204" pitchFamily="34" charset="0"/>
              <a:buChar char="•"/>
            </a:pPr>
            <a:r>
              <a:rPr lang="sv-SE"/>
              <a:t>Gråzonsproblematik – just nu mycket fokus på hur samhället ska möta denna typ av hot.</a:t>
            </a:r>
          </a:p>
          <a:p>
            <a:pPr marL="181240" indent="-181240">
              <a:buFont typeface="Arial" panose="020B0604020202020204" pitchFamily="34" charset="0"/>
              <a:buChar char="•"/>
            </a:pPr>
            <a:r>
              <a:rPr lang="sv-SE"/>
              <a:t>Plan för väpnad konflikt är </a:t>
            </a:r>
            <a:r>
              <a:rPr lang="sv-SE" err="1"/>
              <a:t>tjänsteorg</a:t>
            </a:r>
            <a:r>
              <a:rPr lang="sv-SE"/>
              <a:t> omställning</a:t>
            </a:r>
          </a:p>
        </p:txBody>
      </p:sp>
      <p:sp>
        <p:nvSpPr>
          <p:cNvPr id="4" name="Platshållare för bildnummer 3"/>
          <p:cNvSpPr>
            <a:spLocks noGrp="1"/>
          </p:cNvSpPr>
          <p:nvPr>
            <p:ph type="sldNum" sz="quarter" idx="10"/>
          </p:nvPr>
        </p:nvSpPr>
        <p:spPr/>
        <p:txBody>
          <a:bodyPr/>
          <a:lstStyle/>
          <a:p>
            <a:fld id="{2F33A04D-0E7E-46EE-986D-3938E01FBB6D}" type="slidenum">
              <a:rPr lang="sv-SE" smtClean="0"/>
              <a:t>6</a:t>
            </a:fld>
            <a:endParaRPr lang="sv-SE"/>
          </a:p>
        </p:txBody>
      </p:sp>
    </p:spTree>
    <p:extLst>
      <p:ext uri="{BB962C8B-B14F-4D97-AF65-F5344CB8AC3E}">
        <p14:creationId xmlns:p14="http://schemas.microsoft.com/office/powerpoint/2010/main" val="6255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Vi är ett stöd när samhällets resurser inte räcker till och behöver förstärkas. Vi kan agera på eget initiativ eller på förfrågan av exempelvis en kommun, en räddningsledare eller en länsstyrelse. Se nedan exempel på vad vi kan bidra med. </a:t>
            </a:r>
          </a:p>
          <a:p>
            <a:endParaRPr lang="sv-SE" dirty="0"/>
          </a:p>
          <a:p>
            <a:r>
              <a:rPr lang="sv-SE" b="1" dirty="0"/>
              <a:t>Första hjälpen</a:t>
            </a:r>
            <a:endParaRPr lang="sv-SE" dirty="0"/>
          </a:p>
          <a:p>
            <a:r>
              <a:rPr lang="sv-SE" dirty="0"/>
              <a:t>Med första hjälpen avses inte bara de livräddande och livsuppehållande insatser som kan göras i väntan på ambulans eller räddningstjänst utan även insatser som kan avlasta ambulans- och räddningspersonal genom att vi exempelvis tar hand om enklare skador vid en större olycka.</a:t>
            </a:r>
          </a:p>
          <a:p>
            <a:endParaRPr lang="sv-SE" dirty="0"/>
          </a:p>
          <a:p>
            <a:r>
              <a:rPr lang="sv-SE" b="1" dirty="0"/>
              <a:t>Psykologisk första hjälpen</a:t>
            </a:r>
            <a:endParaRPr lang="sv-SE" dirty="0"/>
          </a:p>
          <a:p>
            <a:r>
              <a:rPr lang="sv-SE" dirty="0"/>
              <a:t>Psykologisk första hjälpen går ut på att främja trygghet, lugn, tillit, samhörighet och hopp. Det är en metod att hjälpa någon i en akut, svår situation genom att sänka stressnivån och stärka den drabbades förmåga att hantera det inträffade. I praktiken handlar det om att tillgodose grundläggande behov såsom tak över huvudet, mat och dryck, kläder, filtar och någon att prata med. Det är också viktigt att ge relevant och tillförlitlig information samt att kunna svara på frågor. I psykologisk första hjälpen ingår att bistå drabbade att komma i kontakt med närstående samt att informera om krisreaktioner och samhällets stödinsatser. Även närstående till drabbade kan vara i behov av stöd.</a:t>
            </a:r>
          </a:p>
          <a:p>
            <a:endParaRPr lang="sv-SE" b="1" dirty="0"/>
          </a:p>
          <a:p>
            <a:r>
              <a:rPr lang="sv-SE" b="1" dirty="0"/>
              <a:t>Frivilligsamordning</a:t>
            </a:r>
            <a:endParaRPr lang="sv-SE" dirty="0"/>
          </a:p>
          <a:p>
            <a:r>
              <a:rPr lang="sv-SE" dirty="0"/>
              <a:t>Frivillighet är grunden för Röda Korsets verksamhet. I samband med en större kris vill allmänheten ofta hjälpa till. Vi kan organisera spontanfrivilliga och samordna frivilliginsatserna på plats. </a:t>
            </a:r>
          </a:p>
          <a:p>
            <a:endParaRPr lang="sv-SE" dirty="0"/>
          </a:p>
        </p:txBody>
      </p:sp>
      <p:sp>
        <p:nvSpPr>
          <p:cNvPr id="4" name="Platshållare för bildnummer 3"/>
          <p:cNvSpPr>
            <a:spLocks noGrp="1"/>
          </p:cNvSpPr>
          <p:nvPr>
            <p:ph type="sldNum" sz="quarter" idx="10"/>
          </p:nvPr>
        </p:nvSpPr>
        <p:spPr/>
        <p:txBody>
          <a:bodyPr/>
          <a:lstStyle/>
          <a:p>
            <a:fld id="{BA2D8403-2C4B-460F-BA98-1B6F251F9B18}"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154739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på framtaget stödmaterial</a:t>
            </a:r>
          </a:p>
          <a:p>
            <a:r>
              <a:rPr lang="sv-SE"/>
              <a:t>Röda utbildningar är under framtagande. </a:t>
            </a:r>
          </a:p>
        </p:txBody>
      </p:sp>
      <p:sp>
        <p:nvSpPr>
          <p:cNvPr id="4" name="Platshållare för bildnummer 3"/>
          <p:cNvSpPr>
            <a:spLocks noGrp="1"/>
          </p:cNvSpPr>
          <p:nvPr>
            <p:ph type="sldNum" sz="quarter" idx="5"/>
          </p:nvPr>
        </p:nvSpPr>
        <p:spPr/>
        <p:txBody>
          <a:bodyPr/>
          <a:lstStyle/>
          <a:p>
            <a:fld id="{4548960A-FEE2-4343-8019-75CCFA41A5DE}" type="slidenum">
              <a:rPr lang="sv-SE" smtClean="0"/>
              <a:t>8</a:t>
            </a:fld>
            <a:endParaRPr lang="sv-SE"/>
          </a:p>
        </p:txBody>
      </p:sp>
    </p:spTree>
    <p:extLst>
      <p:ext uri="{BB962C8B-B14F-4D97-AF65-F5344CB8AC3E}">
        <p14:creationId xmlns:p14="http://schemas.microsoft.com/office/powerpoint/2010/main" val="426642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548960A-FEE2-4343-8019-75CCFA41A5DE}" type="slidenum">
              <a:rPr lang="sv-SE" smtClean="0"/>
              <a:t>9</a:t>
            </a:fld>
            <a:endParaRPr lang="sv-SE"/>
          </a:p>
        </p:txBody>
      </p:sp>
    </p:spTree>
    <p:extLst>
      <p:ext uri="{BB962C8B-B14F-4D97-AF65-F5344CB8AC3E}">
        <p14:creationId xmlns:p14="http://schemas.microsoft.com/office/powerpoint/2010/main" val="5182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548960A-FEE2-4343-8019-75CCFA41A5DE}" type="slidenum">
              <a:rPr lang="sv-SE" smtClean="0"/>
              <a:t>10</a:t>
            </a:fld>
            <a:endParaRPr lang="sv-SE"/>
          </a:p>
        </p:txBody>
      </p:sp>
    </p:spTree>
    <p:extLst>
      <p:ext uri="{BB962C8B-B14F-4D97-AF65-F5344CB8AC3E}">
        <p14:creationId xmlns:p14="http://schemas.microsoft.com/office/powerpoint/2010/main" val="162294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5.bin"/><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6.bin"/><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7.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8.bin"/><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9.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a:t>Presentation ÅÅÅÅ.MM.DD</a:t>
            </a:r>
            <a:endParaRPr lang="sv-SE"/>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a:t>Förnamn Efternamn, Avdelning</a:t>
            </a:r>
            <a:endParaRPr lang="sv-SE"/>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405057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bild Röda korset">
    <p:bg>
      <p:bgPr>
        <a:solidFill>
          <a:schemeClr val="accent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EE142C3-13CA-4CD3-B8CC-6672E6579B48}"/>
              </a:ext>
            </a:extLst>
          </p:cNvPr>
          <p:cNvSpPr/>
          <p:nvPr userDrawn="1"/>
        </p:nvSpPr>
        <p:spPr>
          <a:xfrm>
            <a:off x="-1200" y="6051068"/>
            <a:ext cx="9542110" cy="806932"/>
          </a:xfrm>
          <a:prstGeom prst="rect">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
        <p:nvSpPr>
          <p:cNvPr id="13" name="Rektangel 12">
            <a:extLst>
              <a:ext uri="{FF2B5EF4-FFF2-40B4-BE49-F238E27FC236}">
                <a16:creationId xmlns:a16="http://schemas.microsoft.com/office/drawing/2014/main" id="{B0B44AE2-18B9-4F9C-8A96-4586819F6B62}"/>
              </a:ext>
            </a:extLst>
          </p:cNvPr>
          <p:cNvSpPr/>
          <p:nvPr userDrawn="1"/>
        </p:nvSpPr>
        <p:spPr>
          <a:xfrm>
            <a:off x="9540910" y="6051068"/>
            <a:ext cx="2684794" cy="806932"/>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graphicFrame>
        <p:nvGraphicFramePr>
          <p:cNvPr id="8" name="Objekt 7">
            <a:extLst>
              <a:ext uri="{FF2B5EF4-FFF2-40B4-BE49-F238E27FC236}">
                <a16:creationId xmlns:a16="http://schemas.microsoft.com/office/drawing/2014/main" id="{6D95FACD-B38D-4D85-9FF1-4A9B86AEB585}"/>
              </a:ext>
            </a:extLst>
          </p:cNvPr>
          <p:cNvGraphicFramePr>
            <a:graphicFrameLocks noChangeAspect="1"/>
          </p:cNvGraphicFramePr>
          <p:nvPr userDrawn="1"/>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8" name="Objekt 7">
                        <a:extLst>
                          <a:ext uri="{FF2B5EF4-FFF2-40B4-BE49-F238E27FC236}">
                            <a16:creationId xmlns:a16="http://schemas.microsoft.com/office/drawing/2014/main" id="{6D95FACD-B38D-4D85-9FF1-4A9B86AEB585}"/>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a:xfrm>
            <a:off x="976843" y="6394838"/>
            <a:ext cx="8358076" cy="373824"/>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45856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a:t>
            </a:r>
          </a:p>
          <a:p>
            <a:pPr lvl="1"/>
            <a:r>
              <a:rPr lang="sv-SE"/>
              <a:t>Titel</a:t>
            </a:r>
            <a:br>
              <a:rPr lang="sv-SE"/>
            </a:br>
            <a:r>
              <a:rPr lang="sv-SE"/>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327933"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4050577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graphicFrame>
        <p:nvGraphicFramePr>
          <p:cNvPr id="11" name="Objekt 10">
            <a:extLst>
              <a:ext uri="{FF2B5EF4-FFF2-40B4-BE49-F238E27FC236}">
                <a16:creationId xmlns:a16="http://schemas.microsoft.com/office/drawing/2014/main" id="{9EF63BD6-D944-412A-A2E6-D70D7DF87682}"/>
              </a:ext>
            </a:extLst>
          </p:cNvPr>
          <p:cNvGraphicFramePr>
            <a:graphicFrameLocks noChangeAspect="1"/>
          </p:cNvGraphicFramePr>
          <p:nvPr userDrawn="1"/>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1" name="Objekt 10">
                        <a:extLst>
                          <a:ext uri="{FF2B5EF4-FFF2-40B4-BE49-F238E27FC236}">
                            <a16:creationId xmlns:a16="http://schemas.microsoft.com/office/drawing/2014/main" id="{9EF63BD6-D944-412A-A2E6-D70D7DF87682}"/>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2027095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graphicFrame>
        <p:nvGraphicFramePr>
          <p:cNvPr id="10" name="Objekt 9">
            <a:extLst>
              <a:ext uri="{FF2B5EF4-FFF2-40B4-BE49-F238E27FC236}">
                <a16:creationId xmlns:a16="http://schemas.microsoft.com/office/drawing/2014/main" id="{C089D8F1-2439-4D67-B525-383A75A38FB1}"/>
              </a:ext>
            </a:extLst>
          </p:cNvPr>
          <p:cNvGraphicFramePr>
            <a:graphicFrameLocks noChangeAspect="1"/>
          </p:cNvGraphicFramePr>
          <p:nvPr userDrawn="1"/>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0" name="Objekt 9">
                        <a:extLst>
                          <a:ext uri="{FF2B5EF4-FFF2-40B4-BE49-F238E27FC236}">
                            <a16:creationId xmlns:a16="http://schemas.microsoft.com/office/drawing/2014/main" id="{C089D8F1-2439-4D67-B525-383A75A38FB1}"/>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337845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graphicFrame>
        <p:nvGraphicFramePr>
          <p:cNvPr id="10" name="Objekt 9">
            <a:extLst>
              <a:ext uri="{FF2B5EF4-FFF2-40B4-BE49-F238E27FC236}">
                <a16:creationId xmlns:a16="http://schemas.microsoft.com/office/drawing/2014/main" id="{A55FBECC-D91C-45D2-969E-6FFE0DB4A783}"/>
              </a:ext>
            </a:extLst>
          </p:cNvPr>
          <p:cNvGraphicFramePr>
            <a:graphicFrameLocks noChangeAspect="1"/>
          </p:cNvGraphicFramePr>
          <p:nvPr userDrawn="1"/>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0" name="Objekt 9">
                        <a:extLst>
                          <a:ext uri="{FF2B5EF4-FFF2-40B4-BE49-F238E27FC236}">
                            <a16:creationId xmlns:a16="http://schemas.microsoft.com/office/drawing/2014/main" id="{A55FBECC-D91C-45D2-969E-6FFE0DB4A783}"/>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4126238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graphicFrame>
        <p:nvGraphicFramePr>
          <p:cNvPr id="6" name="Objekt 5">
            <a:extLst>
              <a:ext uri="{FF2B5EF4-FFF2-40B4-BE49-F238E27FC236}">
                <a16:creationId xmlns:a16="http://schemas.microsoft.com/office/drawing/2014/main" id="{8678ED85-D972-4BEF-A0DE-3BA9F197C303}"/>
              </a:ext>
            </a:extLst>
          </p:cNvPr>
          <p:cNvGraphicFramePr>
            <a:graphicFrameLocks noChangeAspect="1"/>
          </p:cNvGraphicFramePr>
          <p:nvPr userDrawn="1"/>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6" name="Objekt 5">
                        <a:extLst>
                          <a:ext uri="{FF2B5EF4-FFF2-40B4-BE49-F238E27FC236}">
                            <a16:creationId xmlns:a16="http://schemas.microsoft.com/office/drawing/2014/main" id="{8678ED85-D972-4BEF-A0DE-3BA9F197C303}"/>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647450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graphicFrame>
        <p:nvGraphicFramePr>
          <p:cNvPr id="8" name="Objekt 7">
            <a:extLst>
              <a:ext uri="{FF2B5EF4-FFF2-40B4-BE49-F238E27FC236}">
                <a16:creationId xmlns:a16="http://schemas.microsoft.com/office/drawing/2014/main" id="{32A9ADC5-F17A-4BF3-A394-30367DCD777D}"/>
              </a:ext>
            </a:extLst>
          </p:cNvPr>
          <p:cNvGraphicFramePr>
            <a:graphicFrameLocks noChangeAspect="1"/>
          </p:cNvGraphicFramePr>
          <p:nvPr userDrawn="1"/>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8" name="Objekt 7">
                        <a:extLst>
                          <a:ext uri="{FF2B5EF4-FFF2-40B4-BE49-F238E27FC236}">
                            <a16:creationId xmlns:a16="http://schemas.microsoft.com/office/drawing/2014/main" id="{32A9ADC5-F17A-4BF3-A394-30367DCD777D}"/>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4265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graphicFrame>
        <p:nvGraphicFramePr>
          <p:cNvPr id="10" name="Objekt 9">
            <a:extLst>
              <a:ext uri="{FF2B5EF4-FFF2-40B4-BE49-F238E27FC236}">
                <a16:creationId xmlns:a16="http://schemas.microsoft.com/office/drawing/2014/main" id="{83B65326-C9E2-4A54-BF7E-DB5CBCC3097D}"/>
              </a:ext>
            </a:extLst>
          </p:cNvPr>
          <p:cNvGraphicFramePr>
            <a:graphicFrameLocks noChangeAspect="1"/>
          </p:cNvGraphicFramePr>
          <p:nvPr userDrawn="1"/>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0" name="Objekt 9">
                        <a:extLst>
                          <a:ext uri="{FF2B5EF4-FFF2-40B4-BE49-F238E27FC236}">
                            <a16:creationId xmlns:a16="http://schemas.microsoft.com/office/drawing/2014/main" id="{83B65326-C9E2-4A54-BF7E-DB5CBCC3097D}"/>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68290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
        <p:nvSpPr>
          <p:cNvPr id="11" name="Rektangel 10">
            <a:extLst>
              <a:ext uri="{FF2B5EF4-FFF2-40B4-BE49-F238E27FC236}">
                <a16:creationId xmlns:a16="http://schemas.microsoft.com/office/drawing/2014/main" id="{F7AB9355-9EF5-4F03-945B-17F94D1EF758}"/>
              </a:ext>
            </a:extLst>
          </p:cNvPr>
          <p:cNvSpPr/>
          <p:nvPr userDrawn="1"/>
        </p:nvSpPr>
        <p:spPr>
          <a:xfrm>
            <a:off x="9540910" y="6051068"/>
            <a:ext cx="2684794" cy="806932"/>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graphicFrame>
        <p:nvGraphicFramePr>
          <p:cNvPr id="12" name="Objekt 11">
            <a:extLst>
              <a:ext uri="{FF2B5EF4-FFF2-40B4-BE49-F238E27FC236}">
                <a16:creationId xmlns:a16="http://schemas.microsoft.com/office/drawing/2014/main" id="{1FC5B6FA-3EC4-4D15-847A-780DE4098CE7}"/>
              </a:ext>
            </a:extLst>
          </p:cNvPr>
          <p:cNvGraphicFramePr>
            <a:graphicFrameLocks noChangeAspect="1"/>
          </p:cNvGraphicFramePr>
          <p:nvPr userDrawn="1"/>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2" name="Objekt 11">
                        <a:extLst>
                          <a:ext uri="{FF2B5EF4-FFF2-40B4-BE49-F238E27FC236}">
                            <a16:creationId xmlns:a16="http://schemas.microsoft.com/office/drawing/2014/main" id="{1FC5B6FA-3EC4-4D15-847A-780DE4098CE7}"/>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a:t>
            </a:r>
          </a:p>
          <a:p>
            <a:pPr lvl="1"/>
            <a:r>
              <a:rPr lang="sv-SE"/>
              <a:t>Titel</a:t>
            </a:r>
            <a:br>
              <a:rPr lang="sv-SE"/>
            </a:br>
            <a:r>
              <a:rPr lang="sv-SE"/>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21/02/2024</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3.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oleObject" Target="../embeddings/oleObject1.bin"/><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21/02/2024</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72" r:id="rId13"/>
    <p:sldLayoutId id="2147483673" r:id="rId14"/>
    <p:sldLayoutId id="2147483682" r:id="rId15"/>
    <p:sldLayoutId id="2147483674" r:id="rId16"/>
    <p:sldLayoutId id="2147483675" r:id="rId17"/>
    <p:sldLayoutId id="2147483676" r:id="rId18"/>
    <p:sldLayoutId id="2147483677" r:id="rId19"/>
    <p:sldLayoutId id="2147483678" r:id="rId20"/>
    <p:sldLayoutId id="2147483679" r:id="rId21"/>
    <p:sldLayoutId id="2147483680" r:id="rId2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21/02/2024</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116915"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8" name="Rektangel 7">
            <a:extLst>
              <a:ext uri="{FF2B5EF4-FFF2-40B4-BE49-F238E27FC236}">
                <a16:creationId xmlns:a16="http://schemas.microsoft.com/office/drawing/2014/main" id="{C9A2912A-E618-4491-966A-F50AC37D0AB8}"/>
              </a:ext>
            </a:extLst>
          </p:cNvPr>
          <p:cNvSpPr/>
          <p:nvPr userDrawn="1"/>
        </p:nvSpPr>
        <p:spPr>
          <a:xfrm>
            <a:off x="9540910" y="6051068"/>
            <a:ext cx="2684794" cy="806932"/>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graphicFrame>
        <p:nvGraphicFramePr>
          <p:cNvPr id="9" name="Objekt 8">
            <a:extLst>
              <a:ext uri="{FF2B5EF4-FFF2-40B4-BE49-F238E27FC236}">
                <a16:creationId xmlns:a16="http://schemas.microsoft.com/office/drawing/2014/main" id="{1359FE27-3F22-40EC-A2C8-C8F57870CB1B}"/>
              </a:ext>
            </a:extLst>
          </p:cNvPr>
          <p:cNvGraphicFramePr>
            <a:graphicFrameLocks noChangeAspect="1"/>
          </p:cNvGraphicFramePr>
          <p:nvPr userDrawn="1"/>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4" imgW="4876659" imgH="1104633" progId="Acrobat.Document.DC">
                  <p:embed/>
                </p:oleObj>
              </mc:Choice>
              <mc:Fallback>
                <p:oleObj name="Acrobat Document" r:id="rId24" imgW="4876659" imgH="1104633" progId="Acrobat.Document.DC">
                  <p:embed/>
                  <p:pic>
                    <p:nvPicPr>
                      <p:cNvPr id="9" name="Objekt 8">
                        <a:extLst>
                          <a:ext uri="{FF2B5EF4-FFF2-40B4-BE49-F238E27FC236}">
                            <a16:creationId xmlns:a16="http://schemas.microsoft.com/office/drawing/2014/main" id="{1359FE27-3F22-40EC-A2C8-C8F57870CB1B}"/>
                          </a:ext>
                        </a:extLst>
                      </p:cNvPr>
                      <p:cNvPicPr/>
                      <p:nvPr/>
                    </p:nvPicPr>
                    <p:blipFill>
                      <a:blip r:embed="rId25"/>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hyperlink" Target="https://s3m.io/eBmAj"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5.jpeg"/><Relationship Id="rId21" Type="http://schemas.openxmlformats.org/officeDocument/2006/relationships/image" Target="../media/image61.jpeg"/><Relationship Id="rId7" Type="http://schemas.openxmlformats.org/officeDocument/2006/relationships/image" Target="../media/image48.jpe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24.xml"/><Relationship Id="rId16" Type="http://schemas.openxmlformats.org/officeDocument/2006/relationships/image" Target="../media/image56.png"/><Relationship Id="rId20"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1.png"/><Relationship Id="rId5" Type="http://schemas.microsoft.com/office/2007/relationships/hdphoto" Target="../media/hdphoto1.wdp"/><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23.png"/><Relationship Id="rId19" Type="http://schemas.openxmlformats.org/officeDocument/2006/relationships/image" Target="../media/image59.jpe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image" Target="../media/image54.jpeg"/><Relationship Id="rId22"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71.jpeg"/></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ctrTitle"/>
          </p:nvPr>
        </p:nvSpPr>
        <p:spPr/>
        <p:txBody>
          <a:bodyPr/>
          <a:lstStyle/>
          <a:p>
            <a:r>
              <a:rPr lang="sv-SE">
                <a:cs typeface="Arial"/>
              </a:rPr>
              <a:t>Rödakorsdialog 10 februari 2024</a:t>
            </a:r>
            <a:endParaRPr lang="sv-SE"/>
          </a:p>
        </p:txBody>
      </p:sp>
      <p:sp>
        <p:nvSpPr>
          <p:cNvPr id="3" name="Underrubrik 2">
            <a:extLst>
              <a:ext uri="{FF2B5EF4-FFF2-40B4-BE49-F238E27FC236}">
                <a16:creationId xmlns:a16="http://schemas.microsoft.com/office/drawing/2014/main" id="{8F8ECED2-38FE-461D-B9B0-B8EAB97F4186}"/>
              </a:ext>
            </a:extLst>
          </p:cNvPr>
          <p:cNvSpPr>
            <a:spLocks noGrp="1"/>
          </p:cNvSpPr>
          <p:nvPr>
            <p:ph type="subTitle" idx="1"/>
          </p:nvPr>
        </p:nvSpPr>
        <p:spPr/>
        <p:txBody>
          <a:bodyPr vert="horz" lIns="91440" tIns="45720" rIns="91440" bIns="45720" rtlCol="0" anchor="t">
            <a:noAutofit/>
          </a:bodyPr>
          <a:lstStyle/>
          <a:p>
            <a:r>
              <a:rPr lang="sv-SE">
                <a:cs typeface="Arial"/>
              </a:rPr>
              <a:t>Tema: Samarbeten som gör oss starka – för att agera snabbt i kris</a:t>
            </a:r>
            <a:endParaRPr lang="sv-SE"/>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sz="quarter" idx="13"/>
          </p:nvPr>
        </p:nvSpPr>
        <p:spPr/>
        <p:txBody>
          <a:bodyPr vert="horz" lIns="91440" tIns="45720" rIns="91440" bIns="45720" rtlCol="0" anchor="t">
            <a:normAutofit lnSpcReduction="10000"/>
          </a:bodyPr>
          <a:lstStyle/>
          <a:p>
            <a:pPr marL="229870" indent="-229870"/>
            <a:r>
              <a:rPr lang="sv-SE">
                <a:cs typeface="Arial"/>
              </a:rPr>
              <a:t>Samlad dokumentation</a:t>
            </a:r>
          </a:p>
        </p:txBody>
      </p:sp>
      <p:sp>
        <p:nvSpPr>
          <p:cNvPr id="5" name="Platshållare för text 4">
            <a:extLst>
              <a:ext uri="{FF2B5EF4-FFF2-40B4-BE49-F238E27FC236}">
                <a16:creationId xmlns:a16="http://schemas.microsoft.com/office/drawing/2014/main" id="{42094BBE-A429-4E55-8E94-5D92DF9467A9}"/>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342904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B3180E2E-42CE-EC99-AEF7-BBA48085A134}"/>
              </a:ext>
            </a:extLst>
          </p:cNvPr>
          <p:cNvSpPr>
            <a:spLocks noGrp="1"/>
          </p:cNvSpPr>
          <p:nvPr>
            <p:ph idx="1"/>
          </p:nvPr>
        </p:nvSpPr>
        <p:spPr>
          <a:xfrm>
            <a:off x="942975" y="1802962"/>
            <a:ext cx="7010478" cy="4254938"/>
          </a:xfrm>
        </p:spPr>
        <p:txBody>
          <a:bodyPr>
            <a:normAutofit/>
          </a:bodyPr>
          <a:lstStyle/>
          <a:p>
            <a:pPr marL="365125" indent="-342900">
              <a:lnSpc>
                <a:spcPct val="100000"/>
              </a:lnSpc>
              <a:spcAft>
                <a:spcPts val="600"/>
              </a:spcAft>
            </a:pPr>
            <a:r>
              <a:rPr lang="sv-SE" sz="1800"/>
              <a:t>Fyra teman:</a:t>
            </a:r>
          </a:p>
          <a:p>
            <a:pPr marL="860638" lvl="1" indent="-457200">
              <a:lnSpc>
                <a:spcPct val="100000"/>
              </a:lnSpc>
              <a:spcAft>
                <a:spcPts val="600"/>
              </a:spcAft>
              <a:buFont typeface="+mj-lt"/>
              <a:buAutoNum type="arabicPeriod"/>
            </a:pPr>
            <a:r>
              <a:rPr lang="sv-SE" sz="1800"/>
              <a:t>Den internationella humanitära rätten som utgångspunkt</a:t>
            </a:r>
          </a:p>
          <a:p>
            <a:pPr marL="860638" lvl="1" indent="-457200">
              <a:lnSpc>
                <a:spcPct val="100000"/>
              </a:lnSpc>
              <a:spcAft>
                <a:spcPts val="600"/>
              </a:spcAft>
              <a:buFont typeface="+mj-lt"/>
              <a:buAutoNum type="arabicPeriod"/>
            </a:pPr>
            <a:r>
              <a:rPr lang="sv-SE" sz="1800"/>
              <a:t>Skydd av civilbefolkningen</a:t>
            </a:r>
          </a:p>
          <a:p>
            <a:pPr marL="860638" lvl="1" indent="-457200">
              <a:lnSpc>
                <a:spcPct val="100000"/>
              </a:lnSpc>
              <a:spcAft>
                <a:spcPts val="600"/>
              </a:spcAft>
              <a:buFont typeface="+mj-lt"/>
              <a:buAutoNum type="arabicPeriod"/>
            </a:pPr>
            <a:r>
              <a:rPr lang="sv-SE" sz="1800"/>
              <a:t>Förmåga att bedriva sjukvård</a:t>
            </a:r>
          </a:p>
          <a:p>
            <a:pPr marL="860638" lvl="1" indent="-457200">
              <a:lnSpc>
                <a:spcPct val="100000"/>
              </a:lnSpc>
              <a:spcAft>
                <a:spcPts val="600"/>
              </a:spcAft>
              <a:buFont typeface="+mj-lt"/>
              <a:buAutoNum type="arabicPeriod"/>
            </a:pPr>
            <a:r>
              <a:rPr lang="sv-SE" sz="1800"/>
              <a:t>Humanitär nödhjälp till civilbefolkningen.</a:t>
            </a:r>
          </a:p>
          <a:p>
            <a:pPr marL="173038" indent="0">
              <a:lnSpc>
                <a:spcPct val="100000"/>
              </a:lnSpc>
              <a:spcAft>
                <a:spcPts val="600"/>
              </a:spcAft>
              <a:buNone/>
            </a:pPr>
            <a:endParaRPr lang="sv-SE" sz="1800"/>
          </a:p>
          <a:p>
            <a:pPr marL="365125" indent="-342900">
              <a:lnSpc>
                <a:spcPct val="100000"/>
              </a:lnSpc>
              <a:spcAft>
                <a:spcPts val="600"/>
              </a:spcAft>
            </a:pPr>
            <a:r>
              <a:rPr lang="sv-SE" sz="1800"/>
              <a:t>Som del av framtagandet: rundabordssamtal med flera aktörer, december 2023.</a:t>
            </a:r>
          </a:p>
          <a:p>
            <a:pPr marL="365125" indent="-342900">
              <a:lnSpc>
                <a:spcPct val="100000"/>
              </a:lnSpc>
              <a:spcAft>
                <a:spcPts val="600"/>
              </a:spcAft>
            </a:pPr>
            <a:r>
              <a:rPr lang="sv-SE" sz="1800"/>
              <a:t>Lansering 26 januari, seminarium med Folk och försvar</a:t>
            </a:r>
          </a:p>
          <a:p>
            <a:pPr marL="365125" indent="-342900">
              <a:lnSpc>
                <a:spcPct val="100000"/>
              </a:lnSpc>
              <a:spcAft>
                <a:spcPts val="600"/>
              </a:spcAft>
            </a:pPr>
            <a:r>
              <a:rPr lang="sv-SE" sz="1800"/>
              <a:t>Stort intresse, flera pågående kontakter utifrån rapporten.</a:t>
            </a:r>
          </a:p>
        </p:txBody>
      </p:sp>
      <p:sp>
        <p:nvSpPr>
          <p:cNvPr id="2" name="Rubrik 1">
            <a:extLst>
              <a:ext uri="{FF2B5EF4-FFF2-40B4-BE49-F238E27FC236}">
                <a16:creationId xmlns:a16="http://schemas.microsoft.com/office/drawing/2014/main" id="{F2FEDEC2-5ECC-7113-698B-8B52A8A5BA08}"/>
              </a:ext>
            </a:extLst>
          </p:cNvPr>
          <p:cNvSpPr>
            <a:spLocks noGrp="1"/>
          </p:cNvSpPr>
          <p:nvPr>
            <p:ph type="title"/>
          </p:nvPr>
        </p:nvSpPr>
        <p:spPr/>
        <p:txBody>
          <a:bodyPr>
            <a:normAutofit/>
          </a:bodyPr>
          <a:lstStyle/>
          <a:p>
            <a:r>
              <a:rPr lang="sv-SE"/>
              <a:t>Ett humanitärt perspektiv på totalförsvaret</a:t>
            </a:r>
          </a:p>
        </p:txBody>
      </p:sp>
      <p:pic>
        <p:nvPicPr>
          <p:cNvPr id="3" name="Bildobjekt 2">
            <a:extLst>
              <a:ext uri="{FF2B5EF4-FFF2-40B4-BE49-F238E27FC236}">
                <a16:creationId xmlns:a16="http://schemas.microsoft.com/office/drawing/2014/main" id="{7367867D-0F5C-29ED-0801-70DEF97A5E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20000">
            <a:off x="8470863" y="1380090"/>
            <a:ext cx="2885052" cy="4097817"/>
          </a:xfrm>
          <a:prstGeom prst="rect">
            <a:avLst/>
          </a:prstGeom>
          <a:effectLst>
            <a:outerShdw blurRad="50800" dist="50800" dir="2700000" sx="102000" sy="102000" algn="tl" rotWithShape="0">
              <a:prstClr val="black">
                <a:alpha val="40000"/>
              </a:prstClr>
            </a:outerShdw>
          </a:effectLst>
        </p:spPr>
      </p:pic>
    </p:spTree>
    <p:extLst>
      <p:ext uri="{BB962C8B-B14F-4D97-AF65-F5344CB8AC3E}">
        <p14:creationId xmlns:p14="http://schemas.microsoft.com/office/powerpoint/2010/main" val="2072914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09668A-862E-75D2-1029-F67EBB307EB6}"/>
              </a:ext>
            </a:extLst>
          </p:cNvPr>
          <p:cNvSpPr>
            <a:spLocks noGrp="1"/>
          </p:cNvSpPr>
          <p:nvPr>
            <p:ph type="title"/>
          </p:nvPr>
        </p:nvSpPr>
        <p:spPr/>
        <p:txBody>
          <a:bodyPr/>
          <a:lstStyle/>
          <a:p>
            <a:r>
              <a:rPr lang="sv-SE"/>
              <a:t>Framåt</a:t>
            </a:r>
          </a:p>
        </p:txBody>
      </p:sp>
      <p:sp>
        <p:nvSpPr>
          <p:cNvPr id="3" name="Platshållare för innehåll 2">
            <a:extLst>
              <a:ext uri="{FF2B5EF4-FFF2-40B4-BE49-F238E27FC236}">
                <a16:creationId xmlns:a16="http://schemas.microsoft.com/office/drawing/2014/main" id="{F697E25D-7B70-12E7-32A7-88863C335026}"/>
              </a:ext>
            </a:extLst>
          </p:cNvPr>
          <p:cNvSpPr>
            <a:spLocks noGrp="1"/>
          </p:cNvSpPr>
          <p:nvPr>
            <p:ph idx="1"/>
          </p:nvPr>
        </p:nvSpPr>
        <p:spPr>
          <a:xfrm>
            <a:off x="942975" y="1802962"/>
            <a:ext cx="7916932" cy="4254938"/>
          </a:xfrm>
        </p:spPr>
        <p:txBody>
          <a:bodyPr>
            <a:noAutofit/>
          </a:bodyPr>
          <a:lstStyle/>
          <a:p>
            <a:r>
              <a:rPr lang="sv-SE" sz="1800"/>
              <a:t>Handlingsplan beredskap omfattar perioden fram till och med 2025.</a:t>
            </a:r>
          </a:p>
          <a:p>
            <a:endParaRPr lang="sv-SE" sz="1800"/>
          </a:p>
          <a:p>
            <a:r>
              <a:rPr lang="sv-SE" sz="1800"/>
              <a:t>Under 2024 kommer planeringen av nästkommande ”Handlingsplan” inledas, som kommer få formen av ett tematiskt program.</a:t>
            </a:r>
          </a:p>
          <a:p>
            <a:endParaRPr lang="sv-SE" sz="1800"/>
          </a:p>
          <a:p>
            <a:r>
              <a:rPr lang="sv-SE" sz="1800"/>
              <a:t>Fokus för nästkommande period är bland annat:</a:t>
            </a:r>
          </a:p>
          <a:p>
            <a:pPr lvl="1"/>
            <a:r>
              <a:rPr lang="sv-SE" sz="1800"/>
              <a:t>Fortsatt stärkande av lokal beredskap och utbildning av särskilda roller</a:t>
            </a:r>
          </a:p>
          <a:p>
            <a:pPr lvl="1"/>
            <a:r>
              <a:rPr lang="sv-SE" sz="1800"/>
              <a:t>Stärkt förmåga inför och under väpnad konflikt, inkl. för kretsar</a:t>
            </a:r>
          </a:p>
          <a:p>
            <a:pPr lvl="1"/>
            <a:r>
              <a:rPr lang="sv-SE" sz="1800"/>
              <a:t>Genomförande av övningar, inom SRK och tillsammans med andra</a:t>
            </a:r>
          </a:p>
          <a:p>
            <a:pPr lvl="1"/>
            <a:r>
              <a:rPr lang="sv-SE" sz="1800"/>
              <a:t>Fortsatt stärka samarbete inom Rörelsen och exempelvis möjligheten för emottagande av stöd från andra nationella föreningar (”värdlandsstöd”)</a:t>
            </a:r>
          </a:p>
          <a:p>
            <a:pPr lvl="1"/>
            <a:r>
              <a:rPr lang="sv-SE" sz="1800"/>
              <a:t>Men: viktigt att hålla uppe fokus på fredstida utmaningar, inkl. klimat och social oro.</a:t>
            </a:r>
          </a:p>
        </p:txBody>
      </p:sp>
      <p:pic>
        <p:nvPicPr>
          <p:cNvPr id="4" name="Bildobjekt 3" descr="En bild som visar text, klädsel, affisch, person&#10;&#10;Automatiskt genererad beskrivning">
            <a:extLst>
              <a:ext uri="{FF2B5EF4-FFF2-40B4-BE49-F238E27FC236}">
                <a16:creationId xmlns:a16="http://schemas.microsoft.com/office/drawing/2014/main" id="{8281BDAE-DF51-7608-E644-E52823DCDF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96883">
            <a:off x="9792079" y="2027556"/>
            <a:ext cx="1739745" cy="2483317"/>
          </a:xfrm>
          <a:prstGeom prst="rect">
            <a:avLst/>
          </a:prstGeom>
          <a:effectLst>
            <a:outerShdw blurRad="50800" dist="50800" dir="2700000" sx="102000" sy="102000" algn="tl" rotWithShape="0">
              <a:prstClr val="black">
                <a:alpha val="40000"/>
              </a:prstClr>
            </a:outerShdw>
          </a:effectLst>
        </p:spPr>
      </p:pic>
      <p:pic>
        <p:nvPicPr>
          <p:cNvPr id="5" name="Bildobjekt 4" descr="En bild som visar text, skärmbild, Teckensnitt, design&#10;&#10;Automatiskt genererad beskrivning">
            <a:extLst>
              <a:ext uri="{FF2B5EF4-FFF2-40B4-BE49-F238E27FC236}">
                <a16:creationId xmlns:a16="http://schemas.microsoft.com/office/drawing/2014/main" id="{A8F28134-A6F8-E9E9-E1B5-14BF13643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90963">
            <a:off x="9101085" y="1146804"/>
            <a:ext cx="2293416" cy="1106117"/>
          </a:xfrm>
          <a:prstGeom prst="rect">
            <a:avLst/>
          </a:prstGeom>
          <a:effectLst>
            <a:outerShdw blurRad="50800" dist="50800" dir="2700000" sx="102000" sy="102000" algn="tl" rotWithShape="0">
              <a:prstClr val="black">
                <a:alpha val="40000"/>
              </a:prstClr>
            </a:outerShdw>
          </a:effectLst>
        </p:spPr>
      </p:pic>
    </p:spTree>
    <p:extLst>
      <p:ext uri="{BB962C8B-B14F-4D97-AF65-F5344CB8AC3E}">
        <p14:creationId xmlns:p14="http://schemas.microsoft.com/office/powerpoint/2010/main" val="32879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E1307C-4D6A-498B-A91F-F6DA832C4EAA}"/>
              </a:ext>
            </a:extLst>
          </p:cNvPr>
          <p:cNvSpPr>
            <a:spLocks noGrp="1"/>
          </p:cNvSpPr>
          <p:nvPr>
            <p:ph type="ctrTitle"/>
          </p:nvPr>
        </p:nvSpPr>
        <p:spPr>
          <a:xfrm>
            <a:off x="256377" y="1827236"/>
            <a:ext cx="11768030" cy="2387600"/>
          </a:xfrm>
        </p:spPr>
        <p:txBody>
          <a:bodyPr>
            <a:normAutofit/>
          </a:bodyPr>
          <a:lstStyle/>
          <a:p>
            <a:r>
              <a:rPr lang="sv-SE"/>
              <a:t>Röda Korsets Ungdomsförbund</a:t>
            </a:r>
            <a:br>
              <a:rPr lang="sv-SE"/>
            </a:br>
            <a:endParaRPr lang="en-US">
              <a:solidFill>
                <a:srgbClr val="FFFFFF"/>
              </a:solidFill>
              <a:cs typeface="Arial"/>
            </a:endParaRPr>
          </a:p>
        </p:txBody>
      </p:sp>
      <p:sp>
        <p:nvSpPr>
          <p:cNvPr id="3" name="Underrubrik 2">
            <a:extLst>
              <a:ext uri="{FF2B5EF4-FFF2-40B4-BE49-F238E27FC236}">
                <a16:creationId xmlns:a16="http://schemas.microsoft.com/office/drawing/2014/main" id="{297923E0-D2F7-4AA7-82F3-2AC90EEC9D23}"/>
              </a:ext>
            </a:extLst>
          </p:cNvPr>
          <p:cNvSpPr>
            <a:spLocks noGrp="1"/>
          </p:cNvSpPr>
          <p:nvPr>
            <p:ph type="subTitle" idx="1"/>
          </p:nvPr>
        </p:nvSpPr>
        <p:spPr/>
        <p:txBody>
          <a:bodyPr vert="horz" lIns="91440" tIns="45720" rIns="91440" bIns="45720" rtlCol="0" anchor="t">
            <a:noAutofit/>
          </a:bodyPr>
          <a:lstStyle/>
          <a:p>
            <a:r>
              <a:rPr lang="sv-SE" sz="1200" dirty="0"/>
              <a:t>10 februari 2024</a:t>
            </a:r>
          </a:p>
          <a:p>
            <a:r>
              <a:rPr lang="sv-SE" sz="1200" dirty="0">
                <a:cs typeface="Arial"/>
              </a:rPr>
              <a:t>Rödakorsdialogen </a:t>
            </a:r>
          </a:p>
          <a:p>
            <a:r>
              <a:rPr lang="sv-SE" sz="1200" dirty="0">
                <a:cs typeface="Arial"/>
              </a:rPr>
              <a:t>Li Nester, ordförande, &amp; </a:t>
            </a:r>
            <a:r>
              <a:rPr lang="es-ES" sz="1200" dirty="0">
                <a:cs typeface="Arial"/>
              </a:rPr>
              <a:t>Angela Refuerzo Larsson, </a:t>
            </a:r>
            <a:r>
              <a:rPr lang="es-ES" sz="1200" dirty="0" err="1">
                <a:cs typeface="Arial"/>
              </a:rPr>
              <a:t>generalsekreterare</a:t>
            </a:r>
            <a:endParaRPr lang="sv-SE" sz="1200" dirty="0">
              <a:cs typeface="Arial"/>
            </a:endParaRPr>
          </a:p>
        </p:txBody>
      </p:sp>
    </p:spTree>
    <p:extLst>
      <p:ext uri="{BB962C8B-B14F-4D97-AF65-F5344CB8AC3E}">
        <p14:creationId xmlns:p14="http://schemas.microsoft.com/office/powerpoint/2010/main" val="20038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E1307C-4D6A-498B-A91F-F6DA832C4EAA}"/>
              </a:ext>
            </a:extLst>
          </p:cNvPr>
          <p:cNvSpPr>
            <a:spLocks noGrp="1"/>
          </p:cNvSpPr>
          <p:nvPr>
            <p:ph type="ctrTitle"/>
          </p:nvPr>
        </p:nvSpPr>
        <p:spPr>
          <a:xfrm>
            <a:off x="1055687" y="1616848"/>
            <a:ext cx="6832099" cy="2387600"/>
          </a:xfrm>
        </p:spPr>
        <p:txBody>
          <a:bodyPr/>
          <a:lstStyle/>
          <a:p>
            <a:r>
              <a:rPr lang="sv-SE" dirty="0"/>
              <a:t>Vilka är RKUF i dag? </a:t>
            </a:r>
            <a:endParaRPr lang="en-US" dirty="0"/>
          </a:p>
        </p:txBody>
      </p:sp>
      <p:pic>
        <p:nvPicPr>
          <p:cNvPr id="4" name="Picture 3" descr="En bild som visar tårta, tittar, sitter&#10;&#10;Beskrivning genererad med mycket hög exakthet">
            <a:extLst>
              <a:ext uri="{FF2B5EF4-FFF2-40B4-BE49-F238E27FC236}">
                <a16:creationId xmlns:a16="http://schemas.microsoft.com/office/drawing/2014/main" id="{0190640E-1F96-11C9-2FFE-299EBDEB10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0021" y="370973"/>
            <a:ext cx="2209800" cy="4872790"/>
          </a:xfrm>
          <a:prstGeom prst="rect">
            <a:avLst/>
          </a:prstGeom>
        </p:spPr>
      </p:pic>
    </p:spTree>
    <p:extLst>
      <p:ext uri="{BB962C8B-B14F-4D97-AF65-F5344CB8AC3E}">
        <p14:creationId xmlns:p14="http://schemas.microsoft.com/office/powerpoint/2010/main" val="112947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E1307C-4D6A-498B-A91F-F6DA832C4EAA}"/>
              </a:ext>
            </a:extLst>
          </p:cNvPr>
          <p:cNvSpPr>
            <a:spLocks noGrp="1"/>
          </p:cNvSpPr>
          <p:nvPr>
            <p:ph type="ctrTitle"/>
          </p:nvPr>
        </p:nvSpPr>
        <p:spPr/>
        <p:txBody>
          <a:bodyPr/>
          <a:lstStyle/>
          <a:p>
            <a:r>
              <a:rPr lang="sv-SE" err="1"/>
              <a:t>RKUF:s</a:t>
            </a:r>
            <a:r>
              <a:rPr lang="sv-SE"/>
              <a:t> roll i krisberedskap</a:t>
            </a:r>
          </a:p>
        </p:txBody>
      </p:sp>
      <p:sp>
        <p:nvSpPr>
          <p:cNvPr id="5" name="Subtitle 4">
            <a:extLst>
              <a:ext uri="{FF2B5EF4-FFF2-40B4-BE49-F238E27FC236}">
                <a16:creationId xmlns:a16="http://schemas.microsoft.com/office/drawing/2014/main" id="{F97DBD9F-4F58-7B2E-72C0-2FDACBF6AE13}"/>
              </a:ext>
            </a:extLst>
          </p:cNvPr>
          <p:cNvSpPr>
            <a:spLocks noGrp="1"/>
          </p:cNvSpPr>
          <p:nvPr>
            <p:ph type="subTitle" idx="1"/>
          </p:nvPr>
        </p:nvSpPr>
        <p:spPr>
          <a:xfrm>
            <a:off x="1055688" y="4022492"/>
            <a:ext cx="10080624" cy="1052226"/>
          </a:xfrm>
        </p:spPr>
        <p:txBody>
          <a:bodyPr vert="horz" lIns="91440" tIns="45720" rIns="91440" bIns="45720" rtlCol="0" anchor="t">
            <a:noAutofit/>
          </a:bodyPr>
          <a:lstStyle/>
          <a:p>
            <a:r>
              <a:rPr lang="sv-SE">
                <a:cs typeface="Arial"/>
              </a:rPr>
              <a:t>Samarbeten som gör oss starka – för att vi ska agera snabbt i kris </a:t>
            </a:r>
            <a:endParaRPr lang="en-US">
              <a:cs typeface="Arial"/>
            </a:endParaRPr>
          </a:p>
        </p:txBody>
      </p:sp>
    </p:spTree>
    <p:extLst>
      <p:ext uri="{BB962C8B-B14F-4D97-AF65-F5344CB8AC3E}">
        <p14:creationId xmlns:p14="http://schemas.microsoft.com/office/powerpoint/2010/main" val="337238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0F6E8B-DC68-4672-A691-8301EABA0DD4}"/>
              </a:ext>
            </a:extLst>
          </p:cNvPr>
          <p:cNvSpPr>
            <a:spLocks noGrp="1"/>
          </p:cNvSpPr>
          <p:nvPr>
            <p:ph type="ctrTitle"/>
          </p:nvPr>
        </p:nvSpPr>
        <p:spPr/>
        <p:txBody>
          <a:bodyPr/>
          <a:lstStyle/>
          <a:p>
            <a:r>
              <a:rPr lang="sv-SE">
                <a:cs typeface="Arial"/>
              </a:rPr>
              <a:t>TIDNINGSRUBRIKER</a:t>
            </a:r>
          </a:p>
        </p:txBody>
      </p:sp>
      <p:pic>
        <p:nvPicPr>
          <p:cNvPr id="4" name="Picture 3">
            <a:extLst>
              <a:ext uri="{FF2B5EF4-FFF2-40B4-BE49-F238E27FC236}">
                <a16:creationId xmlns:a16="http://schemas.microsoft.com/office/drawing/2014/main" id="{4A90C166-E99F-981C-AFB9-C86CB1B09D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0067" y="1539"/>
            <a:ext cx="5446507" cy="4114800"/>
          </a:xfrm>
          <a:prstGeom prst="rect">
            <a:avLst/>
          </a:prstGeom>
        </p:spPr>
      </p:pic>
      <p:pic>
        <p:nvPicPr>
          <p:cNvPr id="5" name="Picture 4">
            <a:extLst>
              <a:ext uri="{FF2B5EF4-FFF2-40B4-BE49-F238E27FC236}">
                <a16:creationId xmlns:a16="http://schemas.microsoft.com/office/drawing/2014/main" id="{15834B5E-5EBE-0A4F-AA31-C914E76FDDA3}"/>
              </a:ext>
            </a:extLst>
          </p:cNvPr>
          <p:cNvPicPr>
            <a:picLocks noChangeAspect="1"/>
          </p:cNvPicPr>
          <p:nvPr/>
        </p:nvPicPr>
        <p:blipFill>
          <a:blip r:embed="rId4"/>
          <a:stretch>
            <a:fillRect/>
          </a:stretch>
        </p:blipFill>
        <p:spPr>
          <a:xfrm>
            <a:off x="6749143" y="4118776"/>
            <a:ext cx="6096000" cy="962526"/>
          </a:xfrm>
          <a:prstGeom prst="rect">
            <a:avLst/>
          </a:prstGeom>
        </p:spPr>
      </p:pic>
      <p:pic>
        <p:nvPicPr>
          <p:cNvPr id="7" name="Picture 6">
            <a:extLst>
              <a:ext uri="{FF2B5EF4-FFF2-40B4-BE49-F238E27FC236}">
                <a16:creationId xmlns:a16="http://schemas.microsoft.com/office/drawing/2014/main" id="{45D7F093-6C83-716A-B18F-5920F9DD1D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205471"/>
            <a:ext cx="6229047" cy="2525127"/>
          </a:xfrm>
          <a:prstGeom prst="rect">
            <a:avLst/>
          </a:prstGeom>
        </p:spPr>
      </p:pic>
      <p:pic>
        <p:nvPicPr>
          <p:cNvPr id="8" name="Picture 7">
            <a:extLst>
              <a:ext uri="{FF2B5EF4-FFF2-40B4-BE49-F238E27FC236}">
                <a16:creationId xmlns:a16="http://schemas.microsoft.com/office/drawing/2014/main" id="{09245659-36A6-F286-6B5A-2732FD5C8810}"/>
              </a:ext>
            </a:extLst>
          </p:cNvPr>
          <p:cNvPicPr>
            <a:picLocks noChangeAspect="1"/>
          </p:cNvPicPr>
          <p:nvPr/>
        </p:nvPicPr>
        <p:blipFill>
          <a:blip r:embed="rId6"/>
          <a:stretch>
            <a:fillRect/>
          </a:stretch>
        </p:blipFill>
        <p:spPr>
          <a:xfrm rot="5400000">
            <a:off x="3438347" y="2582051"/>
            <a:ext cx="6096000" cy="521759"/>
          </a:xfrm>
          <a:prstGeom prst="rect">
            <a:avLst/>
          </a:prstGeom>
        </p:spPr>
      </p:pic>
      <p:pic>
        <p:nvPicPr>
          <p:cNvPr id="9" name="Picture 8">
            <a:extLst>
              <a:ext uri="{FF2B5EF4-FFF2-40B4-BE49-F238E27FC236}">
                <a16:creationId xmlns:a16="http://schemas.microsoft.com/office/drawing/2014/main" id="{FB34EFEB-813F-60F8-AF48-9D7FA33FBC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00" y="4732959"/>
            <a:ext cx="6229047" cy="3265970"/>
          </a:xfrm>
          <a:prstGeom prst="rect">
            <a:avLst/>
          </a:prstGeom>
        </p:spPr>
      </p:pic>
      <p:pic>
        <p:nvPicPr>
          <p:cNvPr id="6" name="Picture 5">
            <a:extLst>
              <a:ext uri="{FF2B5EF4-FFF2-40B4-BE49-F238E27FC236}">
                <a16:creationId xmlns:a16="http://schemas.microsoft.com/office/drawing/2014/main" id="{446616F8-36BC-E3BF-FC98-82F39F4226D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25307" y="4600406"/>
            <a:ext cx="4264122" cy="2442506"/>
          </a:xfrm>
          <a:prstGeom prst="rect">
            <a:avLst/>
          </a:prstGeom>
        </p:spPr>
      </p:pic>
      <p:pic>
        <p:nvPicPr>
          <p:cNvPr id="10" name="Picture 9">
            <a:extLst>
              <a:ext uri="{FF2B5EF4-FFF2-40B4-BE49-F238E27FC236}">
                <a16:creationId xmlns:a16="http://schemas.microsoft.com/office/drawing/2014/main" id="{469D737D-3074-46C8-10DD-D2A9A478EFE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997634"/>
            <a:ext cx="6229047" cy="1198976"/>
          </a:xfrm>
          <a:prstGeom prst="rect">
            <a:avLst/>
          </a:prstGeom>
        </p:spPr>
      </p:pic>
      <p:pic>
        <p:nvPicPr>
          <p:cNvPr id="3" name="Picture 2">
            <a:extLst>
              <a:ext uri="{FF2B5EF4-FFF2-40B4-BE49-F238E27FC236}">
                <a16:creationId xmlns:a16="http://schemas.microsoft.com/office/drawing/2014/main" id="{33D22666-7E78-CF60-646B-40F8CC8FE54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57253"/>
            <a:ext cx="6749143" cy="1045840"/>
          </a:xfrm>
          <a:prstGeom prst="rect">
            <a:avLst/>
          </a:prstGeom>
        </p:spPr>
      </p:pic>
      <p:pic>
        <p:nvPicPr>
          <p:cNvPr id="11" name="Picture 10">
            <a:extLst>
              <a:ext uri="{FF2B5EF4-FFF2-40B4-BE49-F238E27FC236}">
                <a16:creationId xmlns:a16="http://schemas.microsoft.com/office/drawing/2014/main" id="{D6FF1C87-6AE2-A718-6F35-D3591A277478}"/>
              </a:ext>
            </a:extLst>
          </p:cNvPr>
          <p:cNvPicPr>
            <a:picLocks noChangeAspect="1"/>
          </p:cNvPicPr>
          <p:nvPr/>
        </p:nvPicPr>
        <p:blipFill>
          <a:blip r:embed="rId11"/>
          <a:stretch>
            <a:fillRect/>
          </a:stretch>
        </p:blipFill>
        <p:spPr>
          <a:xfrm>
            <a:off x="4666947" y="4712759"/>
            <a:ext cx="4648200" cy="2343150"/>
          </a:xfrm>
          <a:prstGeom prst="rect">
            <a:avLst/>
          </a:prstGeom>
        </p:spPr>
      </p:pic>
    </p:spTree>
    <p:extLst>
      <p:ext uri="{BB962C8B-B14F-4D97-AF65-F5344CB8AC3E}">
        <p14:creationId xmlns:p14="http://schemas.microsoft.com/office/powerpoint/2010/main" val="2731709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0F6E8B-DC68-4672-A691-8301EABA0DD4}"/>
              </a:ext>
            </a:extLst>
          </p:cNvPr>
          <p:cNvSpPr>
            <a:spLocks noGrp="1"/>
          </p:cNvSpPr>
          <p:nvPr>
            <p:ph type="ctrTitle"/>
          </p:nvPr>
        </p:nvSpPr>
        <p:spPr/>
        <p:txBody>
          <a:bodyPr/>
          <a:lstStyle/>
          <a:p>
            <a:r>
              <a:rPr lang="sv-SE">
                <a:cs typeface="Arial"/>
              </a:rPr>
              <a:t>Ungdomsbarometern</a:t>
            </a:r>
          </a:p>
        </p:txBody>
      </p:sp>
      <p:pic>
        <p:nvPicPr>
          <p:cNvPr id="4" name="Picture 3">
            <a:extLst>
              <a:ext uri="{FF2B5EF4-FFF2-40B4-BE49-F238E27FC236}">
                <a16:creationId xmlns:a16="http://schemas.microsoft.com/office/drawing/2014/main" id="{A5D08EBE-065A-7972-9C00-74C9132EDA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703" y="265053"/>
            <a:ext cx="8735075" cy="5699413"/>
          </a:xfrm>
          <a:prstGeom prst="rect">
            <a:avLst/>
          </a:prstGeom>
        </p:spPr>
      </p:pic>
    </p:spTree>
    <p:extLst>
      <p:ext uri="{BB962C8B-B14F-4D97-AF65-F5344CB8AC3E}">
        <p14:creationId xmlns:p14="http://schemas.microsoft.com/office/powerpoint/2010/main" val="26889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873C0-549B-A4F4-A5DF-26CB9F29DB02}"/>
              </a:ext>
            </a:extLst>
          </p:cNvPr>
          <p:cNvSpPr>
            <a:spLocks noGrp="1"/>
          </p:cNvSpPr>
          <p:nvPr>
            <p:ph type="title"/>
          </p:nvPr>
        </p:nvSpPr>
        <p:spPr/>
        <p:txBody>
          <a:bodyPr/>
          <a:lstStyle/>
          <a:p>
            <a:r>
              <a:rPr lang="sv-SE">
                <a:cs typeface="Arial"/>
              </a:rPr>
              <a:t>Psykologisk trygghet och resiliens</a:t>
            </a:r>
            <a:endParaRPr lang="sv-SE"/>
          </a:p>
        </p:txBody>
      </p:sp>
      <p:sp>
        <p:nvSpPr>
          <p:cNvPr id="3" name="Platshållare för text 2">
            <a:extLst>
              <a:ext uri="{FF2B5EF4-FFF2-40B4-BE49-F238E27FC236}">
                <a16:creationId xmlns:a16="http://schemas.microsoft.com/office/drawing/2014/main" id="{ACCBD9C6-FD8D-3F42-C9EC-810C8BD00DA9}"/>
              </a:ext>
            </a:extLst>
          </p:cNvPr>
          <p:cNvSpPr>
            <a:spLocks noGrp="1"/>
          </p:cNvSpPr>
          <p:nvPr>
            <p:ph type="body" idx="1"/>
          </p:nvPr>
        </p:nvSpPr>
        <p:spPr/>
        <p:txBody>
          <a:bodyPr vert="horz" lIns="91440" tIns="45720" rIns="91440" bIns="45720" rtlCol="0" anchor="t">
            <a:normAutofit/>
          </a:bodyPr>
          <a:lstStyle/>
          <a:p>
            <a:r>
              <a:rPr lang="sv-SE" i="1">
                <a:cs typeface="Arial"/>
              </a:rPr>
              <a:t>Hur RKUF jobbar med beredskap med trygghet som verktyg</a:t>
            </a:r>
            <a:endParaRPr lang="sv-SE" i="1"/>
          </a:p>
        </p:txBody>
      </p:sp>
    </p:spTree>
    <p:extLst>
      <p:ext uri="{BB962C8B-B14F-4D97-AF65-F5344CB8AC3E}">
        <p14:creationId xmlns:p14="http://schemas.microsoft.com/office/powerpoint/2010/main" val="3515309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inomhus, klädsel, person, vägg&#10;&#10;Automatiskt genererad beskrivning">
            <a:extLst>
              <a:ext uri="{FF2B5EF4-FFF2-40B4-BE49-F238E27FC236}">
                <a16:creationId xmlns:a16="http://schemas.microsoft.com/office/drawing/2014/main" id="{C11579BC-0048-34B0-1610-706C735DDB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064548"/>
            <a:ext cx="6096000" cy="4062903"/>
          </a:xfrm>
          <a:prstGeom prst="rect">
            <a:avLst/>
          </a:prstGeom>
        </p:spPr>
      </p:pic>
      <p:pic>
        <p:nvPicPr>
          <p:cNvPr id="6" name="Bildobjekt 5" descr="En bild som visar träd, utomhus, person, klädsel&#10;&#10;Automatiskt genererad beskrivning">
            <a:extLst>
              <a:ext uri="{FF2B5EF4-FFF2-40B4-BE49-F238E27FC236}">
                <a16:creationId xmlns:a16="http://schemas.microsoft.com/office/drawing/2014/main" id="{CBC6CC7B-FE2F-81E4-B077-FE481D57B4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5285" y="-855794"/>
            <a:ext cx="7685314" cy="5130800"/>
          </a:xfrm>
          <a:prstGeom prst="rect">
            <a:avLst/>
          </a:prstGeom>
        </p:spPr>
      </p:pic>
      <p:pic>
        <p:nvPicPr>
          <p:cNvPr id="7" name="Bildobjekt 6" descr="En bild som visar klädsel, person, byggnad, fotbeklädnader&#10;&#10;Automatiskt genererad beskrivning">
            <a:extLst>
              <a:ext uri="{FF2B5EF4-FFF2-40B4-BE49-F238E27FC236}">
                <a16:creationId xmlns:a16="http://schemas.microsoft.com/office/drawing/2014/main" id="{D88B0FCB-A750-B145-99CA-94B39C241B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0828" y="-1029967"/>
            <a:ext cx="6781800" cy="10189029"/>
          </a:xfrm>
          <a:prstGeom prst="rect">
            <a:avLst/>
          </a:prstGeom>
        </p:spPr>
      </p:pic>
      <p:pic>
        <p:nvPicPr>
          <p:cNvPr id="5" name="Bildobjekt 4" descr="En bild som visar klädsel, person, utomhus, Människoansikte&#10;&#10;Automatiskt genererad beskrivning">
            <a:extLst>
              <a:ext uri="{FF2B5EF4-FFF2-40B4-BE49-F238E27FC236}">
                <a16:creationId xmlns:a16="http://schemas.microsoft.com/office/drawing/2014/main" id="{06121C1F-EAE2-4DBD-4E4B-C6DF844BA7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5244" y="3188248"/>
            <a:ext cx="5671457" cy="3770086"/>
          </a:xfrm>
          <a:prstGeom prst="rect">
            <a:avLst/>
          </a:prstGeom>
        </p:spPr>
      </p:pic>
    </p:spTree>
    <p:extLst>
      <p:ext uri="{BB962C8B-B14F-4D97-AF65-F5344CB8AC3E}">
        <p14:creationId xmlns:p14="http://schemas.microsoft.com/office/powerpoint/2010/main" val="401776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E1307C-4D6A-498B-A91F-F6DA832C4EAA}"/>
              </a:ext>
            </a:extLst>
          </p:cNvPr>
          <p:cNvSpPr>
            <a:spLocks noGrp="1"/>
          </p:cNvSpPr>
          <p:nvPr>
            <p:ph type="ctrTitle"/>
          </p:nvPr>
        </p:nvSpPr>
        <p:spPr>
          <a:xfrm>
            <a:off x="1055687" y="1490848"/>
            <a:ext cx="10080625" cy="3889294"/>
          </a:xfrm>
        </p:spPr>
        <p:txBody>
          <a:bodyPr/>
          <a:lstStyle/>
          <a:p>
            <a:r>
              <a:rPr lang="en-US" err="1">
                <a:ea typeface="+mj-lt"/>
                <a:cs typeface="+mj-lt"/>
              </a:rPr>
              <a:t>Ett</a:t>
            </a:r>
            <a:r>
              <a:rPr lang="en-US">
                <a:ea typeface="+mj-lt"/>
                <a:cs typeface="+mj-lt"/>
              </a:rPr>
              <a:t> </a:t>
            </a:r>
            <a:r>
              <a:rPr lang="en-US" err="1">
                <a:ea typeface="+mj-lt"/>
                <a:cs typeface="+mj-lt"/>
              </a:rPr>
              <a:t>medmänskligt</a:t>
            </a:r>
            <a:r>
              <a:rPr lang="en-US">
                <a:ea typeface="+mj-lt"/>
                <a:cs typeface="+mj-lt"/>
              </a:rPr>
              <a:t> </a:t>
            </a:r>
            <a:r>
              <a:rPr lang="en-US" err="1">
                <a:ea typeface="+mj-lt"/>
                <a:cs typeface="+mj-lt"/>
              </a:rPr>
              <a:t>samhälle</a:t>
            </a:r>
            <a:r>
              <a:rPr lang="en-US">
                <a:ea typeface="+mj-lt"/>
                <a:cs typeface="+mj-lt"/>
              </a:rPr>
              <a:t> </a:t>
            </a:r>
            <a:r>
              <a:rPr lang="en-US" err="1">
                <a:ea typeface="+mj-lt"/>
                <a:cs typeface="+mj-lt"/>
              </a:rPr>
              <a:t>där</a:t>
            </a:r>
            <a:r>
              <a:rPr lang="en-US">
                <a:ea typeface="+mj-lt"/>
                <a:cs typeface="+mj-lt"/>
              </a:rPr>
              <a:t> barn </a:t>
            </a:r>
            <a:r>
              <a:rPr lang="en-US" err="1">
                <a:ea typeface="+mj-lt"/>
                <a:cs typeface="+mj-lt"/>
              </a:rPr>
              <a:t>och</a:t>
            </a:r>
            <a:r>
              <a:rPr lang="en-US">
                <a:ea typeface="+mj-lt"/>
                <a:cs typeface="+mj-lt"/>
              </a:rPr>
              <a:t> </a:t>
            </a:r>
            <a:r>
              <a:rPr lang="en-US" err="1">
                <a:ea typeface="+mj-lt"/>
                <a:cs typeface="+mj-lt"/>
              </a:rPr>
              <a:t>unga</a:t>
            </a:r>
            <a:r>
              <a:rPr lang="en-US">
                <a:ea typeface="+mj-lt"/>
                <a:cs typeface="+mj-lt"/>
              </a:rPr>
              <a:t> </a:t>
            </a:r>
            <a:r>
              <a:rPr lang="en-US" err="1">
                <a:ea typeface="+mj-lt"/>
                <a:cs typeface="+mj-lt"/>
              </a:rPr>
              <a:t>tas</a:t>
            </a:r>
            <a:r>
              <a:rPr lang="en-US">
                <a:ea typeface="+mj-lt"/>
                <a:cs typeface="+mj-lt"/>
              </a:rPr>
              <a:t> </a:t>
            </a:r>
            <a:r>
              <a:rPr lang="en-US" err="1">
                <a:ea typeface="+mj-lt"/>
                <a:cs typeface="+mj-lt"/>
              </a:rPr>
              <a:t>på</a:t>
            </a:r>
            <a:r>
              <a:rPr lang="en-US">
                <a:ea typeface="+mj-lt"/>
                <a:cs typeface="+mj-lt"/>
              </a:rPr>
              <a:t> </a:t>
            </a:r>
            <a:r>
              <a:rPr lang="en-US" err="1">
                <a:ea typeface="+mj-lt"/>
                <a:cs typeface="+mj-lt"/>
              </a:rPr>
              <a:t>allvar</a:t>
            </a:r>
            <a:r>
              <a:rPr lang="en-US">
                <a:ea typeface="+mj-lt"/>
                <a:cs typeface="+mj-lt"/>
              </a:rPr>
              <a:t>, </a:t>
            </a:r>
            <a:r>
              <a:rPr lang="en-US" err="1">
                <a:ea typeface="+mj-lt"/>
                <a:cs typeface="+mj-lt"/>
              </a:rPr>
              <a:t>känner</a:t>
            </a:r>
            <a:r>
              <a:rPr lang="en-US">
                <a:ea typeface="+mj-lt"/>
                <a:cs typeface="+mj-lt"/>
              </a:rPr>
              <a:t> </a:t>
            </a:r>
            <a:r>
              <a:rPr lang="en-US" err="1">
                <a:ea typeface="+mj-lt"/>
                <a:cs typeface="+mj-lt"/>
              </a:rPr>
              <a:t>trygghet</a:t>
            </a:r>
            <a:r>
              <a:rPr lang="en-US">
                <a:ea typeface="+mj-lt"/>
                <a:cs typeface="+mj-lt"/>
              </a:rPr>
              <a:t> </a:t>
            </a:r>
            <a:r>
              <a:rPr lang="en-US" err="1">
                <a:ea typeface="+mj-lt"/>
                <a:cs typeface="+mj-lt"/>
              </a:rPr>
              <a:t>och</a:t>
            </a:r>
            <a:r>
              <a:rPr lang="en-US">
                <a:ea typeface="+mj-lt"/>
                <a:cs typeface="+mj-lt"/>
              </a:rPr>
              <a:t> </a:t>
            </a:r>
            <a:r>
              <a:rPr lang="en-US" err="1">
                <a:ea typeface="+mj-lt"/>
                <a:cs typeface="+mj-lt"/>
              </a:rPr>
              <a:t>växer</a:t>
            </a:r>
            <a:r>
              <a:rPr lang="en-US">
                <a:ea typeface="+mj-lt"/>
                <a:cs typeface="+mj-lt"/>
              </a:rPr>
              <a:t> </a:t>
            </a:r>
            <a:r>
              <a:rPr lang="en-US" err="1">
                <a:ea typeface="+mj-lt"/>
                <a:cs typeface="+mj-lt"/>
              </a:rPr>
              <a:t>upp</a:t>
            </a:r>
            <a:r>
              <a:rPr lang="en-US">
                <a:ea typeface="+mj-lt"/>
                <a:cs typeface="+mj-lt"/>
              </a:rPr>
              <a:t> </a:t>
            </a:r>
            <a:r>
              <a:rPr lang="en-US" err="1">
                <a:ea typeface="+mj-lt"/>
                <a:cs typeface="+mj-lt"/>
              </a:rPr>
              <a:t>på</a:t>
            </a:r>
            <a:r>
              <a:rPr lang="en-US">
                <a:ea typeface="+mj-lt"/>
                <a:cs typeface="+mj-lt"/>
              </a:rPr>
              <a:t> </a:t>
            </a:r>
            <a:r>
              <a:rPr lang="en-US" err="1">
                <a:ea typeface="+mj-lt"/>
                <a:cs typeface="+mj-lt"/>
              </a:rPr>
              <a:t>lika</a:t>
            </a:r>
            <a:r>
              <a:rPr lang="en-US">
                <a:ea typeface="+mj-lt"/>
                <a:cs typeface="+mj-lt"/>
              </a:rPr>
              <a:t> </a:t>
            </a:r>
            <a:r>
              <a:rPr lang="en-US" err="1">
                <a:ea typeface="+mj-lt"/>
                <a:cs typeface="+mj-lt"/>
              </a:rPr>
              <a:t>villkor</a:t>
            </a:r>
            <a:r>
              <a:rPr lang="en-US">
                <a:ea typeface="+mj-lt"/>
                <a:cs typeface="+mj-lt"/>
              </a:rPr>
              <a:t>.</a:t>
            </a:r>
            <a:endParaRPr lang="en-US"/>
          </a:p>
        </p:txBody>
      </p:sp>
    </p:spTree>
    <p:extLst>
      <p:ext uri="{BB962C8B-B14F-4D97-AF65-F5344CB8AC3E}">
        <p14:creationId xmlns:p14="http://schemas.microsoft.com/office/powerpoint/2010/main" val="373621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4941EC-E14C-AA7D-E708-71BF7301C8A7}"/>
              </a:ext>
            </a:extLst>
          </p:cNvPr>
          <p:cNvSpPr>
            <a:spLocks noGrp="1"/>
          </p:cNvSpPr>
          <p:nvPr>
            <p:ph type="title"/>
          </p:nvPr>
        </p:nvSpPr>
        <p:spPr/>
        <p:txBody>
          <a:bodyPr>
            <a:noAutofit/>
          </a:bodyPr>
          <a:lstStyle/>
          <a:p>
            <a:pPr>
              <a:lnSpc>
                <a:spcPct val="107000"/>
              </a:lnSpc>
              <a:spcAft>
                <a:spcPts val="300"/>
              </a:spcAft>
            </a:pPr>
            <a:r>
              <a:rPr lang="sv-SE" sz="36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Röda Korsets roll i en väpnad konflikt – </a:t>
            </a:r>
            <a:br>
              <a:rPr lang="sv-SE" sz="3600" b="1" dirty="0">
                <a:solidFill>
                  <a:srgbClr val="000000"/>
                </a:solidFill>
                <a:effectLst/>
                <a:latin typeface="Arial" panose="020B0604020202020204" pitchFamily="34" charset="0"/>
                <a:ea typeface="Arial" panose="020B0604020202020204" pitchFamily="34" charset="0"/>
                <a:cs typeface="Arial" panose="020B0604020202020204" pitchFamily="34" charset="0"/>
              </a:rPr>
            </a:br>
            <a:r>
              <a:rPr lang="sv-SE" sz="36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en reflektion från Ukrainska Röda Korset</a:t>
            </a:r>
            <a:endParaRPr lang="sv-SE" sz="3600" dirty="0"/>
          </a:p>
        </p:txBody>
      </p:sp>
      <p:sp>
        <p:nvSpPr>
          <p:cNvPr id="3" name="Platshållare för innehåll 2">
            <a:extLst>
              <a:ext uri="{FF2B5EF4-FFF2-40B4-BE49-F238E27FC236}">
                <a16:creationId xmlns:a16="http://schemas.microsoft.com/office/drawing/2014/main" id="{8D2671A1-BB85-2E58-5CFC-32D54778D4B9}"/>
              </a:ext>
            </a:extLst>
          </p:cNvPr>
          <p:cNvSpPr>
            <a:spLocks noGrp="1"/>
          </p:cNvSpPr>
          <p:nvPr>
            <p:ph idx="1"/>
          </p:nvPr>
        </p:nvSpPr>
        <p:spPr/>
        <p:txBody>
          <a:bodyPr/>
          <a:lstStyle/>
          <a:p>
            <a:pPr marL="0" indent="0">
              <a:buNone/>
            </a:pPr>
            <a:r>
              <a:rPr lang="sv-SE" sz="2400"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2"/>
              </a:rPr>
              <a:t>Intervju med </a:t>
            </a:r>
            <a:r>
              <a:rPr lang="sv-SE"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hlinkClick r:id="rId2"/>
              </a:rPr>
              <a:t>Illya</a:t>
            </a:r>
            <a:r>
              <a:rPr lang="sv-SE" sz="2400"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2"/>
              </a:rPr>
              <a:t> </a:t>
            </a:r>
            <a:r>
              <a:rPr lang="sv-SE" sz="2400" dirty="0" err="1">
                <a:solidFill>
                  <a:srgbClr val="000000"/>
                </a:solidFill>
                <a:effectLst/>
                <a:latin typeface="Arial" panose="020B0604020202020204" pitchFamily="34" charset="0"/>
                <a:ea typeface="Arial" panose="020B0604020202020204" pitchFamily="34" charset="0"/>
                <a:cs typeface="Arial" panose="020B0604020202020204" pitchFamily="34" charset="0"/>
                <a:hlinkClick r:id="rId2"/>
              </a:rPr>
              <a:t>Kletskovskyy</a:t>
            </a:r>
            <a:r>
              <a:rPr lang="sv-SE" sz="2400"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2"/>
              </a:rPr>
              <a:t>, biträdande generalsekreterare Ukrainska Röda Korset</a:t>
            </a:r>
            <a:br>
              <a:rPr lang="sv-SE" sz="2400" dirty="0">
                <a:effectLst/>
                <a:latin typeface="Calibri" panose="020F0502020204030204" pitchFamily="34" charset="0"/>
                <a:ea typeface="Calibri" panose="020F0502020204030204" pitchFamily="34" charset="0"/>
                <a:cs typeface="Arial" panose="020B0604020202020204" pitchFamily="34" charset="0"/>
              </a:rPr>
            </a:br>
            <a:endParaRPr lang="sv-SE" dirty="0"/>
          </a:p>
        </p:txBody>
      </p:sp>
    </p:spTree>
    <p:extLst>
      <p:ext uri="{BB962C8B-B14F-4D97-AF65-F5344CB8AC3E}">
        <p14:creationId xmlns:p14="http://schemas.microsoft.com/office/powerpoint/2010/main" val="174905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2CC69FE-0A20-5A8E-9203-312F6659E6BC}"/>
              </a:ext>
            </a:extLst>
          </p:cNvPr>
          <p:cNvSpPr txBox="1">
            <a:spLocks/>
          </p:cNvSpPr>
          <p:nvPr/>
        </p:nvSpPr>
        <p:spPr>
          <a:xfrm>
            <a:off x="977899" y="677916"/>
            <a:ext cx="10383785" cy="102116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4400"/>
              <a:t>Fyra centrala verksamhetskategorier</a:t>
            </a:r>
            <a:endParaRPr lang="sv-SE" sz="4400" dirty="0"/>
          </a:p>
        </p:txBody>
      </p:sp>
      <p:sp>
        <p:nvSpPr>
          <p:cNvPr id="8" name="Platshållare för innehåll 2">
            <a:extLst>
              <a:ext uri="{FF2B5EF4-FFF2-40B4-BE49-F238E27FC236}">
                <a16:creationId xmlns:a16="http://schemas.microsoft.com/office/drawing/2014/main" id="{A5C08A6C-B6DB-6610-F335-EA277EEA2363}"/>
              </a:ext>
            </a:extLst>
          </p:cNvPr>
          <p:cNvSpPr txBox="1">
            <a:spLocks/>
          </p:cNvSpPr>
          <p:nvPr/>
        </p:nvSpPr>
        <p:spPr>
          <a:xfrm>
            <a:off x="1340756" y="1932359"/>
            <a:ext cx="3855358" cy="4033013"/>
          </a:xfrm>
          <a:prstGeom prst="rect">
            <a:avLst/>
          </a:prstGeom>
        </p:spPr>
        <p:txBody>
          <a:bodyPr vert="horz" lIns="91440" tIns="45720" rIns="91440" bIns="45720" rtlCol="0" anchor="t">
            <a:normAutofit/>
          </a:bodyPr>
          <a:lst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sv-SE" sz="2400" b="1"/>
              <a:t>Stöd</a:t>
            </a:r>
          </a:p>
          <a:p>
            <a:pPr>
              <a:lnSpc>
                <a:spcPct val="110000"/>
              </a:lnSpc>
            </a:pPr>
            <a:r>
              <a:rPr lang="sv-SE" sz="1800"/>
              <a:t>Jourhavande Kompis</a:t>
            </a:r>
          </a:p>
          <a:p>
            <a:pPr>
              <a:lnSpc>
                <a:spcPct val="110000"/>
              </a:lnSpc>
            </a:pPr>
            <a:r>
              <a:rPr lang="sv-SE" sz="1800"/>
              <a:t>Fysisk läxhjälp </a:t>
            </a:r>
          </a:p>
          <a:p>
            <a:pPr>
              <a:lnSpc>
                <a:spcPct val="110000"/>
              </a:lnSpc>
            </a:pPr>
            <a:r>
              <a:rPr lang="sv-SE" sz="1800"/>
              <a:t>Läxhjälp Online</a:t>
            </a:r>
          </a:p>
          <a:p>
            <a:pPr marL="0" indent="0">
              <a:lnSpc>
                <a:spcPct val="110000"/>
              </a:lnSpc>
              <a:buFont typeface="Arial" panose="020B0604020202020204" pitchFamily="34" charset="0"/>
              <a:buNone/>
            </a:pPr>
            <a:endParaRPr lang="sv-SE" sz="1800" b="1"/>
          </a:p>
          <a:p>
            <a:pPr marL="0" indent="0">
              <a:lnSpc>
                <a:spcPct val="110000"/>
              </a:lnSpc>
              <a:buFont typeface="Arial" panose="020B0604020202020204" pitchFamily="34" charset="0"/>
              <a:buNone/>
            </a:pPr>
            <a:r>
              <a:rPr lang="sv-SE" sz="2400" b="1"/>
              <a:t>Kunskap</a:t>
            </a:r>
            <a:endParaRPr lang="sv-SE" sz="2000" b="1"/>
          </a:p>
          <a:p>
            <a:pPr>
              <a:lnSpc>
                <a:spcPct val="110000"/>
              </a:lnSpc>
            </a:pPr>
            <a:r>
              <a:rPr lang="sv-SE" sz="1800"/>
              <a:t>RKUF-utbildningar</a:t>
            </a:r>
          </a:p>
          <a:p>
            <a:pPr>
              <a:lnSpc>
                <a:spcPct val="110000"/>
              </a:lnSpc>
            </a:pPr>
            <a:r>
              <a:rPr lang="sv-SE" sz="1800"/>
              <a:t>På Flykt-workshop</a:t>
            </a:r>
          </a:p>
          <a:p>
            <a:pPr>
              <a:lnSpc>
                <a:spcPct val="110000"/>
              </a:lnSpc>
            </a:pPr>
            <a:r>
              <a:rPr lang="sv-SE" sz="1800"/>
              <a:t>Ledarskapsutbildning, MOVE</a:t>
            </a:r>
          </a:p>
          <a:p>
            <a:pPr marL="0" indent="0">
              <a:lnSpc>
                <a:spcPct val="110000"/>
              </a:lnSpc>
              <a:buFont typeface="Arial" panose="020B0604020202020204" pitchFamily="34" charset="0"/>
              <a:buNone/>
            </a:pPr>
            <a:r>
              <a:rPr lang="sv-SE" sz="1800"/>
              <a:t> </a:t>
            </a:r>
          </a:p>
          <a:p>
            <a:pPr marL="230505" lvl="1" indent="0">
              <a:lnSpc>
                <a:spcPct val="110000"/>
              </a:lnSpc>
              <a:buFont typeface="Arial" panose="020B0604020202020204" pitchFamily="34" charset="0"/>
              <a:buNone/>
            </a:pPr>
            <a:endParaRPr lang="sv-SE" sz="1800" b="1" dirty="0"/>
          </a:p>
        </p:txBody>
      </p:sp>
      <p:sp>
        <p:nvSpPr>
          <p:cNvPr id="9" name="Platshållare för innehåll 2">
            <a:extLst>
              <a:ext uri="{FF2B5EF4-FFF2-40B4-BE49-F238E27FC236}">
                <a16:creationId xmlns:a16="http://schemas.microsoft.com/office/drawing/2014/main" id="{8904CB28-5CEE-A02B-72E8-E63981E4A5F8}"/>
              </a:ext>
            </a:extLst>
          </p:cNvPr>
          <p:cNvSpPr txBox="1">
            <a:spLocks/>
          </p:cNvSpPr>
          <p:nvPr/>
        </p:nvSpPr>
        <p:spPr>
          <a:xfrm>
            <a:off x="6437711" y="1932359"/>
            <a:ext cx="5021944" cy="4033012"/>
          </a:xfrm>
          <a:prstGeom prst="rect">
            <a:avLst/>
          </a:prstGeom>
        </p:spPr>
        <p:txBody>
          <a:bodyPr vert="horz" lIns="91440" tIns="45720" rIns="91440" bIns="45720" rtlCol="0" anchor="t">
            <a:noAutofit/>
          </a:bodyPr>
          <a:lst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sv-SE" sz="2400" b="1" dirty="0"/>
              <a:t>Gemenskap</a:t>
            </a:r>
            <a:endParaRPr lang="en-US" sz="2000" b="1" dirty="0"/>
          </a:p>
          <a:p>
            <a:pPr marL="573405" lvl="1" indent="-342900">
              <a:lnSpc>
                <a:spcPct val="110000"/>
              </a:lnSpc>
              <a:buFont typeface="Arial" panose="020B0604020202020204" pitchFamily="34" charset="0"/>
              <a:buChar char="•"/>
            </a:pPr>
            <a:r>
              <a:rPr lang="sv-SE" sz="1800" dirty="0"/>
              <a:t>Kompisgrupper &amp; aktivitetsgrupper</a:t>
            </a:r>
          </a:p>
          <a:p>
            <a:pPr marL="573405" lvl="1" indent="-342900">
              <a:lnSpc>
                <a:spcPct val="110000"/>
              </a:lnSpc>
              <a:buFont typeface="Arial" panose="020B0604020202020204" pitchFamily="34" charset="0"/>
              <a:buChar char="•"/>
            </a:pPr>
            <a:r>
              <a:rPr lang="sv-SE" sz="1800" dirty="0"/>
              <a:t>Frukostklubb &amp; </a:t>
            </a:r>
            <a:r>
              <a:rPr lang="sv-SE" sz="1800" dirty="0" err="1"/>
              <a:t>mellisklubb</a:t>
            </a:r>
            <a:endParaRPr lang="sv-SE" sz="1800" dirty="0"/>
          </a:p>
          <a:p>
            <a:pPr marL="0" indent="0">
              <a:lnSpc>
                <a:spcPct val="110000"/>
              </a:lnSpc>
              <a:buFont typeface="Arial" panose="020B0604020202020204" pitchFamily="34" charset="0"/>
              <a:buNone/>
            </a:pPr>
            <a:endParaRPr lang="sv-SE" sz="1800" b="1" dirty="0"/>
          </a:p>
          <a:p>
            <a:pPr marL="0" indent="0">
              <a:lnSpc>
                <a:spcPct val="110000"/>
              </a:lnSpc>
              <a:buFont typeface="Arial" panose="020B0604020202020204" pitchFamily="34" charset="0"/>
              <a:buNone/>
            </a:pPr>
            <a:endParaRPr lang="sv-SE" sz="1800" b="1" dirty="0"/>
          </a:p>
          <a:p>
            <a:pPr marL="0" indent="0">
              <a:lnSpc>
                <a:spcPct val="110000"/>
              </a:lnSpc>
              <a:buFont typeface="Arial" panose="020B0604020202020204" pitchFamily="34" charset="0"/>
              <a:buNone/>
            </a:pPr>
            <a:r>
              <a:rPr lang="sv-SE" sz="2400" b="1" dirty="0"/>
              <a:t>Makt</a:t>
            </a:r>
            <a:r>
              <a:rPr lang="sv-SE" sz="2000" b="1" dirty="0"/>
              <a:t> </a:t>
            </a:r>
          </a:p>
          <a:p>
            <a:pPr>
              <a:lnSpc>
                <a:spcPct val="110000"/>
              </a:lnSpc>
            </a:pPr>
            <a:r>
              <a:rPr lang="sv-SE" sz="1800" dirty="0"/>
              <a:t>Påverkansarbete på lokal och nationell nivå</a:t>
            </a:r>
          </a:p>
          <a:p>
            <a:pPr>
              <a:lnSpc>
                <a:spcPct val="110000"/>
              </a:lnSpc>
            </a:pPr>
            <a:r>
              <a:rPr lang="sv-SE" sz="1800" dirty="0"/>
              <a:t>Insatser för att stärka ungas egenmakt genom organisering i lokalföreningar. </a:t>
            </a:r>
          </a:p>
        </p:txBody>
      </p:sp>
    </p:spTree>
    <p:extLst>
      <p:ext uri="{BB962C8B-B14F-4D97-AF65-F5344CB8AC3E}">
        <p14:creationId xmlns:p14="http://schemas.microsoft.com/office/powerpoint/2010/main" val="3172994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9EA8C-E1E8-08E9-7CEE-3468051E599A}"/>
              </a:ext>
            </a:extLst>
          </p:cNvPr>
          <p:cNvSpPr>
            <a:spLocks noGrp="1"/>
          </p:cNvSpPr>
          <p:nvPr>
            <p:ph type="title"/>
          </p:nvPr>
        </p:nvSpPr>
        <p:spPr>
          <a:xfrm>
            <a:off x="955765" y="1239926"/>
            <a:ext cx="4636727" cy="1600200"/>
          </a:xfrm>
        </p:spPr>
        <p:txBody>
          <a:bodyPr>
            <a:noAutofit/>
          </a:bodyPr>
          <a:lstStyle/>
          <a:p>
            <a:r>
              <a:rPr lang="sv-SE" sz="3600"/>
              <a:t>Ett trygghetsarbete i olika delar</a:t>
            </a:r>
            <a:endParaRPr lang="sv-SE"/>
          </a:p>
        </p:txBody>
      </p:sp>
      <p:sp>
        <p:nvSpPr>
          <p:cNvPr id="4" name="Platshållare för text 3">
            <a:extLst>
              <a:ext uri="{FF2B5EF4-FFF2-40B4-BE49-F238E27FC236}">
                <a16:creationId xmlns:a16="http://schemas.microsoft.com/office/drawing/2014/main" id="{F8710C96-4346-521B-8812-BE868EBA545D}"/>
              </a:ext>
            </a:extLst>
          </p:cNvPr>
          <p:cNvSpPr>
            <a:spLocks noGrp="1"/>
          </p:cNvSpPr>
          <p:nvPr>
            <p:ph type="body" sz="half" idx="2"/>
          </p:nvPr>
        </p:nvSpPr>
        <p:spPr>
          <a:xfrm>
            <a:off x="959314" y="2852259"/>
            <a:ext cx="4817372" cy="3375223"/>
          </a:xfrm>
        </p:spPr>
        <p:txBody>
          <a:bodyPr vert="horz" lIns="91440" tIns="45720" rIns="91440" bIns="45720" rtlCol="0" anchor="t">
            <a:normAutofit/>
          </a:bodyPr>
          <a:lstStyle/>
          <a:p>
            <a:pPr marL="342900" indent="-342900">
              <a:buFont typeface="Arial" panose="020B0604020202020204" pitchFamily="34" charset="0"/>
              <a:buChar char="•"/>
            </a:pPr>
            <a:r>
              <a:rPr lang="sv-SE" sz="2400"/>
              <a:t>Verksamhetsgrupper</a:t>
            </a:r>
            <a:endParaRPr lang="sv-SE" sz="2400">
              <a:cs typeface="Arial"/>
            </a:endParaRPr>
          </a:p>
          <a:p>
            <a:pPr marL="342900" indent="-342900">
              <a:buChar char="•"/>
            </a:pPr>
            <a:r>
              <a:rPr lang="sv-SE" sz="2400">
                <a:cs typeface="Arial"/>
              </a:rPr>
              <a:t>Aktivitetsgrupper</a:t>
            </a:r>
          </a:p>
          <a:p>
            <a:pPr marL="342900" indent="-342900">
              <a:buChar char="•"/>
            </a:pPr>
            <a:r>
              <a:rPr lang="sv-SE" sz="2400">
                <a:cs typeface="Arial"/>
              </a:rPr>
              <a:t>Lokalföreningar</a:t>
            </a:r>
          </a:p>
          <a:p>
            <a:pPr marL="342900" indent="-342900">
              <a:buChar char="•"/>
            </a:pPr>
            <a:r>
              <a:rPr lang="sv-SE" sz="2400">
                <a:cs typeface="Arial"/>
              </a:rPr>
              <a:t>Nationellt stöd</a:t>
            </a:r>
          </a:p>
          <a:p>
            <a:endParaRPr lang="sv-SE">
              <a:cs typeface="Arial"/>
            </a:endParaRPr>
          </a:p>
          <a:p>
            <a:endParaRPr lang="sv-SE">
              <a:cs typeface="Arial"/>
            </a:endParaRPr>
          </a:p>
        </p:txBody>
      </p:sp>
      <p:sp>
        <p:nvSpPr>
          <p:cNvPr id="5" name="Platshållare för text 4">
            <a:extLst>
              <a:ext uri="{FF2B5EF4-FFF2-40B4-BE49-F238E27FC236}">
                <a16:creationId xmlns:a16="http://schemas.microsoft.com/office/drawing/2014/main" id="{FA8EBD18-5BCC-9D76-9E4A-5EC64D0CB392}"/>
              </a:ext>
            </a:extLst>
          </p:cNvPr>
          <p:cNvSpPr>
            <a:spLocks noGrp="1"/>
          </p:cNvSpPr>
          <p:nvPr>
            <p:ph type="body" sz="quarter" idx="17"/>
          </p:nvPr>
        </p:nvSpPr>
        <p:spPr/>
        <p:txBody>
          <a:bodyPr/>
          <a:lstStyle/>
          <a:p>
            <a:endParaRPr lang="sv-SE"/>
          </a:p>
        </p:txBody>
      </p:sp>
      <p:pic>
        <p:nvPicPr>
          <p:cNvPr id="9" name="Platshållare för bild 8" descr="En bild som visar klädsel, person, utomhus, Människoansikte&#10;&#10;Automatiskt genererad beskrivning">
            <a:extLst>
              <a:ext uri="{FF2B5EF4-FFF2-40B4-BE49-F238E27FC236}">
                <a16:creationId xmlns:a16="http://schemas.microsoft.com/office/drawing/2014/main" id="{A26788A2-8AFB-C9C2-29C6-8DF4EC9D522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0355" r="20355"/>
          <a:stretch>
            <a:fillRect/>
          </a:stretch>
        </p:blipFill>
        <p:spPr/>
      </p:pic>
      <p:sp>
        <p:nvSpPr>
          <p:cNvPr id="3" name="Ellips 2">
            <a:extLst>
              <a:ext uri="{FF2B5EF4-FFF2-40B4-BE49-F238E27FC236}">
                <a16:creationId xmlns:a16="http://schemas.microsoft.com/office/drawing/2014/main" id="{613E4D38-29A5-021E-7F61-7DE4BAE2F4DC}"/>
              </a:ext>
            </a:extLst>
          </p:cNvPr>
          <p:cNvSpPr/>
          <p:nvPr/>
        </p:nvSpPr>
        <p:spPr>
          <a:xfrm>
            <a:off x="457432" y="6336269"/>
            <a:ext cx="142875" cy="152400"/>
          </a:xfrm>
          <a:prstGeom prst="ellipse">
            <a:avLst/>
          </a:prstGeom>
          <a:solidFill>
            <a:schemeClr val="bg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6339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60CD75-7879-B659-615D-C45E912F5D4F}"/>
              </a:ext>
            </a:extLst>
          </p:cNvPr>
          <p:cNvSpPr>
            <a:spLocks noGrp="1"/>
          </p:cNvSpPr>
          <p:nvPr>
            <p:ph type="title"/>
          </p:nvPr>
        </p:nvSpPr>
        <p:spPr/>
        <p:txBody>
          <a:bodyPr/>
          <a:lstStyle/>
          <a:p>
            <a:r>
              <a:rPr lang="sv-SE">
                <a:cs typeface="Arial"/>
              </a:rPr>
              <a:t>Storvreta, 28 september 2023</a:t>
            </a:r>
            <a:endParaRPr lang="sv-SE"/>
          </a:p>
        </p:txBody>
      </p:sp>
    </p:spTree>
    <p:extLst>
      <p:ext uri="{BB962C8B-B14F-4D97-AF65-F5344CB8AC3E}">
        <p14:creationId xmlns:p14="http://schemas.microsoft.com/office/powerpoint/2010/main" val="2290190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B618AE-4FA4-4375-8AD1-E9D67982D40B}"/>
              </a:ext>
            </a:extLst>
          </p:cNvPr>
          <p:cNvSpPr>
            <a:spLocks noGrp="1"/>
          </p:cNvSpPr>
          <p:nvPr>
            <p:ph type="title"/>
          </p:nvPr>
        </p:nvSpPr>
        <p:spPr/>
        <p:txBody>
          <a:bodyPr/>
          <a:lstStyle/>
          <a:p>
            <a:r>
              <a:rPr lang="sv-SE">
                <a:cs typeface="Arial"/>
              </a:rPr>
              <a:t>Omvärlds- och säkerhetsläget</a:t>
            </a:r>
            <a:endParaRPr lang="sv-SE" b="0">
              <a:solidFill>
                <a:srgbClr val="000000"/>
              </a:solidFill>
              <a:cs typeface="Arial"/>
            </a:endParaRPr>
          </a:p>
          <a:p>
            <a:endParaRPr lang="sv-SE">
              <a:cs typeface="Arial"/>
            </a:endParaRPr>
          </a:p>
        </p:txBody>
      </p:sp>
      <p:sp>
        <p:nvSpPr>
          <p:cNvPr id="3" name="Platshållare för text 2">
            <a:extLst>
              <a:ext uri="{FF2B5EF4-FFF2-40B4-BE49-F238E27FC236}">
                <a16:creationId xmlns:a16="http://schemas.microsoft.com/office/drawing/2014/main" id="{95FA3A28-1CE4-4DE7-B08E-4A0A2D22806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404621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CC1F5D6-B9CB-FF76-8832-E515862A7C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69875">
            <a:off x="6993889" y="3574589"/>
            <a:ext cx="1706538" cy="2520000"/>
          </a:xfrm>
          <a:prstGeom prst="rect">
            <a:avLst/>
          </a:prstGeom>
          <a:effectLst>
            <a:outerShdw blurRad="50800" dist="50800" dir="2700000" sx="102000" sy="102000" algn="tl" rotWithShape="0">
              <a:prstClr val="black">
                <a:alpha val="40000"/>
              </a:prstClr>
            </a:outerShdw>
          </a:effectLst>
        </p:spPr>
      </p:pic>
      <p:pic>
        <p:nvPicPr>
          <p:cNvPr id="11" name="Bildobjekt 10">
            <a:extLst>
              <a:ext uri="{FF2B5EF4-FFF2-40B4-BE49-F238E27FC236}">
                <a16:creationId xmlns:a16="http://schemas.microsoft.com/office/drawing/2014/main" id="{D4602A9C-0840-F821-0953-FA53F48EA6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58945">
            <a:off x="8505918" y="3276739"/>
            <a:ext cx="3422219" cy="2339431"/>
          </a:xfrm>
          <a:prstGeom prst="rect">
            <a:avLst/>
          </a:prstGeom>
          <a:effectLst>
            <a:outerShdw blurRad="50800" dist="50800" dir="2700000" sx="102000" sy="102000" algn="tl" rotWithShape="0">
              <a:prstClr val="black">
                <a:alpha val="40000"/>
              </a:prstClr>
            </a:outerShdw>
          </a:effectLst>
        </p:spPr>
      </p:pic>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p:txBody>
          <a:bodyPr/>
          <a:lstStyle/>
          <a:p>
            <a:r>
              <a:rPr lang="sv-SE"/>
              <a:t>Säkerhetsläget</a:t>
            </a:r>
          </a:p>
        </p:txBody>
      </p:sp>
      <p:sp>
        <p:nvSpPr>
          <p:cNvPr id="3" name="Platshållare för innehåll 2">
            <a:extLst>
              <a:ext uri="{FF2B5EF4-FFF2-40B4-BE49-F238E27FC236}">
                <a16:creationId xmlns:a16="http://schemas.microsoft.com/office/drawing/2014/main" id="{4E155DD5-8FC3-4EF3-B751-241D7F928291}"/>
              </a:ext>
            </a:extLst>
          </p:cNvPr>
          <p:cNvSpPr>
            <a:spLocks noGrp="1"/>
          </p:cNvSpPr>
          <p:nvPr>
            <p:ph idx="1"/>
          </p:nvPr>
        </p:nvSpPr>
        <p:spPr>
          <a:xfrm>
            <a:off x="942975" y="1802962"/>
            <a:ext cx="6877415" cy="4254938"/>
          </a:xfrm>
        </p:spPr>
        <p:txBody>
          <a:bodyPr>
            <a:normAutofit/>
          </a:bodyPr>
          <a:lstStyle/>
          <a:p>
            <a:pPr marL="171450" indent="-171450">
              <a:buFont typeface="Arial" panose="020B0604020202020204" pitchFamily="34" charset="0"/>
              <a:buChar char="•"/>
            </a:pPr>
            <a:r>
              <a:rPr lang="sv-SE" sz="2000" dirty="0"/>
              <a:t>Väpnad konflikt i Ukraina</a:t>
            </a:r>
          </a:p>
          <a:p>
            <a:pPr marL="171450" indent="-171450">
              <a:buFont typeface="Arial" panose="020B0604020202020204" pitchFamily="34" charset="0"/>
              <a:buChar char="•"/>
            </a:pPr>
            <a:endParaRPr lang="sv-SE" sz="2000" dirty="0"/>
          </a:p>
          <a:p>
            <a:pPr marL="171450" indent="-171450"/>
            <a:r>
              <a:rPr lang="sv-SE" sz="2000" dirty="0"/>
              <a:t>Sveriges Nato-anslutning</a:t>
            </a:r>
          </a:p>
          <a:p>
            <a:pPr marL="0" indent="0">
              <a:buNone/>
            </a:pPr>
            <a:endParaRPr lang="sv-SE" sz="2000" dirty="0"/>
          </a:p>
          <a:p>
            <a:pPr marL="171450" indent="-171450">
              <a:buFont typeface="Arial" panose="020B0604020202020204" pitchFamily="34" charset="0"/>
              <a:buChar char="•"/>
            </a:pPr>
            <a:r>
              <a:rPr lang="sv-SE" sz="2000" dirty="0"/>
              <a:t>Regeringen: Försämrat säkerhetsläge</a:t>
            </a:r>
          </a:p>
          <a:p>
            <a:pPr marL="401850" lvl="1" indent="-171450">
              <a:buFont typeface="Arial" panose="020B0604020202020204" pitchFamily="34" charset="0"/>
              <a:buChar char="•"/>
            </a:pPr>
            <a:r>
              <a:rPr lang="sv-SE" sz="2000" dirty="0"/>
              <a:t>Koranbränningar </a:t>
            </a:r>
          </a:p>
          <a:p>
            <a:pPr marL="401850" lvl="1" indent="-171450">
              <a:buFont typeface="Arial" panose="020B0604020202020204" pitchFamily="34" charset="0"/>
              <a:buChar char="•"/>
            </a:pPr>
            <a:r>
              <a:rPr lang="sv-SE" sz="2000" dirty="0"/>
              <a:t>Desinformations- och påverkanskampanjer</a:t>
            </a:r>
          </a:p>
          <a:p>
            <a:pPr marL="401850" lvl="1" indent="-171450">
              <a:buFont typeface="Arial" panose="020B0604020202020204" pitchFamily="34" charset="0"/>
              <a:buChar char="•"/>
            </a:pPr>
            <a:r>
              <a:rPr lang="sv-SE" sz="2000" dirty="0"/>
              <a:t>Höjning av terrorhotnivån</a:t>
            </a:r>
          </a:p>
          <a:p>
            <a:pPr marL="171450" indent="-171450"/>
            <a:endParaRPr lang="sv-SE" sz="2000" dirty="0"/>
          </a:p>
          <a:p>
            <a:r>
              <a:rPr lang="sv-SE" sz="2000" dirty="0"/>
              <a:t>Social oro och dödligt våld:</a:t>
            </a:r>
          </a:p>
          <a:p>
            <a:pPr marL="0" indent="269875">
              <a:buNone/>
            </a:pPr>
            <a:r>
              <a:rPr lang="sv-SE" sz="2000" dirty="0"/>
              <a:t>”Systemhotande brottslighet”</a:t>
            </a:r>
          </a:p>
          <a:p>
            <a:endParaRPr lang="sv-SE" sz="2000" dirty="0"/>
          </a:p>
        </p:txBody>
      </p:sp>
      <p:pic>
        <p:nvPicPr>
          <p:cNvPr id="8" name="Bildobjekt 7">
            <a:extLst>
              <a:ext uri="{FF2B5EF4-FFF2-40B4-BE49-F238E27FC236}">
                <a16:creationId xmlns:a16="http://schemas.microsoft.com/office/drawing/2014/main" id="{B41D5C1C-9869-E2A3-E761-FF87CB0519A4}"/>
              </a:ext>
            </a:extLst>
          </p:cNvPr>
          <p:cNvPicPr>
            <a:picLocks noChangeAspect="1"/>
          </p:cNvPicPr>
          <p:nvPr/>
        </p:nvPicPr>
        <p:blipFill>
          <a:blip r:embed="rId5" cstate="email">
            <a:duotone>
              <a:prstClr val="black"/>
              <a:srgbClr val="FF9933">
                <a:tint val="45000"/>
                <a:satMod val="400000"/>
              </a:srgbClr>
            </a:duotone>
            <a:extLst>
              <a:ext uri="{28A0092B-C50C-407E-A947-70E740481C1C}">
                <a14:useLocalDpi xmlns:a14="http://schemas.microsoft.com/office/drawing/2010/main"/>
              </a:ext>
            </a:extLst>
          </a:blip>
          <a:stretch>
            <a:fillRect/>
          </a:stretch>
        </p:blipFill>
        <p:spPr>
          <a:xfrm rot="626041">
            <a:off x="8391531" y="247014"/>
            <a:ext cx="1827408" cy="2592000"/>
          </a:xfrm>
          <a:prstGeom prst="rect">
            <a:avLst/>
          </a:prstGeom>
          <a:effectLst>
            <a:outerShdw blurRad="50800" dist="50800" dir="2700000" sx="102000" sy="102000" algn="tl" rotWithShape="0">
              <a:prstClr val="black">
                <a:alpha val="40000"/>
              </a:prstClr>
            </a:outerShdw>
          </a:effectLst>
        </p:spPr>
      </p:pic>
      <p:pic>
        <p:nvPicPr>
          <p:cNvPr id="13" name="Bildobjekt 12">
            <a:extLst>
              <a:ext uri="{FF2B5EF4-FFF2-40B4-BE49-F238E27FC236}">
                <a16:creationId xmlns:a16="http://schemas.microsoft.com/office/drawing/2014/main" id="{64E7A942-B7FE-DC41-9E7C-5D8A100406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73414">
            <a:off x="9795474" y="1149240"/>
            <a:ext cx="2294905" cy="2185356"/>
          </a:xfrm>
          <a:prstGeom prst="rect">
            <a:avLst/>
          </a:prstGeom>
          <a:effectLst>
            <a:outerShdw blurRad="50800" dist="50800" dir="2700000" sx="102000" sy="102000" algn="tl" rotWithShape="0">
              <a:prstClr val="black">
                <a:alpha val="40000"/>
              </a:prstClr>
            </a:outerShdw>
          </a:effectLst>
        </p:spPr>
      </p:pic>
      <p:pic>
        <p:nvPicPr>
          <p:cNvPr id="15" name="Bildobjekt 14">
            <a:extLst>
              <a:ext uri="{FF2B5EF4-FFF2-40B4-BE49-F238E27FC236}">
                <a16:creationId xmlns:a16="http://schemas.microsoft.com/office/drawing/2014/main" id="{67452158-8CE5-A10F-5702-D598FFF02857}"/>
              </a:ext>
            </a:extLst>
          </p:cNvPr>
          <p:cNvPicPr>
            <a:picLocks noChangeAspect="1"/>
          </p:cNvPicPr>
          <p:nvPr/>
        </p:nvPicPr>
        <p:blipFill>
          <a:blip r:embed="rId7"/>
          <a:stretch>
            <a:fillRect/>
          </a:stretch>
        </p:blipFill>
        <p:spPr>
          <a:xfrm>
            <a:off x="-2462333" y="-2209870"/>
            <a:ext cx="9048750" cy="1943100"/>
          </a:xfrm>
          <a:prstGeom prst="rect">
            <a:avLst/>
          </a:prstGeom>
          <a:effectLst>
            <a:outerShdw blurRad="50800" dist="50800" dir="2700000" sx="102000" sy="102000" algn="tl" rotWithShape="0">
              <a:prstClr val="black">
                <a:alpha val="40000"/>
              </a:prstClr>
            </a:outerShdw>
          </a:effectLst>
        </p:spPr>
      </p:pic>
    </p:spTree>
    <p:extLst>
      <p:ext uri="{BB962C8B-B14F-4D97-AF65-F5344CB8AC3E}">
        <p14:creationId xmlns:p14="http://schemas.microsoft.com/office/powerpoint/2010/main" val="3205238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9B3E1DE-EEB9-0D72-A0F6-F684CD5CB7EA}"/>
              </a:ext>
            </a:extLst>
          </p:cNvPr>
          <p:cNvPicPr>
            <a:picLocks noChangeAspect="1" noChangeArrowheads="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rot="16881084">
            <a:off x="9393387" y="2450308"/>
            <a:ext cx="1366468" cy="7920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B86969AE-7884-2E6A-9602-F12258609900}"/>
              </a:ext>
            </a:extLst>
          </p:cNvPr>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rot="20142336">
            <a:off x="7732760" y="4880911"/>
            <a:ext cx="1366468" cy="79206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EFC8DB19-0F6E-252B-883F-D9E7426B8547}"/>
              </a:ext>
            </a:extLst>
          </p:cNvPr>
          <p:cNvPicPr>
            <a:picLocks noChangeAspect="1" noChangeArrowheads="1"/>
          </p:cNvPicPr>
          <p:nvPr/>
        </p:nvPicPr>
        <p:blipFill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bwMode="auto">
          <a:xfrm rot="8508698" flipH="1" flipV="1">
            <a:off x="4263828" y="2860560"/>
            <a:ext cx="1475844" cy="6342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6785F45C-48C9-382E-95B7-6479D4434CAF}"/>
              </a:ext>
            </a:extLst>
          </p:cNvPr>
          <p:cNvPicPr>
            <a:picLocks noChangeAspect="1" noChangeArrowheads="1"/>
          </p:cNvPicPr>
          <p:nvPr/>
        </p:nvPicPr>
        <p:blipFill rotWithShape="1">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rot="5652443">
            <a:off x="7036484" y="2687867"/>
            <a:ext cx="1189978" cy="4604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507D06A2-ED24-3230-B478-11E0E6E615A2}"/>
              </a:ext>
            </a:extLst>
          </p:cNvPr>
          <p:cNvPicPr>
            <a:picLocks noChangeAspect="1" noChangeArrowheads="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5577611" y="783007"/>
            <a:ext cx="1366468" cy="79206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D5C527A6-96DB-4592-C8F3-9BA55A4ADDB6}"/>
              </a:ext>
            </a:extLst>
          </p:cNvPr>
          <p:cNvPicPr>
            <a:picLocks noChangeAspect="1" noChangeArrowheads="1"/>
          </p:cNvPicPr>
          <p:nvPr/>
        </p:nvPicPr>
        <p:blipFill rotWithShape="1">
          <a:blip r:embed="rId7"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2268983" y="3676461"/>
            <a:ext cx="1313328" cy="50813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CA7AFEB3-5E33-5216-410B-32063E425BFF}"/>
              </a:ext>
            </a:extLst>
          </p:cNvPr>
          <p:cNvPicPr>
            <a:picLocks noChangeAspect="1" noChangeArrowheads="1"/>
          </p:cNvPicPr>
          <p:nvPr/>
        </p:nvPicPr>
        <p:blipFill rotWithShape="1">
          <a:blip r:embed="rId8"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rot="4805952">
            <a:off x="251131" y="1850526"/>
            <a:ext cx="1023529" cy="495991"/>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A4A06370-9B75-7DDA-59B9-FA7DFB98CA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43328" y="3177683"/>
            <a:ext cx="1513238" cy="2160000"/>
          </a:xfrm>
          <a:prstGeom prst="rect">
            <a:avLst/>
          </a:prstGeom>
          <a:effectLst>
            <a:outerShdw blurRad="50800" dist="50800" dir="2700000" sx="102000" sy="102000" algn="tl" rotWithShape="0">
              <a:prstClr val="black">
                <a:alpha val="40000"/>
              </a:prstClr>
            </a:outerShdw>
          </a:effectLst>
        </p:spPr>
      </p:pic>
      <p:pic>
        <p:nvPicPr>
          <p:cNvPr id="11" name="Bildobjekt 10">
            <a:extLst>
              <a:ext uri="{FF2B5EF4-FFF2-40B4-BE49-F238E27FC236}">
                <a16:creationId xmlns:a16="http://schemas.microsoft.com/office/drawing/2014/main" id="{DE10859C-D120-FDA5-39C6-804708CBBC3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992299">
            <a:off x="9758651" y="3655272"/>
            <a:ext cx="2293416" cy="1106117"/>
          </a:xfrm>
          <a:prstGeom prst="rect">
            <a:avLst/>
          </a:prstGeom>
          <a:effectLst>
            <a:outerShdw blurRad="50800" dist="50800" dir="2700000" sx="102000" sy="102000" algn="tl" rotWithShape="0">
              <a:prstClr val="black">
                <a:alpha val="40000"/>
              </a:prstClr>
            </a:outerShdw>
          </a:effectLst>
        </p:spPr>
      </p:pic>
      <p:pic>
        <p:nvPicPr>
          <p:cNvPr id="5" name="Bildobjekt 4">
            <a:extLst>
              <a:ext uri="{FF2B5EF4-FFF2-40B4-BE49-F238E27FC236}">
                <a16:creationId xmlns:a16="http://schemas.microsoft.com/office/drawing/2014/main" id="{33051F6E-3440-6B64-66BD-4B7252CA9A3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92195">
            <a:off x="3678378" y="3592750"/>
            <a:ext cx="1512000" cy="2160000"/>
          </a:xfrm>
          <a:prstGeom prst="rect">
            <a:avLst/>
          </a:prstGeom>
          <a:effectLst>
            <a:outerShdw blurRad="50800" dist="50800" dir="2700000" sx="102000" sy="102000" algn="tl" rotWithShape="0">
              <a:prstClr val="black">
                <a:alpha val="40000"/>
              </a:prstClr>
            </a:outerShdw>
          </a:effectLst>
        </p:spPr>
      </p:pic>
      <p:pic>
        <p:nvPicPr>
          <p:cNvPr id="7" name="Bildobjekt 6">
            <a:extLst>
              <a:ext uri="{FF2B5EF4-FFF2-40B4-BE49-F238E27FC236}">
                <a16:creationId xmlns:a16="http://schemas.microsoft.com/office/drawing/2014/main" id="{E45E6F86-ACFD-A8C3-7F1B-F4F74C8534D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55762" y="4866617"/>
            <a:ext cx="1446594" cy="1660664"/>
          </a:xfrm>
          <a:prstGeom prst="rect">
            <a:avLst/>
          </a:prstGeom>
          <a:effectLst>
            <a:outerShdw blurRad="50800" dist="50800" dir="2700000" sx="102000" sy="102000" algn="tl" rotWithShape="0">
              <a:prstClr val="black">
                <a:alpha val="40000"/>
              </a:prstClr>
            </a:outerShdw>
          </a:effectLst>
        </p:spPr>
      </p:pic>
      <p:pic>
        <p:nvPicPr>
          <p:cNvPr id="10" name="Bildobjekt 9">
            <a:extLst>
              <a:ext uri="{FF2B5EF4-FFF2-40B4-BE49-F238E27FC236}">
                <a16:creationId xmlns:a16="http://schemas.microsoft.com/office/drawing/2014/main" id="{45A7BE36-0661-FAFA-8923-41777406D4E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474479">
            <a:off x="853104" y="2307755"/>
            <a:ext cx="1528567" cy="2160000"/>
          </a:xfrm>
          <a:prstGeom prst="rect">
            <a:avLst/>
          </a:prstGeom>
          <a:solidFill>
            <a:schemeClr val="bg1"/>
          </a:solidFill>
          <a:ln>
            <a:noFill/>
          </a:ln>
          <a:effectLst>
            <a:outerShdw blurRad="292100" dist="139700" dir="2700000" algn="tl" rotWithShape="0">
              <a:srgbClr val="333333">
                <a:alpha val="65000"/>
              </a:srgbClr>
            </a:outerShdw>
          </a:effectLst>
        </p:spPr>
      </p:pic>
      <p:pic>
        <p:nvPicPr>
          <p:cNvPr id="14" name="Bildobjekt 13">
            <a:extLst>
              <a:ext uri="{FF2B5EF4-FFF2-40B4-BE49-F238E27FC236}">
                <a16:creationId xmlns:a16="http://schemas.microsoft.com/office/drawing/2014/main" id="{A82F7AE2-77B2-5E3F-1662-A023F6FD9A1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425881">
            <a:off x="7108664" y="228991"/>
            <a:ext cx="1359563" cy="1980171"/>
          </a:xfrm>
          <a:prstGeom prst="rect">
            <a:avLst/>
          </a:prstGeom>
          <a:effectLst>
            <a:outerShdw blurRad="50800" dist="50800" dir="2700000" sx="102000" sy="102000" algn="tl" rotWithShape="0">
              <a:prstClr val="black">
                <a:alpha val="40000"/>
              </a:prstClr>
            </a:outerShdw>
          </a:effectLst>
        </p:spPr>
      </p:pic>
      <p:pic>
        <p:nvPicPr>
          <p:cNvPr id="15" name="Bildobjekt 14">
            <a:extLst>
              <a:ext uri="{FF2B5EF4-FFF2-40B4-BE49-F238E27FC236}">
                <a16:creationId xmlns:a16="http://schemas.microsoft.com/office/drawing/2014/main" id="{9B4A5984-D9D5-4142-A398-18AA0EC2D09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438789">
            <a:off x="4488623" y="752639"/>
            <a:ext cx="1290025" cy="1817956"/>
          </a:xfrm>
          <a:prstGeom prst="rect">
            <a:avLst/>
          </a:prstGeom>
          <a:effectLst>
            <a:outerShdw blurRad="50800" dist="50800" dir="2700000" sx="102000" sy="102000" algn="tl" rotWithShape="0">
              <a:prstClr val="black">
                <a:alpha val="40000"/>
              </a:prstClr>
            </a:outerShdw>
          </a:effectLst>
        </p:spPr>
      </p:pic>
      <p:pic>
        <p:nvPicPr>
          <p:cNvPr id="24" name="Bildobjekt 23">
            <a:extLst>
              <a:ext uri="{FF2B5EF4-FFF2-40B4-BE49-F238E27FC236}">
                <a16:creationId xmlns:a16="http://schemas.microsoft.com/office/drawing/2014/main" id="{079CC072-81CB-179C-198A-9605EC235D7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rot="508693">
            <a:off x="6474171" y="3482637"/>
            <a:ext cx="1512388" cy="2160000"/>
          </a:xfrm>
          <a:prstGeom prst="rect">
            <a:avLst/>
          </a:prstGeom>
          <a:effectLst>
            <a:outerShdw blurRad="50800" dist="50800" dir="2700000" sx="102000" sy="102000" algn="tl" rotWithShape="0">
              <a:prstClr val="black">
                <a:alpha val="40000"/>
              </a:prstClr>
            </a:outerShdw>
          </a:effectLst>
        </p:spPr>
      </p:pic>
      <p:pic>
        <p:nvPicPr>
          <p:cNvPr id="32" name="Bildobjekt 31">
            <a:extLst>
              <a:ext uri="{FF2B5EF4-FFF2-40B4-BE49-F238E27FC236}">
                <a16:creationId xmlns:a16="http://schemas.microsoft.com/office/drawing/2014/main" id="{6F44DE79-80EE-3F1E-8E6F-7F731821A3BD}"/>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422981">
            <a:off x="84973" y="225792"/>
            <a:ext cx="2160000" cy="1517764"/>
          </a:xfrm>
          <a:prstGeom prst="rect">
            <a:avLst/>
          </a:prstGeom>
          <a:effectLst>
            <a:outerShdw blurRad="50800" dist="50800" dir="2700000" sx="102000" sy="102000" algn="tl" rotWithShape="0">
              <a:prstClr val="black">
                <a:alpha val="40000"/>
              </a:prstClr>
            </a:outerShdw>
          </a:effectLst>
        </p:spPr>
      </p:pic>
      <p:pic>
        <p:nvPicPr>
          <p:cNvPr id="66" name="Bildobjekt 65">
            <a:extLst>
              <a:ext uri="{FF2B5EF4-FFF2-40B4-BE49-F238E27FC236}">
                <a16:creationId xmlns:a16="http://schemas.microsoft.com/office/drawing/2014/main" id="{BFC5B2CB-885B-3B91-F148-20B12AE2A65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rot="20969368">
            <a:off x="631633" y="1423217"/>
            <a:ext cx="1188025" cy="790420"/>
          </a:xfrm>
          <a:prstGeom prst="rect">
            <a:avLst/>
          </a:prstGeom>
          <a:ln>
            <a:noFill/>
          </a:ln>
          <a:effectLst>
            <a:outerShdw blurRad="292100" dist="139700" dir="2700000" algn="tl" rotWithShape="0">
              <a:srgbClr val="333333">
                <a:alpha val="65000"/>
              </a:srgbClr>
            </a:outerShdw>
          </a:effectLst>
        </p:spPr>
      </p:pic>
      <p:pic>
        <p:nvPicPr>
          <p:cNvPr id="67" name="Bildobjekt 66">
            <a:extLst>
              <a:ext uri="{FF2B5EF4-FFF2-40B4-BE49-F238E27FC236}">
                <a16:creationId xmlns:a16="http://schemas.microsoft.com/office/drawing/2014/main" id="{371DF050-3B10-E050-7B4E-1B066B0A2BF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rot="596101">
            <a:off x="2068595" y="4065762"/>
            <a:ext cx="1187406" cy="792000"/>
          </a:xfrm>
          <a:prstGeom prst="rect">
            <a:avLst/>
          </a:prstGeom>
          <a:ln>
            <a:noFill/>
          </a:ln>
          <a:effectLst>
            <a:outerShdw blurRad="292100" dist="139700" dir="2700000" algn="tl" rotWithShape="0">
              <a:srgbClr val="333333">
                <a:alpha val="65000"/>
              </a:srgbClr>
            </a:outerShdw>
          </a:effectLst>
        </p:spPr>
      </p:pic>
      <p:pic>
        <p:nvPicPr>
          <p:cNvPr id="68" name="Platshållare för bild 4">
            <a:extLst>
              <a:ext uri="{FF2B5EF4-FFF2-40B4-BE49-F238E27FC236}">
                <a16:creationId xmlns:a16="http://schemas.microsoft.com/office/drawing/2014/main" id="{AF8B052E-D974-8B48-73A2-682EA2A15B93}"/>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rot="932359">
            <a:off x="3467129" y="3394804"/>
            <a:ext cx="1208742" cy="792000"/>
          </a:xfrm>
          <a:prstGeom prst="rect">
            <a:avLst/>
          </a:prstGeom>
          <a:ln>
            <a:noFill/>
          </a:ln>
          <a:effectLst>
            <a:outerShdw blurRad="292100" dist="139700" dir="2700000" algn="tl" rotWithShape="0">
              <a:srgbClr val="333333">
                <a:alpha val="65000"/>
              </a:srgbClr>
            </a:outerShdw>
          </a:effectLst>
        </p:spPr>
      </p:pic>
      <p:pic>
        <p:nvPicPr>
          <p:cNvPr id="69" name="Bildobjekt 68">
            <a:extLst>
              <a:ext uri="{FF2B5EF4-FFF2-40B4-BE49-F238E27FC236}">
                <a16:creationId xmlns:a16="http://schemas.microsoft.com/office/drawing/2014/main" id="{C2CB2F5E-F8BD-2DC9-893B-6920B5B2B0D0}"/>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997777" y="1284148"/>
            <a:ext cx="1188000" cy="792000"/>
          </a:xfrm>
          <a:prstGeom prst="rect">
            <a:avLst/>
          </a:prstGeom>
          <a:effectLst>
            <a:outerShdw blurRad="50800" dist="76200" dir="2400000" sx="102000" sy="102000" algn="tl" rotWithShape="0">
              <a:prstClr val="black">
                <a:alpha val="40000"/>
              </a:prstClr>
            </a:outerShdw>
          </a:effectLst>
        </p:spPr>
      </p:pic>
      <p:pic>
        <p:nvPicPr>
          <p:cNvPr id="70" name="Platshållare för innehåll 3">
            <a:extLst>
              <a:ext uri="{FF2B5EF4-FFF2-40B4-BE49-F238E27FC236}">
                <a16:creationId xmlns:a16="http://schemas.microsoft.com/office/drawing/2014/main" id="{47A31938-0D40-B6E6-5924-4F7D492DBA69}"/>
              </a:ext>
            </a:extLst>
          </p:cNvPr>
          <p:cNvPicPr>
            <a:picLocks noGrp="1" noChangeAspect="1"/>
          </p:cNvPicPr>
          <p:nvPr>
            <p:ph idx="1"/>
          </p:nvPr>
        </p:nvPicPr>
        <p:blipFill>
          <a:blip r:embed="rId22" cstate="email">
            <a:extLst>
              <a:ext uri="{28A0092B-C50C-407E-A947-70E740481C1C}">
                <a14:useLocalDpi xmlns:a14="http://schemas.microsoft.com/office/drawing/2010/main"/>
              </a:ext>
            </a:extLst>
          </a:blip>
          <a:stretch>
            <a:fillRect/>
          </a:stretch>
        </p:blipFill>
        <p:spPr>
          <a:xfrm rot="21408502">
            <a:off x="8712467" y="5192799"/>
            <a:ext cx="1186719" cy="792000"/>
          </a:xfrm>
          <a:prstGeom prst="rect">
            <a:avLst/>
          </a:prstGeom>
          <a:effectLst>
            <a:outerShdw blurRad="50800" dist="76200" dir="2400000" sx="102000" sy="102000" algn="tl" rotWithShape="0">
              <a:prstClr val="black">
                <a:alpha val="40000"/>
              </a:prstClr>
            </a:outerShdw>
          </a:effectLst>
        </p:spPr>
      </p:pic>
      <p:pic>
        <p:nvPicPr>
          <p:cNvPr id="2" name="Bildobjekt 1">
            <a:extLst>
              <a:ext uri="{FF2B5EF4-FFF2-40B4-BE49-F238E27FC236}">
                <a16:creationId xmlns:a16="http://schemas.microsoft.com/office/drawing/2014/main" id="{CA82F4AB-7067-DEAF-81C5-21BB13E4D90B}"/>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rot="420000">
            <a:off x="9977436" y="24821"/>
            <a:ext cx="1783795" cy="2533635"/>
          </a:xfrm>
          <a:prstGeom prst="rect">
            <a:avLst/>
          </a:prstGeom>
          <a:effectLst>
            <a:outerShdw blurRad="50800" dist="50800" dir="2700000" sx="102000" sy="102000" algn="tl" rotWithShape="0">
              <a:prstClr val="black">
                <a:alpha val="40000"/>
              </a:prstClr>
            </a:outerShdw>
          </a:effectLst>
        </p:spPr>
      </p:pic>
    </p:spTree>
    <p:extLst>
      <p:ext uri="{BB962C8B-B14F-4D97-AF65-F5344CB8AC3E}">
        <p14:creationId xmlns:p14="http://schemas.microsoft.com/office/powerpoint/2010/main" val="26576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par>
                                <p:cTn id="33" presetID="10" presetClass="entr" presetSubtype="0" fill="hold" nodeType="withEffect">
                                  <p:stCondLst>
                                    <p:cond delay="75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par>
                                <p:cTn id="84" presetID="10" presetClass="entr" presetSubtype="0" fill="hold"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500"/>
                                        <p:tgtEl>
                                          <p:spTgt spid="7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childTnLst>
                                </p:cTn>
                              </p:par>
                              <p:par>
                                <p:cTn id="92" presetID="42"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1000"/>
                                        <p:tgtEl>
                                          <p:spTgt spid="11"/>
                                        </p:tgtEl>
                                      </p:cBhvr>
                                    </p:animEffect>
                                    <p:anim calcmode="lin" valueType="num">
                                      <p:cBhvr>
                                        <p:cTn id="95" dur="1000" fill="hold"/>
                                        <p:tgtEl>
                                          <p:spTgt spid="11"/>
                                        </p:tgtEl>
                                        <p:attrNameLst>
                                          <p:attrName>ppt_x</p:attrName>
                                        </p:attrNameLst>
                                      </p:cBhvr>
                                      <p:tavLst>
                                        <p:tav tm="0">
                                          <p:val>
                                            <p:strVal val="#ppt_x"/>
                                          </p:val>
                                        </p:tav>
                                        <p:tav tm="100000">
                                          <p:val>
                                            <p:strVal val="#ppt_x"/>
                                          </p:val>
                                        </p:tav>
                                      </p:tavLst>
                                    </p:anim>
                                    <p:anim calcmode="lin" valueType="num">
                                      <p:cBhvr>
                                        <p:cTn id="9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fade">
                                      <p:cBhvr>
                                        <p:cTn id="101" dur="500"/>
                                        <p:tgtEl>
                                          <p:spTgt spid="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fade">
                                      <p:cBhvr>
                                        <p:cTn id="10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4B9464-436B-EBFD-476B-9F0CA2262172}"/>
              </a:ext>
            </a:extLst>
          </p:cNvPr>
          <p:cNvSpPr>
            <a:spLocks noGrp="1"/>
          </p:cNvSpPr>
          <p:nvPr>
            <p:ph type="title"/>
          </p:nvPr>
        </p:nvSpPr>
        <p:spPr/>
        <p:txBody>
          <a:bodyPr/>
          <a:lstStyle/>
          <a:p>
            <a:r>
              <a:rPr lang="sv-SE"/>
              <a:t>Lärdomar från Ukraina</a:t>
            </a:r>
          </a:p>
        </p:txBody>
      </p:sp>
      <p:sp>
        <p:nvSpPr>
          <p:cNvPr id="3" name="Platshållare för innehåll 2">
            <a:extLst>
              <a:ext uri="{FF2B5EF4-FFF2-40B4-BE49-F238E27FC236}">
                <a16:creationId xmlns:a16="http://schemas.microsoft.com/office/drawing/2014/main" id="{60ADF597-1375-5B60-C1EC-020F54FB093E}"/>
              </a:ext>
            </a:extLst>
          </p:cNvPr>
          <p:cNvSpPr>
            <a:spLocks noGrp="1"/>
          </p:cNvSpPr>
          <p:nvPr>
            <p:ph idx="1"/>
          </p:nvPr>
        </p:nvSpPr>
        <p:spPr/>
        <p:txBody>
          <a:bodyPr>
            <a:normAutofit/>
          </a:bodyPr>
          <a:lstStyle/>
          <a:p>
            <a:pPr lvl="0">
              <a:spcAft>
                <a:spcPts val="600"/>
              </a:spcAft>
            </a:pPr>
            <a:r>
              <a:rPr lang="sv-SE" sz="2000">
                <a:effectLst/>
                <a:latin typeface="+mj-lt"/>
                <a:ea typeface="Times New Roman" panose="02020603050405020304" pitchFamily="18" charset="0"/>
              </a:rPr>
              <a:t>Rekrytering och frivilliga</a:t>
            </a:r>
          </a:p>
          <a:p>
            <a:pPr lvl="0">
              <a:spcAft>
                <a:spcPts val="600"/>
              </a:spcAft>
            </a:pPr>
            <a:r>
              <a:rPr lang="sv-SE" sz="2000">
                <a:latin typeface="+mj-lt"/>
                <a:ea typeface="Times New Roman" panose="02020603050405020304" pitchFamily="18" charset="0"/>
              </a:rPr>
              <a:t>Samverkan med offentliga aktörer</a:t>
            </a:r>
          </a:p>
          <a:p>
            <a:pPr lvl="0">
              <a:spcAft>
                <a:spcPts val="600"/>
              </a:spcAft>
            </a:pPr>
            <a:r>
              <a:rPr lang="sv-SE" sz="2000">
                <a:effectLst/>
                <a:latin typeface="+mj-lt"/>
                <a:ea typeface="Times New Roman" panose="02020603050405020304" pitchFamily="18" charset="0"/>
              </a:rPr>
              <a:t>Samordning av frivilligsektorn</a:t>
            </a:r>
          </a:p>
          <a:p>
            <a:pPr lvl="0">
              <a:spcAft>
                <a:spcPts val="600"/>
              </a:spcAft>
            </a:pPr>
            <a:r>
              <a:rPr lang="sv-SE" sz="2000">
                <a:latin typeface="+mj-lt"/>
                <a:ea typeface="Calibri" panose="020F0502020204030204" pitchFamily="34" charset="0"/>
              </a:rPr>
              <a:t>Logistik </a:t>
            </a:r>
            <a:endParaRPr lang="sv-SE" sz="2000">
              <a:effectLst/>
              <a:latin typeface="+mj-lt"/>
              <a:ea typeface="Calibri" panose="020F0502020204030204" pitchFamily="34" charset="0"/>
            </a:endParaRPr>
          </a:p>
        </p:txBody>
      </p:sp>
      <p:pic>
        <p:nvPicPr>
          <p:cNvPr id="6" name="Bildobjekt 5">
            <a:extLst>
              <a:ext uri="{FF2B5EF4-FFF2-40B4-BE49-F238E27FC236}">
                <a16:creationId xmlns:a16="http://schemas.microsoft.com/office/drawing/2014/main" id="{A028E077-8E76-82FC-E63E-6C3151BBB5F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272283">
            <a:off x="7661637" y="842012"/>
            <a:ext cx="4629150" cy="2590851"/>
          </a:xfrm>
          <a:prstGeom prst="rect">
            <a:avLst/>
          </a:prstGeom>
          <a:effectLst>
            <a:outerShdw blurRad="50800" dist="50800" dir="2700000" sx="102000" sy="102000" algn="tl" rotWithShape="0">
              <a:prstClr val="black">
                <a:alpha val="40000"/>
              </a:prstClr>
            </a:outerShdw>
          </a:effectLst>
        </p:spPr>
      </p:pic>
      <p:pic>
        <p:nvPicPr>
          <p:cNvPr id="1026" name="Bildobjekt 8">
            <a:extLst>
              <a:ext uri="{FF2B5EF4-FFF2-40B4-BE49-F238E27FC236}">
                <a16:creationId xmlns:a16="http://schemas.microsoft.com/office/drawing/2014/main" id="{38C57D9D-6004-5C88-F1E2-8FF8BEB51C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377138">
            <a:off x="7157190" y="3328040"/>
            <a:ext cx="3450016" cy="2620861"/>
          </a:xfrm>
          <a:prstGeom prst="rect">
            <a:avLst/>
          </a:prstGeom>
          <a:effectLst>
            <a:outerShdw blurRad="50800" dist="508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25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p:txBody>
          <a:bodyPr/>
          <a:lstStyle/>
          <a:p>
            <a:r>
              <a:rPr lang="sv-SE"/>
              <a:t>Kan det bli krig i Sverige?</a:t>
            </a:r>
          </a:p>
        </p:txBody>
      </p:sp>
      <p:pic>
        <p:nvPicPr>
          <p:cNvPr id="4" name="Bildobjekt 3">
            <a:extLst>
              <a:ext uri="{FF2B5EF4-FFF2-40B4-BE49-F238E27FC236}">
                <a16:creationId xmlns:a16="http://schemas.microsoft.com/office/drawing/2014/main" id="{18EEAC3F-76A8-92C9-0909-1555F6B8E922}"/>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1340981">
            <a:off x="774135" y="1992620"/>
            <a:ext cx="5175504" cy="4066467"/>
          </a:xfrm>
          <a:prstGeom prst="rect">
            <a:avLst/>
          </a:prstGeom>
        </p:spPr>
      </p:pic>
      <p:pic>
        <p:nvPicPr>
          <p:cNvPr id="1026" name="Picture 2" descr="Arctic political map | GRID-Arendal">
            <a:extLst>
              <a:ext uri="{FF2B5EF4-FFF2-40B4-BE49-F238E27FC236}">
                <a16:creationId xmlns:a16="http://schemas.microsoft.com/office/drawing/2014/main" id="{3C50AE4F-7878-DBCB-EA93-A06BD1441504}"/>
              </a:ext>
            </a:extLst>
          </p:cNvP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86396" y="1596763"/>
            <a:ext cx="4518451" cy="444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5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DBB7B-C089-4AC1-A2B8-E2767B45998E}"/>
              </a:ext>
            </a:extLst>
          </p:cNvPr>
          <p:cNvSpPr>
            <a:spLocks noGrp="1"/>
          </p:cNvSpPr>
          <p:nvPr>
            <p:ph type="ctrTitle"/>
          </p:nvPr>
        </p:nvSpPr>
        <p:spPr/>
        <p:txBody>
          <a:bodyPr>
            <a:normAutofit/>
          </a:bodyPr>
          <a:lstStyle/>
          <a:p>
            <a:r>
              <a:rPr lang="sv-SE">
                <a:cs typeface="Arial"/>
              </a:rPr>
              <a:t>World café kring</a:t>
            </a:r>
            <a:br>
              <a:rPr lang="sv-SE">
                <a:cs typeface="Arial"/>
              </a:rPr>
            </a:br>
            <a:r>
              <a:rPr lang="sv-SE" sz="2200" b="0">
                <a:cs typeface="Arial"/>
              </a:rPr>
              <a:t>- Samverkan med näringslivet</a:t>
            </a:r>
            <a:br>
              <a:rPr lang="sv-SE" sz="2200" b="0">
                <a:cs typeface="Arial"/>
              </a:rPr>
            </a:br>
            <a:r>
              <a:rPr lang="sv-SE" sz="2200" b="0">
                <a:cs typeface="Arial"/>
              </a:rPr>
              <a:t>- Samverkan med offentlig aktör</a:t>
            </a:r>
            <a:br>
              <a:rPr lang="sv-SE" sz="2200" b="0">
                <a:cs typeface="Arial"/>
              </a:rPr>
            </a:br>
            <a:r>
              <a:rPr lang="sv-SE" sz="2200" b="0">
                <a:cs typeface="Arial"/>
              </a:rPr>
              <a:t>- Samverkan i skarp insats</a:t>
            </a:r>
            <a:br>
              <a:rPr lang="sv-SE" sz="2200" b="0">
                <a:cs typeface="Arial"/>
              </a:rPr>
            </a:br>
            <a:r>
              <a:rPr lang="sv-SE" sz="2200" b="0">
                <a:cs typeface="Arial"/>
              </a:rPr>
              <a:t>- Samverkan i övning</a:t>
            </a:r>
            <a:endParaRPr lang="sv-SE">
              <a:cs typeface="Arial"/>
            </a:endParaRPr>
          </a:p>
        </p:txBody>
      </p:sp>
    </p:spTree>
    <p:extLst>
      <p:ext uri="{BB962C8B-B14F-4D97-AF65-F5344CB8AC3E}">
        <p14:creationId xmlns:p14="http://schemas.microsoft.com/office/powerpoint/2010/main" val="3827327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FF79D90-CB89-86A1-93EF-22EC73343393}"/>
              </a:ext>
            </a:extLst>
          </p:cNvPr>
          <p:cNvSpPr>
            <a:spLocks noGrp="1"/>
          </p:cNvSpPr>
          <p:nvPr>
            <p:ph sz="half" idx="1"/>
          </p:nvPr>
        </p:nvSpPr>
        <p:spPr>
          <a:xfrm>
            <a:off x="772531" y="258613"/>
            <a:ext cx="4647658" cy="5658133"/>
          </a:xfrm>
        </p:spPr>
        <p:txBody>
          <a:bodyPr vert="horz" lIns="91440" tIns="45720" rIns="91440" bIns="45720" rtlCol="0" anchor="t">
            <a:normAutofit/>
          </a:bodyPr>
          <a:lstStyle/>
          <a:p>
            <a:pPr marL="0" indent="0">
              <a:buNone/>
            </a:pPr>
            <a:r>
              <a:rPr lang="sv-SE" sz="1400" b="1">
                <a:cs typeface="Arial"/>
              </a:rPr>
              <a:t>Samverkan med näringslivet</a:t>
            </a:r>
          </a:p>
          <a:p>
            <a:pPr marL="229870" indent="-229870"/>
            <a:r>
              <a:rPr lang="sv-SE" sz="1200">
                <a:ea typeface="+mn-lt"/>
                <a:cs typeface="+mn-lt"/>
              </a:rPr>
              <a:t>Vill nå unga </a:t>
            </a:r>
          </a:p>
          <a:p>
            <a:pPr marL="229870" indent="-229870"/>
            <a:r>
              <a:rPr lang="sv-SE" sz="1200">
                <a:ea typeface="+mn-lt"/>
                <a:cs typeface="+mn-lt"/>
              </a:rPr>
              <a:t>Nå företag genom kommersiell Första hjälpen</a:t>
            </a:r>
          </a:p>
          <a:p>
            <a:pPr marL="229870" indent="-229870"/>
            <a:r>
              <a:rPr lang="sv-SE" sz="1200">
                <a:ea typeface="+mn-lt"/>
                <a:cs typeface="+mn-lt"/>
              </a:rPr>
              <a:t>Behov av att skriva/få till avtal samverkan med offentlig sektor och företag. Långsiktighet</a:t>
            </a:r>
          </a:p>
          <a:p>
            <a:pPr marL="229870" indent="-229870"/>
            <a:r>
              <a:rPr lang="sv-SE" sz="1200">
                <a:ea typeface="+mn-lt"/>
                <a:cs typeface="+mn-lt"/>
              </a:rPr>
              <a:t>Bjuda in sig till företagarorganisation</a:t>
            </a:r>
          </a:p>
          <a:p>
            <a:pPr marL="229870" indent="-229870"/>
            <a:r>
              <a:rPr lang="sv-SE" sz="1200">
                <a:ea typeface="+mn-lt"/>
                <a:cs typeface="+mn-lt"/>
              </a:rPr>
              <a:t>Vill ha mer samverkan med företag + RKUF</a:t>
            </a:r>
          </a:p>
          <a:p>
            <a:pPr marL="229870" indent="-229870"/>
            <a:r>
              <a:rPr lang="sv-SE" sz="1200">
                <a:ea typeface="+mn-lt"/>
                <a:cs typeface="+mn-lt"/>
              </a:rPr>
              <a:t>Risk: att samma personer behövs på olika platser</a:t>
            </a:r>
            <a:br>
              <a:rPr lang="sv-SE" sz="1200">
                <a:ea typeface="+mn-lt"/>
                <a:cs typeface="+mn-lt"/>
              </a:rPr>
            </a:br>
            <a:r>
              <a:rPr lang="sv-SE" sz="1200">
                <a:ea typeface="+mn-lt"/>
                <a:cs typeface="+mn-lt"/>
              </a:rPr>
              <a:t> Lösning: Tydliggöra att alla har EN uppgift i beredskapen. </a:t>
            </a:r>
            <a:br>
              <a:rPr lang="sv-SE" sz="1200">
                <a:ea typeface="+mn-lt"/>
                <a:cs typeface="+mn-lt"/>
              </a:rPr>
            </a:br>
            <a:r>
              <a:rPr lang="sv-SE" sz="1200">
                <a:ea typeface="+mn-lt"/>
                <a:cs typeface="+mn-lt"/>
              </a:rPr>
              <a:t>Ledarskapsträning</a:t>
            </a:r>
            <a:br>
              <a:rPr lang="sv-SE" sz="1200">
                <a:ea typeface="+mn-lt"/>
                <a:cs typeface="+mn-lt"/>
              </a:rPr>
            </a:br>
            <a:r>
              <a:rPr lang="sv-SE" sz="1200">
                <a:ea typeface="+mn-lt"/>
                <a:cs typeface="+mn-lt"/>
              </a:rPr>
              <a:t> Företag: Ha avtal mellan arbetsgivare och ex </a:t>
            </a:r>
            <a:r>
              <a:rPr lang="sv-SE" sz="1200" err="1">
                <a:ea typeface="+mn-lt"/>
                <a:cs typeface="+mn-lt"/>
              </a:rPr>
              <a:t>frivilligorg</a:t>
            </a:r>
            <a:r>
              <a:rPr lang="sv-SE" sz="1200">
                <a:ea typeface="+mn-lt"/>
                <a:cs typeface="+mn-lt"/>
              </a:rPr>
              <a:t> går under vilka premisser, Det kan ej ligga på enskilda anställda</a:t>
            </a:r>
          </a:p>
          <a:p>
            <a:pPr marL="229870" indent="-229870"/>
            <a:r>
              <a:rPr lang="sv-SE" sz="1200">
                <a:ea typeface="+mn-lt"/>
                <a:cs typeface="+mn-lt"/>
              </a:rPr>
              <a:t>Var finns de unga? Inte bara i skolan</a:t>
            </a:r>
            <a:br>
              <a:rPr lang="sv-SE" sz="1200">
                <a:ea typeface="+mn-lt"/>
                <a:cs typeface="+mn-lt"/>
              </a:rPr>
            </a:br>
            <a:r>
              <a:rPr lang="sv-SE" sz="1200" b="1">
                <a:ea typeface="+mn-lt"/>
                <a:cs typeface="+mn-lt"/>
              </a:rPr>
              <a:t> </a:t>
            </a:r>
            <a:br>
              <a:rPr lang="sv-SE" sz="1200" b="1">
                <a:ea typeface="+mn-lt"/>
                <a:cs typeface="+mn-lt"/>
              </a:rPr>
            </a:br>
            <a:r>
              <a:rPr lang="sv-SE" sz="1400" b="1">
                <a:ea typeface="+mn-lt"/>
                <a:cs typeface="+mn-lt"/>
              </a:rPr>
              <a:t>Samverkan med offentlig aktör</a:t>
            </a:r>
          </a:p>
          <a:p>
            <a:pPr marL="229870" indent="-229870"/>
            <a:r>
              <a:rPr lang="sv-SE" sz="1200">
                <a:ea typeface="+mn-lt"/>
                <a:cs typeface="+mn-lt"/>
              </a:rPr>
              <a:t>Finansiering/Samarbetet nationellt: </a:t>
            </a:r>
            <a:br>
              <a:rPr lang="sv-SE" sz="1200">
                <a:ea typeface="+mn-lt"/>
                <a:cs typeface="+mn-lt"/>
              </a:rPr>
            </a:br>
            <a:r>
              <a:rPr lang="sv-SE" sz="1200">
                <a:ea typeface="+mn-lt"/>
                <a:cs typeface="+mn-lt"/>
              </a:rPr>
              <a:t>MSB, kriminalvården, MUCF, Socialstyrelsen, FHS, </a:t>
            </a:r>
            <a:r>
              <a:rPr lang="sv-SE" sz="1200" err="1">
                <a:ea typeface="+mn-lt"/>
                <a:cs typeface="+mn-lt"/>
              </a:rPr>
              <a:t>justitiedep</a:t>
            </a:r>
            <a:r>
              <a:rPr lang="sv-SE" sz="1200">
                <a:ea typeface="+mn-lt"/>
                <a:cs typeface="+mn-lt"/>
              </a:rPr>
              <a:t>, SIDA, UD, Länsstyrelser, Civo, jordbruksverket, regionerna, Försvarsmakterna, Försvarshögskolan, Myndigheten psykologiskt försvar, etc.</a:t>
            </a:r>
          </a:p>
          <a:p>
            <a:pPr marL="229870" indent="-229870"/>
            <a:r>
              <a:rPr lang="sv-SE" sz="1200">
                <a:ea typeface="+mn-lt"/>
                <a:cs typeface="+mn-lt"/>
              </a:rPr>
              <a:t>Kretsstyrelsens samarbete med frivilligledare kan förbättras hos oss en del. ”Självutnämnda”</a:t>
            </a:r>
          </a:p>
          <a:p>
            <a:pPr marL="229870" indent="-229870"/>
            <a:r>
              <a:rPr lang="sv-SE" sz="1200">
                <a:ea typeface="+mn-lt"/>
                <a:cs typeface="+mn-lt"/>
              </a:rPr>
              <a:t>Krisberedskap tillsammans med kommunen – äldrevård – kök få ut mat – handräckning</a:t>
            </a:r>
          </a:p>
          <a:p>
            <a:pPr marL="229870" indent="-229870"/>
            <a:r>
              <a:rPr lang="sv-SE" sz="1200">
                <a:ea typeface="+mn-lt"/>
                <a:cs typeface="+mn-lt"/>
              </a:rPr>
              <a:t>Samarbete med försäkringsbolag via restvärdesledare</a:t>
            </a:r>
          </a:p>
          <a:p>
            <a:pPr marL="229870" indent="-229870"/>
            <a:r>
              <a:rPr lang="sv-SE" sz="1200">
                <a:ea typeface="+mn-lt"/>
                <a:cs typeface="+mn-lt"/>
              </a:rPr>
              <a:t>RKUF – häktesbesök/institutioner, Läxhjälp, psykologiskt stöd</a:t>
            </a:r>
          </a:p>
          <a:p>
            <a:pPr marL="229870" indent="-229870"/>
            <a:r>
              <a:rPr lang="sv-SE" sz="1200">
                <a:ea typeface="+mn-lt"/>
                <a:cs typeface="+mn-lt"/>
              </a:rPr>
              <a:t>Finansieras av offentliga aktörer – skolor. </a:t>
            </a:r>
          </a:p>
          <a:p>
            <a:pPr marL="229870" indent="-229870">
              <a:buNone/>
            </a:pPr>
            <a:endParaRPr lang="sv-SE" sz="1200">
              <a:latin typeface="Times New Roman"/>
              <a:cs typeface="Times New Roman"/>
            </a:endParaRPr>
          </a:p>
        </p:txBody>
      </p:sp>
      <p:sp>
        <p:nvSpPr>
          <p:cNvPr id="5" name="Platshållare för innehåll 4">
            <a:extLst>
              <a:ext uri="{FF2B5EF4-FFF2-40B4-BE49-F238E27FC236}">
                <a16:creationId xmlns:a16="http://schemas.microsoft.com/office/drawing/2014/main" id="{CA3226EB-6827-BBD0-4FB1-46762D67EB0C}"/>
              </a:ext>
            </a:extLst>
          </p:cNvPr>
          <p:cNvSpPr>
            <a:spLocks noGrp="1"/>
          </p:cNvSpPr>
          <p:nvPr>
            <p:ph sz="half" idx="2"/>
          </p:nvPr>
        </p:nvSpPr>
        <p:spPr>
          <a:xfrm>
            <a:off x="6152143" y="252757"/>
            <a:ext cx="4926439" cy="5658132"/>
          </a:xfrm>
        </p:spPr>
        <p:txBody>
          <a:bodyPr vert="horz" lIns="91440" tIns="45720" rIns="91440" bIns="45720" rtlCol="0" anchor="t">
            <a:normAutofit/>
          </a:bodyPr>
          <a:lstStyle/>
          <a:p>
            <a:pPr marL="0" indent="0">
              <a:buNone/>
            </a:pPr>
            <a:r>
              <a:rPr lang="sv-SE" sz="1400" b="1">
                <a:ea typeface="+mn-lt"/>
                <a:cs typeface="+mn-lt"/>
              </a:rPr>
              <a:t>Samverkan i krisinsats</a:t>
            </a:r>
            <a:endParaRPr lang="sv-SE" sz="1400">
              <a:cs typeface="Arial"/>
            </a:endParaRPr>
          </a:p>
          <a:p>
            <a:pPr marL="229870" indent="-229870"/>
            <a:r>
              <a:rPr lang="sv-SE" sz="1200">
                <a:ea typeface="+mn-lt"/>
                <a:cs typeface="+mn-lt"/>
              </a:rPr>
              <a:t>Kommunen</a:t>
            </a:r>
          </a:p>
          <a:p>
            <a:pPr marL="229870" indent="-229870"/>
            <a:r>
              <a:rPr lang="sv-SE" sz="1200">
                <a:ea typeface="+mn-lt"/>
                <a:cs typeface="+mn-lt"/>
              </a:rPr>
              <a:t>Länsstyrelsen</a:t>
            </a:r>
          </a:p>
          <a:p>
            <a:pPr marL="229870" indent="-229870"/>
            <a:r>
              <a:rPr lang="sv-SE" sz="1200">
                <a:ea typeface="+mn-lt"/>
                <a:cs typeface="+mn-lt"/>
              </a:rPr>
              <a:t>Hemvärnen</a:t>
            </a:r>
          </a:p>
          <a:p>
            <a:pPr marL="229870" indent="-229870"/>
            <a:r>
              <a:rPr lang="sv-SE" sz="1200">
                <a:ea typeface="+mn-lt"/>
                <a:cs typeface="+mn-lt"/>
              </a:rPr>
              <a:t>Räddningstjänsten</a:t>
            </a:r>
          </a:p>
          <a:p>
            <a:pPr marL="229870" indent="-229870"/>
            <a:r>
              <a:rPr lang="sv-SE" sz="1200">
                <a:ea typeface="+mn-lt"/>
                <a:cs typeface="+mn-lt"/>
              </a:rPr>
              <a:t>Regionen</a:t>
            </a:r>
          </a:p>
          <a:p>
            <a:pPr marL="229870" indent="-229870"/>
            <a:r>
              <a:rPr lang="sv-SE" sz="1200">
                <a:ea typeface="+mn-lt"/>
                <a:cs typeface="+mn-lt"/>
              </a:rPr>
              <a:t>Fordon</a:t>
            </a:r>
          </a:p>
          <a:p>
            <a:pPr marL="229870" indent="-229870"/>
            <a:r>
              <a:rPr lang="sv-SE" sz="1200">
                <a:ea typeface="+mn-lt"/>
                <a:cs typeface="+mn-lt"/>
              </a:rPr>
              <a:t>Samarbete mellan kretsarna</a:t>
            </a:r>
          </a:p>
          <a:p>
            <a:pPr marL="229870" indent="-229870"/>
            <a:r>
              <a:rPr lang="sv-SE" sz="1200">
                <a:ea typeface="+mn-lt"/>
                <a:cs typeface="+mn-lt"/>
              </a:rPr>
              <a:t>Kontakta RKUF om det finns på plats</a:t>
            </a:r>
          </a:p>
          <a:p>
            <a:pPr marL="0" indent="0">
              <a:buNone/>
            </a:pPr>
            <a:endParaRPr lang="sv-SE" sz="1200">
              <a:ea typeface="+mn-lt"/>
              <a:cs typeface="+mn-lt"/>
            </a:endParaRPr>
          </a:p>
          <a:p>
            <a:pPr marL="0" indent="0">
              <a:buNone/>
            </a:pPr>
            <a:r>
              <a:rPr lang="sv-SE" sz="1600" b="1">
                <a:ea typeface="+mn-lt"/>
                <a:cs typeface="+mn-lt"/>
              </a:rPr>
              <a:t>Samverkan i övning</a:t>
            </a:r>
          </a:p>
          <a:p>
            <a:pPr marL="229870" indent="-229870"/>
            <a:r>
              <a:rPr lang="sv-SE" sz="1200">
                <a:ea typeface="+mn-lt"/>
                <a:cs typeface="+mn-lt"/>
              </a:rPr>
              <a:t>Öva internt först</a:t>
            </a:r>
          </a:p>
          <a:p>
            <a:pPr marL="229870" indent="-229870"/>
            <a:r>
              <a:rPr lang="sv-SE" sz="1200">
                <a:ea typeface="+mn-lt"/>
                <a:cs typeface="+mn-lt"/>
              </a:rPr>
              <a:t>Synlighet med räddningstjänst</a:t>
            </a:r>
          </a:p>
          <a:p>
            <a:pPr marL="229870" indent="-229870"/>
            <a:r>
              <a:rPr lang="sv-SE" sz="1200">
                <a:ea typeface="+mn-lt"/>
                <a:cs typeface="+mn-lt"/>
              </a:rPr>
              <a:t>Övningsledare, fler behövs?</a:t>
            </a:r>
          </a:p>
          <a:p>
            <a:pPr marL="229870" indent="-229870"/>
            <a:r>
              <a:rPr lang="sv-SE" sz="1200">
                <a:ea typeface="+mn-lt"/>
                <a:cs typeface="+mn-lt"/>
              </a:rPr>
              <a:t>Viktigt att man landar i gemensam syn på ???</a:t>
            </a:r>
          </a:p>
          <a:p>
            <a:pPr marL="229870" indent="-229870"/>
            <a:r>
              <a:rPr lang="sv-SE" sz="1200">
                <a:ea typeface="+mn-lt"/>
                <a:cs typeface="+mn-lt"/>
              </a:rPr>
              <a:t>UHV NUSAM 23 till kretsarna</a:t>
            </a:r>
          </a:p>
          <a:p>
            <a:pPr marL="229870" indent="-229870"/>
            <a:r>
              <a:rPr lang="sv-SE" sz="1200">
                <a:ea typeface="+mn-lt"/>
                <a:cs typeface="+mn-lt"/>
              </a:rPr>
              <a:t>Var inte för ambitiös</a:t>
            </a:r>
          </a:p>
          <a:p>
            <a:pPr marL="229870" indent="-229870"/>
            <a:r>
              <a:rPr lang="sv-SE" sz="1200">
                <a:ea typeface="+mn-lt"/>
                <a:cs typeface="+mn-lt"/>
              </a:rPr>
              <a:t>Öva först med andra civilsamhällesaktörer innan räddningstjänst och myndigheter</a:t>
            </a:r>
          </a:p>
          <a:p>
            <a:pPr marL="229870" indent="-229870"/>
            <a:r>
              <a:rPr lang="sv-SE" sz="1200">
                <a:ea typeface="+mn-lt"/>
                <a:cs typeface="+mn-lt"/>
              </a:rPr>
              <a:t>Lärande</a:t>
            </a:r>
          </a:p>
          <a:p>
            <a:pPr marL="229870" indent="-229870"/>
            <a:r>
              <a:rPr lang="sv-SE" sz="1200">
                <a:ea typeface="+mn-lt"/>
                <a:cs typeface="+mn-lt"/>
              </a:rPr>
              <a:t>RKUF inte med i beredskapsplaner</a:t>
            </a:r>
          </a:p>
          <a:p>
            <a:pPr marL="229870" indent="-229870"/>
            <a:r>
              <a:rPr lang="sv-SE" sz="1200">
                <a:ea typeface="+mn-lt"/>
                <a:cs typeface="+mn-lt"/>
              </a:rPr>
              <a:t>Samverkan beredskapsvecka</a:t>
            </a:r>
          </a:p>
          <a:p>
            <a:pPr marL="229870" indent="-229870"/>
            <a:r>
              <a:rPr lang="sv-SE" sz="1200">
                <a:ea typeface="+mn-lt"/>
                <a:cs typeface="+mn-lt"/>
              </a:rPr>
              <a:t>Samla kretsars olika erfarenheter i en Q&amp;A</a:t>
            </a:r>
          </a:p>
          <a:p>
            <a:pPr marL="229870" indent="-229870"/>
            <a:r>
              <a:rPr lang="sv-SE" sz="1200">
                <a:ea typeface="+mn-lt"/>
                <a:cs typeface="+mn-lt"/>
              </a:rPr>
              <a:t>Ha med RKUF redan i planeringsfasen – före – under – efter!</a:t>
            </a:r>
          </a:p>
          <a:p>
            <a:pPr marL="229870" indent="-229870">
              <a:buFont typeface="Arial,Sans-Serif" panose="020B0604020202020204" pitchFamily="34" charset="0"/>
            </a:pPr>
            <a:endParaRPr lang="sv-SE" sz="600">
              <a:solidFill>
                <a:srgbClr val="000000"/>
              </a:solidFill>
              <a:cs typeface="Arial"/>
            </a:endParaRPr>
          </a:p>
        </p:txBody>
      </p:sp>
    </p:spTree>
    <p:extLst>
      <p:ext uri="{BB962C8B-B14F-4D97-AF65-F5344CB8AC3E}">
        <p14:creationId xmlns:p14="http://schemas.microsoft.com/office/powerpoint/2010/main" val="134263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title"/>
          </p:nvPr>
        </p:nvSpPr>
        <p:spPr/>
        <p:txBody>
          <a:bodyPr>
            <a:normAutofit/>
          </a:bodyPr>
          <a:lstStyle/>
          <a:p>
            <a:r>
              <a:rPr lang="sv-SE" sz="4400" dirty="0"/>
              <a:t>Var står Svenska Röda Korset i dag?</a:t>
            </a:r>
            <a:br>
              <a:rPr lang="sv-SE" sz="4400" dirty="0">
                <a:cs typeface="Arial"/>
              </a:rPr>
            </a:br>
            <a:r>
              <a:rPr lang="sv-SE" sz="2300" b="0" dirty="0">
                <a:cs typeface="Arial"/>
              </a:rPr>
              <a:t>Vår roll i krisberedskap och totalförsvar</a:t>
            </a:r>
            <a:br>
              <a:rPr lang="sv-SE" sz="4400" dirty="0"/>
            </a:br>
            <a:endParaRPr lang="sv-SE" sz="4400" dirty="0"/>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idx="1"/>
          </p:nvPr>
        </p:nvSpPr>
        <p:spPr/>
        <p:txBody>
          <a:bodyPr vert="horz" lIns="91440" tIns="45720" rIns="91440" bIns="45720" rtlCol="0" anchor="t">
            <a:normAutofit/>
          </a:bodyPr>
          <a:lstStyle/>
          <a:p>
            <a:endParaRPr lang="sv-SE" sz="2300" dirty="0">
              <a:cs typeface="Arial"/>
            </a:endParaRPr>
          </a:p>
          <a:p>
            <a:r>
              <a:rPr lang="sv-SE" sz="1300" dirty="0">
                <a:cs typeface="Arial"/>
              </a:rPr>
              <a:t>Ylva Jonsson Strömberg, enhetschef Krishantering och beredskap</a:t>
            </a:r>
            <a:endParaRPr lang="sv-SE" dirty="0"/>
          </a:p>
        </p:txBody>
      </p:sp>
    </p:spTree>
    <p:extLst>
      <p:ext uri="{BB962C8B-B14F-4D97-AF65-F5344CB8AC3E}">
        <p14:creationId xmlns:p14="http://schemas.microsoft.com/office/powerpoint/2010/main" val="1796339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900A87-01C9-EFAF-4D0C-0C93A9E2B9FE}"/>
              </a:ext>
            </a:extLst>
          </p:cNvPr>
          <p:cNvSpPr>
            <a:spLocks noGrp="1"/>
          </p:cNvSpPr>
          <p:nvPr>
            <p:ph type="ctrTitle"/>
          </p:nvPr>
        </p:nvSpPr>
        <p:spPr/>
        <p:txBody>
          <a:bodyPr>
            <a:normAutofit/>
          </a:bodyPr>
          <a:lstStyle/>
          <a:p>
            <a:r>
              <a:rPr lang="sv-SE">
                <a:cs typeface="Arial"/>
              </a:rPr>
              <a:t>Workshop kring</a:t>
            </a:r>
            <a:br>
              <a:rPr lang="sv-SE">
                <a:cs typeface="Arial"/>
              </a:rPr>
            </a:br>
            <a:r>
              <a:rPr lang="sv-SE" sz="3100">
                <a:cs typeface="Arial"/>
              </a:rPr>
              <a:t>- </a:t>
            </a:r>
            <a:r>
              <a:rPr lang="sv-SE" sz="2200" b="0">
                <a:cs typeface="Arial"/>
              </a:rPr>
              <a:t>Vilka bör SRK/RKUF lokalt samverka med för att lyfta dessa frågor?</a:t>
            </a:r>
            <a:br>
              <a:rPr lang="sv-SE" sz="2200" b="0">
                <a:cs typeface="Arial"/>
              </a:rPr>
            </a:br>
            <a:r>
              <a:rPr lang="sv-SE" sz="2200" b="0">
                <a:cs typeface="Arial"/>
              </a:rPr>
              <a:t>- Hur kan vi möta oron som uppstått hos allmänheten?</a:t>
            </a:r>
            <a:br>
              <a:rPr lang="sv-SE" sz="2200" b="0">
                <a:cs typeface="Arial"/>
              </a:rPr>
            </a:br>
            <a:r>
              <a:rPr lang="sv-SE" sz="2200" b="0">
                <a:cs typeface="Arial"/>
              </a:rPr>
              <a:t>Finns det andra som vi kan stödja/samverka med som redan lyfter frågorna?</a:t>
            </a:r>
            <a:endParaRPr lang="sv-SE">
              <a:cs typeface="Arial"/>
            </a:endParaRPr>
          </a:p>
        </p:txBody>
      </p:sp>
    </p:spTree>
    <p:extLst>
      <p:ext uri="{BB962C8B-B14F-4D97-AF65-F5344CB8AC3E}">
        <p14:creationId xmlns:p14="http://schemas.microsoft.com/office/powerpoint/2010/main" val="3485956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En bild som visar text, handskrift, papper, Pappersprodukt&#10;&#10;Automatiskt genererad beskrivning">
            <a:extLst>
              <a:ext uri="{FF2B5EF4-FFF2-40B4-BE49-F238E27FC236}">
                <a16:creationId xmlns:a16="http://schemas.microsoft.com/office/drawing/2014/main" id="{E90C48E7-0324-3669-7C68-0F50A1B72B1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412658" y="899651"/>
            <a:ext cx="6006378" cy="4704735"/>
          </a:xfrm>
        </p:spPr>
      </p:pic>
      <p:pic>
        <p:nvPicPr>
          <p:cNvPr id="5" name="Bildobjekt 4" descr="En bild som visar text, handskrift, brev, bläck&#10;&#10;Automatiskt genererad beskrivning">
            <a:extLst>
              <a:ext uri="{FF2B5EF4-FFF2-40B4-BE49-F238E27FC236}">
                <a16:creationId xmlns:a16="http://schemas.microsoft.com/office/drawing/2014/main" id="{F06836F5-AFB2-0405-D635-93FC75B411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1846" y="1149101"/>
            <a:ext cx="5604390" cy="4545051"/>
          </a:xfrm>
          <a:prstGeom prst="rect">
            <a:avLst/>
          </a:prstGeom>
        </p:spPr>
      </p:pic>
    </p:spTree>
    <p:extLst>
      <p:ext uri="{BB962C8B-B14F-4D97-AF65-F5344CB8AC3E}">
        <p14:creationId xmlns:p14="http://schemas.microsoft.com/office/powerpoint/2010/main" val="2422832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handskrift, stationär&#10;&#10;Automatiskt genererad beskrivning">
            <a:extLst>
              <a:ext uri="{FF2B5EF4-FFF2-40B4-BE49-F238E27FC236}">
                <a16:creationId xmlns:a16="http://schemas.microsoft.com/office/drawing/2014/main" id="{6BE7EFCF-2F23-CDC3-1FAC-884DC10531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330" b="5659"/>
          <a:stretch/>
        </p:blipFill>
        <p:spPr>
          <a:xfrm rot="5400000">
            <a:off x="-455921" y="948793"/>
            <a:ext cx="6306137" cy="4568388"/>
          </a:xfrm>
          <a:prstGeom prst="rect">
            <a:avLst/>
          </a:prstGeom>
        </p:spPr>
      </p:pic>
      <p:pic>
        <p:nvPicPr>
          <p:cNvPr id="9" name="Bildobjekt 8" descr="En bild som visar text, handskrift, whiteboard, väska&#10;&#10;Automatiskt genererad beskrivning">
            <a:extLst>
              <a:ext uri="{FF2B5EF4-FFF2-40B4-BE49-F238E27FC236}">
                <a16:creationId xmlns:a16="http://schemas.microsoft.com/office/drawing/2014/main" id="{E7E4666C-4B0D-7FCD-A538-14E309568D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66618" y="929148"/>
            <a:ext cx="5884607" cy="4070555"/>
          </a:xfrm>
          <a:prstGeom prst="rect">
            <a:avLst/>
          </a:prstGeom>
        </p:spPr>
      </p:pic>
    </p:spTree>
    <p:extLst>
      <p:ext uri="{BB962C8B-B14F-4D97-AF65-F5344CB8AC3E}">
        <p14:creationId xmlns:p14="http://schemas.microsoft.com/office/powerpoint/2010/main" val="335741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En bild som visar text, handskrift, Post-it, whiteboard&#10;&#10;Automatiskt genererad beskrivning">
            <a:extLst>
              <a:ext uri="{FF2B5EF4-FFF2-40B4-BE49-F238E27FC236}">
                <a16:creationId xmlns:a16="http://schemas.microsoft.com/office/drawing/2014/main" id="{042D532F-5C8B-77A1-24B0-B6145D23B25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1392" r="11730" b="13402"/>
          <a:stretch/>
        </p:blipFill>
        <p:spPr>
          <a:xfrm rot="5400000">
            <a:off x="431374" y="1245357"/>
            <a:ext cx="4999706" cy="4219807"/>
          </a:xfrm>
        </p:spPr>
      </p:pic>
      <p:pic>
        <p:nvPicPr>
          <p:cNvPr id="8" name="Bildobjekt 7" descr="En bild som visar text, handskrift, Post-it, whiteboard&#10;&#10;Automatiskt genererad beskrivning">
            <a:extLst>
              <a:ext uri="{FF2B5EF4-FFF2-40B4-BE49-F238E27FC236}">
                <a16:creationId xmlns:a16="http://schemas.microsoft.com/office/drawing/2014/main" id="{5FF21260-79E7-209D-AF39-447ECEED52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6624" r="9191" b="12370"/>
          <a:stretch/>
        </p:blipFill>
        <p:spPr>
          <a:xfrm rot="5400000">
            <a:off x="5867836" y="1565350"/>
            <a:ext cx="3613355" cy="3697804"/>
          </a:xfrm>
          <a:prstGeom prst="rect">
            <a:avLst/>
          </a:prstGeom>
        </p:spPr>
      </p:pic>
    </p:spTree>
    <p:extLst>
      <p:ext uri="{BB962C8B-B14F-4D97-AF65-F5344CB8AC3E}">
        <p14:creationId xmlns:p14="http://schemas.microsoft.com/office/powerpoint/2010/main" val="35673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1CFA5-A5DB-82EA-92D3-9AEC2D599BC1}"/>
              </a:ext>
            </a:extLst>
          </p:cNvPr>
          <p:cNvSpPr>
            <a:spLocks noGrp="1"/>
          </p:cNvSpPr>
          <p:nvPr>
            <p:ph type="title"/>
          </p:nvPr>
        </p:nvSpPr>
        <p:spPr/>
        <p:txBody>
          <a:bodyPr/>
          <a:lstStyle/>
          <a:p>
            <a:r>
              <a:rPr lang="sv-SE" dirty="0"/>
              <a:t>Bakgrund</a:t>
            </a:r>
          </a:p>
        </p:txBody>
      </p:sp>
      <p:sp>
        <p:nvSpPr>
          <p:cNvPr id="3" name="Platshållare för innehåll 2">
            <a:extLst>
              <a:ext uri="{FF2B5EF4-FFF2-40B4-BE49-F238E27FC236}">
                <a16:creationId xmlns:a16="http://schemas.microsoft.com/office/drawing/2014/main" id="{6F50B4DC-2F33-4E45-57D8-F4E6269C7D07}"/>
              </a:ext>
            </a:extLst>
          </p:cNvPr>
          <p:cNvSpPr>
            <a:spLocks noGrp="1"/>
          </p:cNvSpPr>
          <p:nvPr>
            <p:ph idx="1"/>
          </p:nvPr>
        </p:nvSpPr>
        <p:spPr>
          <a:xfrm>
            <a:off x="942975" y="1802962"/>
            <a:ext cx="7412355" cy="4254938"/>
          </a:xfrm>
        </p:spPr>
        <p:txBody>
          <a:bodyPr>
            <a:noAutofit/>
          </a:bodyPr>
          <a:lstStyle/>
          <a:p>
            <a:r>
              <a:rPr lang="sv-SE" sz="1800"/>
              <a:t>Sedan 1990-talet, lång period utan särskilt fokus på krisberedskap</a:t>
            </a:r>
          </a:p>
          <a:p>
            <a:endParaRPr lang="sv-SE" sz="1800"/>
          </a:p>
          <a:p>
            <a:r>
              <a:rPr lang="sv-SE" sz="1800"/>
              <a:t>2015: </a:t>
            </a:r>
          </a:p>
          <a:p>
            <a:pPr lvl="1"/>
            <a:r>
              <a:rPr lang="sv-SE" sz="1800"/>
              <a:t>Stor insats med anledning av flyktingkrisen</a:t>
            </a:r>
          </a:p>
          <a:p>
            <a:pPr lvl="1"/>
            <a:r>
              <a:rPr lang="sv-SE" sz="1800"/>
              <a:t>Sveriges regering fattar beslut om återupptagen planering av totalförsvaret</a:t>
            </a:r>
          </a:p>
          <a:p>
            <a:endParaRPr lang="sv-SE" sz="1800"/>
          </a:p>
          <a:p>
            <a:pPr>
              <a:buFont typeface="Wingdings" panose="05000000000000000000" pitchFamily="2" charset="2"/>
              <a:buChar char="Ø"/>
            </a:pPr>
            <a:r>
              <a:rPr lang="sv-SE" sz="1800"/>
              <a:t> Insikt inom SRK om vikten av </a:t>
            </a:r>
            <a:r>
              <a:rPr lang="sv-SE" sz="1800" b="1"/>
              <a:t>organisation,</a:t>
            </a:r>
            <a:r>
              <a:rPr lang="sv-SE" sz="1800"/>
              <a:t> </a:t>
            </a:r>
            <a:r>
              <a:rPr lang="sv-SE" sz="1800" b="1"/>
              <a:t>resurser</a:t>
            </a:r>
            <a:r>
              <a:rPr lang="sv-SE" sz="1800"/>
              <a:t> och </a:t>
            </a:r>
            <a:r>
              <a:rPr lang="sv-SE" sz="1800" b="1"/>
              <a:t>förmåga </a:t>
            </a:r>
            <a:r>
              <a:rPr lang="sv-SE" sz="1800"/>
              <a:t>inom området krisberedskap och totalförsvar.</a:t>
            </a:r>
          </a:p>
          <a:p>
            <a:pPr>
              <a:buFont typeface="Wingdings" panose="05000000000000000000" pitchFamily="2" charset="2"/>
              <a:buChar char="Ø"/>
            </a:pPr>
            <a:endParaRPr lang="sv-SE" sz="1800"/>
          </a:p>
          <a:p>
            <a:pPr>
              <a:buFont typeface="Wingdings" panose="05000000000000000000" pitchFamily="2" charset="2"/>
              <a:buChar char="Ø"/>
            </a:pPr>
            <a:r>
              <a:rPr lang="sv-SE" sz="1800"/>
              <a:t> Upprättande av särskild organisatorisk enhet inom SRK, med ansvar för </a:t>
            </a:r>
          </a:p>
          <a:p>
            <a:pPr lvl="1"/>
            <a:r>
              <a:rPr lang="sv-SE" sz="1800"/>
              <a:t>Uppbyggnad av förmåga inom SRK – lokalt och nationellt</a:t>
            </a:r>
          </a:p>
          <a:p>
            <a:pPr lvl="1"/>
            <a:r>
              <a:rPr lang="sv-SE" sz="1800"/>
              <a:t>Nationell krisberedskapsplan och nationell krisledningsstruktur</a:t>
            </a:r>
          </a:p>
          <a:p>
            <a:pPr lvl="1"/>
            <a:r>
              <a:rPr lang="sv-SE" sz="1800"/>
              <a:t>Upprättande av strategisk dialog med regering, myndigheter etc. </a:t>
            </a:r>
          </a:p>
        </p:txBody>
      </p:sp>
      <p:pic>
        <p:nvPicPr>
          <p:cNvPr id="5" name="Bildobjekt 4">
            <a:extLst>
              <a:ext uri="{FF2B5EF4-FFF2-40B4-BE49-F238E27FC236}">
                <a16:creationId xmlns:a16="http://schemas.microsoft.com/office/drawing/2014/main" id="{37E89195-F2B7-E63E-ED33-AF28CF7B2191}"/>
              </a:ext>
            </a:extLst>
          </p:cNvPr>
          <p:cNvPicPr>
            <a:picLocks noChangeAspect="1"/>
          </p:cNvPicPr>
          <p:nvPr/>
        </p:nvPicPr>
        <p:blipFill>
          <a:blip r:embed="rId3"/>
          <a:stretch>
            <a:fillRect/>
          </a:stretch>
        </p:blipFill>
        <p:spPr>
          <a:xfrm rot="537458">
            <a:off x="9185719" y="3269587"/>
            <a:ext cx="1650965" cy="2372497"/>
          </a:xfrm>
          <a:prstGeom prst="rect">
            <a:avLst/>
          </a:prstGeom>
          <a:solidFill>
            <a:schemeClr val="bg1"/>
          </a:solidFill>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A55D415A-88C3-FCC6-A233-1607DEB3B7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818" y="1053769"/>
            <a:ext cx="2705453" cy="18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159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D6EE955-091B-44E1-88F0-E5628FD5BE67}"/>
              </a:ext>
            </a:extLst>
          </p:cNvPr>
          <p:cNvSpPr>
            <a:spLocks noGrp="1"/>
          </p:cNvSpPr>
          <p:nvPr>
            <p:ph type="title"/>
          </p:nvPr>
        </p:nvSpPr>
        <p:spPr/>
        <p:txBody>
          <a:bodyPr/>
          <a:lstStyle/>
          <a:p>
            <a:r>
              <a:rPr lang="sv-SE" dirty="0"/>
              <a:t>Handlingsplan beredskap 2017-2025</a:t>
            </a:r>
          </a:p>
        </p:txBody>
      </p:sp>
      <p:sp>
        <p:nvSpPr>
          <p:cNvPr id="6" name="Platshållare för innehåll 5"/>
          <p:cNvSpPr>
            <a:spLocks noGrp="1"/>
          </p:cNvSpPr>
          <p:nvPr>
            <p:ph idx="1"/>
          </p:nvPr>
        </p:nvSpPr>
        <p:spPr>
          <a:xfrm>
            <a:off x="942975" y="1802962"/>
            <a:ext cx="7045325" cy="4254938"/>
          </a:xfrm>
        </p:spPr>
        <p:txBody>
          <a:bodyPr>
            <a:normAutofit/>
          </a:bodyPr>
          <a:lstStyle/>
          <a:p>
            <a:pPr marL="362313" indent="-361950">
              <a:tabLst>
                <a:tab pos="355600" algn="l"/>
                <a:tab pos="1619250" algn="l"/>
              </a:tabLst>
            </a:pPr>
            <a:r>
              <a:rPr lang="sv-SE"/>
              <a:t>Handlingsplan beredskap ger en strategisk inriktning för Svenska Röda Korsets roll i samhällets krisberedskap och inom totalförsvaret.</a:t>
            </a:r>
          </a:p>
          <a:p>
            <a:pPr marL="962950" lvl="1" indent="-361950">
              <a:tabLst>
                <a:tab pos="355600" algn="l"/>
                <a:tab pos="1619250" algn="l"/>
              </a:tabLst>
            </a:pPr>
            <a:r>
              <a:rPr lang="sv-SE"/>
              <a:t>etablerar en gemensam målbild och övergripande systematik för SRKs roll, förmåga och beredskap. </a:t>
            </a:r>
          </a:p>
          <a:p>
            <a:pPr marL="962950" lvl="1" indent="-361950">
              <a:tabLst>
                <a:tab pos="355600" algn="l"/>
                <a:tab pos="1619250" algn="l"/>
              </a:tabLst>
            </a:pPr>
            <a:endParaRPr lang="sv-SE">
              <a:latin typeface="Arial" panose="020B0604020202020204" pitchFamily="34" charset="0"/>
              <a:cs typeface="Arial" panose="020B0604020202020204" pitchFamily="34" charset="0"/>
            </a:endParaRPr>
          </a:p>
          <a:p>
            <a:pPr marL="962950" lvl="1" indent="-361950">
              <a:tabLst>
                <a:tab pos="355600" algn="l"/>
                <a:tab pos="1619250" algn="l"/>
              </a:tabLst>
            </a:pPr>
            <a:r>
              <a:rPr lang="sv-SE">
                <a:latin typeface="Arial" panose="020B0604020202020204" pitchFamily="34" charset="0"/>
                <a:cs typeface="Arial" panose="020B0604020202020204" pitchFamily="34" charset="0"/>
              </a:rPr>
              <a:t>täcker frivillighet, utbildning, bemanning, roller, samverkan etc.</a:t>
            </a:r>
          </a:p>
          <a:p>
            <a:pPr marL="962950" lvl="1" indent="-361950">
              <a:tabLst>
                <a:tab pos="355600" algn="l"/>
                <a:tab pos="1619250" algn="l"/>
              </a:tabLst>
            </a:pPr>
            <a:endParaRPr lang="sv-SE">
              <a:latin typeface="Arial" panose="020B0604020202020204" pitchFamily="34" charset="0"/>
              <a:cs typeface="Arial" panose="020B0604020202020204" pitchFamily="34" charset="0"/>
            </a:endParaRPr>
          </a:p>
          <a:p>
            <a:pPr marL="962950" lvl="1" indent="-361950">
              <a:tabLst>
                <a:tab pos="355600" algn="l"/>
                <a:tab pos="1619250" algn="l"/>
              </a:tabLst>
            </a:pPr>
            <a:r>
              <a:rPr lang="sv-SE">
                <a:latin typeface="Arial" panose="020B0604020202020204" pitchFamily="34" charset="0"/>
                <a:cs typeface="Arial" panose="020B0604020202020204" pitchFamily="34" charset="0"/>
              </a:rPr>
              <a:t>g</a:t>
            </a:r>
            <a:r>
              <a:rPr lang="sv-SE"/>
              <a:t>er en övergripande målbild: var ska SRK vara år 2025?</a:t>
            </a:r>
          </a:p>
        </p:txBody>
      </p:sp>
      <p:sp>
        <p:nvSpPr>
          <p:cNvPr id="7" name="Platshållare för innehåll 2"/>
          <p:cNvSpPr txBox="1">
            <a:spLocks/>
          </p:cNvSpPr>
          <p:nvPr/>
        </p:nvSpPr>
        <p:spPr>
          <a:xfrm>
            <a:off x="838204" y="453463"/>
            <a:ext cx="10515600" cy="802810"/>
          </a:xfrm>
          <a:prstGeom prst="rect">
            <a:avLst/>
          </a:prstGeom>
        </p:spPr>
        <p:txBody>
          <a:bodyPr/>
          <a:lstStyle>
            <a:lvl1pPr marL="0" indent="0" algn="l" defTabSz="914399" rtl="0" eaLnBrk="1" latinLnBrk="0" hangingPunct="1">
              <a:lnSpc>
                <a:spcPct val="90000"/>
              </a:lnSpc>
              <a:spcBef>
                <a:spcPts val="1001"/>
              </a:spcBef>
              <a:buFont typeface="Arial"/>
              <a:buNone/>
              <a:defRPr sz="1801" kern="1200">
                <a:solidFill>
                  <a:schemeClr val="tx1"/>
                </a:solidFill>
                <a:latin typeface="Arial" charset="0"/>
                <a:ea typeface="Arial" charset="0"/>
                <a:cs typeface="Arial" charset="0"/>
              </a:defRPr>
            </a:lvl1pPr>
            <a:lvl2pPr marL="685801" indent="-228600" algn="l" defTabSz="914399" rtl="0" eaLnBrk="1" latinLnBrk="0" hangingPunct="1">
              <a:lnSpc>
                <a:spcPct val="90000"/>
              </a:lnSpc>
              <a:spcBef>
                <a:spcPts val="500"/>
              </a:spcBef>
              <a:buFont typeface="Arial"/>
              <a:buChar char="•"/>
              <a:defRPr sz="1801" kern="1200">
                <a:solidFill>
                  <a:schemeClr val="tx1"/>
                </a:solidFill>
                <a:latin typeface="Arial" charset="0"/>
                <a:ea typeface="Arial" charset="0"/>
                <a:cs typeface="Arial" charset="0"/>
              </a:defRPr>
            </a:lvl2pPr>
            <a:lvl3pPr marL="1142999" indent="-228600" algn="l" defTabSz="914399" rtl="0" eaLnBrk="1" latinLnBrk="0" hangingPunct="1">
              <a:lnSpc>
                <a:spcPct val="90000"/>
              </a:lnSpc>
              <a:spcBef>
                <a:spcPts val="500"/>
              </a:spcBef>
              <a:buFont typeface="Arial"/>
              <a:buChar char="•"/>
              <a:defRPr sz="1801" kern="1200">
                <a:solidFill>
                  <a:schemeClr val="tx1"/>
                </a:solidFill>
                <a:latin typeface="Arial" charset="0"/>
                <a:ea typeface="Arial" charset="0"/>
                <a:cs typeface="Arial" charset="0"/>
              </a:defRPr>
            </a:lvl3pPr>
            <a:lvl4pPr marL="1600200" indent="-228600" algn="l" defTabSz="914399" rtl="0" eaLnBrk="1" latinLnBrk="0" hangingPunct="1">
              <a:lnSpc>
                <a:spcPct val="90000"/>
              </a:lnSpc>
              <a:spcBef>
                <a:spcPts val="500"/>
              </a:spcBef>
              <a:buFont typeface="Arial"/>
              <a:buChar char="•"/>
              <a:defRPr sz="1801" kern="1200">
                <a:solidFill>
                  <a:schemeClr val="tx1"/>
                </a:solidFill>
                <a:latin typeface="Arial" charset="0"/>
                <a:ea typeface="Arial" charset="0"/>
                <a:cs typeface="Arial" charset="0"/>
              </a:defRPr>
            </a:lvl4pPr>
            <a:lvl5pPr marL="2057400" indent="-228600" algn="l" defTabSz="914399" rtl="0" eaLnBrk="1" latinLnBrk="0" hangingPunct="1">
              <a:lnSpc>
                <a:spcPct val="90000"/>
              </a:lnSpc>
              <a:spcBef>
                <a:spcPts val="500"/>
              </a:spcBef>
              <a:buFont typeface="Arial"/>
              <a:buChar char="•"/>
              <a:defRPr sz="1801" kern="1200">
                <a:solidFill>
                  <a:schemeClr val="tx1"/>
                </a:solidFill>
                <a:latin typeface="Arial" charset="0"/>
                <a:ea typeface="Arial" charset="0"/>
                <a:cs typeface="Arial" charset="0"/>
              </a:defRPr>
            </a:lvl5pPr>
            <a:lvl6pPr marL="2514600" indent="-228600" algn="l" defTabSz="914399"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01" indent="-228600" algn="l" defTabSz="914399"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8999" indent="-228600" algn="l" defTabSz="914399"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endParaRPr lang="sv-SE" sz="3600" b="1">
              <a:solidFill>
                <a:prstClr val="black"/>
              </a:solidFill>
              <a:latin typeface="Arial" panose="020B0604020202020204" pitchFamily="34" charset="0"/>
              <a:ea typeface="Meet Me In Brooklyn" charset="0"/>
              <a:cs typeface="Arial" panose="020B0604020202020204" pitchFamily="34" charset="0"/>
            </a:endParaRPr>
          </a:p>
          <a:p>
            <a:endParaRPr lang="sv-SE">
              <a:solidFill>
                <a:srgbClr val="E20025"/>
              </a:solidFill>
            </a:endParaRPr>
          </a:p>
        </p:txBody>
      </p:sp>
      <p:pic>
        <p:nvPicPr>
          <p:cNvPr id="8" name="Bildobjekt 7" descr="SRK Handlingsplan Beredskap 170511.docx - Word"/>
          <p:cNvPicPr>
            <a:picLocks noChangeAspect="1"/>
          </p:cNvPicPr>
          <p:nvPr/>
        </p:nvPicPr>
        <p:blipFill rotWithShape="1">
          <a:blip r:embed="rId3">
            <a:extLst>
              <a:ext uri="{28A0092B-C50C-407E-A947-70E740481C1C}">
                <a14:useLocalDpi xmlns:a14="http://schemas.microsoft.com/office/drawing/2010/main" val="0"/>
              </a:ext>
            </a:extLst>
          </a:blip>
          <a:srcRect l="35403" t="17953" r="35000" b="4869"/>
          <a:stretch/>
        </p:blipFill>
        <p:spPr>
          <a:xfrm rot="551960">
            <a:off x="8653698" y="2066399"/>
            <a:ext cx="2125571" cy="3004603"/>
          </a:xfrm>
          <a:prstGeom prst="rect">
            <a:avLst/>
          </a:prstGeom>
          <a:solidFill>
            <a:schemeClr val="bg1"/>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309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ätvinklig triangel 3"/>
          <p:cNvSpPr/>
          <p:nvPr/>
        </p:nvSpPr>
        <p:spPr>
          <a:xfrm flipH="1">
            <a:off x="2082800" y="2159000"/>
            <a:ext cx="7829550" cy="2247900"/>
          </a:xfrm>
          <a:prstGeom prst="rtTriangle">
            <a:avLst/>
          </a:prstGeom>
          <a:gradFill flip="none" rotWithShape="1">
            <a:gsLst>
              <a:gs pos="0">
                <a:srgbClr val="00B050"/>
              </a:gs>
              <a:gs pos="30000">
                <a:srgbClr val="FFFF00"/>
              </a:gs>
              <a:gs pos="49000">
                <a:srgbClr val="FFC000"/>
              </a:gs>
              <a:gs pos="81000">
                <a:srgbClr val="FF00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pil 11"/>
          <p:cNvCxnSpPr/>
          <p:nvPr/>
        </p:nvCxnSpPr>
        <p:spPr>
          <a:xfrm>
            <a:off x="2093699" y="4692650"/>
            <a:ext cx="783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2082800" y="4749800"/>
            <a:ext cx="863600" cy="276999"/>
          </a:xfrm>
          <a:prstGeom prst="rect">
            <a:avLst/>
          </a:prstGeom>
          <a:noFill/>
        </p:spPr>
        <p:txBody>
          <a:bodyPr wrap="square" rtlCol="0">
            <a:spAutoFit/>
          </a:bodyPr>
          <a:lstStyle/>
          <a:p>
            <a:r>
              <a:rPr lang="sv-SE" sz="1200"/>
              <a:t>Fred</a:t>
            </a:r>
          </a:p>
        </p:txBody>
      </p:sp>
      <p:sp>
        <p:nvSpPr>
          <p:cNvPr id="14" name="textruta 13"/>
          <p:cNvSpPr txBox="1"/>
          <p:nvPr/>
        </p:nvSpPr>
        <p:spPr>
          <a:xfrm>
            <a:off x="8787791" y="4749800"/>
            <a:ext cx="1246049" cy="276999"/>
          </a:xfrm>
          <a:prstGeom prst="rect">
            <a:avLst/>
          </a:prstGeom>
          <a:noFill/>
        </p:spPr>
        <p:txBody>
          <a:bodyPr wrap="square" rtlCol="0">
            <a:spAutoFit/>
          </a:bodyPr>
          <a:lstStyle/>
          <a:p>
            <a:r>
              <a:rPr lang="sv-SE" sz="1200"/>
              <a:t>Väpnad konflikt</a:t>
            </a:r>
          </a:p>
        </p:txBody>
      </p:sp>
      <p:cxnSp>
        <p:nvCxnSpPr>
          <p:cNvPr id="16" name="Rak 15"/>
          <p:cNvCxnSpPr/>
          <p:nvPr/>
        </p:nvCxnSpPr>
        <p:spPr>
          <a:xfrm>
            <a:off x="8683625" y="4566600"/>
            <a:ext cx="0" cy="288359"/>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upp 23"/>
          <p:cNvGrpSpPr/>
          <p:nvPr/>
        </p:nvGrpSpPr>
        <p:grpSpPr>
          <a:xfrm>
            <a:off x="2082800" y="3191002"/>
            <a:ext cx="2200275" cy="1213290"/>
            <a:chOff x="2082800" y="3193609"/>
            <a:chExt cx="2200275" cy="1213290"/>
          </a:xfrm>
        </p:grpSpPr>
        <p:sp>
          <p:nvSpPr>
            <p:cNvPr id="5" name="Rektangulär 4"/>
            <p:cNvSpPr/>
            <p:nvPr/>
          </p:nvSpPr>
          <p:spPr>
            <a:xfrm>
              <a:off x="2082800" y="3776662"/>
              <a:ext cx="2200275" cy="630237"/>
            </a:xfrm>
            <a:prstGeom prst="wedgeRectCallout">
              <a:avLst>
                <a:gd name="adj1" fmla="val -20573"/>
                <a:gd name="adj2" fmla="val -94689"/>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p:cNvSpPr txBox="1"/>
            <p:nvPr/>
          </p:nvSpPr>
          <p:spPr>
            <a:xfrm>
              <a:off x="2351088" y="3193609"/>
              <a:ext cx="1663700" cy="276999"/>
            </a:xfrm>
            <a:prstGeom prst="rect">
              <a:avLst/>
            </a:prstGeom>
            <a:noFill/>
          </p:spPr>
          <p:txBody>
            <a:bodyPr wrap="square" rtlCol="0">
              <a:spAutoFit/>
            </a:bodyPr>
            <a:lstStyle/>
            <a:p>
              <a:r>
                <a:rPr lang="sv-SE" sz="1200"/>
                <a:t>Olyckor</a:t>
              </a:r>
            </a:p>
          </p:txBody>
        </p:sp>
      </p:grpSp>
      <p:sp>
        <p:nvSpPr>
          <p:cNvPr id="21" name="Rektangel 20"/>
          <p:cNvSpPr/>
          <p:nvPr/>
        </p:nvSpPr>
        <p:spPr>
          <a:xfrm>
            <a:off x="6905625" y="2370811"/>
            <a:ext cx="2270125" cy="2033481"/>
          </a:xfrm>
          <a:prstGeom prst="rect">
            <a:avLst/>
          </a:prstGeom>
          <a:solidFill>
            <a:schemeClr val="bg1">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ätvinklig triangel 21"/>
          <p:cNvSpPr/>
          <p:nvPr/>
        </p:nvSpPr>
        <p:spPr>
          <a:xfrm rot="21247433" flipV="1">
            <a:off x="6867241" y="2481735"/>
            <a:ext cx="2313232" cy="40957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ätvinklig triangel 22"/>
          <p:cNvSpPr/>
          <p:nvPr/>
        </p:nvSpPr>
        <p:spPr>
          <a:xfrm rot="254808" flipV="1">
            <a:off x="6852352" y="2268058"/>
            <a:ext cx="2313232" cy="409575"/>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6" name="Grupp 25"/>
          <p:cNvGrpSpPr/>
          <p:nvPr/>
        </p:nvGrpSpPr>
        <p:grpSpPr>
          <a:xfrm>
            <a:off x="7339012" y="1931504"/>
            <a:ext cx="1663700" cy="2475396"/>
            <a:chOff x="7339012" y="1931504"/>
            <a:chExt cx="1663700" cy="2475396"/>
          </a:xfrm>
        </p:grpSpPr>
        <p:sp>
          <p:nvSpPr>
            <p:cNvPr id="17" name="textruta 16"/>
            <p:cNvSpPr txBox="1"/>
            <p:nvPr/>
          </p:nvSpPr>
          <p:spPr>
            <a:xfrm>
              <a:off x="7339012" y="1931504"/>
              <a:ext cx="1663700" cy="276999"/>
            </a:xfrm>
            <a:prstGeom prst="rect">
              <a:avLst/>
            </a:prstGeom>
            <a:noFill/>
          </p:spPr>
          <p:txBody>
            <a:bodyPr wrap="square" rtlCol="0">
              <a:spAutoFit/>
            </a:bodyPr>
            <a:lstStyle/>
            <a:p>
              <a:r>
                <a:rPr lang="sv-SE" sz="1200"/>
                <a:t>Skärpt beredskap</a:t>
              </a:r>
            </a:p>
          </p:txBody>
        </p:sp>
        <p:sp>
          <p:nvSpPr>
            <p:cNvPr id="7" name="Rektangulär 6"/>
            <p:cNvSpPr/>
            <p:nvPr/>
          </p:nvSpPr>
          <p:spPr>
            <a:xfrm>
              <a:off x="7658100" y="2514600"/>
              <a:ext cx="1025525" cy="1892300"/>
            </a:xfrm>
            <a:prstGeom prst="wedgeRectCallout">
              <a:avLst>
                <a:gd name="adj1" fmla="val -23618"/>
                <a:gd name="adj2" fmla="val -66152"/>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p:cNvGrpSpPr/>
          <p:nvPr/>
        </p:nvGrpSpPr>
        <p:grpSpPr>
          <a:xfrm>
            <a:off x="8553767" y="1515396"/>
            <a:ext cx="1663700" cy="2891504"/>
            <a:chOff x="8553767" y="1515396"/>
            <a:chExt cx="1663700" cy="2891504"/>
          </a:xfrm>
        </p:grpSpPr>
        <p:sp>
          <p:nvSpPr>
            <p:cNvPr id="18" name="textruta 17"/>
            <p:cNvSpPr txBox="1"/>
            <p:nvPr/>
          </p:nvSpPr>
          <p:spPr>
            <a:xfrm>
              <a:off x="8553767" y="1515396"/>
              <a:ext cx="1663700" cy="276999"/>
            </a:xfrm>
            <a:prstGeom prst="rect">
              <a:avLst/>
            </a:prstGeom>
            <a:noFill/>
          </p:spPr>
          <p:txBody>
            <a:bodyPr wrap="square" rtlCol="0">
              <a:spAutoFit/>
            </a:bodyPr>
            <a:lstStyle/>
            <a:p>
              <a:r>
                <a:rPr lang="sv-SE" sz="1200"/>
                <a:t>Högsta beredskap</a:t>
              </a:r>
            </a:p>
          </p:txBody>
        </p:sp>
        <p:sp>
          <p:nvSpPr>
            <p:cNvPr id="8" name="Rektangulär 7"/>
            <p:cNvSpPr/>
            <p:nvPr/>
          </p:nvSpPr>
          <p:spPr>
            <a:xfrm>
              <a:off x="8683625" y="2159000"/>
              <a:ext cx="1228725" cy="2247900"/>
            </a:xfrm>
            <a:prstGeom prst="wedgeRectCallout">
              <a:avLst>
                <a:gd name="adj1" fmla="val -21110"/>
                <a:gd name="adj2" fmla="val -6421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5" name="Grupp 24"/>
          <p:cNvGrpSpPr/>
          <p:nvPr/>
        </p:nvGrpSpPr>
        <p:grpSpPr>
          <a:xfrm>
            <a:off x="4283075" y="2163258"/>
            <a:ext cx="3375025" cy="2243642"/>
            <a:chOff x="4283075" y="2163258"/>
            <a:chExt cx="3375025" cy="2243642"/>
          </a:xfrm>
        </p:grpSpPr>
        <p:sp>
          <p:nvSpPr>
            <p:cNvPr id="20" name="textruta 19"/>
            <p:cNvSpPr txBox="1"/>
            <p:nvPr/>
          </p:nvSpPr>
          <p:spPr>
            <a:xfrm>
              <a:off x="4934481" y="2163258"/>
              <a:ext cx="696699" cy="276999"/>
            </a:xfrm>
            <a:prstGeom prst="rect">
              <a:avLst/>
            </a:prstGeom>
            <a:noFill/>
          </p:spPr>
          <p:txBody>
            <a:bodyPr wrap="square" rtlCol="0">
              <a:spAutoFit/>
            </a:bodyPr>
            <a:lstStyle/>
            <a:p>
              <a:pPr algn="ctr"/>
              <a:r>
                <a:rPr lang="sv-SE" sz="1200"/>
                <a:t>Kris</a:t>
              </a:r>
            </a:p>
          </p:txBody>
        </p:sp>
        <p:sp>
          <p:nvSpPr>
            <p:cNvPr id="6" name="Rektangulär 5"/>
            <p:cNvSpPr/>
            <p:nvPr/>
          </p:nvSpPr>
          <p:spPr>
            <a:xfrm>
              <a:off x="4283075" y="2800350"/>
              <a:ext cx="3375025" cy="1606550"/>
            </a:xfrm>
            <a:prstGeom prst="wedgeRectCallout">
              <a:avLst>
                <a:gd name="adj1" fmla="val -20833"/>
                <a:gd name="adj2" fmla="val -71128"/>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 name="Grupp 10">
            <a:extLst>
              <a:ext uri="{FF2B5EF4-FFF2-40B4-BE49-F238E27FC236}">
                <a16:creationId xmlns:a16="http://schemas.microsoft.com/office/drawing/2014/main" id="{A3E5179D-B70F-869D-F4A9-2F02C35ED5D3}"/>
              </a:ext>
            </a:extLst>
          </p:cNvPr>
          <p:cNvGrpSpPr>
            <a:grpSpLocks noChangeAspect="1"/>
          </p:cNvGrpSpPr>
          <p:nvPr/>
        </p:nvGrpSpPr>
        <p:grpSpPr>
          <a:xfrm>
            <a:off x="5266507" y="4027598"/>
            <a:ext cx="966812" cy="1491813"/>
            <a:chOff x="11464868" y="4091874"/>
            <a:chExt cx="1271163" cy="1961434"/>
          </a:xfrm>
        </p:grpSpPr>
        <p:sp>
          <p:nvSpPr>
            <p:cNvPr id="15" name="Rektangel 14">
              <a:extLst>
                <a:ext uri="{FF2B5EF4-FFF2-40B4-BE49-F238E27FC236}">
                  <a16:creationId xmlns:a16="http://schemas.microsoft.com/office/drawing/2014/main" id="{74DFC20B-DB08-9C59-CC1A-F8079B191788}"/>
                </a:ext>
              </a:extLst>
            </p:cNvPr>
            <p:cNvSpPr/>
            <p:nvPr/>
          </p:nvSpPr>
          <p:spPr>
            <a:xfrm rot="829665">
              <a:off x="11464868" y="4091874"/>
              <a:ext cx="1143705" cy="173815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
          <p:nvSpPr>
            <p:cNvPr id="28" name="Rektangel 27">
              <a:extLst>
                <a:ext uri="{FF2B5EF4-FFF2-40B4-BE49-F238E27FC236}">
                  <a16:creationId xmlns:a16="http://schemas.microsoft.com/office/drawing/2014/main" id="{DE73D04D-2173-FE0E-6C8B-FBDF3D6397EE}"/>
                </a:ext>
              </a:extLst>
            </p:cNvPr>
            <p:cNvSpPr/>
            <p:nvPr/>
          </p:nvSpPr>
          <p:spPr>
            <a:xfrm rot="829665">
              <a:off x="11529463" y="4203512"/>
              <a:ext cx="1143705" cy="173815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
          <p:nvSpPr>
            <p:cNvPr id="29" name="Rektangel 28">
              <a:extLst>
                <a:ext uri="{FF2B5EF4-FFF2-40B4-BE49-F238E27FC236}">
                  <a16:creationId xmlns:a16="http://schemas.microsoft.com/office/drawing/2014/main" id="{7C92941B-676E-21F3-C0CB-ADA9D59817A7}"/>
                </a:ext>
              </a:extLst>
            </p:cNvPr>
            <p:cNvSpPr/>
            <p:nvPr/>
          </p:nvSpPr>
          <p:spPr>
            <a:xfrm rot="829665">
              <a:off x="11592326" y="4315150"/>
              <a:ext cx="1143705" cy="173815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SRK:s </a:t>
              </a:r>
              <a:r>
                <a:rPr kumimoji="0" lang="sv-SE" sz="1100" b="0" i="0" u="none" strike="noStrike" kern="1200" cap="none" spc="0" normalizeH="0" baseline="0" noProof="0" err="1">
                  <a:ln>
                    <a:noFill/>
                  </a:ln>
                  <a:solidFill>
                    <a:prstClr val="black"/>
                  </a:solidFill>
                  <a:effectLst/>
                  <a:uLnTx/>
                  <a:uFillTx/>
                  <a:latin typeface="Arial"/>
                  <a:ea typeface="+mn-ea"/>
                  <a:cs typeface="+mn-cs"/>
                </a:rPr>
                <a:t>Krisbered-skapsplan</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0" name="Grupp 29">
            <a:extLst>
              <a:ext uri="{FF2B5EF4-FFF2-40B4-BE49-F238E27FC236}">
                <a16:creationId xmlns:a16="http://schemas.microsoft.com/office/drawing/2014/main" id="{EE56701B-01BA-0FC8-AAF9-5911FECC6BD3}"/>
              </a:ext>
            </a:extLst>
          </p:cNvPr>
          <p:cNvGrpSpPr>
            <a:grpSpLocks noChangeAspect="1"/>
          </p:cNvGrpSpPr>
          <p:nvPr/>
        </p:nvGrpSpPr>
        <p:grpSpPr>
          <a:xfrm>
            <a:off x="3763533" y="4032870"/>
            <a:ext cx="933309" cy="1408639"/>
            <a:chOff x="3399279" y="4720845"/>
            <a:chExt cx="1227113" cy="1852077"/>
          </a:xfrm>
        </p:grpSpPr>
        <p:sp>
          <p:nvSpPr>
            <p:cNvPr id="31" name="Rektangel 30">
              <a:extLst>
                <a:ext uri="{FF2B5EF4-FFF2-40B4-BE49-F238E27FC236}">
                  <a16:creationId xmlns:a16="http://schemas.microsoft.com/office/drawing/2014/main" id="{589EF63E-CA7D-4F27-1BA2-5623117AEF6D}"/>
                </a:ext>
              </a:extLst>
            </p:cNvPr>
            <p:cNvSpPr/>
            <p:nvPr/>
          </p:nvSpPr>
          <p:spPr>
            <a:xfrm rot="829665">
              <a:off x="3399279" y="4720845"/>
              <a:ext cx="1143705" cy="173815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
          <p:nvSpPr>
            <p:cNvPr id="32" name="Rektangel 31">
              <a:extLst>
                <a:ext uri="{FF2B5EF4-FFF2-40B4-BE49-F238E27FC236}">
                  <a16:creationId xmlns:a16="http://schemas.microsoft.com/office/drawing/2014/main" id="{CBD8F93A-C1B5-AD56-1A1B-4C2223C5EE30}"/>
                </a:ext>
              </a:extLst>
            </p:cNvPr>
            <p:cNvSpPr/>
            <p:nvPr/>
          </p:nvSpPr>
          <p:spPr>
            <a:xfrm rot="829665">
              <a:off x="3463597" y="4834764"/>
              <a:ext cx="1162795" cy="173815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
          <p:nvSpPr>
            <p:cNvPr id="33" name="Rektangel 32">
              <a:extLst>
                <a:ext uri="{FF2B5EF4-FFF2-40B4-BE49-F238E27FC236}">
                  <a16:creationId xmlns:a16="http://schemas.microsoft.com/office/drawing/2014/main" id="{6A6716BE-3C82-2B5C-E172-76D3E157EE11}"/>
                </a:ext>
              </a:extLst>
            </p:cNvPr>
            <p:cNvSpPr/>
            <p:nvPr/>
          </p:nvSpPr>
          <p:spPr>
            <a:xfrm rot="773922">
              <a:off x="3498014" y="5009931"/>
              <a:ext cx="1079526" cy="123422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Arial"/>
                  <a:ea typeface="+mn-ea"/>
                  <a:cs typeface="+mn-cs"/>
                </a:rPr>
                <a:t>Krets</a:t>
              </a:r>
              <a:br>
                <a:rPr kumimoji="0" lang="sv-SE" sz="1100" b="0" i="0" u="none" strike="noStrike" kern="1200" cap="none" spc="0" normalizeH="0" baseline="0" noProof="0" dirty="0">
                  <a:ln>
                    <a:noFill/>
                  </a:ln>
                  <a:solidFill>
                    <a:prstClr val="black"/>
                  </a:solidFill>
                  <a:effectLst/>
                  <a:uLnTx/>
                  <a:uFillTx/>
                  <a:latin typeface="Arial"/>
                  <a:ea typeface="+mn-ea"/>
                  <a:cs typeface="+mn-cs"/>
                </a:rPr>
              </a:br>
              <a:br>
                <a:rPr kumimoji="0" lang="sv-SE" sz="1100" b="0" i="0" u="none" strike="noStrike" kern="1200" cap="none" spc="0" normalizeH="0" baseline="0" noProof="0" dirty="0">
                  <a:ln>
                    <a:noFill/>
                  </a:ln>
                  <a:solidFill>
                    <a:prstClr val="black"/>
                  </a:solidFill>
                  <a:effectLst/>
                  <a:uLnTx/>
                  <a:uFillTx/>
                  <a:latin typeface="Arial"/>
                  <a:ea typeface="+mn-ea"/>
                  <a:cs typeface="+mn-cs"/>
                </a:rPr>
              </a:br>
              <a:r>
                <a:rPr kumimoji="0" lang="sv-SE" sz="1100" b="0" i="0" u="none" strike="noStrike" kern="1200" cap="none" spc="0" normalizeH="0" baseline="0" noProof="0" dirty="0">
                  <a:ln>
                    <a:noFill/>
                  </a:ln>
                  <a:solidFill>
                    <a:prstClr val="black"/>
                  </a:solidFill>
                  <a:effectLst/>
                  <a:uLnTx/>
                  <a:uFillTx/>
                  <a:latin typeface="Arial"/>
                  <a:ea typeface="+mn-ea"/>
                  <a:cs typeface="+mn-cs"/>
                </a:rPr>
                <a:t>Lokal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err="1">
                  <a:ln>
                    <a:noFill/>
                  </a:ln>
                  <a:solidFill>
                    <a:prstClr val="black"/>
                  </a:solidFill>
                  <a:effectLst/>
                  <a:uLnTx/>
                  <a:uFillTx/>
                  <a:latin typeface="Arial"/>
                  <a:ea typeface="+mn-ea"/>
                  <a:cs typeface="+mn-cs"/>
                </a:rPr>
                <a:t>krisbered</a:t>
              </a:r>
              <a:r>
                <a:rPr kumimoji="0" lang="sv-SE" sz="1100" b="0" i="0" u="none" strike="noStrike" kern="1200" cap="none" spc="0" normalizeH="0" baseline="0" noProof="0" dirty="0">
                  <a:ln>
                    <a:noFill/>
                  </a:ln>
                  <a:solidFill>
                    <a:prstClr val="black"/>
                  </a:solidFill>
                  <a:effectLst/>
                  <a:uLnTx/>
                  <a:uFillTx/>
                  <a:latin typeface="Arial"/>
                  <a:ea typeface="+mn-ea"/>
                  <a:cs typeface="+mn-cs"/>
                </a:rPr>
                <a:t>-</a:t>
              </a:r>
              <a:br>
                <a:rPr kumimoji="0" lang="sv-SE" sz="1100" b="0" i="0" u="none" strike="noStrike" kern="1200" cap="none" spc="0" normalizeH="0" baseline="0" noProof="0" dirty="0">
                  <a:ln>
                    <a:noFill/>
                  </a:ln>
                  <a:solidFill>
                    <a:prstClr val="black"/>
                  </a:solidFill>
                  <a:effectLst/>
                  <a:uLnTx/>
                  <a:uFillTx/>
                  <a:latin typeface="Arial"/>
                  <a:ea typeface="+mn-ea"/>
                  <a:cs typeface="+mn-cs"/>
                </a:rPr>
              </a:br>
              <a:r>
                <a:rPr kumimoji="0" lang="sv-SE" sz="1100" b="0" i="0" u="none" strike="noStrike" kern="1200" cap="none" spc="0" normalizeH="0" baseline="0" noProof="0" dirty="0" err="1">
                  <a:ln>
                    <a:noFill/>
                  </a:ln>
                  <a:solidFill>
                    <a:prstClr val="black"/>
                  </a:solidFill>
                  <a:effectLst/>
                  <a:uLnTx/>
                  <a:uFillTx/>
                  <a:latin typeface="Arial"/>
                  <a:ea typeface="+mn-ea"/>
                  <a:cs typeface="+mn-cs"/>
                </a:rPr>
                <a:t>skapsplan</a:t>
              </a:r>
              <a:endParaRPr kumimoji="0" lang="sv-SE" sz="11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4" name="Grupp 33">
            <a:extLst>
              <a:ext uri="{FF2B5EF4-FFF2-40B4-BE49-F238E27FC236}">
                <a16:creationId xmlns:a16="http://schemas.microsoft.com/office/drawing/2014/main" id="{3B1B3C1C-F7D2-EF10-E344-272CF43E7336}"/>
              </a:ext>
            </a:extLst>
          </p:cNvPr>
          <p:cNvGrpSpPr/>
          <p:nvPr/>
        </p:nvGrpSpPr>
        <p:grpSpPr>
          <a:xfrm>
            <a:off x="7581903" y="800100"/>
            <a:ext cx="2330450" cy="3605337"/>
            <a:chOff x="7294575" y="480728"/>
            <a:chExt cx="3396698" cy="4529413"/>
          </a:xfrm>
        </p:grpSpPr>
        <p:sp>
          <p:nvSpPr>
            <p:cNvPr id="35" name="Rektangulär 6">
              <a:extLst>
                <a:ext uri="{FF2B5EF4-FFF2-40B4-BE49-F238E27FC236}">
                  <a16:creationId xmlns:a16="http://schemas.microsoft.com/office/drawing/2014/main" id="{85C4E580-8E25-846F-E8E0-DB37F5B37A0B}"/>
                </a:ext>
              </a:extLst>
            </p:cNvPr>
            <p:cNvSpPr/>
            <p:nvPr/>
          </p:nvSpPr>
          <p:spPr>
            <a:xfrm>
              <a:off x="7403540" y="1131713"/>
              <a:ext cx="3287733" cy="3878428"/>
            </a:xfrm>
            <a:prstGeom prst="wedgeRectCallout">
              <a:avLst>
                <a:gd name="adj1" fmla="val -24246"/>
                <a:gd name="adj2" fmla="val -5583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textruta 35">
              <a:extLst>
                <a:ext uri="{FF2B5EF4-FFF2-40B4-BE49-F238E27FC236}">
                  <a16:creationId xmlns:a16="http://schemas.microsoft.com/office/drawing/2014/main" id="{40F31A4D-A0B8-F033-7630-67A66C5141E2}"/>
                </a:ext>
              </a:extLst>
            </p:cNvPr>
            <p:cNvSpPr txBox="1"/>
            <p:nvPr/>
          </p:nvSpPr>
          <p:spPr>
            <a:xfrm>
              <a:off x="7294575" y="480728"/>
              <a:ext cx="1982974" cy="347996"/>
            </a:xfrm>
            <a:prstGeom prst="rect">
              <a:avLst/>
            </a:prstGeom>
            <a:noFill/>
          </p:spPr>
          <p:txBody>
            <a:bodyPr wrap="square" rtlCol="0">
              <a:spAutoFit/>
            </a:bodyPr>
            <a:lstStyle/>
            <a:p>
              <a:pPr algn="ctr"/>
              <a:r>
                <a:rPr lang="sv-SE" sz="1200"/>
                <a:t>Höjd beredskap</a:t>
              </a:r>
            </a:p>
          </p:txBody>
        </p:sp>
      </p:grpSp>
      <p:grpSp>
        <p:nvGrpSpPr>
          <p:cNvPr id="2" name="Grupp 1">
            <a:extLst>
              <a:ext uri="{FF2B5EF4-FFF2-40B4-BE49-F238E27FC236}">
                <a16:creationId xmlns:a16="http://schemas.microsoft.com/office/drawing/2014/main" id="{8290225E-AC81-1032-4841-5829B3BA13CB}"/>
              </a:ext>
            </a:extLst>
          </p:cNvPr>
          <p:cNvGrpSpPr>
            <a:grpSpLocks noChangeAspect="1"/>
          </p:cNvGrpSpPr>
          <p:nvPr/>
        </p:nvGrpSpPr>
        <p:grpSpPr>
          <a:xfrm>
            <a:off x="8148137" y="4036226"/>
            <a:ext cx="966812" cy="1491813"/>
            <a:chOff x="8298274" y="2995094"/>
            <a:chExt cx="1271163" cy="1961434"/>
          </a:xfrm>
        </p:grpSpPr>
        <p:sp>
          <p:nvSpPr>
            <p:cNvPr id="3" name="Rektangel 2">
              <a:extLst>
                <a:ext uri="{FF2B5EF4-FFF2-40B4-BE49-F238E27FC236}">
                  <a16:creationId xmlns:a16="http://schemas.microsoft.com/office/drawing/2014/main" id="{8D790751-35F6-BF76-C25B-C304788447F4}"/>
                </a:ext>
              </a:extLst>
            </p:cNvPr>
            <p:cNvSpPr/>
            <p:nvPr/>
          </p:nvSpPr>
          <p:spPr>
            <a:xfrm rot="829665">
              <a:off x="8298274" y="2995094"/>
              <a:ext cx="1143705" cy="173815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
          <p:nvSpPr>
            <p:cNvPr id="9" name="Rektangel 8">
              <a:extLst>
                <a:ext uri="{FF2B5EF4-FFF2-40B4-BE49-F238E27FC236}">
                  <a16:creationId xmlns:a16="http://schemas.microsoft.com/office/drawing/2014/main" id="{B741A6CF-D717-87B9-309B-024FC33B9201}"/>
                </a:ext>
              </a:extLst>
            </p:cNvPr>
            <p:cNvSpPr/>
            <p:nvPr/>
          </p:nvSpPr>
          <p:spPr>
            <a:xfrm rot="829665">
              <a:off x="8362869" y="3106732"/>
              <a:ext cx="1143705" cy="173815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
          <p:nvSpPr>
            <p:cNvPr id="10" name="Rektangel 9">
              <a:extLst>
                <a:ext uri="{FF2B5EF4-FFF2-40B4-BE49-F238E27FC236}">
                  <a16:creationId xmlns:a16="http://schemas.microsoft.com/office/drawing/2014/main" id="{915A78BE-3E13-DA16-03E4-A8461FD6749F}"/>
                </a:ext>
              </a:extLst>
            </p:cNvPr>
            <p:cNvSpPr/>
            <p:nvPr/>
          </p:nvSpPr>
          <p:spPr>
            <a:xfrm rot="829665">
              <a:off x="8425732" y="3218370"/>
              <a:ext cx="1143705" cy="1738158"/>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SRK:s plan för väpnad konflikt</a:t>
              </a:r>
            </a:p>
          </p:txBody>
        </p:sp>
      </p:grpSp>
    </p:spTree>
    <p:extLst>
      <p:ext uri="{BB962C8B-B14F-4D97-AF65-F5344CB8AC3E}">
        <p14:creationId xmlns:p14="http://schemas.microsoft.com/office/powerpoint/2010/main" val="35905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a:t>Vad vi kan bidra med</a:t>
            </a:r>
            <a:br>
              <a:rPr lang="sv-SE" sz="3600"/>
            </a:br>
            <a:endParaRPr lang="sv-SE" sz="3600"/>
          </a:p>
        </p:txBody>
      </p:sp>
      <p:sp>
        <p:nvSpPr>
          <p:cNvPr id="3" name="Platshållare för innehåll 2"/>
          <p:cNvSpPr>
            <a:spLocks noGrp="1"/>
          </p:cNvSpPr>
          <p:nvPr>
            <p:ph sz="half" idx="1"/>
          </p:nvPr>
        </p:nvSpPr>
        <p:spPr>
          <a:xfrm>
            <a:off x="963868" y="1550315"/>
            <a:ext cx="3960000" cy="4690887"/>
          </a:xfrm>
        </p:spPr>
        <p:txBody>
          <a:bodyPr>
            <a:normAutofit/>
          </a:bodyPr>
          <a:lstStyle/>
          <a:p>
            <a:r>
              <a:rPr lang="sv-SE" sz="1600"/>
              <a:t>Första hjälpen</a:t>
            </a:r>
          </a:p>
          <a:p>
            <a:pPr lvl="1"/>
            <a:r>
              <a:rPr lang="sv-SE" sz="1400"/>
              <a:t>Livsuppehållande insatser i väntan på ambulans</a:t>
            </a:r>
          </a:p>
          <a:p>
            <a:pPr lvl="1"/>
            <a:r>
              <a:rPr lang="sv-SE" sz="1400"/>
              <a:t>Avlastning av ambulans- och räddningspersonal</a:t>
            </a:r>
          </a:p>
          <a:p>
            <a:pPr lvl="1"/>
            <a:endParaRPr lang="sv-SE" sz="1400"/>
          </a:p>
          <a:p>
            <a:r>
              <a:rPr lang="sv-SE" sz="1600"/>
              <a:t>Psykologisk första hjälpen </a:t>
            </a:r>
          </a:p>
          <a:p>
            <a:pPr lvl="1"/>
            <a:r>
              <a:rPr lang="sv-SE" sz="1400"/>
              <a:t>Främja trygghet, lugn, tillit, samhörighet och hopp</a:t>
            </a:r>
          </a:p>
          <a:p>
            <a:endParaRPr lang="sv-SE" sz="1400"/>
          </a:p>
          <a:p>
            <a:r>
              <a:rPr lang="sv-SE" sz="1600"/>
              <a:t>Grundläggande behov</a:t>
            </a:r>
          </a:p>
          <a:p>
            <a:pPr lvl="1"/>
            <a:r>
              <a:rPr lang="sv-SE" sz="1400"/>
              <a:t>Tak över huvudet, mat och dryck, kläder, filtar etc.</a:t>
            </a:r>
          </a:p>
          <a:p>
            <a:endParaRPr lang="sv-SE" sz="1400"/>
          </a:p>
          <a:p>
            <a:r>
              <a:rPr lang="sv-SE" sz="1600"/>
              <a:t>Informationsspridning</a:t>
            </a:r>
            <a:endParaRPr lang="sv-SE" sz="1700"/>
          </a:p>
          <a:p>
            <a:pPr lvl="1"/>
            <a:r>
              <a:rPr lang="sv-SE" sz="1400"/>
              <a:t>Bistå med relevant och tillförlitlig information</a:t>
            </a:r>
          </a:p>
          <a:p>
            <a:pPr lvl="1"/>
            <a:r>
              <a:rPr lang="sv-SE" sz="1400"/>
              <a:t>Fokus på grupper som andra aktörer inte når</a:t>
            </a:r>
          </a:p>
        </p:txBody>
      </p:sp>
      <p:sp>
        <p:nvSpPr>
          <p:cNvPr id="5" name="Platshållare för innehåll 4">
            <a:extLst>
              <a:ext uri="{FF2B5EF4-FFF2-40B4-BE49-F238E27FC236}">
                <a16:creationId xmlns:a16="http://schemas.microsoft.com/office/drawing/2014/main" id="{26700097-AD30-43CF-8492-AD753395D747}"/>
              </a:ext>
            </a:extLst>
          </p:cNvPr>
          <p:cNvSpPr>
            <a:spLocks noGrp="1"/>
          </p:cNvSpPr>
          <p:nvPr>
            <p:ph sz="half" idx="2"/>
          </p:nvPr>
        </p:nvSpPr>
        <p:spPr>
          <a:xfrm>
            <a:off x="5726893" y="1596763"/>
            <a:ext cx="3620771" cy="4191101"/>
          </a:xfrm>
        </p:spPr>
        <p:txBody>
          <a:bodyPr>
            <a:normAutofit/>
          </a:bodyPr>
          <a:lstStyle/>
          <a:p>
            <a:r>
              <a:rPr lang="sv-SE" sz="1600"/>
              <a:t>Frivilligsamordning</a:t>
            </a:r>
          </a:p>
          <a:p>
            <a:pPr lvl="1"/>
            <a:r>
              <a:rPr lang="sv-SE" sz="1400"/>
              <a:t>Samordna frivilliginsatser på plats</a:t>
            </a:r>
          </a:p>
          <a:p>
            <a:pPr lvl="1"/>
            <a:r>
              <a:rPr lang="sv-SE" sz="1400"/>
              <a:t>Organisera spontanfrivilliga</a:t>
            </a:r>
          </a:p>
          <a:p>
            <a:endParaRPr lang="sv-SE" sz="1600"/>
          </a:p>
          <a:p>
            <a:r>
              <a:rPr lang="sv-SE" sz="1600"/>
              <a:t>Logistik och gåvohantering</a:t>
            </a:r>
          </a:p>
          <a:p>
            <a:endParaRPr lang="sv-SE" sz="1600"/>
          </a:p>
          <a:p>
            <a:r>
              <a:rPr lang="sv-SE" sz="1600"/>
              <a:t>Säkerställande av rättigheter</a:t>
            </a:r>
          </a:p>
          <a:p>
            <a:pPr lvl="1"/>
            <a:r>
              <a:rPr lang="sv-SE" sz="1400"/>
              <a:t>Bevakande roll gentemot staten </a:t>
            </a:r>
          </a:p>
          <a:p>
            <a:endParaRPr lang="sv-SE" sz="1600"/>
          </a:p>
          <a:p>
            <a:r>
              <a:rPr lang="sv-SE" sz="1600"/>
              <a:t>Särskilda uppdrag inför och under väpnad konflikt</a:t>
            </a:r>
          </a:p>
          <a:p>
            <a:endParaRPr lang="sv-SE" sz="1600"/>
          </a:p>
        </p:txBody>
      </p:sp>
      <p:pic>
        <p:nvPicPr>
          <p:cNvPr id="4" name="Bildobjekt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64786">
            <a:off x="9653616" y="997352"/>
            <a:ext cx="2018325" cy="2471419"/>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0F4E3388-75EC-4FDE-9CE3-92C1A6DD56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476391">
            <a:off x="9866874" y="3432007"/>
            <a:ext cx="1816334" cy="2241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035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D6159A2-16B9-22B0-713B-B531EB331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44711">
            <a:off x="2485473" y="646767"/>
            <a:ext cx="1322536" cy="1944000"/>
          </a:xfrm>
          <a:prstGeom prst="rect">
            <a:avLst/>
          </a:prstGeom>
          <a:effectLst>
            <a:outerShdw blurRad="50800" dist="50800" dir="2700000" sx="102000" sy="102000" algn="tl" rotWithShape="0">
              <a:prstClr val="black">
                <a:alpha val="40000"/>
              </a:prstClr>
            </a:outerShdw>
          </a:effectLst>
        </p:spPr>
      </p:pic>
      <p:pic>
        <p:nvPicPr>
          <p:cNvPr id="3" name="Picture 2" descr="A person in a vest&#10;&#10;Description automatically generated">
            <a:extLst>
              <a:ext uri="{FF2B5EF4-FFF2-40B4-BE49-F238E27FC236}">
                <a16:creationId xmlns:a16="http://schemas.microsoft.com/office/drawing/2014/main" id="{DB19440F-6006-B48E-686F-2A0E5C5404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374" y="441901"/>
            <a:ext cx="1607388" cy="2247339"/>
          </a:xfrm>
          <a:prstGeom prst="rect">
            <a:avLst/>
          </a:prstGeom>
          <a:effectLst>
            <a:outerShdw blurRad="50800" dist="50800" dir="2700000" sx="102000" sy="102000" algn="tl" rotWithShape="0">
              <a:prstClr val="black">
                <a:alpha val="40000"/>
              </a:prstClr>
            </a:outerShdw>
          </a:effectLst>
        </p:spPr>
      </p:pic>
      <p:pic>
        <p:nvPicPr>
          <p:cNvPr id="8" name="Picture 7" descr="A person in a red shirt&#10;&#10;Description automatically generated">
            <a:extLst>
              <a:ext uri="{FF2B5EF4-FFF2-40B4-BE49-F238E27FC236}">
                <a16:creationId xmlns:a16="http://schemas.microsoft.com/office/drawing/2014/main" id="{34BECDF8-21AD-2C24-D4E2-3FCD14A60E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2440000">
            <a:off x="2189540" y="5072670"/>
            <a:ext cx="1039439" cy="1440000"/>
          </a:xfrm>
          <a:prstGeom prst="rect">
            <a:avLst/>
          </a:prstGeom>
          <a:effectLst>
            <a:outerShdw blurRad="50800" dist="50800" dir="2700000" sx="102000" sy="102000" algn="tl" rotWithShape="0">
              <a:prstClr val="black">
                <a:alpha val="40000"/>
              </a:prstClr>
            </a:outerShdw>
          </a:effectLst>
        </p:spPr>
      </p:pic>
      <p:sp>
        <p:nvSpPr>
          <p:cNvPr id="23" name="textruta 22">
            <a:extLst>
              <a:ext uri="{FF2B5EF4-FFF2-40B4-BE49-F238E27FC236}">
                <a16:creationId xmlns:a16="http://schemas.microsoft.com/office/drawing/2014/main" id="{A81DC0EE-4BFF-B37F-F7C9-D450C027935B}"/>
              </a:ext>
            </a:extLst>
          </p:cNvPr>
          <p:cNvSpPr txBox="1"/>
          <p:nvPr/>
        </p:nvSpPr>
        <p:spPr>
          <a:xfrm>
            <a:off x="3825224" y="1995312"/>
            <a:ext cx="1090363" cy="461665"/>
          </a:xfrm>
          <a:prstGeom prst="rect">
            <a:avLst/>
          </a:prstGeom>
          <a:noFill/>
        </p:spPr>
        <p:txBody>
          <a:bodyPr wrap="none" rtlCol="0">
            <a:spAutoFit/>
          </a:bodyPr>
          <a:lstStyle/>
          <a:p>
            <a:r>
              <a:rPr lang="sv-SE" sz="2400" b="1"/>
              <a:t>Lokalt</a:t>
            </a:r>
          </a:p>
        </p:txBody>
      </p:sp>
      <p:sp>
        <p:nvSpPr>
          <p:cNvPr id="24" name="textruta 23">
            <a:extLst>
              <a:ext uri="{FF2B5EF4-FFF2-40B4-BE49-F238E27FC236}">
                <a16:creationId xmlns:a16="http://schemas.microsoft.com/office/drawing/2014/main" id="{E99AB0E7-B6BD-3630-88D9-C319A46A3E6C}"/>
              </a:ext>
            </a:extLst>
          </p:cNvPr>
          <p:cNvSpPr txBox="1"/>
          <p:nvPr/>
        </p:nvSpPr>
        <p:spPr>
          <a:xfrm>
            <a:off x="8544108" y="1028467"/>
            <a:ext cx="1800291" cy="461665"/>
          </a:xfrm>
          <a:prstGeom prst="rect">
            <a:avLst/>
          </a:prstGeom>
          <a:noFill/>
        </p:spPr>
        <p:txBody>
          <a:bodyPr wrap="square" rtlCol="0">
            <a:spAutoFit/>
          </a:bodyPr>
          <a:lstStyle/>
          <a:p>
            <a:r>
              <a:rPr lang="sv-SE" sz="2400" b="1"/>
              <a:t>Nationellt</a:t>
            </a:r>
          </a:p>
        </p:txBody>
      </p:sp>
      <p:sp>
        <p:nvSpPr>
          <p:cNvPr id="25" name="textruta 24">
            <a:extLst>
              <a:ext uri="{FF2B5EF4-FFF2-40B4-BE49-F238E27FC236}">
                <a16:creationId xmlns:a16="http://schemas.microsoft.com/office/drawing/2014/main" id="{13E1A0A8-6401-EBF9-E8EB-16F64408096D}"/>
              </a:ext>
            </a:extLst>
          </p:cNvPr>
          <p:cNvSpPr txBox="1"/>
          <p:nvPr/>
        </p:nvSpPr>
        <p:spPr>
          <a:xfrm>
            <a:off x="8289307" y="4855986"/>
            <a:ext cx="3504065" cy="461665"/>
          </a:xfrm>
          <a:prstGeom prst="rect">
            <a:avLst/>
          </a:prstGeom>
          <a:noFill/>
        </p:spPr>
        <p:txBody>
          <a:bodyPr wrap="square" rtlCol="0">
            <a:spAutoFit/>
          </a:bodyPr>
          <a:lstStyle/>
          <a:p>
            <a:r>
              <a:rPr lang="sv-SE" sz="2400" b="1"/>
              <a:t>Väpnad konflikt</a:t>
            </a:r>
          </a:p>
        </p:txBody>
      </p:sp>
      <p:sp>
        <p:nvSpPr>
          <p:cNvPr id="33" name="textruta 32">
            <a:extLst>
              <a:ext uri="{FF2B5EF4-FFF2-40B4-BE49-F238E27FC236}">
                <a16:creationId xmlns:a16="http://schemas.microsoft.com/office/drawing/2014/main" id="{1ED2664C-331D-176E-0C62-35DBA0B79734}"/>
              </a:ext>
            </a:extLst>
          </p:cNvPr>
          <p:cNvSpPr txBox="1"/>
          <p:nvPr/>
        </p:nvSpPr>
        <p:spPr>
          <a:xfrm>
            <a:off x="4080438" y="3094869"/>
            <a:ext cx="1941344" cy="1055608"/>
          </a:xfrm>
          <a:prstGeom prst="wedgeRoundRectCallout">
            <a:avLst>
              <a:gd name="adj1" fmla="val -64469"/>
              <a:gd name="adj2" fmla="val 20740"/>
              <a:gd name="adj3" fmla="val 16667"/>
            </a:avLst>
          </a:prstGeom>
          <a:solidFill>
            <a:schemeClr val="accent4">
              <a:lumMod val="20000"/>
              <a:lumOff val="80000"/>
            </a:schemeClr>
          </a:solidFill>
          <a:ln>
            <a:solidFill>
              <a:srgbClr val="C00000"/>
            </a:solidFill>
          </a:ln>
        </p:spPr>
        <p:txBody>
          <a:bodyPr wrap="square" rtlCol="0">
            <a:spAutoFit/>
          </a:bodyPr>
          <a:lstStyle/>
          <a:p>
            <a:r>
              <a:rPr lang="sv-SE" sz="1400" b="1"/>
              <a:t>Handböcker</a:t>
            </a:r>
            <a:endParaRPr lang="sv-SE" sz="1400"/>
          </a:p>
          <a:p>
            <a:pPr marL="171450" indent="-171450">
              <a:buFont typeface="Arial" panose="020B0604020202020204" pitchFamily="34" charset="0"/>
              <a:buChar char="•"/>
            </a:pPr>
            <a:r>
              <a:rPr lang="sv-SE" sz="1400"/>
              <a:t>Insatsledare</a:t>
            </a:r>
          </a:p>
          <a:p>
            <a:pPr marL="171450" indent="-171450">
              <a:buFont typeface="Arial" panose="020B0604020202020204" pitchFamily="34" charset="0"/>
              <a:buChar char="•"/>
            </a:pPr>
            <a:r>
              <a:rPr lang="sv-SE" sz="1400"/>
              <a:t>Förstahjälpare</a:t>
            </a:r>
          </a:p>
          <a:p>
            <a:pPr marL="171450" indent="-171450">
              <a:buFont typeface="Arial" panose="020B0604020202020204" pitchFamily="34" charset="0"/>
              <a:buChar char="•"/>
            </a:pPr>
            <a:r>
              <a:rPr lang="sv-SE" sz="1400"/>
              <a:t>Krisstödjare</a:t>
            </a:r>
          </a:p>
        </p:txBody>
      </p:sp>
      <p:sp>
        <p:nvSpPr>
          <p:cNvPr id="26" name="textruta 25">
            <a:extLst>
              <a:ext uri="{FF2B5EF4-FFF2-40B4-BE49-F238E27FC236}">
                <a16:creationId xmlns:a16="http://schemas.microsoft.com/office/drawing/2014/main" id="{3242E241-0200-359D-F85D-531DF2665023}"/>
              </a:ext>
            </a:extLst>
          </p:cNvPr>
          <p:cNvSpPr txBox="1"/>
          <p:nvPr/>
        </p:nvSpPr>
        <p:spPr>
          <a:xfrm>
            <a:off x="3999013" y="4401000"/>
            <a:ext cx="2283515" cy="1532334"/>
          </a:xfrm>
          <a:prstGeom prst="wedgeRoundRectCallout">
            <a:avLst>
              <a:gd name="adj1" fmla="val -68533"/>
              <a:gd name="adj2" fmla="val 19123"/>
              <a:gd name="adj3" fmla="val 16667"/>
            </a:avLst>
          </a:prstGeom>
          <a:solidFill>
            <a:schemeClr val="accent4">
              <a:lumMod val="20000"/>
              <a:lumOff val="80000"/>
            </a:schemeClr>
          </a:solidFill>
          <a:ln>
            <a:solidFill>
              <a:srgbClr val="C00000"/>
            </a:solidFill>
          </a:ln>
        </p:spPr>
        <p:txBody>
          <a:bodyPr wrap="none" rtlCol="0">
            <a:spAutoFit/>
          </a:bodyPr>
          <a:lstStyle/>
          <a:p>
            <a:r>
              <a:rPr lang="sv-SE" sz="1400" b="1"/>
              <a:t>Utbildningar </a:t>
            </a:r>
          </a:p>
          <a:p>
            <a:pPr marL="171450" indent="-171450">
              <a:buFont typeface="Arial" panose="020B0604020202020204" pitchFamily="34" charset="0"/>
              <a:buChar char="•"/>
            </a:pPr>
            <a:r>
              <a:rPr lang="sv-SE" sz="1400"/>
              <a:t>Att leda en krisinsats</a:t>
            </a:r>
          </a:p>
          <a:p>
            <a:pPr marL="171450" indent="-171450">
              <a:buFont typeface="Arial" panose="020B0604020202020204" pitchFamily="34" charset="0"/>
              <a:buChar char="•"/>
            </a:pPr>
            <a:r>
              <a:rPr lang="sv-SE" sz="1400"/>
              <a:t>Att vara FH</a:t>
            </a:r>
          </a:p>
          <a:p>
            <a:pPr marL="171450" indent="-171450">
              <a:buFont typeface="Arial" panose="020B0604020202020204" pitchFamily="34" charset="0"/>
              <a:buChar char="•"/>
            </a:pPr>
            <a:r>
              <a:rPr lang="sv-SE" sz="1400"/>
              <a:t>Att vara krisstödjare</a:t>
            </a:r>
          </a:p>
          <a:p>
            <a:pPr marL="171450" indent="-171450">
              <a:buFont typeface="Arial" panose="020B0604020202020204" pitchFamily="34" charset="0"/>
              <a:buChar char="•"/>
            </a:pPr>
            <a:r>
              <a:rPr lang="sv-SE" sz="1400">
                <a:solidFill>
                  <a:srgbClr val="FF0000"/>
                </a:solidFill>
              </a:rPr>
              <a:t>Att vara logistiker</a:t>
            </a:r>
          </a:p>
          <a:p>
            <a:pPr marL="171450" indent="-171450">
              <a:buFont typeface="Arial" panose="020B0604020202020204" pitchFamily="34" charset="0"/>
              <a:buChar char="•"/>
            </a:pPr>
            <a:r>
              <a:rPr lang="sv-SE" sz="1400">
                <a:solidFill>
                  <a:srgbClr val="FF0000"/>
                </a:solidFill>
              </a:rPr>
              <a:t>Att vara övningsledare</a:t>
            </a:r>
          </a:p>
        </p:txBody>
      </p:sp>
      <p:pic>
        <p:nvPicPr>
          <p:cNvPr id="35" name="Bildobjekt 34">
            <a:extLst>
              <a:ext uri="{FF2B5EF4-FFF2-40B4-BE49-F238E27FC236}">
                <a16:creationId xmlns:a16="http://schemas.microsoft.com/office/drawing/2014/main" id="{D507A40D-54B1-B0E5-A9F5-64067EDECC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68322">
            <a:off x="10281443" y="2956245"/>
            <a:ext cx="1367288" cy="1944000"/>
          </a:xfrm>
          <a:prstGeom prst="rect">
            <a:avLst/>
          </a:prstGeom>
          <a:effectLst>
            <a:outerShdw blurRad="50800" dist="50800" dir="2700000" sx="102000" sy="102000" algn="tl" rotWithShape="0">
              <a:prstClr val="black">
                <a:alpha val="40000"/>
              </a:prstClr>
            </a:outerShdw>
          </a:effectLst>
        </p:spPr>
      </p:pic>
      <p:pic>
        <p:nvPicPr>
          <p:cNvPr id="37" name="Bildobjekt 36">
            <a:extLst>
              <a:ext uri="{FF2B5EF4-FFF2-40B4-BE49-F238E27FC236}">
                <a16:creationId xmlns:a16="http://schemas.microsoft.com/office/drawing/2014/main" id="{DE7360C9-BC80-AA1E-9DA5-63482A72F56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31220" y="2840189"/>
            <a:ext cx="1363142" cy="1944000"/>
          </a:xfrm>
          <a:prstGeom prst="rect">
            <a:avLst/>
          </a:prstGeom>
          <a:effectLst>
            <a:outerShdw blurRad="50800" dist="50800" dir="2700000" sx="102000" sy="102000" algn="tl" rotWithShape="0">
              <a:prstClr val="black">
                <a:alpha val="40000"/>
              </a:prstClr>
            </a:outerShdw>
          </a:effectLst>
        </p:spPr>
      </p:pic>
      <p:pic>
        <p:nvPicPr>
          <p:cNvPr id="43" name="Bildobjekt 42">
            <a:extLst>
              <a:ext uri="{FF2B5EF4-FFF2-40B4-BE49-F238E27FC236}">
                <a16:creationId xmlns:a16="http://schemas.microsoft.com/office/drawing/2014/main" id="{7A5D9D4E-1435-A621-E004-3B1542A0E7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352270">
            <a:off x="6647291" y="887350"/>
            <a:ext cx="1578784" cy="2246400"/>
          </a:xfrm>
          <a:prstGeom prst="rect">
            <a:avLst/>
          </a:prstGeom>
          <a:effectLst>
            <a:outerShdw blurRad="50800" dist="50800" dir="2700000" sx="102000" sy="102000" algn="tl" rotWithShape="0">
              <a:prstClr val="black">
                <a:alpha val="40000"/>
              </a:prstClr>
            </a:outerShdw>
          </a:effectLst>
        </p:spPr>
      </p:pic>
      <p:pic>
        <p:nvPicPr>
          <p:cNvPr id="9" name="Bildobjekt 8">
            <a:extLst>
              <a:ext uri="{FF2B5EF4-FFF2-40B4-BE49-F238E27FC236}">
                <a16:creationId xmlns:a16="http://schemas.microsoft.com/office/drawing/2014/main" id="{99CEAE6E-6746-9E20-0309-11FD49B5BF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1600000">
            <a:off x="773738" y="4602854"/>
            <a:ext cx="1373694" cy="1944000"/>
          </a:xfrm>
          <a:prstGeom prst="rect">
            <a:avLst/>
          </a:prstGeom>
          <a:effectLst>
            <a:outerShdw blurRad="50800" dist="50800" dir="2700000" sx="102000" sy="102000" algn="tl" rotWithShape="0">
              <a:prstClr val="black">
                <a:alpha val="40000"/>
              </a:prstClr>
            </a:outerShdw>
          </a:effectLst>
        </p:spPr>
      </p:pic>
      <p:pic>
        <p:nvPicPr>
          <p:cNvPr id="45" name="Bildobjekt 44">
            <a:extLst>
              <a:ext uri="{FF2B5EF4-FFF2-40B4-BE49-F238E27FC236}">
                <a16:creationId xmlns:a16="http://schemas.microsoft.com/office/drawing/2014/main" id="{EF039602-37E3-6035-849F-E6D32734154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360000">
            <a:off x="8814575" y="2335490"/>
            <a:ext cx="1576875" cy="2246400"/>
          </a:xfrm>
          <a:prstGeom prst="rect">
            <a:avLst/>
          </a:prstGeom>
          <a:effectLst>
            <a:outerShdw blurRad="50800" dist="50800" dir="2700000" sx="102000" sy="102000" algn="tl" rotWithShape="0">
              <a:prstClr val="black">
                <a:alpha val="40000"/>
              </a:prstClr>
            </a:outerShdw>
          </a:effectLst>
        </p:spPr>
      </p:pic>
    </p:spTree>
    <p:extLst>
      <p:ext uri="{BB962C8B-B14F-4D97-AF65-F5344CB8AC3E}">
        <p14:creationId xmlns:p14="http://schemas.microsoft.com/office/powerpoint/2010/main" val="237835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Bildobjekt 51">
            <a:extLst>
              <a:ext uri="{FF2B5EF4-FFF2-40B4-BE49-F238E27FC236}">
                <a16:creationId xmlns:a16="http://schemas.microsoft.com/office/drawing/2014/main" id="{DCA84D65-F28E-9417-4B3C-0859582D8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97286">
            <a:off x="6343576" y="2515"/>
            <a:ext cx="1446906" cy="2055200"/>
          </a:xfrm>
          <a:prstGeom prst="rect">
            <a:avLst/>
          </a:prstGeom>
          <a:effectLst>
            <a:outerShdw blurRad="50800" dist="50800" dir="2700000" sx="102000" sy="102000" algn="tl" rotWithShape="0">
              <a:prstClr val="black">
                <a:alpha val="40000"/>
              </a:prstClr>
            </a:outerShdw>
          </a:effectLst>
        </p:spPr>
      </p:pic>
      <p:pic>
        <p:nvPicPr>
          <p:cNvPr id="38" name="Bildobjekt 37">
            <a:extLst>
              <a:ext uri="{FF2B5EF4-FFF2-40B4-BE49-F238E27FC236}">
                <a16:creationId xmlns:a16="http://schemas.microsoft.com/office/drawing/2014/main" id="{ABCE79B3-FF50-2480-89B7-5F4312D967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41989">
            <a:off x="8654988" y="184491"/>
            <a:ext cx="1714066" cy="1753928"/>
          </a:xfrm>
          <a:prstGeom prst="rect">
            <a:avLst/>
          </a:prstGeom>
          <a:effectLst>
            <a:outerShdw blurRad="50800" dist="63500" dir="2700000" sx="102000" sy="102000" algn="tl" rotWithShape="0">
              <a:prstClr val="black">
                <a:alpha val="40000"/>
              </a:prstClr>
            </a:outerShdw>
          </a:effectLst>
        </p:spPr>
      </p:pic>
      <p:sp>
        <p:nvSpPr>
          <p:cNvPr id="2" name="Rubrik 1">
            <a:extLst>
              <a:ext uri="{FF2B5EF4-FFF2-40B4-BE49-F238E27FC236}">
                <a16:creationId xmlns:a16="http://schemas.microsoft.com/office/drawing/2014/main" id="{6C1BFF66-7F62-FD2F-C6D4-3460507201FE}"/>
              </a:ext>
            </a:extLst>
          </p:cNvPr>
          <p:cNvSpPr>
            <a:spLocks noGrp="1"/>
          </p:cNvSpPr>
          <p:nvPr>
            <p:ph type="title"/>
          </p:nvPr>
        </p:nvSpPr>
        <p:spPr>
          <a:xfrm>
            <a:off x="891540" y="233474"/>
            <a:ext cx="10407614" cy="1401016"/>
          </a:xfrm>
        </p:spPr>
        <p:txBody>
          <a:bodyPr/>
          <a:lstStyle/>
          <a:p>
            <a:r>
              <a:rPr lang="sv-SE"/>
              <a:t>Påverkansarbete</a:t>
            </a:r>
          </a:p>
        </p:txBody>
      </p:sp>
      <p:sp>
        <p:nvSpPr>
          <p:cNvPr id="29" name="Frihandsfigur: Form 28">
            <a:extLst>
              <a:ext uri="{FF2B5EF4-FFF2-40B4-BE49-F238E27FC236}">
                <a16:creationId xmlns:a16="http://schemas.microsoft.com/office/drawing/2014/main" id="{63A403C6-E1EB-CA6A-ADB0-90FC63F5C792}"/>
              </a:ext>
            </a:extLst>
          </p:cNvPr>
          <p:cNvSpPr/>
          <p:nvPr/>
        </p:nvSpPr>
        <p:spPr>
          <a:xfrm>
            <a:off x="5192945" y="1288190"/>
            <a:ext cx="1805126" cy="2034996"/>
          </a:xfrm>
          <a:custGeom>
            <a:avLst/>
            <a:gdLst>
              <a:gd name="connsiteX0" fmla="*/ 0 w 2004218"/>
              <a:gd name="connsiteY0" fmla="*/ 871835 h 1743670"/>
              <a:gd name="connsiteX1" fmla="*/ 435918 w 2004218"/>
              <a:gd name="connsiteY1" fmla="*/ 0 h 1743670"/>
              <a:gd name="connsiteX2" fmla="*/ 1568301 w 2004218"/>
              <a:gd name="connsiteY2" fmla="*/ 0 h 1743670"/>
              <a:gd name="connsiteX3" fmla="*/ 2004218 w 2004218"/>
              <a:gd name="connsiteY3" fmla="*/ 871835 h 1743670"/>
              <a:gd name="connsiteX4" fmla="*/ 1568301 w 2004218"/>
              <a:gd name="connsiteY4" fmla="*/ 1743670 h 1743670"/>
              <a:gd name="connsiteX5" fmla="*/ 435918 w 2004218"/>
              <a:gd name="connsiteY5" fmla="*/ 1743670 h 1743670"/>
              <a:gd name="connsiteX6" fmla="*/ 0 w 2004218"/>
              <a:gd name="connsiteY6" fmla="*/ 871835 h 174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218" h="1743670">
                <a:moveTo>
                  <a:pt x="1002109" y="0"/>
                </a:moveTo>
                <a:lnTo>
                  <a:pt x="2004217" y="379249"/>
                </a:lnTo>
                <a:lnTo>
                  <a:pt x="2004217" y="1364422"/>
                </a:lnTo>
                <a:lnTo>
                  <a:pt x="1002109" y="1743670"/>
                </a:lnTo>
                <a:lnTo>
                  <a:pt x="1" y="1364422"/>
                </a:lnTo>
                <a:lnTo>
                  <a:pt x="1" y="379249"/>
                </a:lnTo>
                <a:lnTo>
                  <a:pt x="1002109" y="0"/>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313632" tIns="354234" rIns="313632" bIns="354234" numCol="1" spcCol="1270" anchor="ctr" anchorCtr="0">
            <a:noAutofit/>
          </a:bodyPr>
          <a:lstStyle/>
          <a:p>
            <a:pPr marL="0" lvl="0" indent="0" algn="ctr" defTabSz="488950">
              <a:lnSpc>
                <a:spcPct val="90000"/>
              </a:lnSpc>
              <a:spcBef>
                <a:spcPct val="0"/>
              </a:spcBef>
              <a:spcAft>
                <a:spcPct val="35000"/>
              </a:spcAft>
              <a:buNone/>
            </a:pPr>
            <a:r>
              <a:rPr lang="sv-SE" sz="1400" kern="1200"/>
              <a:t>Externa rapporter och opinions-bildning</a:t>
            </a:r>
          </a:p>
        </p:txBody>
      </p:sp>
      <p:sp>
        <p:nvSpPr>
          <p:cNvPr id="30" name="Frihandsfigur: Form 29">
            <a:extLst>
              <a:ext uri="{FF2B5EF4-FFF2-40B4-BE49-F238E27FC236}">
                <a16:creationId xmlns:a16="http://schemas.microsoft.com/office/drawing/2014/main" id="{038F0796-A7FC-CDC7-375B-EC958D62A4A9}"/>
              </a:ext>
            </a:extLst>
          </p:cNvPr>
          <p:cNvSpPr/>
          <p:nvPr/>
        </p:nvSpPr>
        <p:spPr>
          <a:xfrm>
            <a:off x="4247756" y="2989371"/>
            <a:ext cx="1805126" cy="2034996"/>
          </a:xfrm>
          <a:custGeom>
            <a:avLst/>
            <a:gdLst>
              <a:gd name="connsiteX0" fmla="*/ 0 w 2004218"/>
              <a:gd name="connsiteY0" fmla="*/ 871835 h 1743670"/>
              <a:gd name="connsiteX1" fmla="*/ 435918 w 2004218"/>
              <a:gd name="connsiteY1" fmla="*/ 0 h 1743670"/>
              <a:gd name="connsiteX2" fmla="*/ 1568301 w 2004218"/>
              <a:gd name="connsiteY2" fmla="*/ 0 h 1743670"/>
              <a:gd name="connsiteX3" fmla="*/ 2004218 w 2004218"/>
              <a:gd name="connsiteY3" fmla="*/ 871835 h 1743670"/>
              <a:gd name="connsiteX4" fmla="*/ 1568301 w 2004218"/>
              <a:gd name="connsiteY4" fmla="*/ 1743670 h 1743670"/>
              <a:gd name="connsiteX5" fmla="*/ 435918 w 2004218"/>
              <a:gd name="connsiteY5" fmla="*/ 1743670 h 1743670"/>
              <a:gd name="connsiteX6" fmla="*/ 0 w 2004218"/>
              <a:gd name="connsiteY6" fmla="*/ 871835 h 174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218" h="1743670">
                <a:moveTo>
                  <a:pt x="1002109" y="0"/>
                </a:moveTo>
                <a:lnTo>
                  <a:pt x="2004217" y="379249"/>
                </a:lnTo>
                <a:lnTo>
                  <a:pt x="2004217" y="1364422"/>
                </a:lnTo>
                <a:lnTo>
                  <a:pt x="1002109" y="1743670"/>
                </a:lnTo>
                <a:lnTo>
                  <a:pt x="1" y="1364422"/>
                </a:lnTo>
                <a:lnTo>
                  <a:pt x="1" y="379249"/>
                </a:lnTo>
                <a:lnTo>
                  <a:pt x="1002109" y="0"/>
                </a:lnTo>
                <a:close/>
              </a:path>
            </a:pathLst>
          </a:custGeom>
        </p:spPr>
        <p:style>
          <a:lnRef idx="2">
            <a:schemeClr val="lt1">
              <a:hueOff val="0"/>
              <a:satOff val="0"/>
              <a:lumOff val="0"/>
              <a:alphaOff val="0"/>
            </a:schemeClr>
          </a:lnRef>
          <a:fillRef idx="1">
            <a:schemeClr val="accent1">
              <a:shade val="80000"/>
              <a:hueOff val="180149"/>
              <a:satOff val="-12580"/>
              <a:lumOff val="14070"/>
              <a:alphaOff val="0"/>
            </a:schemeClr>
          </a:fillRef>
          <a:effectRef idx="0">
            <a:schemeClr val="accent1">
              <a:shade val="80000"/>
              <a:hueOff val="180149"/>
              <a:satOff val="-12580"/>
              <a:lumOff val="14070"/>
              <a:alphaOff val="0"/>
            </a:schemeClr>
          </a:effectRef>
          <a:fontRef idx="minor">
            <a:schemeClr val="lt1"/>
          </a:fontRef>
        </p:style>
        <p:txBody>
          <a:bodyPr spcFirstLastPara="0" vert="horz" wrap="square" lIns="313632" tIns="354234" rIns="313632" bIns="354234" numCol="1" spcCol="1270" anchor="ctr" anchorCtr="0">
            <a:noAutofit/>
          </a:bodyPr>
          <a:lstStyle/>
          <a:p>
            <a:pPr marL="0" lvl="0" indent="0" algn="ctr" defTabSz="488950">
              <a:lnSpc>
                <a:spcPct val="90000"/>
              </a:lnSpc>
              <a:spcBef>
                <a:spcPct val="0"/>
              </a:spcBef>
              <a:spcAft>
                <a:spcPct val="35000"/>
              </a:spcAft>
              <a:buNone/>
            </a:pPr>
            <a:r>
              <a:rPr lang="sv-SE" sz="1400" kern="1200"/>
              <a:t>Policydialoger</a:t>
            </a:r>
          </a:p>
        </p:txBody>
      </p:sp>
      <p:sp>
        <p:nvSpPr>
          <p:cNvPr id="31" name="Frihandsfigur: Form 30">
            <a:extLst>
              <a:ext uri="{FF2B5EF4-FFF2-40B4-BE49-F238E27FC236}">
                <a16:creationId xmlns:a16="http://schemas.microsoft.com/office/drawing/2014/main" id="{BAC249E3-ECCE-2815-707C-72D8BB666DC0}"/>
              </a:ext>
            </a:extLst>
          </p:cNvPr>
          <p:cNvSpPr/>
          <p:nvPr/>
        </p:nvSpPr>
        <p:spPr>
          <a:xfrm>
            <a:off x="5192945" y="4690552"/>
            <a:ext cx="1805126" cy="2034996"/>
          </a:xfrm>
          <a:custGeom>
            <a:avLst/>
            <a:gdLst>
              <a:gd name="connsiteX0" fmla="*/ 0 w 2004218"/>
              <a:gd name="connsiteY0" fmla="*/ 871835 h 1743670"/>
              <a:gd name="connsiteX1" fmla="*/ 435918 w 2004218"/>
              <a:gd name="connsiteY1" fmla="*/ 0 h 1743670"/>
              <a:gd name="connsiteX2" fmla="*/ 1568301 w 2004218"/>
              <a:gd name="connsiteY2" fmla="*/ 0 h 1743670"/>
              <a:gd name="connsiteX3" fmla="*/ 2004218 w 2004218"/>
              <a:gd name="connsiteY3" fmla="*/ 871835 h 1743670"/>
              <a:gd name="connsiteX4" fmla="*/ 1568301 w 2004218"/>
              <a:gd name="connsiteY4" fmla="*/ 1743670 h 1743670"/>
              <a:gd name="connsiteX5" fmla="*/ 435918 w 2004218"/>
              <a:gd name="connsiteY5" fmla="*/ 1743670 h 1743670"/>
              <a:gd name="connsiteX6" fmla="*/ 0 w 2004218"/>
              <a:gd name="connsiteY6" fmla="*/ 871835 h 174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218" h="1743670">
                <a:moveTo>
                  <a:pt x="1002109" y="0"/>
                </a:moveTo>
                <a:lnTo>
                  <a:pt x="2004217" y="379249"/>
                </a:lnTo>
                <a:lnTo>
                  <a:pt x="2004217" y="1364422"/>
                </a:lnTo>
                <a:lnTo>
                  <a:pt x="1002109" y="1743670"/>
                </a:lnTo>
                <a:lnTo>
                  <a:pt x="1" y="1364422"/>
                </a:lnTo>
                <a:lnTo>
                  <a:pt x="1" y="379249"/>
                </a:lnTo>
                <a:lnTo>
                  <a:pt x="1002109" y="0"/>
                </a:lnTo>
                <a:close/>
              </a:path>
            </a:pathLst>
          </a:custGeom>
        </p:spPr>
        <p:style>
          <a:lnRef idx="2">
            <a:schemeClr val="lt1">
              <a:hueOff val="0"/>
              <a:satOff val="0"/>
              <a:lumOff val="0"/>
              <a:alphaOff val="0"/>
            </a:schemeClr>
          </a:lnRef>
          <a:fillRef idx="1">
            <a:schemeClr val="accent1">
              <a:shade val="80000"/>
              <a:hueOff val="360297"/>
              <a:satOff val="-25160"/>
              <a:lumOff val="28139"/>
              <a:alphaOff val="0"/>
            </a:schemeClr>
          </a:fillRef>
          <a:effectRef idx="0">
            <a:schemeClr val="accent1">
              <a:shade val="80000"/>
              <a:hueOff val="360297"/>
              <a:satOff val="-25160"/>
              <a:lumOff val="28139"/>
              <a:alphaOff val="0"/>
            </a:schemeClr>
          </a:effectRef>
          <a:fontRef idx="minor">
            <a:schemeClr val="lt1"/>
          </a:fontRef>
        </p:style>
        <p:txBody>
          <a:bodyPr spcFirstLastPara="0" vert="horz" wrap="square" lIns="313632" tIns="354234" rIns="313632" bIns="354234" numCol="1" spcCol="1270" anchor="ctr" anchorCtr="0">
            <a:noAutofit/>
          </a:bodyPr>
          <a:lstStyle/>
          <a:p>
            <a:pPr marL="0" lvl="0" indent="0" algn="ctr" defTabSz="488950">
              <a:lnSpc>
                <a:spcPct val="90000"/>
              </a:lnSpc>
              <a:spcBef>
                <a:spcPct val="0"/>
              </a:spcBef>
              <a:spcAft>
                <a:spcPct val="35000"/>
              </a:spcAft>
              <a:buNone/>
            </a:pPr>
            <a:r>
              <a:rPr lang="sv-SE" sz="1400" kern="1200"/>
              <a:t>Remisser och expert-utlåtanden</a:t>
            </a:r>
          </a:p>
        </p:txBody>
      </p:sp>
      <p:sp>
        <p:nvSpPr>
          <p:cNvPr id="33" name="Pratbubbla: rektangel 32">
            <a:extLst>
              <a:ext uri="{FF2B5EF4-FFF2-40B4-BE49-F238E27FC236}">
                <a16:creationId xmlns:a16="http://schemas.microsoft.com/office/drawing/2014/main" id="{B6CFD158-4276-A951-3734-0CEC9687BA19}"/>
              </a:ext>
            </a:extLst>
          </p:cNvPr>
          <p:cNvSpPr/>
          <p:nvPr/>
        </p:nvSpPr>
        <p:spPr>
          <a:xfrm>
            <a:off x="185195" y="2134282"/>
            <a:ext cx="3481462" cy="2556270"/>
          </a:xfrm>
          <a:prstGeom prst="wedgeRectCallout">
            <a:avLst>
              <a:gd name="adj1" fmla="val 64539"/>
              <a:gd name="adj2" fmla="val 25683"/>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sv-SE" sz="1400">
                <a:solidFill>
                  <a:schemeClr val="tx1"/>
                </a:solidFill>
              </a:rPr>
              <a:t>Pågående dialog med MSB sedan flera år utifrån MOU</a:t>
            </a:r>
          </a:p>
          <a:p>
            <a:pPr marL="171450" indent="-171450">
              <a:buFont typeface="Arial" panose="020B0604020202020204" pitchFamily="34" charset="0"/>
              <a:buChar char="•"/>
            </a:pPr>
            <a:r>
              <a:rPr lang="sv-SE" sz="1400">
                <a:solidFill>
                  <a:schemeClr val="tx1"/>
                </a:solidFill>
              </a:rPr>
              <a:t>Dialog med Socialstyrelsen om framtagande av övergripande MOU</a:t>
            </a:r>
          </a:p>
          <a:p>
            <a:pPr marL="171450" indent="-171450">
              <a:buFont typeface="Arial" panose="020B0604020202020204" pitchFamily="34" charset="0"/>
              <a:buChar char="•"/>
            </a:pPr>
            <a:r>
              <a:rPr lang="sv-SE" sz="1400">
                <a:solidFill>
                  <a:schemeClr val="tx1"/>
                </a:solidFill>
              </a:rPr>
              <a:t>Påbörjad dialog med Försvarsdepartementet om SRK:s roll och finansiering</a:t>
            </a:r>
          </a:p>
          <a:p>
            <a:pPr marL="171450" indent="-171450">
              <a:buFont typeface="Arial" panose="020B0604020202020204" pitchFamily="34" charset="0"/>
              <a:buChar char="•"/>
            </a:pPr>
            <a:r>
              <a:rPr lang="sv-SE" sz="1400">
                <a:solidFill>
                  <a:schemeClr val="tx1"/>
                </a:solidFill>
              </a:rPr>
              <a:t>Pågående process rörande strategisk dialog med Försvarsmakten</a:t>
            </a:r>
          </a:p>
          <a:p>
            <a:pPr marL="171450" indent="-171450">
              <a:buFont typeface="Arial" panose="020B0604020202020204" pitchFamily="34" charset="0"/>
              <a:buChar char="•"/>
            </a:pPr>
            <a:r>
              <a:rPr lang="sv-SE" sz="1400">
                <a:solidFill>
                  <a:srgbClr val="000000"/>
                </a:solidFill>
              </a:rPr>
              <a:t>MSB:s befolkningsskyddsråd + </a:t>
            </a:r>
            <a:r>
              <a:rPr lang="sv-SE" sz="1400" err="1">
                <a:solidFill>
                  <a:srgbClr val="000000"/>
                </a:solidFill>
              </a:rPr>
              <a:t>civsamråd</a:t>
            </a:r>
            <a:endParaRPr lang="sv-SE" sz="1400">
              <a:solidFill>
                <a:srgbClr val="000000"/>
              </a:solidFill>
            </a:endParaRPr>
          </a:p>
        </p:txBody>
      </p:sp>
      <p:sp>
        <p:nvSpPr>
          <p:cNvPr id="34" name="Pratbubbla: rektangel 33">
            <a:extLst>
              <a:ext uri="{FF2B5EF4-FFF2-40B4-BE49-F238E27FC236}">
                <a16:creationId xmlns:a16="http://schemas.microsoft.com/office/drawing/2014/main" id="{122E2205-CA59-9D62-2035-C623F0FB5531}"/>
              </a:ext>
            </a:extLst>
          </p:cNvPr>
          <p:cNvSpPr/>
          <p:nvPr/>
        </p:nvSpPr>
        <p:spPr>
          <a:xfrm>
            <a:off x="7727202" y="3645346"/>
            <a:ext cx="4297798" cy="3080201"/>
          </a:xfrm>
          <a:prstGeom prst="wedgeRectCallout">
            <a:avLst>
              <a:gd name="adj1" fmla="val -67085"/>
              <a:gd name="adj2" fmla="val 21079"/>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0" b="1">
                <a:solidFill>
                  <a:schemeClr val="tx1"/>
                </a:solidFill>
                <a:latin typeface="+mj-lt"/>
              </a:rPr>
              <a:t>2023-2024</a:t>
            </a:r>
          </a:p>
          <a:p>
            <a:pPr marL="171450" indent="-171450" algn="l" rtl="0" eaLnBrk="1" fontAlgn="t" latinLnBrk="0" hangingPunct="1">
              <a:buFont typeface="Arial" panose="020B0604020202020204" pitchFamily="34" charset="0"/>
              <a:buChar char="•"/>
            </a:pPr>
            <a:r>
              <a:rPr lang="sv-SE" sz="1400" i="0" u="none" strike="noStrike" kern="1200">
                <a:solidFill>
                  <a:srgbClr val="000000"/>
                </a:solidFill>
                <a:effectLst/>
                <a:latin typeface="+mj-lt"/>
              </a:rPr>
              <a:t>Dialog med utredningen om en ny livsmedelsberedskap (N 2022:02)</a:t>
            </a:r>
            <a:endParaRPr lang="sv-SE" sz="1400" i="0" u="none" strike="noStrike">
              <a:effectLst/>
              <a:latin typeface="+mj-lt"/>
            </a:endParaRPr>
          </a:p>
          <a:p>
            <a:pPr marL="171450" indent="-171450" algn="l" rtl="0" eaLnBrk="1" fontAlgn="t" latinLnBrk="0" hangingPunct="1">
              <a:buFont typeface="Arial" panose="020B0604020202020204" pitchFamily="34" charset="0"/>
              <a:buChar char="•"/>
            </a:pPr>
            <a:r>
              <a:rPr lang="sv-SE" sz="1400" i="0" u="none" strike="noStrike" kern="1200">
                <a:solidFill>
                  <a:srgbClr val="000000"/>
                </a:solidFill>
                <a:effectLst/>
                <a:latin typeface="+mj-lt"/>
              </a:rPr>
              <a:t>Mänskliga rättigheter och jämställdhet i länsstyrelsernas krisledning</a:t>
            </a:r>
            <a:endParaRPr lang="sv-SE" sz="1400" i="0" u="none" strike="noStrike">
              <a:effectLst/>
              <a:latin typeface="+mj-lt"/>
            </a:endParaRPr>
          </a:p>
          <a:p>
            <a:pPr marL="171450" indent="-171450" algn="l" rtl="0" eaLnBrk="1" fontAlgn="t" latinLnBrk="0" hangingPunct="1">
              <a:buFont typeface="Arial" panose="020B0604020202020204" pitchFamily="34" charset="0"/>
              <a:buChar char="•"/>
            </a:pPr>
            <a:r>
              <a:rPr lang="sv-SE" sz="1400" i="0" u="none" strike="noStrike" kern="1200">
                <a:solidFill>
                  <a:srgbClr val="000000"/>
                </a:solidFill>
                <a:effectLst/>
                <a:latin typeface="+mj-lt"/>
              </a:rPr>
              <a:t>Ett stärkt skydd för civilbefolkningen vid höjd beredskap (SOU 2022:57)</a:t>
            </a:r>
            <a:endParaRPr lang="sv-SE" sz="1400" i="0" u="none" strike="noStrike">
              <a:effectLst/>
              <a:latin typeface="+mj-lt"/>
            </a:endParaRPr>
          </a:p>
          <a:p>
            <a:pPr marL="171450" indent="-171450" algn="l" rtl="0" eaLnBrk="1" fontAlgn="t" latinLnBrk="0" hangingPunct="1">
              <a:buFont typeface="Arial" panose="020B0604020202020204" pitchFamily="34" charset="0"/>
              <a:buChar char="•"/>
            </a:pPr>
            <a:r>
              <a:rPr lang="sv-SE" sz="1400" i="0" u="none" strike="noStrike" kern="1200">
                <a:solidFill>
                  <a:srgbClr val="000000"/>
                </a:solidFill>
                <a:effectLst/>
                <a:latin typeface="+mj-lt"/>
              </a:rPr>
              <a:t>Referensgrupp för framtagande av utbildning för räddningstjänst under höjd beredskap</a:t>
            </a:r>
            <a:endParaRPr lang="sv-SE" sz="1400" i="0" u="none" strike="noStrike">
              <a:effectLst/>
              <a:latin typeface="+mj-lt"/>
            </a:endParaRPr>
          </a:p>
          <a:p>
            <a:pPr marL="171450" marR="0" indent="-171450" algn="l" rtl="0" eaLnBrk="1" fontAlgn="auto" latinLnBrk="0" hangingPunct="1">
              <a:buFont typeface="Arial" panose="020B0604020202020204" pitchFamily="34" charset="0"/>
              <a:buChar char="•"/>
            </a:pPr>
            <a:r>
              <a:rPr lang="sv-SE" sz="1400">
                <a:solidFill>
                  <a:srgbClr val="000000"/>
                </a:solidFill>
                <a:latin typeface="+mj-lt"/>
              </a:rPr>
              <a:t>Sjukvårdens säkerhet i krig, Socialstyrelsen</a:t>
            </a:r>
            <a:endParaRPr lang="sv-SE" sz="1400" i="0" u="none" strike="noStrike" kern="1200">
              <a:solidFill>
                <a:srgbClr val="000000"/>
              </a:solidFill>
              <a:effectLst/>
              <a:latin typeface="+mj-lt"/>
            </a:endParaRPr>
          </a:p>
          <a:p>
            <a:pPr marL="171450" marR="0" indent="-171450" algn="l" rtl="0" eaLnBrk="1" fontAlgn="auto" latinLnBrk="0" hangingPunct="1">
              <a:buFont typeface="Arial" panose="020B0604020202020204" pitchFamily="34" charset="0"/>
              <a:buChar char="•"/>
            </a:pPr>
            <a:r>
              <a:rPr lang="sv-SE" sz="1400" i="0" u="none" strike="noStrike" kern="1200">
                <a:solidFill>
                  <a:srgbClr val="000000"/>
                </a:solidFill>
                <a:effectLst/>
                <a:latin typeface="+mj-lt"/>
              </a:rPr>
              <a:t>En modell för svensk försörjningsberedskap (SOU 2023:50)</a:t>
            </a:r>
          </a:p>
          <a:p>
            <a:pPr marL="171450" marR="0" indent="-171450" algn="l" rtl="0" eaLnBrk="1" fontAlgn="auto" latinLnBrk="0" hangingPunct="1">
              <a:buFont typeface="Arial" panose="020B0604020202020204" pitchFamily="34" charset="0"/>
              <a:buChar char="•"/>
            </a:pPr>
            <a:r>
              <a:rPr lang="sv-SE" sz="1400">
                <a:solidFill>
                  <a:srgbClr val="000000"/>
                </a:solidFill>
                <a:latin typeface="+mj-lt"/>
              </a:rPr>
              <a:t>Förfrågan om att bistå i utbildning av civilpliktiga</a:t>
            </a:r>
            <a:endParaRPr lang="sv-SE" sz="1400" i="0" u="none" strike="noStrike" kern="1200">
              <a:solidFill>
                <a:srgbClr val="000000"/>
              </a:solidFill>
              <a:effectLst/>
              <a:latin typeface="+mj-lt"/>
            </a:endParaRPr>
          </a:p>
        </p:txBody>
      </p:sp>
      <p:pic>
        <p:nvPicPr>
          <p:cNvPr id="32" name="Bildobjekt 31">
            <a:extLst>
              <a:ext uri="{FF2B5EF4-FFF2-40B4-BE49-F238E27FC236}">
                <a16:creationId xmlns:a16="http://schemas.microsoft.com/office/drawing/2014/main" id="{8BAFB1D5-A66E-99C9-3ACC-B23C391AB3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97132">
            <a:off x="9204736" y="1053206"/>
            <a:ext cx="1830602" cy="2038180"/>
          </a:xfrm>
          <a:prstGeom prst="rect">
            <a:avLst/>
          </a:prstGeom>
          <a:effectLst>
            <a:outerShdw blurRad="50800" dist="63500" dir="2700000" sx="102000" sy="102000" algn="tl" rotWithShape="0">
              <a:prstClr val="black">
                <a:alpha val="40000"/>
              </a:prstClr>
            </a:outerShdw>
          </a:effectLst>
        </p:spPr>
      </p:pic>
      <p:pic>
        <p:nvPicPr>
          <p:cNvPr id="53" name="Bildobjekt 52">
            <a:extLst>
              <a:ext uri="{FF2B5EF4-FFF2-40B4-BE49-F238E27FC236}">
                <a16:creationId xmlns:a16="http://schemas.microsoft.com/office/drawing/2014/main" id="{0EA9FE24-BCC7-90D3-CCCF-AC7B3773D7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52973">
            <a:off x="7494182" y="776297"/>
            <a:ext cx="1458374" cy="2055200"/>
          </a:xfrm>
          <a:prstGeom prst="rect">
            <a:avLst/>
          </a:prstGeom>
          <a:effectLst>
            <a:outerShdw blurRad="50800" dist="50800" dir="2700000" sx="102000" sy="102000" algn="tl" rotWithShape="0">
              <a:prstClr val="black">
                <a:alpha val="40000"/>
              </a:prstClr>
            </a:outerShdw>
          </a:effectLst>
        </p:spPr>
      </p:pic>
    </p:spTree>
    <p:extLst>
      <p:ext uri="{BB962C8B-B14F-4D97-AF65-F5344CB8AC3E}">
        <p14:creationId xmlns:p14="http://schemas.microsoft.com/office/powerpoint/2010/main" val="4927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75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75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theme/theme1.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Röda korset">
  <a:themeElements>
    <a:clrScheme name="Anpassat 2">
      <a:dk1>
        <a:sysClr val="windowText" lastClr="000000"/>
      </a:dk1>
      <a:lt1>
        <a:sysClr val="window" lastClr="FFFFFF"/>
      </a:lt1>
      <a:dk2>
        <a:srgbClr val="000000"/>
      </a:dk2>
      <a:lt2>
        <a:srgbClr val="FFFFFF"/>
      </a:lt2>
      <a:accent1>
        <a:srgbClr val="28117D"/>
      </a:accent1>
      <a:accent2>
        <a:srgbClr val="E20025"/>
      </a:accent2>
      <a:accent3>
        <a:srgbClr val="E8D5F7"/>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_x00e4_nk xmlns="f5af6802-9b7c-4f98-bc94-2befeaedffec">
      <Url xsi:nil="true"/>
      <Description xsi:nil="true"/>
    </L_x00e4_nk>
    <lcf76f155ced4ddcb4097134ff3c332f xmlns="f5af6802-9b7c-4f98-bc94-2befeaedffec">
      <Terms xmlns="http://schemas.microsoft.com/office/infopath/2007/PartnerControls"/>
    </lcf76f155ced4ddcb4097134ff3c332f>
    <TaxCatchAll xmlns="4bbcc925-30e6-4322-ae2e-35e2f26a0cb5" xsi:nil="true"/>
    <Avtalsperiod xmlns="f5af6802-9b7c-4f98-bc94-2befeaedffe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04B8C0F52502949B1D04862A41A9F0C" ma:contentTypeVersion="21" ma:contentTypeDescription="Skapa ett nytt dokument." ma:contentTypeScope="" ma:versionID="f7953c14fb866419dc88648aaca4b265">
  <xsd:schema xmlns:xsd="http://www.w3.org/2001/XMLSchema" xmlns:xs="http://www.w3.org/2001/XMLSchema" xmlns:p="http://schemas.microsoft.com/office/2006/metadata/properties" xmlns:ns2="4bbcc925-30e6-4322-ae2e-35e2f26a0cb5" xmlns:ns3="f5af6802-9b7c-4f98-bc94-2befeaedffec" targetNamespace="http://schemas.microsoft.com/office/2006/metadata/properties" ma:root="true" ma:fieldsID="484225d1796536cff96fd4fb9ae17bcd" ns2:_="" ns3:_="">
    <xsd:import namespace="4bbcc925-30e6-4322-ae2e-35e2f26a0cb5"/>
    <xsd:import namespace="f5af6802-9b7c-4f98-bc94-2befeaedff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_x00e4_nk" minOccurs="0"/>
                <xsd:element ref="ns3:lcf76f155ced4ddcb4097134ff3c332f" minOccurs="0"/>
                <xsd:element ref="ns2:TaxCatchAll" minOccurs="0"/>
                <xsd:element ref="ns3:Avtalsperiod"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cc925-30e6-4322-ae2e-35e2f26a0cb5" elementFormDefault="qualified">
    <xsd:import namespace="http://schemas.microsoft.com/office/2006/documentManagement/types"/>
    <xsd:import namespace="http://schemas.microsoft.com/office/infopath/2007/PartnerControls"/>
    <xsd:element name="SharedWithUsers" ma:index="8" nillable="true" ma:displayName="Dela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aceb7d9-c41b-4284-8a2f-7c679d4f6776}" ma:internalName="TaxCatchAll" ma:showField="CatchAllData" ma:web="4bbcc925-30e6-4322-ae2e-35e2f26a0c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af6802-9b7c-4f98-bc94-2befeaedff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_x00e4_nk" ma:index="21" nillable="true" ma:displayName="Länk" ma:format="Hyperlink" ma:internalName="L_x00e4_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5b242e9b-2841-42ae-884b-548b5f8b78b8" ma:termSetId="09814cd3-568e-fe90-9814-8d621ff8fb84" ma:anchorId="fba54fb3-c3e1-fe81-a776-ca4b69148c4d" ma:open="true" ma:isKeyword="false">
      <xsd:complexType>
        <xsd:sequence>
          <xsd:element ref="pc:Terms" minOccurs="0" maxOccurs="1"/>
        </xsd:sequence>
      </xsd:complexType>
    </xsd:element>
    <xsd:element name="Avtalsperiod" ma:index="25" nillable="true" ma:displayName="Avtalsperiod" ma:description="Period för avtalet " ma:format="Dropdown" ma:internalName="Avtalsperiod">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59E395-511E-440A-A5DE-67355529BEE1}">
  <ds:schemaRefs>
    <ds:schemaRef ds:uri="http://schemas.microsoft.com/sharepoint/v3/contenttype/forms"/>
  </ds:schemaRefs>
</ds:datastoreItem>
</file>

<file path=customXml/itemProps2.xml><?xml version="1.0" encoding="utf-8"?>
<ds:datastoreItem xmlns:ds="http://schemas.openxmlformats.org/officeDocument/2006/customXml" ds:itemID="{1F47CC61-2D71-4257-BC10-31CC9013ABEA}">
  <ds:schemaRefs>
    <ds:schemaRef ds:uri="http://schemas.microsoft.com/office/2006/metadata/properties"/>
    <ds:schemaRef ds:uri="4bbcc925-30e6-4322-ae2e-35e2f26a0cb5"/>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f5af6802-9b7c-4f98-bc94-2befeaedffec"/>
    <ds:schemaRef ds:uri="http://purl.org/dc/terms/"/>
    <ds:schemaRef ds:uri="http://purl.org/dc/elements/1.1/"/>
  </ds:schemaRefs>
</ds:datastoreItem>
</file>

<file path=customXml/itemProps3.xml><?xml version="1.0" encoding="utf-8"?>
<ds:datastoreItem xmlns:ds="http://schemas.openxmlformats.org/officeDocument/2006/customXml" ds:itemID="{C81369F1-A4AD-4D6D-A8EA-3ABE30797E12}">
  <ds:schemaRefs>
    <ds:schemaRef ds:uri="4bbcc925-30e6-4322-ae2e-35e2f26a0cb5"/>
    <ds:schemaRef ds:uri="f5af6802-9b7c-4f98-bc94-2befeaedff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SRK SV</Template>
  <TotalTime>91</TotalTime>
  <Words>4727</Words>
  <Application>Microsoft Office PowerPoint</Application>
  <PresentationFormat>Bredbild</PresentationFormat>
  <Paragraphs>389</Paragraphs>
  <Slides>33</Slides>
  <Notes>32</Notes>
  <HiddenSlides>0</HiddenSlides>
  <MMClips>0</MMClips>
  <ScaleCrop>false</ScaleCrop>
  <HeadingPairs>
    <vt:vector size="8" baseType="variant">
      <vt:variant>
        <vt:lpstr>Använt teckensnitt</vt:lpstr>
      </vt:variant>
      <vt:variant>
        <vt:i4>6</vt:i4>
      </vt:variant>
      <vt:variant>
        <vt:lpstr>Tema</vt:lpstr>
      </vt:variant>
      <vt:variant>
        <vt:i4>2</vt:i4>
      </vt:variant>
      <vt:variant>
        <vt:lpstr>Serverprogram för OLE-inbäddning</vt:lpstr>
      </vt:variant>
      <vt:variant>
        <vt:i4>1</vt:i4>
      </vt:variant>
      <vt:variant>
        <vt:lpstr>Bildrubriker</vt:lpstr>
      </vt:variant>
      <vt:variant>
        <vt:i4>33</vt:i4>
      </vt:variant>
    </vt:vector>
  </HeadingPairs>
  <TitlesOfParts>
    <vt:vector size="42" baseType="lpstr">
      <vt:lpstr>Arial</vt:lpstr>
      <vt:lpstr>Arial,Sans-Serif</vt:lpstr>
      <vt:lpstr>Calibri</vt:lpstr>
      <vt:lpstr>Symbol</vt:lpstr>
      <vt:lpstr>Times New Roman</vt:lpstr>
      <vt:lpstr>Wingdings</vt:lpstr>
      <vt:lpstr>Röda korset</vt:lpstr>
      <vt:lpstr>Röda korset</vt:lpstr>
      <vt:lpstr>Acrobat Document</vt:lpstr>
      <vt:lpstr>Rödakorsdialog 10 februari 2024</vt:lpstr>
      <vt:lpstr>Röda Korsets roll i en väpnad konflikt –  en reflektion från Ukrainska Röda Korset</vt:lpstr>
      <vt:lpstr>Var står Svenska Röda Korset i dag? Vår roll i krisberedskap och totalförsvar </vt:lpstr>
      <vt:lpstr>Bakgrund</vt:lpstr>
      <vt:lpstr>Handlingsplan beredskap 2017-2025</vt:lpstr>
      <vt:lpstr>PowerPoint-presentation</vt:lpstr>
      <vt:lpstr>Vad vi kan bidra med </vt:lpstr>
      <vt:lpstr>PowerPoint-presentation</vt:lpstr>
      <vt:lpstr>Påverkansarbete</vt:lpstr>
      <vt:lpstr>Ett humanitärt perspektiv på totalförsvaret</vt:lpstr>
      <vt:lpstr>Framåt</vt:lpstr>
      <vt:lpstr>Röda Korsets Ungdomsförbund </vt:lpstr>
      <vt:lpstr>Vilka är RKUF i dag? </vt:lpstr>
      <vt:lpstr>RKUF:s roll i krisberedskap</vt:lpstr>
      <vt:lpstr>TIDNINGSRUBRIKER</vt:lpstr>
      <vt:lpstr>Ungdomsbarometern</vt:lpstr>
      <vt:lpstr>Psykologisk trygghet och resiliens</vt:lpstr>
      <vt:lpstr>PowerPoint-presentation</vt:lpstr>
      <vt:lpstr>Ett medmänskligt samhälle där barn och unga tas på allvar, känner trygghet och växer upp på lika villkor.</vt:lpstr>
      <vt:lpstr>PowerPoint-presentation</vt:lpstr>
      <vt:lpstr>Ett trygghetsarbete i olika delar</vt:lpstr>
      <vt:lpstr>Storvreta, 28 september 2023</vt:lpstr>
      <vt:lpstr>Omvärlds- och säkerhetsläget </vt:lpstr>
      <vt:lpstr>Säkerhetsläget</vt:lpstr>
      <vt:lpstr>PowerPoint-presentation</vt:lpstr>
      <vt:lpstr>Lärdomar från Ukraina</vt:lpstr>
      <vt:lpstr>Kan det bli krig i Sverige?</vt:lpstr>
      <vt:lpstr>World café kring - Samverkan med näringslivet - Samverkan med offentlig aktör - Samverkan i skarp insats - Samverkan i övning</vt:lpstr>
      <vt:lpstr>PowerPoint-presentation</vt:lpstr>
      <vt:lpstr>Workshop kring - Vilka bör SRK/RKUF lokalt samverka med för att lyfta dessa frågor? - Hur kan vi möta oron som uppstått hos allmänheten? Finns det andra som vi kan stödja/samverka med som redan lyfter frågorna?</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Michael Bark</dc:creator>
  <cp:lastModifiedBy>Anna Mattson</cp:lastModifiedBy>
  <cp:revision>2</cp:revision>
  <dcterms:created xsi:type="dcterms:W3CDTF">2021-07-15T08:19:06Z</dcterms:created>
  <dcterms:modified xsi:type="dcterms:W3CDTF">2024-02-21T14:59:59Z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0x010100604B8C0F52502949B1D04862A41A9F0C</vt:lpwstr>
  </property>
  <property fmtid="{D5CDD505-2E9C-101B-9397-08002B2CF9AE}" pid="3" name="MediaServiceImageTags">
    <vt:lpwstr/>
  </property>
</Properties>
</file>