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4" r:id="rId4"/>
  </p:sldMasterIdLst>
  <p:notesMasterIdLst>
    <p:notesMasterId r:id="rId22"/>
  </p:notesMasterIdLst>
  <p:sldIdLst>
    <p:sldId id="343" r:id="rId5"/>
    <p:sldId id="263" r:id="rId6"/>
    <p:sldId id="323" r:id="rId7"/>
    <p:sldId id="339" r:id="rId8"/>
    <p:sldId id="336" r:id="rId9"/>
    <p:sldId id="333" r:id="rId10"/>
    <p:sldId id="317" r:id="rId11"/>
    <p:sldId id="297" r:id="rId12"/>
    <p:sldId id="293" r:id="rId13"/>
    <p:sldId id="294" r:id="rId14"/>
    <p:sldId id="310" r:id="rId15"/>
    <p:sldId id="342" r:id="rId16"/>
    <p:sldId id="341" r:id="rId17"/>
    <p:sldId id="344" r:id="rId18"/>
    <p:sldId id="340" r:id="rId19"/>
    <p:sldId id="260" r:id="rId20"/>
    <p:sldId id="318"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Åsa Ander" initials="ÅA" lastIdx="24" clrIdx="0">
    <p:extLst/>
  </p:cmAuthor>
  <p:cmAuthor id="8" name="Lisa Häggstam" initials="LH" lastIdx="1" clrIdx="7">
    <p:extLst/>
  </p:cmAuthor>
  <p:cmAuthor id="2" name="Therése Engström" initials="TE" lastIdx="5" clrIdx="1">
    <p:extLst/>
  </p:cmAuthor>
  <p:cmAuthor id="3" name="Britta Lästh" initials="BL" lastIdx="4" clrIdx="2"/>
  <p:cmAuthor id="4" name="Peter Eriksson" initials="PE" lastIdx="2" clrIdx="3">
    <p:extLst/>
  </p:cmAuthor>
  <p:cmAuthor id="5" name="Anki Carlsson" initials="AC" lastIdx="6" clrIdx="4">
    <p:extLst/>
  </p:cmAuthor>
  <p:cmAuthor id="6" name="Hanna Nilsson" initials="HN"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20025"/>
    <a:srgbClr val="EE7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CBDE1-6F24-4050-8C70-591B04E9FB72}" v="1" dt="2019-10-14T12:20:14.740"/>
  </p1510:revLst>
</p1510:revInfo>
</file>

<file path=ppt/tableStyles.xml><?xml version="1.0" encoding="utf-8"?>
<a:tblStyleLst xmlns:a="http://schemas.openxmlformats.org/drawingml/2006/main" def="{5C22544A-7EE6-4342-B048-85BDC9FD1C3A}">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Nilsson" userId="b9d014f1-dad9-453b-b423-cdaa7e7dc35a" providerId="ADAL" clId="{6831F108-37F7-40BD-938D-2C81F1D8A5C0}"/>
    <pc:docChg chg="undo custSel modSld">
      <pc:chgData name="Hanna Nilsson" userId="b9d014f1-dad9-453b-b423-cdaa7e7dc35a" providerId="ADAL" clId="{6831F108-37F7-40BD-938D-2C81F1D8A5C0}" dt="2019-08-21T12:22:52.477" v="47" actId="20577"/>
      <pc:docMkLst>
        <pc:docMk/>
      </pc:docMkLst>
      <pc:sldChg chg="modSp">
        <pc:chgData name="Hanna Nilsson" userId="b9d014f1-dad9-453b-b423-cdaa7e7dc35a" providerId="ADAL" clId="{6831F108-37F7-40BD-938D-2C81F1D8A5C0}" dt="2019-08-21T12:22:52.477" v="47" actId="20577"/>
        <pc:sldMkLst>
          <pc:docMk/>
          <pc:sldMk cId="2326859486" sldId="263"/>
        </pc:sldMkLst>
        <pc:spChg chg="mod">
          <ac:chgData name="Hanna Nilsson" userId="b9d014f1-dad9-453b-b423-cdaa7e7dc35a" providerId="ADAL" clId="{6831F108-37F7-40BD-938D-2C81F1D8A5C0}" dt="2019-08-21T12:22:52.477" v="47" actId="20577"/>
          <ac:spMkLst>
            <pc:docMk/>
            <pc:sldMk cId="2326859486" sldId="263"/>
            <ac:spMk id="3" creationId="{00000000-0000-0000-0000-000000000000}"/>
          </ac:spMkLst>
        </pc:spChg>
      </pc:sldChg>
    </pc:docChg>
  </pc:docChgLst>
  <pc:docChgLst>
    <pc:chgData name="Hanna Nilsson" userId="b9d014f1-dad9-453b-b423-cdaa7e7dc35a" providerId="ADAL" clId="{D63C8068-AD8A-4362-A943-784E1BDAF8F1}"/>
  </pc:docChgLst>
  <pc:docChgLst>
    <pc:chgData name="Elisabet Nylander" userId="1e0f2464-dee2-43f1-81ad-1d8a0d0a9bb9" providerId="ADAL" clId="{35B5EEB0-721E-4CE3-9BA9-157C0915B96B}"/>
  </pc:docChgLst>
  <pc:docChgLst>
    <pc:chgData name="Peter Eriksson" userId="c0f870a7-463a-443a-8455-6f753b20a89c" providerId="ADAL" clId="{6CCB16D5-A8A6-48A2-853C-8E70AFDE3A77}"/>
  </pc:docChgLst>
  <pc:docChgLst>
    <pc:chgData name="Hanna Nilsson" userId="b9d014f1-dad9-453b-b423-cdaa7e7dc35a" providerId="ADAL" clId="{8761E4D4-1E9E-4C95-9B5B-27DD93CCD7E9}"/>
  </pc:docChgLst>
  <pc:docChgLst>
    <pc:chgData name="Karl Torring" userId="S::karl.torring@redcross.se::60d73dc3-6753-476d-b428-a96ad5020c57" providerId="AD" clId="Web-{5785DE8D-7792-4BFE-9735-AF95123ED17B}"/>
  </pc:docChgLst>
  <pc:docChgLst>
    <pc:chgData name="Hanna Nilsson" userId="b9d014f1-dad9-453b-b423-cdaa7e7dc35a" providerId="ADAL" clId="{65CCBDE1-6F24-4050-8C70-591B04E9FB72}"/>
    <pc:docChg chg="modSld">
      <pc:chgData name="Hanna Nilsson" userId="b9d014f1-dad9-453b-b423-cdaa7e7dc35a" providerId="ADAL" clId="{65CCBDE1-6F24-4050-8C70-591B04E9FB72}" dt="2019-10-14T12:20:14.740" v="0" actId="14100"/>
      <pc:docMkLst>
        <pc:docMk/>
      </pc:docMkLst>
      <pc:sldChg chg="modSp">
        <pc:chgData name="Hanna Nilsson" userId="b9d014f1-dad9-453b-b423-cdaa7e7dc35a" providerId="ADAL" clId="{65CCBDE1-6F24-4050-8C70-591B04E9FB72}" dt="2019-10-14T12:20:14.740" v="0" actId="14100"/>
        <pc:sldMkLst>
          <pc:docMk/>
          <pc:sldMk cId="843964759" sldId="317"/>
        </pc:sldMkLst>
        <pc:spChg chg="mod">
          <ac:chgData name="Hanna Nilsson" userId="b9d014f1-dad9-453b-b423-cdaa7e7dc35a" providerId="ADAL" clId="{65CCBDE1-6F24-4050-8C70-591B04E9FB72}" dt="2019-10-14T12:20:14.740" v="0" actId="14100"/>
          <ac:spMkLst>
            <pc:docMk/>
            <pc:sldMk cId="843964759" sldId="317"/>
            <ac:spMk id="7" creationId="{00000000-0000-0000-0000-000000000000}"/>
          </ac:spMkLst>
        </pc:spChg>
      </pc:sldChg>
    </pc:docChg>
  </pc:docChgLst>
  <pc:docChgLst>
    <pc:chgData name="Therese Leijon" userId="S::therese.leijon@redcross.se::d4fb8f20-6e18-43b6-91c5-ecbf9b3e6172" providerId="AD" clId="Web-{5C33DC9C-F46B-46E4-8BBE-DCAE56707EAF}"/>
  </pc:docChgLst>
  <pc:docChgLst>
    <pc:chgData name="Tim Ritari" userId="013ea111-f3f8-4de1-a3c5-35ec5178850c" providerId="ADAL" clId="{CDC36399-83E7-43AF-A134-95E8A080C29D}"/>
  </pc:docChgLst>
</pc:chgInfo>
</file>

<file path=ppt/charts/_rels/chart1.xml.rels><?xml version="1.0" encoding="UTF-8" standalone="yes"?>
<Relationships xmlns="http://schemas.openxmlformats.org/package/2006/relationships"><Relationship Id="rId3" Type="http://schemas.openxmlformats.org/officeDocument/2006/relationships/oleObject" Target="file:///\\rkse.local\Gemensam\Ekonomi%20och%20st&#246;d\Gemensam%20ek%20o%20uppf&#246;ljn\Budget%202019\Bild%20BR%20%20VP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Utveckling Eget kapital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Blad1!$A$5</c:f>
              <c:strCache>
                <c:ptCount val="1"/>
                <c:pt idx="0">
                  <c:v>Eget kapital</c:v>
                </c:pt>
              </c:strCache>
            </c:strRef>
          </c:tx>
          <c:spPr>
            <a:ln w="28575" cap="rnd">
              <a:solidFill>
                <a:schemeClr val="accent1"/>
              </a:solidFill>
              <a:round/>
            </a:ln>
            <a:effectLst/>
          </c:spPr>
          <c:marker>
            <c:symbol val="none"/>
          </c:marker>
          <c:cat>
            <c:numRef>
              <c:f>Blad1!$B$4:$N$4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Blad1!$B$5:$N$5</c:f>
              <c:numCache>
                <c:formatCode>General</c:formatCode>
                <c:ptCount val="13"/>
                <c:pt idx="0">
                  <c:v>1054</c:v>
                </c:pt>
                <c:pt idx="1">
                  <c:v>985</c:v>
                </c:pt>
                <c:pt idx="2">
                  <c:v>959</c:v>
                </c:pt>
                <c:pt idx="3">
                  <c:v>970</c:v>
                </c:pt>
                <c:pt idx="4">
                  <c:v>988</c:v>
                </c:pt>
                <c:pt idx="5">
                  <c:v>991</c:v>
                </c:pt>
                <c:pt idx="6">
                  <c:v>1042</c:v>
                </c:pt>
                <c:pt idx="7">
                  <c:v>1172</c:v>
                </c:pt>
                <c:pt idx="8">
                  <c:v>1181</c:v>
                </c:pt>
                <c:pt idx="9">
                  <c:v>1181</c:v>
                </c:pt>
                <c:pt idx="10">
                  <c:v>1166</c:v>
                </c:pt>
                <c:pt idx="11">
                  <c:v>1166</c:v>
                </c:pt>
                <c:pt idx="12">
                  <c:v>1166</c:v>
                </c:pt>
              </c:numCache>
            </c:numRef>
          </c:val>
          <c:smooth val="0"/>
          <c:extLst>
            <c:ext xmlns:c16="http://schemas.microsoft.com/office/drawing/2014/chart" uri="{C3380CC4-5D6E-409C-BE32-E72D297353CC}">
              <c16:uniqueId val="{00000000-E125-48E2-9E7D-1E736B907198}"/>
            </c:ext>
          </c:extLst>
        </c:ser>
        <c:ser>
          <c:idx val="2"/>
          <c:order val="2"/>
          <c:tx>
            <c:strRef>
              <c:f>Blad1!$A$7</c:f>
              <c:strCache>
                <c:ptCount val="1"/>
                <c:pt idx="0">
                  <c:v>1 års verksamhetskostnad (genomsnitt)</c:v>
                </c:pt>
              </c:strCache>
            </c:strRef>
          </c:tx>
          <c:spPr>
            <a:ln w="28575" cap="rnd">
              <a:solidFill>
                <a:schemeClr val="accent3"/>
              </a:solidFill>
              <a:prstDash val="dash"/>
              <a:round/>
            </a:ln>
            <a:effectLst/>
          </c:spPr>
          <c:marker>
            <c:symbol val="none"/>
          </c:marker>
          <c:cat>
            <c:numRef>
              <c:f>Blad1!$B$4:$N$4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Blad1!$B$7:$N$7</c:f>
              <c:numCache>
                <c:formatCode>0</c:formatCode>
                <c:ptCount val="13"/>
                <c:pt idx="0">
                  <c:v>795</c:v>
                </c:pt>
                <c:pt idx="1">
                  <c:v>795</c:v>
                </c:pt>
                <c:pt idx="2">
                  <c:v>762</c:v>
                </c:pt>
                <c:pt idx="3">
                  <c:v>636.5</c:v>
                </c:pt>
                <c:pt idx="4">
                  <c:v>620.5</c:v>
                </c:pt>
                <c:pt idx="5">
                  <c:v>641</c:v>
                </c:pt>
                <c:pt idx="6">
                  <c:v>682.5</c:v>
                </c:pt>
                <c:pt idx="7">
                  <c:v>729.57931570499966</c:v>
                </c:pt>
                <c:pt idx="8">
                  <c:v>730.09364573499965</c:v>
                </c:pt>
                <c:pt idx="9">
                  <c:v>797.76433003</c:v>
                </c:pt>
                <c:pt idx="10">
                  <c:v>862.25</c:v>
                </c:pt>
                <c:pt idx="11">
                  <c:v>877</c:v>
                </c:pt>
                <c:pt idx="12">
                  <c:v>940</c:v>
                </c:pt>
              </c:numCache>
            </c:numRef>
          </c:val>
          <c:smooth val="0"/>
          <c:extLst>
            <c:ext xmlns:c16="http://schemas.microsoft.com/office/drawing/2014/chart" uri="{C3380CC4-5D6E-409C-BE32-E72D297353CC}">
              <c16:uniqueId val="{00000001-E125-48E2-9E7D-1E736B907198}"/>
            </c:ext>
          </c:extLst>
        </c:ser>
        <c:ser>
          <c:idx val="3"/>
          <c:order val="3"/>
          <c:tx>
            <c:strRef>
              <c:f>Blad1!$A$8</c:f>
              <c:strCache>
                <c:ptCount val="1"/>
                <c:pt idx="0">
                  <c:v>Verksamhetsresultat</c:v>
                </c:pt>
              </c:strCache>
            </c:strRef>
          </c:tx>
          <c:spPr>
            <a:ln w="28575" cap="rnd">
              <a:solidFill>
                <a:schemeClr val="accent4"/>
              </a:solidFill>
              <a:round/>
            </a:ln>
            <a:effectLst/>
          </c:spPr>
          <c:marker>
            <c:symbol val="none"/>
          </c:marker>
          <c:cat>
            <c:numRef>
              <c:f>Blad1!$B$4:$N$4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Blad1!$B$8:$N$8</c:f>
              <c:numCache>
                <c:formatCode>General</c:formatCode>
                <c:ptCount val="13"/>
                <c:pt idx="0">
                  <c:v>-152</c:v>
                </c:pt>
                <c:pt idx="1">
                  <c:v>-138</c:v>
                </c:pt>
                <c:pt idx="2">
                  <c:v>-97</c:v>
                </c:pt>
                <c:pt idx="3">
                  <c:v>-56</c:v>
                </c:pt>
                <c:pt idx="4">
                  <c:v>-21</c:v>
                </c:pt>
                <c:pt idx="5">
                  <c:v>-104</c:v>
                </c:pt>
                <c:pt idx="6">
                  <c:v>-17</c:v>
                </c:pt>
                <c:pt idx="7" formatCode="#,##0">
                  <c:v>46</c:v>
                </c:pt>
                <c:pt idx="8">
                  <c:v>-17</c:v>
                </c:pt>
                <c:pt idx="9">
                  <c:v>-88</c:v>
                </c:pt>
                <c:pt idx="10">
                  <c:v>-56</c:v>
                </c:pt>
                <c:pt idx="11">
                  <c:v>-40</c:v>
                </c:pt>
                <c:pt idx="12">
                  <c:v>-40</c:v>
                </c:pt>
              </c:numCache>
            </c:numRef>
          </c:val>
          <c:smooth val="0"/>
          <c:extLst>
            <c:ext xmlns:c16="http://schemas.microsoft.com/office/drawing/2014/chart" uri="{C3380CC4-5D6E-409C-BE32-E72D297353CC}">
              <c16:uniqueId val="{00000002-E125-48E2-9E7D-1E736B907198}"/>
            </c:ext>
          </c:extLst>
        </c:ser>
        <c:ser>
          <c:idx val="4"/>
          <c:order val="4"/>
          <c:tx>
            <c:strRef>
              <c:f>Blad1!$A$9</c:f>
              <c:strCache>
                <c:ptCount val="1"/>
                <c:pt idx="0">
                  <c:v>Resultat från finansiella investeringar</c:v>
                </c:pt>
              </c:strCache>
            </c:strRef>
          </c:tx>
          <c:spPr>
            <a:ln w="28575" cap="rnd">
              <a:solidFill>
                <a:schemeClr val="bg2">
                  <a:lumMod val="65000"/>
                </a:schemeClr>
              </a:solidFill>
              <a:round/>
            </a:ln>
            <a:effectLst/>
          </c:spPr>
          <c:marker>
            <c:symbol val="none"/>
          </c:marker>
          <c:cat>
            <c:numRef>
              <c:f>Blad1!$B$4:$N$4</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Blad1!$B$9:$N$9</c:f>
              <c:numCache>
                <c:formatCode>General</c:formatCode>
                <c:ptCount val="13"/>
                <c:pt idx="0">
                  <c:v>93</c:v>
                </c:pt>
                <c:pt idx="1">
                  <c:v>69</c:v>
                </c:pt>
                <c:pt idx="2">
                  <c:v>70</c:v>
                </c:pt>
                <c:pt idx="3">
                  <c:v>67</c:v>
                </c:pt>
                <c:pt idx="4">
                  <c:v>38</c:v>
                </c:pt>
                <c:pt idx="5">
                  <c:v>107</c:v>
                </c:pt>
                <c:pt idx="6">
                  <c:v>68</c:v>
                </c:pt>
                <c:pt idx="7">
                  <c:v>84</c:v>
                </c:pt>
                <c:pt idx="8">
                  <c:v>26</c:v>
                </c:pt>
                <c:pt idx="9">
                  <c:v>88</c:v>
                </c:pt>
                <c:pt idx="10">
                  <c:v>41</c:v>
                </c:pt>
                <c:pt idx="11">
                  <c:v>40</c:v>
                </c:pt>
                <c:pt idx="12">
                  <c:v>40</c:v>
                </c:pt>
              </c:numCache>
            </c:numRef>
          </c:val>
          <c:smooth val="0"/>
          <c:extLst>
            <c:ext xmlns:c16="http://schemas.microsoft.com/office/drawing/2014/chart" uri="{C3380CC4-5D6E-409C-BE32-E72D297353CC}">
              <c16:uniqueId val="{00000003-E125-48E2-9E7D-1E736B907198}"/>
            </c:ext>
          </c:extLst>
        </c:ser>
        <c:dLbls>
          <c:showLegendKey val="0"/>
          <c:showVal val="0"/>
          <c:showCatName val="0"/>
          <c:showSerName val="0"/>
          <c:showPercent val="0"/>
          <c:showBubbleSize val="0"/>
        </c:dLbls>
        <c:smooth val="0"/>
        <c:axId val="437443520"/>
        <c:axId val="437246400"/>
        <c:extLst>
          <c:ext xmlns:c15="http://schemas.microsoft.com/office/drawing/2012/chart" uri="{02D57815-91ED-43cb-92C2-25804820EDAC}">
            <c15:filteredLineSeries>
              <c15:ser>
                <c:idx val="1"/>
                <c:order val="1"/>
                <c:tx>
                  <c:strRef>
                    <c:extLst>
                      <c:ext uri="{02D57815-91ED-43cb-92C2-25804820EDAC}">
                        <c15:formulaRef>
                          <c15:sqref>Blad1!$A$6</c15:sqref>
                        </c15:formulaRef>
                      </c:ext>
                    </c:extLst>
                    <c:strCache>
                      <c:ptCount val="1"/>
                      <c:pt idx="0">
                        <c:v>Ett års verksamhetskostnad</c:v>
                      </c:pt>
                    </c:strCache>
                  </c:strRef>
                </c:tx>
                <c:spPr>
                  <a:ln w="28575" cap="rnd">
                    <a:solidFill>
                      <a:schemeClr val="accent2"/>
                    </a:solidFill>
                    <a:round/>
                  </a:ln>
                  <a:effectLst/>
                </c:spPr>
                <c:marker>
                  <c:symbol val="none"/>
                </c:marker>
                <c:cat>
                  <c:numRef>
                    <c:extLst>
                      <c:ext uri="{02D57815-91ED-43cb-92C2-25804820EDAC}">
                        <c15:formulaRef>
                          <c15:sqref>Blad1!$B$4:$N$4</c15:sqref>
                        </c15:formulaRef>
                      </c:ext>
                    </c:extLst>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extLst>
                      <c:ext uri="{02D57815-91ED-43cb-92C2-25804820EDAC}">
                        <c15:formulaRef>
                          <c15:sqref>Blad1!$B$6:$N$6</c15:sqref>
                        </c15:formulaRef>
                      </c:ext>
                    </c:extLst>
                    <c:numCache>
                      <c:formatCode>General</c:formatCode>
                      <c:ptCount val="13"/>
                      <c:pt idx="0">
                        <c:v>795</c:v>
                      </c:pt>
                      <c:pt idx="1">
                        <c:v>851</c:v>
                      </c:pt>
                      <c:pt idx="2">
                        <c:v>673</c:v>
                      </c:pt>
                      <c:pt idx="3">
                        <c:v>600</c:v>
                      </c:pt>
                      <c:pt idx="4">
                        <c:v>641</c:v>
                      </c:pt>
                      <c:pt idx="5">
                        <c:v>641</c:v>
                      </c:pt>
                      <c:pt idx="6">
                        <c:v>724</c:v>
                      </c:pt>
                      <c:pt idx="7" formatCode="#,##0">
                        <c:v>735.15863140999932</c:v>
                      </c:pt>
                      <c:pt idx="8" formatCode="#,##0">
                        <c:v>725.02866005999999</c:v>
                      </c:pt>
                      <c:pt idx="9" formatCode="#,##0">
                        <c:v>870.5</c:v>
                      </c:pt>
                      <c:pt idx="10" formatCode="#,##0">
                        <c:v>854</c:v>
                      </c:pt>
                      <c:pt idx="11" formatCode="#,##0">
                        <c:v>900</c:v>
                      </c:pt>
                      <c:pt idx="12" formatCode="#,##0">
                        <c:v>980</c:v>
                      </c:pt>
                    </c:numCache>
                  </c:numRef>
                </c:val>
                <c:smooth val="0"/>
                <c:extLst>
                  <c:ext xmlns:c16="http://schemas.microsoft.com/office/drawing/2014/chart" uri="{C3380CC4-5D6E-409C-BE32-E72D297353CC}">
                    <c16:uniqueId val="{00000004-E125-48E2-9E7D-1E736B907198}"/>
                  </c:ext>
                </c:extLst>
              </c15:ser>
            </c15:filteredLineSeries>
          </c:ext>
        </c:extLst>
      </c:lineChart>
      <c:catAx>
        <c:axId val="4374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437246400"/>
        <c:crosses val="autoZero"/>
        <c:auto val="1"/>
        <c:lblAlgn val="ctr"/>
        <c:lblOffset val="100"/>
        <c:noMultiLvlLbl val="0"/>
      </c:catAx>
      <c:valAx>
        <c:axId val="4372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3744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6EBC3-7BAD-46A4-BA42-1B83F59DACC5}" type="doc">
      <dgm:prSet loTypeId="urn:microsoft.com/office/officeart/2005/8/layout/vList3" loCatId="list" qsTypeId="urn:microsoft.com/office/officeart/2005/8/quickstyle/simple4" qsCatId="simple" csTypeId="urn:microsoft.com/office/officeart/2005/8/colors/accent1_1" csCatId="accent1" phldr="1"/>
      <dgm:spPr/>
      <dgm:t>
        <a:bodyPr/>
        <a:lstStyle/>
        <a:p>
          <a:endParaRPr lang="sv-SE"/>
        </a:p>
      </dgm:t>
    </dgm:pt>
    <dgm:pt modelId="{2AB9F8BB-B545-4E75-8C49-9CF89F1A95AE}">
      <dgm:prSet phldrT="[Text]" custT="1"/>
      <dgm:spPr/>
      <dgm:t>
        <a:bodyPr/>
        <a:lstStyle/>
        <a:p>
          <a:r>
            <a:rPr lang="sv-SE" sz="1200" b="1" kern="1200">
              <a:solidFill>
                <a:srgbClr val="404040"/>
              </a:solidFill>
              <a:latin typeface="+mn-lt"/>
              <a:ea typeface="+mn-ea"/>
              <a:cs typeface="+mn-cs"/>
            </a:rPr>
            <a:t>Ökad kris och beredskapsförmåga i Sverige </a:t>
          </a:r>
        </a:p>
      </dgm:t>
    </dgm:pt>
    <dgm:pt modelId="{D7887DD5-4E8F-422A-9740-D324B005547C}" type="parTrans" cxnId="{6C0C3328-878C-4792-BAB8-3F8E25509C7B}">
      <dgm:prSet/>
      <dgm:spPr/>
      <dgm:t>
        <a:bodyPr/>
        <a:lstStyle/>
        <a:p>
          <a:endParaRPr lang="sv-SE"/>
        </a:p>
      </dgm:t>
    </dgm:pt>
    <dgm:pt modelId="{F8417485-FEE3-4F19-A181-34FBBA09C412}" type="sibTrans" cxnId="{6C0C3328-878C-4792-BAB8-3F8E25509C7B}">
      <dgm:prSet/>
      <dgm:spPr/>
      <dgm:t>
        <a:bodyPr/>
        <a:lstStyle/>
        <a:p>
          <a:endParaRPr lang="sv-SE"/>
        </a:p>
      </dgm:t>
    </dgm:pt>
    <dgm:pt modelId="{A80D7A29-CDEE-422B-87E6-212D237CBA93}">
      <dgm:prSet custT="1"/>
      <dgm:spPr/>
      <dgm:t>
        <a:bodyPr/>
        <a:lstStyle/>
        <a:p>
          <a:r>
            <a:rPr lang="sv-SE" sz="1200" b="1" kern="1200">
              <a:solidFill>
                <a:srgbClr val="404040"/>
              </a:solidFill>
              <a:latin typeface="+mn-lt"/>
              <a:ea typeface="+mn-ea"/>
              <a:cs typeface="+mn-cs"/>
            </a:rPr>
            <a:t>Ökat internationellt verksamhetsstöd till akuta och utdragna kriser</a:t>
          </a:r>
        </a:p>
      </dgm:t>
    </dgm:pt>
    <dgm:pt modelId="{796E071E-7E3E-489A-92D3-9191280A2E17}" type="parTrans" cxnId="{7B118492-1885-4FEF-8647-7768C50301D4}">
      <dgm:prSet/>
      <dgm:spPr/>
      <dgm:t>
        <a:bodyPr/>
        <a:lstStyle/>
        <a:p>
          <a:endParaRPr lang="sv-SE"/>
        </a:p>
      </dgm:t>
    </dgm:pt>
    <dgm:pt modelId="{AD3E1B7A-7F0B-4DE7-BD31-9E346D72F55E}" type="sibTrans" cxnId="{7B118492-1885-4FEF-8647-7768C50301D4}">
      <dgm:prSet/>
      <dgm:spPr/>
      <dgm:t>
        <a:bodyPr/>
        <a:lstStyle/>
        <a:p>
          <a:endParaRPr lang="sv-SE"/>
        </a:p>
      </dgm:t>
    </dgm:pt>
    <dgm:pt modelId="{D90362E0-52C9-4640-B3AB-22139D293B26}">
      <dgm:prSet custT="1"/>
      <dgm:spPr/>
      <dgm:t>
        <a:bodyPr/>
        <a:lstStyle/>
        <a:p>
          <a:r>
            <a:rPr lang="sv-SE" sz="1200" b="1" kern="1200">
              <a:solidFill>
                <a:srgbClr val="404040"/>
              </a:solidFill>
              <a:latin typeface="+mn-lt"/>
              <a:ea typeface="+mn-ea"/>
              <a:cs typeface="+mn-cs"/>
            </a:rPr>
            <a:t>Ökad innovation och digitalisering, för att visa effekterna av vårt arbete och stötta ökad insamling och engagemang</a:t>
          </a:r>
        </a:p>
      </dgm:t>
    </dgm:pt>
    <dgm:pt modelId="{F9947BB2-143F-4412-911B-18188B39F786}" type="parTrans" cxnId="{A6287F0F-1982-4EF9-B0C5-17C9C2017411}">
      <dgm:prSet/>
      <dgm:spPr/>
      <dgm:t>
        <a:bodyPr/>
        <a:lstStyle/>
        <a:p>
          <a:endParaRPr lang="sv-SE"/>
        </a:p>
      </dgm:t>
    </dgm:pt>
    <dgm:pt modelId="{D2CCE1FC-2EAF-4333-B007-610FEE84C6E5}" type="sibTrans" cxnId="{A6287F0F-1982-4EF9-B0C5-17C9C2017411}">
      <dgm:prSet/>
      <dgm:spPr/>
      <dgm:t>
        <a:bodyPr/>
        <a:lstStyle/>
        <a:p>
          <a:endParaRPr lang="sv-SE"/>
        </a:p>
      </dgm:t>
    </dgm:pt>
    <dgm:pt modelId="{AF652271-C417-4040-A309-97CD25F60AC0}">
      <dgm:prSet phldrT="[Text]" custT="1"/>
      <dgm:spPr/>
      <dgm:t>
        <a:bodyPr/>
        <a:lstStyle/>
        <a:p>
          <a:r>
            <a:rPr lang="sv-SE" sz="1200" kern="1200">
              <a:solidFill>
                <a:srgbClr val="404040"/>
              </a:solidFill>
              <a:latin typeface="+mn-lt"/>
              <a:ea typeface="+mn-ea"/>
              <a:cs typeface="+mn-cs"/>
            </a:rPr>
            <a:t>Den stora förflyttning mot kris som vi vill göra kommande år, i enlighet med den målbild som styrelsen godkände på styrelsemötet i maj </a:t>
          </a:r>
          <a:r>
            <a:rPr lang="sv-SE" sz="1200" kern="1200">
              <a:solidFill>
                <a:schemeClr val="tx1"/>
              </a:solidFill>
              <a:latin typeface="+mn-lt"/>
              <a:ea typeface="+mn-ea"/>
              <a:cs typeface="+mn-cs"/>
            </a:rPr>
            <a:t>2017, </a:t>
          </a:r>
          <a:r>
            <a:rPr lang="sv-SE" sz="1200" kern="1200">
              <a:solidFill>
                <a:srgbClr val="404040"/>
              </a:solidFill>
              <a:latin typeface="+mn-lt"/>
              <a:ea typeface="+mn-ea"/>
              <a:cs typeface="+mn-cs"/>
            </a:rPr>
            <a:t>kräver en grundläggande kapacitetsförmåga. Hit hör stödet till frivilliga och samverkan med relevanta organisationer i samhället. En fortsatt satsning görs därför på rekrytering och utbildning av frivilliga samt en ökad samverkan med myndigheter och företag för att kunna nå ut till fler i kris och säkerställa framtida finansiering av verksamhet.</a:t>
          </a:r>
        </a:p>
      </dgm:t>
    </dgm:pt>
    <dgm:pt modelId="{CA158D74-4924-4845-9ADB-68814F3301E2}" type="parTrans" cxnId="{298DED1D-BA24-42D3-AAB9-2F30EB1FEA15}">
      <dgm:prSet/>
      <dgm:spPr/>
      <dgm:t>
        <a:bodyPr/>
        <a:lstStyle/>
        <a:p>
          <a:endParaRPr lang="sv-SE"/>
        </a:p>
      </dgm:t>
    </dgm:pt>
    <dgm:pt modelId="{08289A8C-8FD4-4925-910A-8771B4C86886}" type="sibTrans" cxnId="{298DED1D-BA24-42D3-AAB9-2F30EB1FEA15}">
      <dgm:prSet/>
      <dgm:spPr/>
      <dgm:t>
        <a:bodyPr/>
        <a:lstStyle/>
        <a:p>
          <a:endParaRPr lang="sv-SE"/>
        </a:p>
      </dgm:t>
    </dgm:pt>
    <dgm:pt modelId="{DB4842FC-A850-48CD-AAB5-DA81DF0EA883}">
      <dgm:prSet custT="1"/>
      <dgm:spPr/>
      <dgm:t>
        <a:bodyPr/>
        <a:lstStyle/>
        <a:p>
          <a:r>
            <a:rPr lang="sv-SE" sz="1200" kern="1200">
              <a:solidFill>
                <a:srgbClr val="404040"/>
              </a:solidFill>
              <a:latin typeface="+mn-lt"/>
              <a:ea typeface="+mn-ea"/>
              <a:cs typeface="+mn-cs"/>
            </a:rPr>
            <a:t>Internationellt är målet 2019 att öka de medel som går till krisinsatser samtidigt som vi behåller balansen mellan resurser vi lägger på insatser i kris och långsiktiga insatser som bygger motståndskraft. Detta möjliggöras genom styrning av medel i verksamhetsplaneringen men förutsätter också utökade externa bidrag. Under 2019 förväntas Svenska Röda Korset säkra ett bidrag från Sidas regionala strategi. Vi satsar även på att förstärka vår kapacitet att skicka internationella delegater till krisinsatser. </a:t>
          </a:r>
        </a:p>
      </dgm:t>
    </dgm:pt>
    <dgm:pt modelId="{357E20E7-57A9-48D4-9C5A-FD06A87F9877}" type="parTrans" cxnId="{3EF4A0E9-BCA7-4DD5-92C9-75473DE3C557}">
      <dgm:prSet/>
      <dgm:spPr/>
      <dgm:t>
        <a:bodyPr/>
        <a:lstStyle/>
        <a:p>
          <a:endParaRPr lang="sv-SE"/>
        </a:p>
      </dgm:t>
    </dgm:pt>
    <dgm:pt modelId="{ECE5FAE9-2C06-4946-B47F-E58E6BFBDC9E}" type="sibTrans" cxnId="{3EF4A0E9-BCA7-4DD5-92C9-75473DE3C557}">
      <dgm:prSet/>
      <dgm:spPr/>
      <dgm:t>
        <a:bodyPr/>
        <a:lstStyle/>
        <a:p>
          <a:endParaRPr lang="sv-SE"/>
        </a:p>
      </dgm:t>
    </dgm:pt>
    <dgm:pt modelId="{211A5DF0-5DE7-47DE-AF15-21A59B2FFC3E}">
      <dgm:prSet custT="1"/>
      <dgm:spPr/>
      <dgm:t>
        <a:bodyPr/>
        <a:lstStyle/>
        <a:p>
          <a:r>
            <a:rPr lang="sv-SE" sz="1200" kern="1200">
              <a:solidFill>
                <a:srgbClr val="404040"/>
              </a:solidFill>
              <a:latin typeface="+mn-lt"/>
              <a:ea typeface="+mn-ea"/>
              <a:cs typeface="+mn-cs"/>
            </a:rPr>
            <a:t>För att vara konkurrenskraftiga i framtiden behöver vi öka digitaliseringsgraden i organisationen. Både insamlingskanaler och våra framtida frivilliga blir alltmer digitala. Arbetet med att öka transparensen och att synliggöra resultat och effekter av vårt arbete fortsätter. Detta sker både genom förbättrad datakvalitet och analys samt genom att vidareutveckla vår web rodakorset.se. Dessa initiativ lägger också grunden till att stötta kretsarna att enklare och effektivare kunna planera, genomföra och följa upp verksamheten.</a:t>
          </a:r>
          <a:r>
            <a:rPr lang="sv-SE" sz="1200" kern="1200">
              <a:solidFill>
                <a:srgbClr val="404040"/>
              </a:solidFill>
              <a:cs typeface="Arial" panose="020B0604020202020204" pitchFamily="34" charset="0"/>
            </a:rPr>
            <a:t> Vi arbetar mer datadrivet med ett helhetsperspektiv på givaren och stärker lojaliteten genom fokus på återkoppling och transparens.</a:t>
          </a:r>
          <a:endParaRPr lang="sv-SE" sz="1200" kern="1200">
            <a:solidFill>
              <a:srgbClr val="404040"/>
            </a:solidFill>
            <a:latin typeface="+mn-lt"/>
            <a:ea typeface="+mn-ea"/>
            <a:cs typeface="+mn-cs"/>
          </a:endParaRPr>
        </a:p>
      </dgm:t>
    </dgm:pt>
    <dgm:pt modelId="{9320BEB3-F12D-4D69-83E7-F34A92C2B75D}" type="sibTrans" cxnId="{7AC6B598-F588-4B7B-A805-68A259E84284}">
      <dgm:prSet/>
      <dgm:spPr/>
      <dgm:t>
        <a:bodyPr/>
        <a:lstStyle/>
        <a:p>
          <a:endParaRPr lang="sv-SE"/>
        </a:p>
      </dgm:t>
    </dgm:pt>
    <dgm:pt modelId="{561C6F6F-A569-449B-822E-586F7A37406C}" type="parTrans" cxnId="{7AC6B598-F588-4B7B-A805-68A259E84284}">
      <dgm:prSet/>
      <dgm:spPr/>
      <dgm:t>
        <a:bodyPr/>
        <a:lstStyle/>
        <a:p>
          <a:endParaRPr lang="sv-SE"/>
        </a:p>
      </dgm:t>
    </dgm:pt>
    <dgm:pt modelId="{17CC5B33-3654-4357-82F8-F5887EEAE4A3}" type="pres">
      <dgm:prSet presAssocID="{5C56EBC3-7BAD-46A4-BA42-1B83F59DACC5}" presName="linearFlow" presStyleCnt="0">
        <dgm:presLayoutVars>
          <dgm:dir/>
          <dgm:resizeHandles val="exact"/>
        </dgm:presLayoutVars>
      </dgm:prSet>
      <dgm:spPr/>
    </dgm:pt>
    <dgm:pt modelId="{C4BB7117-56EF-435A-9560-AD40E14DD61D}" type="pres">
      <dgm:prSet presAssocID="{2AB9F8BB-B545-4E75-8C49-9CF89F1A95AE}" presName="composite" presStyleCnt="0"/>
      <dgm:spPr/>
    </dgm:pt>
    <dgm:pt modelId="{8646193B-BE72-4A78-B9DD-229252852775}" type="pres">
      <dgm:prSet presAssocID="{2AB9F8BB-B545-4E75-8C49-9CF89F1A95AE}" presName="imgShp" presStyleLbl="fgImgPlace1" presStyleIdx="0" presStyleCnt="3" custLinFactX="-6657" custLinFactNeighborX="-100000" custLinFactNeighborY="-43"/>
      <dgm:spPr>
        <a:blipFill rotWithShape="1">
          <a:blip xmlns:r="http://schemas.openxmlformats.org/officeDocument/2006/relationships" r:embed="rId1"/>
          <a:stretch>
            <a:fillRect/>
          </a:stretch>
        </a:blipFill>
      </dgm:spPr>
    </dgm:pt>
    <dgm:pt modelId="{13E6D0D2-49CC-47BF-9E53-D0C505385049}" type="pres">
      <dgm:prSet presAssocID="{2AB9F8BB-B545-4E75-8C49-9CF89F1A95AE}" presName="txShp" presStyleLbl="node1" presStyleIdx="0" presStyleCnt="3" custScaleX="129323">
        <dgm:presLayoutVars>
          <dgm:bulletEnabled val="1"/>
        </dgm:presLayoutVars>
      </dgm:prSet>
      <dgm:spPr/>
    </dgm:pt>
    <dgm:pt modelId="{13A61233-3362-48D0-A2A3-BBAABAECD9E8}" type="pres">
      <dgm:prSet presAssocID="{F8417485-FEE3-4F19-A181-34FBBA09C412}" presName="spacing" presStyleCnt="0"/>
      <dgm:spPr/>
    </dgm:pt>
    <dgm:pt modelId="{E9EB4215-631C-401F-903F-925EC2DB56A1}" type="pres">
      <dgm:prSet presAssocID="{A80D7A29-CDEE-422B-87E6-212D237CBA93}" presName="composite" presStyleCnt="0"/>
      <dgm:spPr/>
    </dgm:pt>
    <dgm:pt modelId="{03FAB15D-8E9A-43F0-8E6B-C8588138B9E5}" type="pres">
      <dgm:prSet presAssocID="{A80D7A29-CDEE-422B-87E6-212D237CBA93}" presName="imgShp" presStyleLbl="fgImgPlace1" presStyleIdx="1" presStyleCnt="3" custLinFactX="-6657" custLinFactNeighborX="-100000" custLinFactNeighborY="-43"/>
      <dgm:spPr>
        <a:blipFill rotWithShape="1">
          <a:blip xmlns:r="http://schemas.openxmlformats.org/officeDocument/2006/relationships" r:embed="rId2"/>
          <a:stretch>
            <a:fillRect/>
          </a:stretch>
        </a:blipFill>
      </dgm:spPr>
    </dgm:pt>
    <dgm:pt modelId="{D8A4D9EB-E8BB-416F-8B66-E07C1EEAB6C0}" type="pres">
      <dgm:prSet presAssocID="{A80D7A29-CDEE-422B-87E6-212D237CBA93}" presName="txShp" presStyleLbl="node1" presStyleIdx="1" presStyleCnt="3" custScaleX="129323">
        <dgm:presLayoutVars>
          <dgm:bulletEnabled val="1"/>
        </dgm:presLayoutVars>
      </dgm:prSet>
      <dgm:spPr/>
    </dgm:pt>
    <dgm:pt modelId="{9610E0EF-9828-4988-A054-613D881FE50E}" type="pres">
      <dgm:prSet presAssocID="{AD3E1B7A-7F0B-4DE7-BD31-9E346D72F55E}" presName="spacing" presStyleCnt="0"/>
      <dgm:spPr/>
    </dgm:pt>
    <dgm:pt modelId="{0227259D-200B-421A-8F9B-3145C827E1E1}" type="pres">
      <dgm:prSet presAssocID="{D90362E0-52C9-4640-B3AB-22139D293B26}" presName="composite" presStyleCnt="0"/>
      <dgm:spPr/>
    </dgm:pt>
    <dgm:pt modelId="{12755869-5C4C-4F3F-84DF-17FB9EA3A622}" type="pres">
      <dgm:prSet presAssocID="{D90362E0-52C9-4640-B3AB-22139D293B26}" presName="imgShp" presStyleLbl="fgImgPlace1" presStyleIdx="2" presStyleCnt="3" custLinFactX="-4219" custLinFactNeighborX="-100000"/>
      <dgm:spPr>
        <a:blipFill rotWithShape="1">
          <a:blip xmlns:r="http://schemas.openxmlformats.org/officeDocument/2006/relationships" r:embed="rId3"/>
          <a:stretch>
            <a:fillRect/>
          </a:stretch>
        </a:blipFill>
      </dgm:spPr>
    </dgm:pt>
    <dgm:pt modelId="{C5990D96-4C5B-4F70-8436-0277973CA4BF}" type="pres">
      <dgm:prSet presAssocID="{D90362E0-52C9-4640-B3AB-22139D293B26}" presName="txShp" presStyleLbl="node1" presStyleIdx="2" presStyleCnt="3" custScaleX="129323">
        <dgm:presLayoutVars>
          <dgm:bulletEnabled val="1"/>
        </dgm:presLayoutVars>
      </dgm:prSet>
      <dgm:spPr/>
    </dgm:pt>
  </dgm:ptLst>
  <dgm:cxnLst>
    <dgm:cxn modelId="{A6287F0F-1982-4EF9-B0C5-17C9C2017411}" srcId="{5C56EBC3-7BAD-46A4-BA42-1B83F59DACC5}" destId="{D90362E0-52C9-4640-B3AB-22139D293B26}" srcOrd="2" destOrd="0" parTransId="{F9947BB2-143F-4412-911B-18188B39F786}" sibTransId="{D2CCE1FC-2EAF-4333-B007-610FEE84C6E5}"/>
    <dgm:cxn modelId="{298DED1D-BA24-42D3-AAB9-2F30EB1FEA15}" srcId="{2AB9F8BB-B545-4E75-8C49-9CF89F1A95AE}" destId="{AF652271-C417-4040-A309-97CD25F60AC0}" srcOrd="0" destOrd="0" parTransId="{CA158D74-4924-4845-9ADB-68814F3301E2}" sibTransId="{08289A8C-8FD4-4925-910A-8771B4C86886}"/>
    <dgm:cxn modelId="{6C0C3328-878C-4792-BAB8-3F8E25509C7B}" srcId="{5C56EBC3-7BAD-46A4-BA42-1B83F59DACC5}" destId="{2AB9F8BB-B545-4E75-8C49-9CF89F1A95AE}" srcOrd="0" destOrd="0" parTransId="{D7887DD5-4E8F-422A-9740-D324B005547C}" sibTransId="{F8417485-FEE3-4F19-A181-34FBBA09C412}"/>
    <dgm:cxn modelId="{3CA0A565-EA16-4EB6-99FA-E9D795D5E37A}" type="presOf" srcId="{DB4842FC-A850-48CD-AAB5-DA81DF0EA883}" destId="{D8A4D9EB-E8BB-416F-8B66-E07C1EEAB6C0}" srcOrd="0" destOrd="1" presId="urn:microsoft.com/office/officeart/2005/8/layout/vList3"/>
    <dgm:cxn modelId="{AE1F6647-53A6-46A6-8F64-07D21E3C1552}" type="presOf" srcId="{D90362E0-52C9-4640-B3AB-22139D293B26}" destId="{C5990D96-4C5B-4F70-8436-0277973CA4BF}" srcOrd="0" destOrd="0" presId="urn:microsoft.com/office/officeart/2005/8/layout/vList3"/>
    <dgm:cxn modelId="{AC1A1C56-C18C-43FD-90BB-664B0D073785}" type="presOf" srcId="{5C56EBC3-7BAD-46A4-BA42-1B83F59DACC5}" destId="{17CC5B33-3654-4357-82F8-F5887EEAE4A3}" srcOrd="0" destOrd="0" presId="urn:microsoft.com/office/officeart/2005/8/layout/vList3"/>
    <dgm:cxn modelId="{0DC52259-BF90-4791-A2D1-E47E64B2B4E9}" type="presOf" srcId="{211A5DF0-5DE7-47DE-AF15-21A59B2FFC3E}" destId="{C5990D96-4C5B-4F70-8436-0277973CA4BF}" srcOrd="0" destOrd="1" presId="urn:microsoft.com/office/officeart/2005/8/layout/vList3"/>
    <dgm:cxn modelId="{94E9E481-0080-4F22-9D6D-CE33DD6E588E}" type="presOf" srcId="{AF652271-C417-4040-A309-97CD25F60AC0}" destId="{13E6D0D2-49CC-47BF-9E53-D0C505385049}" srcOrd="0" destOrd="1" presId="urn:microsoft.com/office/officeart/2005/8/layout/vList3"/>
    <dgm:cxn modelId="{7B118492-1885-4FEF-8647-7768C50301D4}" srcId="{5C56EBC3-7BAD-46A4-BA42-1B83F59DACC5}" destId="{A80D7A29-CDEE-422B-87E6-212D237CBA93}" srcOrd="1" destOrd="0" parTransId="{796E071E-7E3E-489A-92D3-9191280A2E17}" sibTransId="{AD3E1B7A-7F0B-4DE7-BD31-9E346D72F55E}"/>
    <dgm:cxn modelId="{7AC6B598-F588-4B7B-A805-68A259E84284}" srcId="{D90362E0-52C9-4640-B3AB-22139D293B26}" destId="{211A5DF0-5DE7-47DE-AF15-21A59B2FFC3E}" srcOrd="0" destOrd="0" parTransId="{561C6F6F-A569-449B-822E-586F7A37406C}" sibTransId="{9320BEB3-F12D-4D69-83E7-F34A92C2B75D}"/>
    <dgm:cxn modelId="{B0D9BBC4-DE31-4E85-B6B7-3FCD4700A97F}" type="presOf" srcId="{A80D7A29-CDEE-422B-87E6-212D237CBA93}" destId="{D8A4D9EB-E8BB-416F-8B66-E07C1EEAB6C0}" srcOrd="0" destOrd="0" presId="urn:microsoft.com/office/officeart/2005/8/layout/vList3"/>
    <dgm:cxn modelId="{3EF4A0E9-BCA7-4DD5-92C9-75473DE3C557}" srcId="{A80D7A29-CDEE-422B-87E6-212D237CBA93}" destId="{DB4842FC-A850-48CD-AAB5-DA81DF0EA883}" srcOrd="0" destOrd="0" parTransId="{357E20E7-57A9-48D4-9C5A-FD06A87F9877}" sibTransId="{ECE5FAE9-2C06-4946-B47F-E58E6BFBDC9E}"/>
    <dgm:cxn modelId="{A1EEA6EB-2505-45A6-9717-0BFF5BA37808}" type="presOf" srcId="{2AB9F8BB-B545-4E75-8C49-9CF89F1A95AE}" destId="{13E6D0D2-49CC-47BF-9E53-D0C505385049}" srcOrd="0" destOrd="0" presId="urn:microsoft.com/office/officeart/2005/8/layout/vList3"/>
    <dgm:cxn modelId="{9ADBEF68-0D9A-4EB2-B976-0FCE64160B01}" type="presParOf" srcId="{17CC5B33-3654-4357-82F8-F5887EEAE4A3}" destId="{C4BB7117-56EF-435A-9560-AD40E14DD61D}" srcOrd="0" destOrd="0" presId="urn:microsoft.com/office/officeart/2005/8/layout/vList3"/>
    <dgm:cxn modelId="{09121D74-F0FA-449C-962F-71760DEF8D7B}" type="presParOf" srcId="{C4BB7117-56EF-435A-9560-AD40E14DD61D}" destId="{8646193B-BE72-4A78-B9DD-229252852775}" srcOrd="0" destOrd="0" presId="urn:microsoft.com/office/officeart/2005/8/layout/vList3"/>
    <dgm:cxn modelId="{DA4F74B6-38EF-48C8-9915-C471D14B6D6E}" type="presParOf" srcId="{C4BB7117-56EF-435A-9560-AD40E14DD61D}" destId="{13E6D0D2-49CC-47BF-9E53-D0C505385049}" srcOrd="1" destOrd="0" presId="urn:microsoft.com/office/officeart/2005/8/layout/vList3"/>
    <dgm:cxn modelId="{4FF33DC0-1E40-4CCE-9A26-78D2B7923819}" type="presParOf" srcId="{17CC5B33-3654-4357-82F8-F5887EEAE4A3}" destId="{13A61233-3362-48D0-A2A3-BBAABAECD9E8}" srcOrd="1" destOrd="0" presId="urn:microsoft.com/office/officeart/2005/8/layout/vList3"/>
    <dgm:cxn modelId="{57E24A95-5FA1-4829-B662-5774625FB8C1}" type="presParOf" srcId="{17CC5B33-3654-4357-82F8-F5887EEAE4A3}" destId="{E9EB4215-631C-401F-903F-925EC2DB56A1}" srcOrd="2" destOrd="0" presId="urn:microsoft.com/office/officeart/2005/8/layout/vList3"/>
    <dgm:cxn modelId="{8E4BA145-BAFB-4F10-986F-65D322B6F612}" type="presParOf" srcId="{E9EB4215-631C-401F-903F-925EC2DB56A1}" destId="{03FAB15D-8E9A-43F0-8E6B-C8588138B9E5}" srcOrd="0" destOrd="0" presId="urn:microsoft.com/office/officeart/2005/8/layout/vList3"/>
    <dgm:cxn modelId="{F52BEDFB-22D2-4F6C-93B5-0B10CFF87C9D}" type="presParOf" srcId="{E9EB4215-631C-401F-903F-925EC2DB56A1}" destId="{D8A4D9EB-E8BB-416F-8B66-E07C1EEAB6C0}" srcOrd="1" destOrd="0" presId="urn:microsoft.com/office/officeart/2005/8/layout/vList3"/>
    <dgm:cxn modelId="{FA2556C0-D10A-4E75-B617-95BD0435C3E1}" type="presParOf" srcId="{17CC5B33-3654-4357-82F8-F5887EEAE4A3}" destId="{9610E0EF-9828-4988-A054-613D881FE50E}" srcOrd="3" destOrd="0" presId="urn:microsoft.com/office/officeart/2005/8/layout/vList3"/>
    <dgm:cxn modelId="{BA86977D-E7A3-4B2C-B57E-34BA233153BA}" type="presParOf" srcId="{17CC5B33-3654-4357-82F8-F5887EEAE4A3}" destId="{0227259D-200B-421A-8F9B-3145C827E1E1}" srcOrd="4" destOrd="0" presId="urn:microsoft.com/office/officeart/2005/8/layout/vList3"/>
    <dgm:cxn modelId="{AB96A32E-455E-410D-ABDF-ABA8388CF3D5}" type="presParOf" srcId="{0227259D-200B-421A-8F9B-3145C827E1E1}" destId="{12755869-5C4C-4F3F-84DF-17FB9EA3A622}" srcOrd="0" destOrd="0" presId="urn:microsoft.com/office/officeart/2005/8/layout/vList3"/>
    <dgm:cxn modelId="{118BC056-1949-4C7E-A9FF-7812E7D12918}" type="presParOf" srcId="{0227259D-200B-421A-8F9B-3145C827E1E1}" destId="{C5990D96-4C5B-4F70-8436-0277973CA4B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6D0D2-49CC-47BF-9E53-D0C505385049}">
      <dsp:nvSpPr>
        <dsp:cNvPr id="0" name=""/>
        <dsp:cNvSpPr/>
      </dsp:nvSpPr>
      <dsp:spPr>
        <a:xfrm rot="10800000">
          <a:off x="719798" y="1831"/>
          <a:ext cx="8843089" cy="1101698"/>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5818" tIns="45720" rIns="85344" bIns="45720" numCol="1" spcCol="1270" anchor="t" anchorCtr="0">
          <a:noAutofit/>
        </a:bodyPr>
        <a:lstStyle/>
        <a:p>
          <a:pPr marL="0" lvl="0" indent="0" algn="l" defTabSz="533400">
            <a:lnSpc>
              <a:spcPct val="90000"/>
            </a:lnSpc>
            <a:spcBef>
              <a:spcPct val="0"/>
            </a:spcBef>
            <a:spcAft>
              <a:spcPct val="35000"/>
            </a:spcAft>
            <a:buNone/>
          </a:pPr>
          <a:r>
            <a:rPr lang="sv-SE" sz="1200" b="1" kern="1200">
              <a:solidFill>
                <a:srgbClr val="404040"/>
              </a:solidFill>
              <a:latin typeface="+mn-lt"/>
              <a:ea typeface="+mn-ea"/>
              <a:cs typeface="+mn-cs"/>
            </a:rPr>
            <a:t>Ökad kris och beredskapsförmåga i Sverige </a:t>
          </a:r>
        </a:p>
        <a:p>
          <a:pPr marL="114300" lvl="1" indent="-114300" algn="l" defTabSz="533400">
            <a:lnSpc>
              <a:spcPct val="90000"/>
            </a:lnSpc>
            <a:spcBef>
              <a:spcPct val="0"/>
            </a:spcBef>
            <a:spcAft>
              <a:spcPct val="15000"/>
            </a:spcAft>
            <a:buChar char="•"/>
          </a:pPr>
          <a:r>
            <a:rPr lang="sv-SE" sz="1200" kern="1200">
              <a:solidFill>
                <a:srgbClr val="404040"/>
              </a:solidFill>
              <a:latin typeface="+mn-lt"/>
              <a:ea typeface="+mn-ea"/>
              <a:cs typeface="+mn-cs"/>
            </a:rPr>
            <a:t>Den stora förflyttning mot kris som vi vill göra kommande år, i enlighet med den målbild som styrelsen godkände på styrelsemötet i maj </a:t>
          </a:r>
          <a:r>
            <a:rPr lang="sv-SE" sz="1200" kern="1200">
              <a:solidFill>
                <a:schemeClr val="tx1"/>
              </a:solidFill>
              <a:latin typeface="+mn-lt"/>
              <a:ea typeface="+mn-ea"/>
              <a:cs typeface="+mn-cs"/>
            </a:rPr>
            <a:t>2017, </a:t>
          </a:r>
          <a:r>
            <a:rPr lang="sv-SE" sz="1200" kern="1200">
              <a:solidFill>
                <a:srgbClr val="404040"/>
              </a:solidFill>
              <a:latin typeface="+mn-lt"/>
              <a:ea typeface="+mn-ea"/>
              <a:cs typeface="+mn-cs"/>
            </a:rPr>
            <a:t>kräver en grundläggande kapacitetsförmåga. Hit hör stödet till frivilliga och samverkan med relevanta organisationer i samhället. En fortsatt satsning görs därför på rekrytering och utbildning av frivilliga samt en ökad samverkan med myndigheter och företag för att kunna nå ut till fler i kris och säkerställa framtida finansiering av verksamhet.</a:t>
          </a:r>
        </a:p>
      </dsp:txBody>
      <dsp:txXfrm rot="10800000">
        <a:off x="995222" y="1831"/>
        <a:ext cx="8567665" cy="1101698"/>
      </dsp:txXfrm>
    </dsp:sp>
    <dsp:sp modelId="{8646193B-BE72-4A78-B9DD-229252852775}">
      <dsp:nvSpPr>
        <dsp:cNvPr id="0" name=""/>
        <dsp:cNvSpPr/>
      </dsp:nvSpPr>
      <dsp:spPr>
        <a:xfrm>
          <a:off x="0" y="1358"/>
          <a:ext cx="1101698" cy="1101698"/>
        </a:xfrm>
        <a:prstGeom prst="ellipse">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D8A4D9EB-E8BB-416F-8B66-E07C1EEAB6C0}">
      <dsp:nvSpPr>
        <dsp:cNvPr id="0" name=""/>
        <dsp:cNvSpPr/>
      </dsp:nvSpPr>
      <dsp:spPr>
        <a:xfrm rot="10800000">
          <a:off x="719798" y="1418444"/>
          <a:ext cx="8843089" cy="1101698"/>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5818" tIns="45720" rIns="85344" bIns="45720" numCol="1" spcCol="1270" anchor="t" anchorCtr="0">
          <a:noAutofit/>
        </a:bodyPr>
        <a:lstStyle/>
        <a:p>
          <a:pPr marL="0" lvl="0" indent="0" algn="l" defTabSz="533400">
            <a:lnSpc>
              <a:spcPct val="90000"/>
            </a:lnSpc>
            <a:spcBef>
              <a:spcPct val="0"/>
            </a:spcBef>
            <a:spcAft>
              <a:spcPct val="35000"/>
            </a:spcAft>
            <a:buNone/>
          </a:pPr>
          <a:r>
            <a:rPr lang="sv-SE" sz="1200" b="1" kern="1200">
              <a:solidFill>
                <a:srgbClr val="404040"/>
              </a:solidFill>
              <a:latin typeface="+mn-lt"/>
              <a:ea typeface="+mn-ea"/>
              <a:cs typeface="+mn-cs"/>
            </a:rPr>
            <a:t>Ökat internationellt verksamhetsstöd till akuta och utdragna kriser</a:t>
          </a:r>
        </a:p>
        <a:p>
          <a:pPr marL="114300" lvl="1" indent="-114300" algn="l" defTabSz="533400">
            <a:lnSpc>
              <a:spcPct val="90000"/>
            </a:lnSpc>
            <a:spcBef>
              <a:spcPct val="0"/>
            </a:spcBef>
            <a:spcAft>
              <a:spcPct val="15000"/>
            </a:spcAft>
            <a:buChar char="•"/>
          </a:pPr>
          <a:r>
            <a:rPr lang="sv-SE" sz="1200" kern="1200">
              <a:solidFill>
                <a:srgbClr val="404040"/>
              </a:solidFill>
              <a:latin typeface="+mn-lt"/>
              <a:ea typeface="+mn-ea"/>
              <a:cs typeface="+mn-cs"/>
            </a:rPr>
            <a:t>Internationellt är målet 2019 att öka de medel som går till krisinsatser samtidigt som vi behåller balansen mellan resurser vi lägger på insatser i kris och långsiktiga insatser som bygger motståndskraft. Detta möjliggöras genom styrning av medel i verksamhetsplaneringen men förutsätter också utökade externa bidrag. Under 2019 förväntas Svenska Röda Korset säkra ett bidrag från Sidas regionala strategi. Vi satsar även på att förstärka vår kapacitet att skicka internationella delegater till krisinsatser. </a:t>
          </a:r>
        </a:p>
      </dsp:txBody>
      <dsp:txXfrm rot="10800000">
        <a:off x="995222" y="1418444"/>
        <a:ext cx="8567665" cy="1101698"/>
      </dsp:txXfrm>
    </dsp:sp>
    <dsp:sp modelId="{03FAB15D-8E9A-43F0-8E6B-C8588138B9E5}">
      <dsp:nvSpPr>
        <dsp:cNvPr id="0" name=""/>
        <dsp:cNvSpPr/>
      </dsp:nvSpPr>
      <dsp:spPr>
        <a:xfrm>
          <a:off x="0" y="1417970"/>
          <a:ext cx="1101698" cy="1101698"/>
        </a:xfrm>
        <a:prstGeom prst="ellipse">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2">
          <a:scrgbClr r="0" g="0" b="0"/>
        </a:effectRef>
        <a:fontRef idx="minor"/>
      </dsp:style>
    </dsp:sp>
    <dsp:sp modelId="{C5990D96-4C5B-4F70-8436-0277973CA4BF}">
      <dsp:nvSpPr>
        <dsp:cNvPr id="0" name=""/>
        <dsp:cNvSpPr/>
      </dsp:nvSpPr>
      <dsp:spPr>
        <a:xfrm rot="10800000">
          <a:off x="719798" y="2835056"/>
          <a:ext cx="8843089" cy="1101698"/>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5818" tIns="45720" rIns="85344" bIns="45720" numCol="1" spcCol="1270" anchor="t" anchorCtr="0">
          <a:noAutofit/>
        </a:bodyPr>
        <a:lstStyle/>
        <a:p>
          <a:pPr marL="0" lvl="0" indent="0" algn="l" defTabSz="533400">
            <a:lnSpc>
              <a:spcPct val="90000"/>
            </a:lnSpc>
            <a:spcBef>
              <a:spcPct val="0"/>
            </a:spcBef>
            <a:spcAft>
              <a:spcPct val="35000"/>
            </a:spcAft>
            <a:buNone/>
          </a:pPr>
          <a:r>
            <a:rPr lang="sv-SE" sz="1200" b="1" kern="1200">
              <a:solidFill>
                <a:srgbClr val="404040"/>
              </a:solidFill>
              <a:latin typeface="+mn-lt"/>
              <a:ea typeface="+mn-ea"/>
              <a:cs typeface="+mn-cs"/>
            </a:rPr>
            <a:t>Ökad innovation och digitalisering, för att visa effekterna av vårt arbete och stötta ökad insamling och engagemang</a:t>
          </a:r>
        </a:p>
        <a:p>
          <a:pPr marL="114300" lvl="1" indent="-114300" algn="l" defTabSz="533400">
            <a:lnSpc>
              <a:spcPct val="90000"/>
            </a:lnSpc>
            <a:spcBef>
              <a:spcPct val="0"/>
            </a:spcBef>
            <a:spcAft>
              <a:spcPct val="15000"/>
            </a:spcAft>
            <a:buChar char="•"/>
          </a:pPr>
          <a:r>
            <a:rPr lang="sv-SE" sz="1200" kern="1200">
              <a:solidFill>
                <a:srgbClr val="404040"/>
              </a:solidFill>
              <a:latin typeface="+mn-lt"/>
              <a:ea typeface="+mn-ea"/>
              <a:cs typeface="+mn-cs"/>
            </a:rPr>
            <a:t>För att vara konkurrenskraftiga i framtiden behöver vi öka digitaliseringsgraden i organisationen. Både insamlingskanaler och våra framtida frivilliga blir alltmer digitala. Arbetet med att öka transparensen och att synliggöra resultat och effekter av vårt arbete fortsätter. Detta sker både genom förbättrad datakvalitet och analys samt genom att vidareutveckla vår web rodakorset.se. Dessa initiativ lägger också grunden till att stötta kretsarna att enklare och effektivare kunna planera, genomföra och följa upp verksamheten.</a:t>
          </a:r>
          <a:r>
            <a:rPr lang="sv-SE" sz="1200" kern="1200">
              <a:solidFill>
                <a:srgbClr val="404040"/>
              </a:solidFill>
              <a:cs typeface="Arial" panose="020B0604020202020204" pitchFamily="34" charset="0"/>
            </a:rPr>
            <a:t> Vi arbetar mer datadrivet med ett helhetsperspektiv på givaren och stärker lojaliteten genom fokus på återkoppling och transparens.</a:t>
          </a:r>
          <a:endParaRPr lang="sv-SE" sz="1200" kern="1200">
            <a:solidFill>
              <a:srgbClr val="404040"/>
            </a:solidFill>
            <a:latin typeface="+mn-lt"/>
            <a:ea typeface="+mn-ea"/>
            <a:cs typeface="+mn-cs"/>
          </a:endParaRPr>
        </a:p>
      </dsp:txBody>
      <dsp:txXfrm rot="10800000">
        <a:off x="995222" y="2835056"/>
        <a:ext cx="8567665" cy="1101698"/>
      </dsp:txXfrm>
    </dsp:sp>
    <dsp:sp modelId="{12755869-5C4C-4F3F-84DF-17FB9EA3A622}">
      <dsp:nvSpPr>
        <dsp:cNvPr id="0" name=""/>
        <dsp:cNvSpPr/>
      </dsp:nvSpPr>
      <dsp:spPr>
        <a:xfrm>
          <a:off x="23321" y="2835056"/>
          <a:ext cx="1101698" cy="1101698"/>
        </a:xfrm>
        <a:prstGeom prst="ellipse">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9134E5E-6ECF-4B8D-A2B7-CA11867D2D16}" type="datetimeFigureOut">
              <a:rPr lang="en-US" smtClean="0"/>
              <a:t>10/14/2019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580401D-71DF-41A2-9DBA-88B0AD46A313}" type="slidenum">
              <a:rPr lang="en-US" smtClean="0"/>
              <a:t>‹#›</a:t>
            </a:fld>
            <a:endParaRPr lang="en-US"/>
          </a:p>
        </p:txBody>
      </p:sp>
    </p:spTree>
    <p:extLst>
      <p:ext uri="{BB962C8B-B14F-4D97-AF65-F5344CB8AC3E}">
        <p14:creationId xmlns:p14="http://schemas.microsoft.com/office/powerpoint/2010/main" val="125725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FE0075-A41C-4802-9C58-DF9D5DC57326}" type="slidenum">
              <a:rPr lang="sv-SE" smtClean="0"/>
              <a:t>4</a:t>
            </a:fld>
            <a:endParaRPr lang="sv-SE"/>
          </a:p>
        </p:txBody>
      </p:sp>
    </p:spTree>
    <p:extLst>
      <p:ext uri="{BB962C8B-B14F-4D97-AF65-F5344CB8AC3E}">
        <p14:creationId xmlns:p14="http://schemas.microsoft.com/office/powerpoint/2010/main" val="2541932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36000"/>
            <a:ext cx="12192000" cy="838200"/>
          </a:xfrm>
          <a:prstGeom prst="rect">
            <a:avLst/>
          </a:prstGeom>
        </p:spPr>
      </p:pic>
      <p:sp>
        <p:nvSpPr>
          <p:cNvPr id="2" name="Rubrik 1"/>
          <p:cNvSpPr>
            <a:spLocks noGrp="1"/>
          </p:cNvSpPr>
          <p:nvPr>
            <p:ph type="ctrTitle" hasCustomPrompt="1"/>
          </p:nvPr>
        </p:nvSpPr>
        <p:spPr>
          <a:xfrm>
            <a:off x="652800" y="1058400"/>
            <a:ext cx="10886400" cy="4057200"/>
          </a:xfrm>
        </p:spPr>
        <p:txBody>
          <a:bodyPr anchor="ctr" anchorCtr="0"/>
          <a:lstStyle>
            <a:lvl1pPr algn="ctr">
              <a:defRPr sz="7200" b="0" i="0" cap="all" baseline="0">
                <a:latin typeface="Meet Me In Brooklyn" panose="02000506000000020004" pitchFamily="2" charset="0"/>
              </a:defRPr>
            </a:lvl1pPr>
          </a:lstStyle>
          <a:p>
            <a:r>
              <a:rPr lang="sv-SE"/>
              <a:t>Lägg till rubrik</a:t>
            </a:r>
            <a:br>
              <a:rPr lang="sv-SE"/>
            </a:br>
            <a:r>
              <a:rPr lang="sv-SE"/>
              <a:t>i rött eller svart</a:t>
            </a:r>
          </a:p>
        </p:txBody>
      </p:sp>
      <p:sp>
        <p:nvSpPr>
          <p:cNvPr id="3" name="Underrubrik 2"/>
          <p:cNvSpPr>
            <a:spLocks noGrp="1"/>
          </p:cNvSpPr>
          <p:nvPr>
            <p:ph type="subTitle" idx="1" hasCustomPrompt="1"/>
          </p:nvPr>
        </p:nvSpPr>
        <p:spPr>
          <a:xfrm>
            <a:off x="652800" y="5706000"/>
            <a:ext cx="5115600" cy="334800"/>
          </a:xfrm>
        </p:spPr>
        <p:txBody>
          <a:bodyPr anchor="ctr" anchorCtr="0"/>
          <a:lstStyle>
            <a:lvl1pPr marL="0" indent="0" algn="l">
              <a:lnSpc>
                <a:spcPct val="10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 DD månad ÅÅÅÅ</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91541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2"/>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710" y="4467117"/>
            <a:ext cx="4769224" cy="1938992"/>
          </a:xfrm>
          <a:prstGeom prst="rect">
            <a:avLst/>
          </a:prstGeom>
          <a:noFill/>
        </p:spPr>
        <p:txBody>
          <a:bodyPr wrap="square" rtlCol="0">
            <a:spAutoFit/>
          </a:bodyPr>
          <a:lstStyle/>
          <a:p>
            <a:r>
              <a:rPr lang="sv-SE" sz="4000" b="0" i="0" cap="all" baseline="0">
                <a:solidFill>
                  <a:schemeClr val="accent1"/>
                </a:solidFill>
                <a:latin typeface="Meet Me In Brooklyn" panose="02000506000000020004" pitchFamily="2" charset="0"/>
              </a:rPr>
              <a:t>Ingen ska</a:t>
            </a:r>
          </a:p>
          <a:p>
            <a:r>
              <a:rPr lang="sv-SE" sz="4000" b="0" i="0" cap="all" baseline="0">
                <a:solidFill>
                  <a:schemeClr val="accent1"/>
                </a:solidFill>
                <a:latin typeface="Meet Me In Brooklyn" panose="02000506000000020004" pitchFamily="2" charset="0"/>
              </a:rPr>
              <a:t>Lämnas ensam</a:t>
            </a:r>
          </a:p>
          <a:p>
            <a:r>
              <a:rPr lang="sv-SE" sz="4000" b="0" i="0" cap="all" baseline="0">
                <a:solidFill>
                  <a:schemeClr val="bg1"/>
                </a:solidFill>
                <a:latin typeface="Meet Me In Brooklyn" panose="02000506000000020004" pitchFamily="2" charset="0"/>
              </a:rPr>
              <a:t>I en katastrof</a:t>
            </a:r>
          </a:p>
        </p:txBody>
      </p:sp>
    </p:spTree>
    <p:extLst>
      <p:ext uri="{BB962C8B-B14F-4D97-AF65-F5344CB8AC3E}">
        <p14:creationId xmlns:p14="http://schemas.microsoft.com/office/powerpoint/2010/main" val="3510370965"/>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v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1"/>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800" y="4467599"/>
            <a:ext cx="4769224" cy="1940400"/>
          </a:xfrm>
          <a:prstGeom prst="rect">
            <a:avLst/>
          </a:prstGeom>
          <a:noFill/>
        </p:spPr>
        <p:txBody>
          <a:bodyPr wrap="square" rtlCol="0" anchor="b">
            <a:spAutoFit/>
          </a:bodyPr>
          <a:lstStyle/>
          <a:p>
            <a:r>
              <a:rPr lang="sv-SE" sz="4000" b="0" i="0" cap="all" baseline="0">
                <a:solidFill>
                  <a:schemeClr val="bg1"/>
                </a:solidFill>
                <a:latin typeface="Meet Me In Brooklyn" panose="02000506000000020004" pitchFamily="2" charset="0"/>
              </a:rPr>
              <a:t>Vi räddar liv</a:t>
            </a:r>
          </a:p>
          <a:p>
            <a:r>
              <a:rPr lang="sv-SE" sz="4000" b="0" i="0" cap="all" baseline="0">
                <a:solidFill>
                  <a:schemeClr val="accent1"/>
                </a:solidFill>
                <a:latin typeface="Meet Me In Brooklyn" panose="02000506000000020004" pitchFamily="2" charset="0"/>
              </a:rPr>
              <a:t>Och ger hopp</a:t>
            </a:r>
          </a:p>
        </p:txBody>
      </p:sp>
    </p:spTree>
    <p:extLst>
      <p:ext uri="{BB962C8B-B14F-4D97-AF65-F5344CB8AC3E}">
        <p14:creationId xmlns:p14="http://schemas.microsoft.com/office/powerpoint/2010/main" val="4195590784"/>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get foto + värdecita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None/>
              <a:defRPr/>
            </a:lvl1pPr>
          </a:lstStyle>
          <a:p>
            <a:r>
              <a:rPr lang="sv-SE"/>
              <a:t>Dra bilden till platshållaren eller klicka på ikonen nedan för att lägga till den i bakgrunden </a:t>
            </a:r>
          </a:p>
        </p:txBody>
      </p:sp>
      <p:sp>
        <p:nvSpPr>
          <p:cNvPr id="2" name="Rubrik 1"/>
          <p:cNvSpPr>
            <a:spLocks noGrp="1"/>
          </p:cNvSpPr>
          <p:nvPr>
            <p:ph type="title" hasCustomPrompt="1"/>
          </p:nvPr>
        </p:nvSpPr>
        <p:spPr>
          <a:xfrm>
            <a:off x="622800" y="4467600"/>
            <a:ext cx="4770000" cy="1940400"/>
          </a:xfrm>
          <a:solidFill>
            <a:schemeClr val="tx1">
              <a:alpha val="0"/>
            </a:schemeClr>
          </a:solidFill>
        </p:spPr>
        <p:txBody>
          <a:bodyPr anchor="b">
            <a:noAutofit/>
          </a:bodyPr>
          <a:lstStyle>
            <a:lvl1pPr algn="l">
              <a:defRPr sz="4000" b="0" i="0" cap="all" baseline="0">
                <a:latin typeface="Meet Me In Brooklyn" panose="02000506000000020004" pitchFamily="2" charset="0"/>
              </a:defRPr>
            </a:lvl1pPr>
          </a:lstStyle>
          <a:p>
            <a:r>
              <a:rPr lang="sv-SE"/>
              <a:t>Eller citat i nederkant 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None/>
              <a:defRPr/>
            </a:lvl1pPr>
            <a:lvl5pPr marL="1913400" indent="0">
              <a:buNone/>
              <a:defRPr/>
            </a:lvl5pPr>
          </a:lstStyle>
          <a:p>
            <a:pPr lvl="0"/>
            <a:r>
              <a:rPr lang="sv-SE"/>
              <a:t> </a:t>
            </a:r>
          </a:p>
        </p:txBody>
      </p:sp>
      <p:sp>
        <p:nvSpPr>
          <p:cNvPr id="11" name="Platshållare för text 10"/>
          <p:cNvSpPr>
            <a:spLocks noGrp="1"/>
          </p:cNvSpPr>
          <p:nvPr>
            <p:ph type="body" sz="quarter" idx="15" hasCustomPrompt="1"/>
          </p:nvPr>
        </p:nvSpPr>
        <p:spPr>
          <a:xfrm>
            <a:off x="622800" y="781049"/>
            <a:ext cx="4770000" cy="1940400"/>
          </a:xfrm>
          <a:solidFill>
            <a:schemeClr val="accent1">
              <a:alpha val="0"/>
            </a:schemeClr>
          </a:solidFill>
        </p:spPr>
        <p:txBody>
          <a:bodyPr>
            <a:noAutofit/>
          </a:bodyPr>
          <a:lstStyle>
            <a:lvl1pPr marL="0" indent="0">
              <a:buFontTx/>
              <a:buNone/>
              <a:defRPr sz="4000" b="0" i="0" cap="all" baseline="0">
                <a:latin typeface="Meet Me In Brooklyn" panose="02000506000000020004" pitchFamily="2" charset="0"/>
              </a:defRPr>
            </a:lvl1pPr>
          </a:lstStyle>
          <a:p>
            <a:pPr lvl="0"/>
            <a:r>
              <a:rPr lang="sv-SE"/>
              <a:t>Ett citat i ovankant i rött, svart eller vitt</a:t>
            </a:r>
          </a:p>
        </p:txBody>
      </p:sp>
    </p:spTree>
    <p:extLst>
      <p:ext uri="{BB962C8B-B14F-4D97-AF65-F5344CB8AC3E}">
        <p14:creationId xmlns:p14="http://schemas.microsoft.com/office/powerpoint/2010/main" val="322667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lutning">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530" y="650137"/>
            <a:ext cx="10886941" cy="4445603"/>
          </a:xfrm>
        </p:spPr>
        <p:txBody>
          <a:bodyPr anchor="ctr"/>
          <a:lstStyle>
            <a:lvl1pPr algn="ctr">
              <a:defRPr sz="7200" b="0" i="0" cap="all" baseline="0">
                <a:latin typeface="Meet Me In Brooklyn" panose="02000506000000020004" pitchFamily="2" charset="0"/>
              </a:defRPr>
            </a:lvl1pPr>
          </a:lstStyle>
          <a:p>
            <a:r>
              <a:rPr lang="sv-SE"/>
              <a:t>Lägg till</a:t>
            </a:r>
            <a:br>
              <a:rPr lang="sv-SE"/>
            </a:br>
            <a:r>
              <a:rPr lang="sv-SE"/>
              <a:t>avslutande text</a:t>
            </a:r>
            <a:br>
              <a:rPr lang="sv-SE"/>
            </a:br>
            <a:r>
              <a:rPr lang="sv-SE"/>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Tree>
    <p:extLst>
      <p:ext uri="{BB962C8B-B14F-4D97-AF65-F5344CB8AC3E}">
        <p14:creationId xmlns:p14="http://schemas.microsoft.com/office/powerpoint/2010/main" val="1543618999"/>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6000"/>
            <a:ext cx="12192000" cy="838200"/>
          </a:xfrm>
          <a:prstGeom prst="rect">
            <a:avLst/>
          </a:prstGeom>
        </p:spPr>
      </p:pic>
      <p:sp>
        <p:nvSpPr>
          <p:cNvPr id="2" name="Rubrik 1"/>
          <p:cNvSpPr>
            <a:spLocks noGrp="1"/>
          </p:cNvSpPr>
          <p:nvPr>
            <p:ph type="ctrTitle" hasCustomPrompt="1"/>
          </p:nvPr>
        </p:nvSpPr>
        <p:spPr>
          <a:xfrm>
            <a:off x="652800" y="1058400"/>
            <a:ext cx="10886400" cy="4057200"/>
          </a:xfrm>
        </p:spPr>
        <p:txBody>
          <a:bodyPr anchor="ctr" anchorCtr="0"/>
          <a:lstStyle>
            <a:lvl1pPr algn="ctr">
              <a:defRPr sz="7200" b="0" i="0" cap="all" baseline="0">
                <a:latin typeface="Meet Me In Brooklyn" panose="02000506000000020004" pitchFamily="2" charset="0"/>
              </a:defRPr>
            </a:lvl1pPr>
          </a:lstStyle>
          <a:p>
            <a:r>
              <a:rPr lang="sv-SE"/>
              <a:t>Lägg till rubrik</a:t>
            </a:r>
            <a:br>
              <a:rPr lang="sv-SE"/>
            </a:br>
            <a:r>
              <a:rPr lang="sv-SE"/>
              <a:t>i rött eller svart</a:t>
            </a:r>
          </a:p>
        </p:txBody>
      </p:sp>
      <p:sp>
        <p:nvSpPr>
          <p:cNvPr id="3" name="Underrubrik 2"/>
          <p:cNvSpPr>
            <a:spLocks noGrp="1"/>
          </p:cNvSpPr>
          <p:nvPr>
            <p:ph type="subTitle" idx="1" hasCustomPrompt="1"/>
          </p:nvPr>
        </p:nvSpPr>
        <p:spPr>
          <a:xfrm>
            <a:off x="652800" y="5706000"/>
            <a:ext cx="5115600" cy="334800"/>
          </a:xfrm>
        </p:spPr>
        <p:txBody>
          <a:bodyPr anchor="ctr" anchorCtr="0"/>
          <a:lstStyle>
            <a:lvl1pPr marL="0" indent="0" algn="l">
              <a:lnSpc>
                <a:spcPct val="10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 DD månad ÅÅÅÅ</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63238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innehåll 2"/>
          <p:cNvSpPr>
            <a:spLocks noGrp="1"/>
          </p:cNvSpPr>
          <p:nvPr>
            <p:ph idx="1" hasCustomPrompt="1"/>
          </p:nvPr>
        </p:nvSpPr>
        <p:spPr>
          <a:xfrm>
            <a:off x="669600" y="1648800"/>
            <a:ext cx="9777600" cy="3823200"/>
          </a:xfrm>
        </p:spPr>
        <p:txBody>
          <a:bodyPr lIns="36000" tIns="0"/>
          <a:lstStyle>
            <a:lvl1pPr marL="144000">
              <a:defRPr/>
            </a:lvl1pPr>
          </a:lstStyle>
          <a:p>
            <a:pPr lvl="0"/>
            <a:r>
              <a:rPr lang="sv-SE"/>
              <a:t>Klicka här för att lägga till text/punktlista och klicka på symbolerna nedan för att lägga till diagram, media etc.</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761258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800" y="1152000"/>
            <a:ext cx="10886400" cy="3456095"/>
          </a:xfrm>
        </p:spPr>
        <p:txBody>
          <a:bodyPr anchor="ctr" anchorCtr="0"/>
          <a:lstStyle>
            <a:lvl1pPr algn="ctr">
              <a:defRPr sz="5400" b="0" i="0" cap="all" baseline="0">
                <a:latin typeface="Meet Me In Brooklyn" panose="02000506000000020004" pitchFamily="2" charset="0"/>
              </a:defRPr>
            </a:lvl1pPr>
          </a:lstStyle>
          <a:p>
            <a:r>
              <a:rPr lang="sv-SE"/>
              <a:t>Lägg till avsnittsrubrik</a:t>
            </a:r>
            <a:br>
              <a:rPr lang="sv-SE"/>
            </a:br>
            <a:r>
              <a:rPr lang="sv-SE"/>
              <a:t>i svart eller rött</a:t>
            </a:r>
          </a:p>
        </p:txBody>
      </p:sp>
      <p:sp>
        <p:nvSpPr>
          <p:cNvPr id="3" name="Platshållare för text 2"/>
          <p:cNvSpPr>
            <a:spLocks noGrp="1"/>
          </p:cNvSpPr>
          <p:nvPr>
            <p:ph type="body" idx="1" hasCustomPrompt="1"/>
          </p:nvPr>
        </p:nvSpPr>
        <p:spPr>
          <a:xfrm>
            <a:off x="651600" y="4719411"/>
            <a:ext cx="10886400" cy="605624"/>
          </a:xfrm>
        </p:spPr>
        <p:txBody>
          <a:bodyPr anchor="ctr" anchorCtr="0"/>
          <a:lstStyle>
            <a:lvl1pPr marL="0" indent="0" algn="ctr">
              <a:lnSpc>
                <a:spcPct val="100000"/>
              </a:lnSpc>
              <a:spcBef>
                <a:spcPts val="0"/>
              </a:spcBef>
              <a:buNone/>
              <a:defRPr sz="1800" b="0" i="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 om nödvändigt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200" y="5436000"/>
            <a:ext cx="1981204" cy="838202"/>
          </a:xfrm>
          <a:prstGeom prst="rect">
            <a:avLst/>
          </a:prstGeom>
        </p:spPr>
      </p:pic>
    </p:spTree>
    <p:extLst>
      <p:ext uri="{BB962C8B-B14F-4D97-AF65-F5344CB8AC3E}">
        <p14:creationId xmlns:p14="http://schemas.microsoft.com/office/powerpoint/2010/main" val="839567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innehåll 2"/>
          <p:cNvSpPr>
            <a:spLocks noGrp="1"/>
          </p:cNvSpPr>
          <p:nvPr>
            <p:ph sz="half" idx="1" hasCustomPrompt="1"/>
          </p:nvPr>
        </p:nvSpPr>
        <p:spPr>
          <a:xfrm>
            <a:off x="669600" y="1648799"/>
            <a:ext cx="4719600" cy="3801600"/>
          </a:xfrm>
        </p:spPr>
        <p:txBody>
          <a:bodyPr lIns="36000" tIns="0"/>
          <a:lstStyle>
            <a:lvl1pPr>
              <a:defRPr/>
            </a:lvl1pPr>
          </a:lstStyle>
          <a:p>
            <a:pPr lvl="0"/>
            <a:r>
              <a:rPr lang="sv-SE"/>
              <a:t>Klicka här för att lägga till text/punktlista och klicka på symbolerna nedan för att lägga till diagram, media etc.</a:t>
            </a:r>
          </a:p>
          <a:p>
            <a:pPr lvl="0"/>
            <a:endParaRPr lang="sv-SE"/>
          </a:p>
        </p:txBody>
      </p:sp>
      <p:sp>
        <p:nvSpPr>
          <p:cNvPr id="4" name="Platshållare för innehåll 3"/>
          <p:cNvSpPr>
            <a:spLocks noGrp="1"/>
          </p:cNvSpPr>
          <p:nvPr>
            <p:ph sz="half" idx="2" hasCustomPrompt="1"/>
          </p:nvPr>
        </p:nvSpPr>
        <p:spPr>
          <a:xfrm>
            <a:off x="5706000" y="1648799"/>
            <a:ext cx="4719600" cy="3801600"/>
          </a:xfrm>
        </p:spPr>
        <p:txBody>
          <a:bodyPr lIns="36000" tIns="0"/>
          <a:lstStyle>
            <a:lvl1pPr>
              <a:defRPr/>
            </a:lvl1pPr>
          </a:lstStyle>
          <a:p>
            <a:pPr lvl="0"/>
            <a:r>
              <a:rPr lang="sv-SE"/>
              <a:t>Klicka här för att lägga till text/punktlista och klicka på symbolerna nedan för att lägga till diagram, media etc. </a:t>
            </a:r>
          </a:p>
        </p:txBody>
      </p:sp>
      <p:sp>
        <p:nvSpPr>
          <p:cNvPr id="5" name="Platshållare för datum 4"/>
          <p:cNvSpPr>
            <a:spLocks noGrp="1"/>
          </p:cNvSpPr>
          <p:nvPr>
            <p:ph type="dt" sz="half" idx="10"/>
          </p:nvPr>
        </p:nvSpPr>
        <p:spPr/>
        <p:txBody>
          <a:bodyPr/>
          <a:lstStyle/>
          <a:p>
            <a:fld id="{CEFD04FD-0136-41EA-89F0-8F041D7B6798}" type="datetimeFigureOut">
              <a:rPr lang="sv-SE" smtClean="0"/>
              <a:t>2019-10-14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416925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9600" y="748800"/>
            <a:ext cx="9777600" cy="507600"/>
          </a:xfrm>
        </p:spPr>
        <p:txBody>
          <a:bodyPr lIns="36000"/>
          <a:lstStyle>
            <a:lvl1pPr>
              <a:defRPr/>
            </a:lvl1pPr>
          </a:lstStyle>
          <a:p>
            <a:r>
              <a:rPr lang="sv-SE"/>
              <a:t>Lägg till rubrik</a:t>
            </a:r>
          </a:p>
        </p:txBody>
      </p:sp>
      <p:sp>
        <p:nvSpPr>
          <p:cNvPr id="3" name="Platshållare för text 2"/>
          <p:cNvSpPr>
            <a:spLocks noGrp="1"/>
          </p:cNvSpPr>
          <p:nvPr>
            <p:ph type="body" idx="1" hasCustomPrompt="1"/>
          </p:nvPr>
        </p:nvSpPr>
        <p:spPr>
          <a:xfrm>
            <a:off x="669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Lägg till underrubrik</a:t>
            </a:r>
          </a:p>
        </p:txBody>
      </p:sp>
      <p:sp>
        <p:nvSpPr>
          <p:cNvPr id="4" name="Platshållare för innehåll 3"/>
          <p:cNvSpPr>
            <a:spLocks noGrp="1"/>
          </p:cNvSpPr>
          <p:nvPr>
            <p:ph sz="half" idx="2" hasCustomPrompt="1"/>
          </p:nvPr>
        </p:nvSpPr>
        <p:spPr>
          <a:xfrm>
            <a:off x="669600" y="2152799"/>
            <a:ext cx="4719600" cy="3297600"/>
          </a:xfrm>
        </p:spPr>
        <p:txBody>
          <a:bodyPr lIns="36000" tIns="0"/>
          <a:lstStyle>
            <a:lvl1pPr>
              <a:defRPr/>
            </a:lvl1pPr>
          </a:lstStyle>
          <a:p>
            <a:pPr lvl="0"/>
            <a:r>
              <a:rPr lang="sv-SE"/>
              <a:t>Klicka här för att lägga till text/punktlista och klicka på symbolerna nedan för att lägga till diagram, media etc.</a:t>
            </a:r>
          </a:p>
        </p:txBody>
      </p:sp>
      <p:sp>
        <p:nvSpPr>
          <p:cNvPr id="5" name="Platshållare för text 4"/>
          <p:cNvSpPr>
            <a:spLocks noGrp="1"/>
          </p:cNvSpPr>
          <p:nvPr>
            <p:ph type="body" sz="quarter" idx="3" hasCustomPrompt="1"/>
          </p:nvPr>
        </p:nvSpPr>
        <p:spPr>
          <a:xfrm>
            <a:off x="5727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Lägg till underrubrik</a:t>
            </a:r>
          </a:p>
        </p:txBody>
      </p:sp>
      <p:sp>
        <p:nvSpPr>
          <p:cNvPr id="6" name="Platshållare för innehåll 5"/>
          <p:cNvSpPr>
            <a:spLocks noGrp="1"/>
          </p:cNvSpPr>
          <p:nvPr>
            <p:ph sz="quarter" idx="4" hasCustomPrompt="1"/>
          </p:nvPr>
        </p:nvSpPr>
        <p:spPr>
          <a:xfrm>
            <a:off x="5727600" y="2142397"/>
            <a:ext cx="4719600" cy="3297600"/>
          </a:xfrm>
        </p:spPr>
        <p:txBody>
          <a:bodyPr lIns="36000" tIns="0"/>
          <a:lstStyle>
            <a:lvl1pPr>
              <a:defRPr/>
            </a:lvl1pPr>
          </a:lstStyle>
          <a:p>
            <a:pPr lvl="0"/>
            <a:r>
              <a:rPr lang="sv-SE"/>
              <a:t>Klicka här för att lägga till text/punktlista och klicka på symbolerna nedan för att lägga till diagram, media etc.</a:t>
            </a:r>
          </a:p>
        </p:txBody>
      </p:sp>
      <p:sp>
        <p:nvSpPr>
          <p:cNvPr id="7" name="Platshållare för datum 6"/>
          <p:cNvSpPr>
            <a:spLocks noGrp="1"/>
          </p:cNvSpPr>
          <p:nvPr>
            <p:ph type="dt" sz="half" idx="10"/>
          </p:nvPr>
        </p:nvSpPr>
        <p:spPr/>
        <p:txBody>
          <a:bodyPr/>
          <a:lstStyle/>
          <a:p>
            <a:fld id="{CEFD04FD-0136-41EA-89F0-8F041D7B6798}" type="datetimeFigureOut">
              <a:rPr lang="sv-SE" smtClean="0"/>
              <a:t>2019-10-14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4242277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401083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innehåll 2"/>
          <p:cNvSpPr>
            <a:spLocks noGrp="1"/>
          </p:cNvSpPr>
          <p:nvPr>
            <p:ph idx="1" hasCustomPrompt="1"/>
          </p:nvPr>
        </p:nvSpPr>
        <p:spPr>
          <a:xfrm>
            <a:off x="669600" y="1648800"/>
            <a:ext cx="9777600" cy="3823200"/>
          </a:xfrm>
        </p:spPr>
        <p:txBody>
          <a:bodyPr lIns="36000" tIns="0"/>
          <a:lstStyle>
            <a:lvl1pPr marL="144000">
              <a:defRPr/>
            </a:lvl1pPr>
          </a:lstStyle>
          <a:p>
            <a:pPr lvl="0"/>
            <a:r>
              <a:rPr lang="sv-SE"/>
              <a:t>Klicka här för att lägga till text/punktlista och klicka på symbolerna nedan för att lägga till diagram, media etc.</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3796873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2019-10-14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285695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ubrikbild eget foto">
    <p:spTree>
      <p:nvGrpSpPr>
        <p:cNvPr id="1" name=""/>
        <p:cNvGrpSpPr/>
        <p:nvPr/>
      </p:nvGrpSpPr>
      <p:grpSpPr>
        <a:xfrm>
          <a:off x="0" y="0"/>
          <a:ext cx="0" cy="0"/>
          <a:chOff x="0" y="0"/>
          <a:chExt cx="0" cy="0"/>
        </a:xfrm>
      </p:grpSpPr>
      <p:sp>
        <p:nvSpPr>
          <p:cNvPr id="14"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a:t>Dra bilden till platshållaren eller klicka på ikonen nedan för att lägga till ny bakgrund </a:t>
            </a:r>
          </a:p>
        </p:txBody>
      </p:sp>
      <p:sp>
        <p:nvSpPr>
          <p:cNvPr id="2" name="Rubrik 1"/>
          <p:cNvSpPr>
            <a:spLocks noGrp="1"/>
          </p:cNvSpPr>
          <p:nvPr>
            <p:ph type="ctrTitle" hasCustomPrompt="1"/>
          </p:nvPr>
        </p:nvSpPr>
        <p:spPr>
          <a:xfrm>
            <a:off x="652530" y="3640348"/>
            <a:ext cx="10886941" cy="1496428"/>
          </a:xfrm>
          <a:solidFill>
            <a:schemeClr val="tx1">
              <a:alpha val="0"/>
            </a:schemeClr>
          </a:solidFill>
        </p:spPr>
        <p:txBody>
          <a:bodyPr anchor="b"/>
          <a:lstStyle>
            <a:lvl1pPr algn="ctr">
              <a:defRPr sz="7200" b="0" i="0" cap="all" baseline="0">
                <a:latin typeface="Meet Me In Brooklyn" panose="02000506000000020004" pitchFamily="2" charset="0"/>
              </a:defRPr>
            </a:lvl1pPr>
          </a:lstStyle>
          <a:p>
            <a:r>
              <a:rPr lang="sv-SE"/>
              <a:t>Lägg till rubrik</a:t>
            </a:r>
            <a:br>
              <a:rPr lang="sv-SE"/>
            </a:br>
            <a:r>
              <a:rPr lang="sv-SE"/>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p:cNvSpPr>
            <a:spLocks noGrp="1"/>
          </p:cNvSpPr>
          <p:nvPr>
            <p:ph type="body" sz="quarter" idx="14" hasCustomPrompt="1"/>
          </p:nvPr>
        </p:nvSpPr>
        <p:spPr>
          <a:xfrm>
            <a:off x="0" y="5436000"/>
            <a:ext cx="12192000" cy="838800"/>
          </a:xfrm>
          <a:blipFill>
            <a:blip r:embed="rId2"/>
            <a:stretch>
              <a:fillRect/>
            </a:stretch>
          </a:blipFill>
        </p:spPr>
        <p:txBody>
          <a:bodyPr lIns="0" rIns="0" bIns="0"/>
          <a:lstStyle>
            <a:lvl1pPr marL="0" indent="0">
              <a:buFontTx/>
              <a:buNone/>
              <a:defRPr/>
            </a:lvl1pPr>
          </a:lstStyle>
          <a:p>
            <a:pPr lvl="0"/>
            <a:r>
              <a:rPr lang="sv-SE"/>
              <a:t> </a:t>
            </a:r>
          </a:p>
        </p:txBody>
      </p:sp>
      <p:sp>
        <p:nvSpPr>
          <p:cNvPr id="10" name="Underrubrik 2"/>
          <p:cNvSpPr>
            <a:spLocks noGrp="1"/>
          </p:cNvSpPr>
          <p:nvPr>
            <p:ph type="subTitle" idx="1" hasCustomPrompt="1"/>
          </p:nvPr>
        </p:nvSpPr>
        <p:spPr>
          <a:xfrm>
            <a:off x="648228" y="5706722"/>
            <a:ext cx="5115263" cy="334851"/>
          </a:xfrm>
        </p:spPr>
        <p:txBody>
          <a:bodyPr anchor="b">
            <a:noAutofit/>
          </a:bodyPr>
          <a:lstStyle>
            <a:lvl1pPr marL="0" indent="0" algn="l">
              <a:buFontTx/>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 DD månad ÅÅÅÅ</a:t>
            </a:r>
          </a:p>
        </p:txBody>
      </p:sp>
    </p:spTree>
    <p:extLst>
      <p:ext uri="{BB962C8B-B14F-4D97-AF65-F5344CB8AC3E}">
        <p14:creationId xmlns:p14="http://schemas.microsoft.com/office/powerpoint/2010/main" val="3711288546"/>
      </p:ext>
    </p:extLst>
  </p:cSld>
  <p:clrMapOvr>
    <a:masterClrMapping/>
  </p:clrMapOvr>
  <p:extLst mod="1">
    <p:ext uri="{DCECCB84-F9BA-43D5-87BE-67443E8EF086}">
      <p15:sldGuideLst xmlns:p15="http://schemas.microsoft.com/office/powerpoint/2012/main">
        <p15:guide id="1" orient="horz" pos="2160">
          <p15:clr>
            <a:srgbClr val="FBAE40"/>
          </p15:clr>
        </p15:guide>
        <p15:guide id="2" pos="653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a:t>Lägg till avsnittsrubrik </a:t>
            </a:r>
            <a:br>
              <a:rPr lang="sv-SE"/>
            </a:br>
            <a:r>
              <a:rPr lang="sv-SE"/>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FontTx/>
              <a:buNone/>
              <a:defRPr/>
            </a:lvl1pPr>
            <a:lvl5pPr marL="1913400" indent="0">
              <a:buNone/>
              <a:defRPr/>
            </a:lvl5pPr>
          </a:lstStyle>
          <a:p>
            <a:pPr lvl="0"/>
            <a:r>
              <a:rPr lang="sv-SE"/>
              <a:t> </a:t>
            </a:r>
          </a:p>
        </p:txBody>
      </p:sp>
    </p:spTree>
    <p:extLst>
      <p:ext uri="{BB962C8B-B14F-4D97-AF65-F5344CB8AC3E}">
        <p14:creationId xmlns:p14="http://schemas.microsoft.com/office/powerpoint/2010/main" val="2050212240"/>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t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2"/>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710" y="4467117"/>
            <a:ext cx="4769224" cy="1938992"/>
          </a:xfrm>
          <a:prstGeom prst="rect">
            <a:avLst/>
          </a:prstGeom>
          <a:noFill/>
        </p:spPr>
        <p:txBody>
          <a:bodyPr wrap="square" rtlCol="0">
            <a:spAutoFit/>
          </a:bodyPr>
          <a:lstStyle/>
          <a:p>
            <a:r>
              <a:rPr lang="sv-SE" sz="4000" b="0" i="0" cap="all" baseline="0">
                <a:solidFill>
                  <a:schemeClr val="accent1"/>
                </a:solidFill>
                <a:latin typeface="Meet Me In Brooklyn" panose="02000506000000020004" pitchFamily="2" charset="0"/>
              </a:rPr>
              <a:t>Ingen ska</a:t>
            </a:r>
          </a:p>
          <a:p>
            <a:r>
              <a:rPr lang="sv-SE" sz="4000" b="0" i="0" cap="all" baseline="0">
                <a:solidFill>
                  <a:schemeClr val="accent1"/>
                </a:solidFill>
                <a:latin typeface="Meet Me In Brooklyn" panose="02000506000000020004" pitchFamily="2" charset="0"/>
              </a:rPr>
              <a:t>Lämnas ensam</a:t>
            </a:r>
          </a:p>
          <a:p>
            <a:r>
              <a:rPr lang="sv-SE" sz="4000" b="0" i="0" cap="all" baseline="0">
                <a:solidFill>
                  <a:schemeClr val="bg1"/>
                </a:solidFill>
                <a:latin typeface="Meet Me In Brooklyn" panose="02000506000000020004" pitchFamily="2" charset="0"/>
              </a:rPr>
              <a:t>I en katastrof</a:t>
            </a:r>
          </a:p>
        </p:txBody>
      </p:sp>
    </p:spTree>
    <p:extLst>
      <p:ext uri="{BB962C8B-B14F-4D97-AF65-F5344CB8AC3E}">
        <p14:creationId xmlns:p14="http://schemas.microsoft.com/office/powerpoint/2010/main" val="1282121787"/>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v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1"/>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pic>
        <p:nvPicPr>
          <p:cNvPr id="12" name="Bildobjekt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
        <p:nvSpPr>
          <p:cNvPr id="9" name="textruta 8"/>
          <p:cNvSpPr txBox="1"/>
          <p:nvPr/>
        </p:nvSpPr>
        <p:spPr>
          <a:xfrm>
            <a:off x="622800" y="4467599"/>
            <a:ext cx="4769224" cy="1940400"/>
          </a:xfrm>
          <a:prstGeom prst="rect">
            <a:avLst/>
          </a:prstGeom>
          <a:noFill/>
        </p:spPr>
        <p:txBody>
          <a:bodyPr wrap="square" rtlCol="0" anchor="b">
            <a:spAutoFit/>
          </a:bodyPr>
          <a:lstStyle/>
          <a:p>
            <a:r>
              <a:rPr lang="sv-SE" sz="4000" b="0" i="0" cap="all" baseline="0">
                <a:solidFill>
                  <a:schemeClr val="bg1"/>
                </a:solidFill>
                <a:latin typeface="Meet Me In Brooklyn" panose="02000506000000020004" pitchFamily="2" charset="0"/>
              </a:rPr>
              <a:t>Vi räddar liv</a:t>
            </a:r>
          </a:p>
          <a:p>
            <a:r>
              <a:rPr lang="sv-SE" sz="4000" b="0" i="0" cap="all" baseline="0">
                <a:solidFill>
                  <a:schemeClr val="accent1"/>
                </a:solidFill>
                <a:latin typeface="Meet Me In Brooklyn" panose="02000506000000020004" pitchFamily="2" charset="0"/>
              </a:rPr>
              <a:t>Och ger hopp</a:t>
            </a:r>
          </a:p>
        </p:txBody>
      </p:sp>
    </p:spTree>
    <p:extLst>
      <p:ext uri="{BB962C8B-B14F-4D97-AF65-F5344CB8AC3E}">
        <p14:creationId xmlns:p14="http://schemas.microsoft.com/office/powerpoint/2010/main" val="2139551135"/>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get foto + värdecita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None/>
              <a:defRPr/>
            </a:lvl1pPr>
          </a:lstStyle>
          <a:p>
            <a:r>
              <a:rPr lang="sv-SE"/>
              <a:t>Dra bilden till platshållaren eller klicka på ikonen nedan för att lägga till den i bakgrunden </a:t>
            </a:r>
          </a:p>
        </p:txBody>
      </p:sp>
      <p:sp>
        <p:nvSpPr>
          <p:cNvPr id="2" name="Rubrik 1"/>
          <p:cNvSpPr>
            <a:spLocks noGrp="1"/>
          </p:cNvSpPr>
          <p:nvPr>
            <p:ph type="title" hasCustomPrompt="1"/>
          </p:nvPr>
        </p:nvSpPr>
        <p:spPr>
          <a:xfrm>
            <a:off x="622800" y="4467600"/>
            <a:ext cx="4770000" cy="1940400"/>
          </a:xfrm>
          <a:solidFill>
            <a:schemeClr val="tx1">
              <a:alpha val="0"/>
            </a:schemeClr>
          </a:solidFill>
        </p:spPr>
        <p:txBody>
          <a:bodyPr anchor="b">
            <a:noAutofit/>
          </a:bodyPr>
          <a:lstStyle>
            <a:lvl1pPr algn="l">
              <a:defRPr sz="4000" b="0" i="0" cap="all" baseline="0">
                <a:latin typeface="Meet Me In Brooklyn" panose="02000506000000020004" pitchFamily="2" charset="0"/>
              </a:defRPr>
            </a:lvl1pPr>
          </a:lstStyle>
          <a:p>
            <a:r>
              <a:rPr lang="sv-SE"/>
              <a:t>Eller citat i nederkant 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None/>
              <a:defRPr/>
            </a:lvl1pPr>
            <a:lvl5pPr marL="1913400" indent="0">
              <a:buNone/>
              <a:defRPr/>
            </a:lvl5pPr>
          </a:lstStyle>
          <a:p>
            <a:pPr lvl="0"/>
            <a:r>
              <a:rPr lang="sv-SE"/>
              <a:t> </a:t>
            </a:r>
          </a:p>
        </p:txBody>
      </p:sp>
      <p:sp>
        <p:nvSpPr>
          <p:cNvPr id="11" name="Platshållare för text 10"/>
          <p:cNvSpPr>
            <a:spLocks noGrp="1"/>
          </p:cNvSpPr>
          <p:nvPr>
            <p:ph type="body" sz="quarter" idx="15" hasCustomPrompt="1"/>
          </p:nvPr>
        </p:nvSpPr>
        <p:spPr>
          <a:xfrm>
            <a:off x="622800" y="781049"/>
            <a:ext cx="4770000" cy="1940400"/>
          </a:xfrm>
          <a:solidFill>
            <a:schemeClr val="accent1">
              <a:alpha val="0"/>
            </a:schemeClr>
          </a:solidFill>
        </p:spPr>
        <p:txBody>
          <a:bodyPr>
            <a:noAutofit/>
          </a:bodyPr>
          <a:lstStyle>
            <a:lvl1pPr marL="0" indent="0">
              <a:buFontTx/>
              <a:buNone/>
              <a:defRPr sz="4000" b="0" i="0" cap="all" baseline="0">
                <a:latin typeface="Meet Me In Brooklyn" panose="02000506000000020004" pitchFamily="2" charset="0"/>
              </a:defRPr>
            </a:lvl1pPr>
          </a:lstStyle>
          <a:p>
            <a:pPr lvl="0"/>
            <a:r>
              <a:rPr lang="sv-SE"/>
              <a:t>Ett citat i ovankant i rött, svart eller vitt</a:t>
            </a:r>
          </a:p>
        </p:txBody>
      </p:sp>
    </p:spTree>
    <p:extLst>
      <p:ext uri="{BB962C8B-B14F-4D97-AF65-F5344CB8AC3E}">
        <p14:creationId xmlns:p14="http://schemas.microsoft.com/office/powerpoint/2010/main" val="918725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vslutning">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530" y="650137"/>
            <a:ext cx="10886941" cy="4445603"/>
          </a:xfrm>
        </p:spPr>
        <p:txBody>
          <a:bodyPr anchor="ctr"/>
          <a:lstStyle>
            <a:lvl1pPr algn="ctr">
              <a:defRPr sz="7200" b="0" i="0" cap="all" baseline="0">
                <a:latin typeface="Meet Me In Brooklyn" panose="02000506000000020004" pitchFamily="2" charset="0"/>
              </a:defRPr>
            </a:lvl1pPr>
          </a:lstStyle>
          <a:p>
            <a:r>
              <a:rPr lang="sv-SE"/>
              <a:t>Lägg till</a:t>
            </a:r>
            <a:br>
              <a:rPr lang="sv-SE"/>
            </a:br>
            <a:r>
              <a:rPr lang="sv-SE"/>
              <a:t>avslutande text</a:t>
            </a:r>
            <a:br>
              <a:rPr lang="sv-SE"/>
            </a:br>
            <a:r>
              <a:rPr lang="sv-SE"/>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404" y="5436324"/>
            <a:ext cx="1979595" cy="837521"/>
          </a:xfrm>
          <a:prstGeom prst="rect">
            <a:avLst/>
          </a:prstGeom>
        </p:spPr>
      </p:pic>
    </p:spTree>
    <p:extLst>
      <p:ext uri="{BB962C8B-B14F-4D97-AF65-F5344CB8AC3E}">
        <p14:creationId xmlns:p14="http://schemas.microsoft.com/office/powerpoint/2010/main" val="1526798035"/>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800" y="1152000"/>
            <a:ext cx="10886400" cy="3456095"/>
          </a:xfrm>
        </p:spPr>
        <p:txBody>
          <a:bodyPr anchor="ctr" anchorCtr="0"/>
          <a:lstStyle>
            <a:lvl1pPr algn="ctr">
              <a:defRPr sz="5400" b="0" i="0" cap="all" baseline="0">
                <a:latin typeface="Meet Me In Brooklyn" panose="02000506000000020004" pitchFamily="2" charset="0"/>
              </a:defRPr>
            </a:lvl1pPr>
          </a:lstStyle>
          <a:p>
            <a:r>
              <a:rPr lang="sv-SE"/>
              <a:t>Lägg till avsnittsrubrik</a:t>
            </a:r>
            <a:br>
              <a:rPr lang="sv-SE"/>
            </a:br>
            <a:r>
              <a:rPr lang="sv-SE"/>
              <a:t>i svart eller rött</a:t>
            </a:r>
          </a:p>
        </p:txBody>
      </p:sp>
      <p:sp>
        <p:nvSpPr>
          <p:cNvPr id="3" name="Platshållare för text 2"/>
          <p:cNvSpPr>
            <a:spLocks noGrp="1"/>
          </p:cNvSpPr>
          <p:nvPr>
            <p:ph type="body" idx="1" hasCustomPrompt="1"/>
          </p:nvPr>
        </p:nvSpPr>
        <p:spPr>
          <a:xfrm>
            <a:off x="651600" y="4719411"/>
            <a:ext cx="10886400" cy="605624"/>
          </a:xfrm>
        </p:spPr>
        <p:txBody>
          <a:bodyPr anchor="ctr" anchorCtr="0"/>
          <a:lstStyle>
            <a:lvl1pPr marL="0" indent="0" algn="ctr">
              <a:lnSpc>
                <a:spcPct val="100000"/>
              </a:lnSpc>
              <a:spcBef>
                <a:spcPts val="0"/>
              </a:spcBef>
              <a:buNone/>
              <a:defRPr sz="1800" b="0" i="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Underrubrik om nödvändigt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pic>
        <p:nvPicPr>
          <p:cNvPr id="10" name="Bildobjekt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3200" y="5436000"/>
            <a:ext cx="1981204" cy="838202"/>
          </a:xfrm>
          <a:prstGeom prst="rect">
            <a:avLst/>
          </a:prstGeom>
        </p:spPr>
      </p:pic>
    </p:spTree>
    <p:extLst>
      <p:ext uri="{BB962C8B-B14F-4D97-AF65-F5344CB8AC3E}">
        <p14:creationId xmlns:p14="http://schemas.microsoft.com/office/powerpoint/2010/main" val="353079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innehåll 2"/>
          <p:cNvSpPr>
            <a:spLocks noGrp="1"/>
          </p:cNvSpPr>
          <p:nvPr>
            <p:ph sz="half" idx="1" hasCustomPrompt="1"/>
          </p:nvPr>
        </p:nvSpPr>
        <p:spPr>
          <a:xfrm>
            <a:off x="669600" y="1648799"/>
            <a:ext cx="4719600" cy="3801600"/>
          </a:xfrm>
        </p:spPr>
        <p:txBody>
          <a:bodyPr lIns="36000" tIns="0"/>
          <a:lstStyle>
            <a:lvl1pPr>
              <a:defRPr/>
            </a:lvl1pPr>
          </a:lstStyle>
          <a:p>
            <a:pPr lvl="0"/>
            <a:r>
              <a:rPr lang="sv-SE"/>
              <a:t>Klicka här för att lägga till text/punktlista och klicka på symbolerna nedan för att lägga till diagram, media etc.</a:t>
            </a:r>
          </a:p>
          <a:p>
            <a:pPr lvl="0"/>
            <a:endParaRPr lang="sv-SE"/>
          </a:p>
        </p:txBody>
      </p:sp>
      <p:sp>
        <p:nvSpPr>
          <p:cNvPr id="4" name="Platshållare för innehåll 3"/>
          <p:cNvSpPr>
            <a:spLocks noGrp="1"/>
          </p:cNvSpPr>
          <p:nvPr>
            <p:ph sz="half" idx="2" hasCustomPrompt="1"/>
          </p:nvPr>
        </p:nvSpPr>
        <p:spPr>
          <a:xfrm>
            <a:off x="5706000" y="1648799"/>
            <a:ext cx="4719600" cy="3801600"/>
          </a:xfrm>
        </p:spPr>
        <p:txBody>
          <a:bodyPr lIns="36000" tIns="0"/>
          <a:lstStyle>
            <a:lvl1pPr>
              <a:defRPr/>
            </a:lvl1pPr>
          </a:lstStyle>
          <a:p>
            <a:pPr lvl="0"/>
            <a:r>
              <a:rPr lang="sv-SE"/>
              <a:t>Klicka här för att lägga till text/punktlista och klicka på symbolerna nedan för att lägga till diagram, media etc. </a:t>
            </a:r>
          </a:p>
        </p:txBody>
      </p:sp>
      <p:sp>
        <p:nvSpPr>
          <p:cNvPr id="5" name="Platshållare för datum 4"/>
          <p:cNvSpPr>
            <a:spLocks noGrp="1"/>
          </p:cNvSpPr>
          <p:nvPr>
            <p:ph type="dt" sz="half" idx="10"/>
          </p:nvPr>
        </p:nvSpPr>
        <p:spPr/>
        <p:txBody>
          <a:bodyPr/>
          <a:lstStyle/>
          <a:p>
            <a:fld id="{CEFD04FD-0136-41EA-89F0-8F041D7B6798}" type="datetimeFigureOut">
              <a:rPr lang="sv-SE" smtClean="0"/>
              <a:t>2019-10-14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1606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9600" y="748800"/>
            <a:ext cx="9777600" cy="507600"/>
          </a:xfrm>
        </p:spPr>
        <p:txBody>
          <a:bodyPr lIns="36000"/>
          <a:lstStyle>
            <a:lvl1pPr>
              <a:defRPr/>
            </a:lvl1pPr>
          </a:lstStyle>
          <a:p>
            <a:r>
              <a:rPr lang="sv-SE"/>
              <a:t>Lägg till rubrik</a:t>
            </a:r>
          </a:p>
        </p:txBody>
      </p:sp>
      <p:sp>
        <p:nvSpPr>
          <p:cNvPr id="3" name="Platshållare för text 2"/>
          <p:cNvSpPr>
            <a:spLocks noGrp="1"/>
          </p:cNvSpPr>
          <p:nvPr>
            <p:ph type="body" idx="1" hasCustomPrompt="1"/>
          </p:nvPr>
        </p:nvSpPr>
        <p:spPr>
          <a:xfrm>
            <a:off x="669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Lägg till underrubrik</a:t>
            </a:r>
          </a:p>
        </p:txBody>
      </p:sp>
      <p:sp>
        <p:nvSpPr>
          <p:cNvPr id="4" name="Platshållare för innehåll 3"/>
          <p:cNvSpPr>
            <a:spLocks noGrp="1"/>
          </p:cNvSpPr>
          <p:nvPr>
            <p:ph sz="half" idx="2" hasCustomPrompt="1"/>
          </p:nvPr>
        </p:nvSpPr>
        <p:spPr>
          <a:xfrm>
            <a:off x="669600" y="2152799"/>
            <a:ext cx="4719600" cy="3297600"/>
          </a:xfrm>
        </p:spPr>
        <p:txBody>
          <a:bodyPr lIns="36000" tIns="0"/>
          <a:lstStyle>
            <a:lvl1pPr>
              <a:defRPr/>
            </a:lvl1pPr>
          </a:lstStyle>
          <a:p>
            <a:pPr lvl="0"/>
            <a:r>
              <a:rPr lang="sv-SE"/>
              <a:t>Klicka här för att lägga till text/punktlista och klicka på symbolerna nedan för att lägga till diagram, media etc.</a:t>
            </a:r>
          </a:p>
        </p:txBody>
      </p:sp>
      <p:sp>
        <p:nvSpPr>
          <p:cNvPr id="5" name="Platshållare för text 4"/>
          <p:cNvSpPr>
            <a:spLocks noGrp="1"/>
          </p:cNvSpPr>
          <p:nvPr>
            <p:ph type="body" sz="quarter" idx="3" hasCustomPrompt="1"/>
          </p:nvPr>
        </p:nvSpPr>
        <p:spPr>
          <a:xfrm>
            <a:off x="5727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Lägg till underrubrik</a:t>
            </a:r>
          </a:p>
        </p:txBody>
      </p:sp>
      <p:sp>
        <p:nvSpPr>
          <p:cNvPr id="6" name="Platshållare för innehåll 5"/>
          <p:cNvSpPr>
            <a:spLocks noGrp="1"/>
          </p:cNvSpPr>
          <p:nvPr>
            <p:ph sz="quarter" idx="4" hasCustomPrompt="1"/>
          </p:nvPr>
        </p:nvSpPr>
        <p:spPr>
          <a:xfrm>
            <a:off x="5727600" y="2142397"/>
            <a:ext cx="4719600" cy="3297600"/>
          </a:xfrm>
        </p:spPr>
        <p:txBody>
          <a:bodyPr lIns="36000" tIns="0"/>
          <a:lstStyle>
            <a:lvl1pPr>
              <a:defRPr/>
            </a:lvl1pPr>
          </a:lstStyle>
          <a:p>
            <a:pPr lvl="0"/>
            <a:r>
              <a:rPr lang="sv-SE"/>
              <a:t>Klicka här för att lägga till text/punktlista och klicka på symbolerna nedan för att lägga till diagram, media etc.</a:t>
            </a:r>
          </a:p>
        </p:txBody>
      </p:sp>
      <p:sp>
        <p:nvSpPr>
          <p:cNvPr id="7" name="Platshållare för datum 6"/>
          <p:cNvSpPr>
            <a:spLocks noGrp="1"/>
          </p:cNvSpPr>
          <p:nvPr>
            <p:ph type="dt" sz="half" idx="10"/>
          </p:nvPr>
        </p:nvSpPr>
        <p:spPr/>
        <p:txBody>
          <a:bodyPr/>
          <a:lstStyle/>
          <a:p>
            <a:fld id="{CEFD04FD-0136-41EA-89F0-8F041D7B6798}" type="datetimeFigureOut">
              <a:rPr lang="sv-SE" smtClean="0"/>
              <a:t>2019-10-14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1068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9521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2019-10-14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656154754"/>
      </p:ext>
    </p:extLst>
  </p:cSld>
  <p:clrMapOvr>
    <a:masterClrMapping/>
  </p:clrMapOvr>
  <p:extLst>
    <p:ext uri="{DCECCB84-F9BA-43D5-87BE-67443E8EF086}">
      <p15:sldGuideLst xmlns:p15="http://schemas.microsoft.com/office/powerpoint/2012/main">
        <p15:guide id="1" pos="325" userDrawn="1">
          <p15:clr>
            <a:srgbClr val="FBAE40"/>
          </p15:clr>
        </p15:guide>
        <p15:guide id="2" pos="2593" userDrawn="1">
          <p15:clr>
            <a:srgbClr val="FBAE40"/>
          </p15:clr>
        </p15:guide>
        <p15:guide id="3" pos="6131" userDrawn="1">
          <p15:clr>
            <a:srgbClr val="FBAE40"/>
          </p15:clr>
        </p15:guide>
        <p15:guide id="4" pos="7378" userDrawn="1">
          <p15:clr>
            <a:srgbClr val="FBAE40"/>
          </p15:clr>
        </p15:guide>
        <p15:guide id="5" pos="48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Rubrikbild eget foto">
    <p:spTree>
      <p:nvGrpSpPr>
        <p:cNvPr id="1" name=""/>
        <p:cNvGrpSpPr/>
        <p:nvPr/>
      </p:nvGrpSpPr>
      <p:grpSpPr>
        <a:xfrm>
          <a:off x="0" y="0"/>
          <a:ext cx="0" cy="0"/>
          <a:chOff x="0" y="0"/>
          <a:chExt cx="0" cy="0"/>
        </a:xfrm>
      </p:grpSpPr>
      <p:sp>
        <p:nvSpPr>
          <p:cNvPr id="14"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a:t>Dra bilden till platshållaren eller klicka på ikonen nedan för att lägga till ny bakgrund </a:t>
            </a:r>
          </a:p>
        </p:txBody>
      </p:sp>
      <p:sp>
        <p:nvSpPr>
          <p:cNvPr id="2" name="Rubrik 1"/>
          <p:cNvSpPr>
            <a:spLocks noGrp="1"/>
          </p:cNvSpPr>
          <p:nvPr>
            <p:ph type="ctrTitle" hasCustomPrompt="1"/>
          </p:nvPr>
        </p:nvSpPr>
        <p:spPr>
          <a:xfrm>
            <a:off x="652530" y="3640348"/>
            <a:ext cx="10886941" cy="1496428"/>
          </a:xfrm>
          <a:solidFill>
            <a:schemeClr val="tx1">
              <a:alpha val="0"/>
            </a:schemeClr>
          </a:solidFill>
        </p:spPr>
        <p:txBody>
          <a:bodyPr anchor="b"/>
          <a:lstStyle>
            <a:lvl1pPr algn="ctr">
              <a:defRPr sz="7200" b="0" i="0" cap="all" baseline="0">
                <a:latin typeface="Meet Me In Brooklyn" panose="02000506000000020004" pitchFamily="2" charset="0"/>
              </a:defRPr>
            </a:lvl1pPr>
          </a:lstStyle>
          <a:p>
            <a:r>
              <a:rPr lang="sv-SE"/>
              <a:t>Lägg till rubrik</a:t>
            </a:r>
            <a:br>
              <a:rPr lang="sv-SE"/>
            </a:br>
            <a:r>
              <a:rPr lang="sv-SE"/>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2019-10-14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text 14"/>
          <p:cNvSpPr>
            <a:spLocks noGrp="1"/>
          </p:cNvSpPr>
          <p:nvPr>
            <p:ph type="body" sz="quarter" idx="14" hasCustomPrompt="1"/>
          </p:nvPr>
        </p:nvSpPr>
        <p:spPr>
          <a:xfrm>
            <a:off x="0" y="5436000"/>
            <a:ext cx="12192000" cy="838800"/>
          </a:xfrm>
          <a:blipFill>
            <a:blip r:embed="rId2"/>
            <a:stretch>
              <a:fillRect/>
            </a:stretch>
          </a:blipFill>
        </p:spPr>
        <p:txBody>
          <a:bodyPr lIns="0" rIns="0" bIns="0"/>
          <a:lstStyle>
            <a:lvl1pPr marL="0" indent="0">
              <a:buFontTx/>
              <a:buNone/>
              <a:defRPr/>
            </a:lvl1pPr>
          </a:lstStyle>
          <a:p>
            <a:pPr lvl="0"/>
            <a:r>
              <a:rPr lang="sv-SE"/>
              <a:t> </a:t>
            </a:r>
          </a:p>
        </p:txBody>
      </p:sp>
      <p:sp>
        <p:nvSpPr>
          <p:cNvPr id="10" name="Underrubrik 2"/>
          <p:cNvSpPr>
            <a:spLocks noGrp="1"/>
          </p:cNvSpPr>
          <p:nvPr>
            <p:ph type="subTitle" idx="1" hasCustomPrompt="1"/>
          </p:nvPr>
        </p:nvSpPr>
        <p:spPr>
          <a:xfrm>
            <a:off x="648228" y="5706722"/>
            <a:ext cx="5115263" cy="334851"/>
          </a:xfrm>
        </p:spPr>
        <p:txBody>
          <a:bodyPr anchor="b">
            <a:noAutofit/>
          </a:bodyPr>
          <a:lstStyle>
            <a:lvl1pPr marL="0" indent="0" algn="l">
              <a:buFontTx/>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 DD månad ÅÅÅÅ</a:t>
            </a:r>
          </a:p>
        </p:txBody>
      </p:sp>
    </p:spTree>
    <p:extLst>
      <p:ext uri="{BB962C8B-B14F-4D97-AF65-F5344CB8AC3E}">
        <p14:creationId xmlns:p14="http://schemas.microsoft.com/office/powerpoint/2010/main" val="498134810"/>
      </p:ext>
    </p:extLst>
  </p:cSld>
  <p:clrMapOvr>
    <a:masterClrMapping/>
  </p:clrMapOvr>
  <p:extLst mod="1">
    <p:ext uri="{DCECCB84-F9BA-43D5-87BE-67443E8EF086}">
      <p15:sldGuideLst xmlns:p15="http://schemas.microsoft.com/office/powerpoint/2012/main">
        <p15:guide id="1" orient="horz" pos="2160">
          <p15:clr>
            <a:srgbClr val="FBAE40"/>
          </p15:clr>
        </p15:guide>
        <p15:guide id="2" pos="65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a:t>Lägg till avsnittsrubrik </a:t>
            </a:r>
            <a:br>
              <a:rPr lang="sv-SE"/>
            </a:br>
            <a:r>
              <a:rPr lang="sv-SE"/>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2019-10-14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7" name="Platshållare för text 6"/>
          <p:cNvSpPr>
            <a:spLocks noGrp="1"/>
          </p:cNvSpPr>
          <p:nvPr>
            <p:ph type="body" sz="quarter" idx="14" hasCustomPrompt="1"/>
          </p:nvPr>
        </p:nvSpPr>
        <p:spPr>
          <a:xfrm>
            <a:off x="10213200" y="5436000"/>
            <a:ext cx="1980000" cy="838800"/>
          </a:xfrm>
          <a:blipFill>
            <a:blip r:embed="rId2"/>
            <a:stretch>
              <a:fillRect/>
            </a:stretch>
          </a:blipFill>
        </p:spPr>
        <p:txBody>
          <a:bodyPr lIns="0" rIns="0" bIns="0"/>
          <a:lstStyle>
            <a:lvl1pPr marL="0" indent="0">
              <a:buFontTx/>
              <a:buNone/>
              <a:defRPr/>
            </a:lvl1pPr>
            <a:lvl5pPr marL="1913400" indent="0">
              <a:buNone/>
              <a:defRPr/>
            </a:lvl5pPr>
          </a:lstStyle>
          <a:p>
            <a:pPr lvl="0"/>
            <a:r>
              <a:rPr lang="sv-SE"/>
              <a:t> </a:t>
            </a:r>
          </a:p>
        </p:txBody>
      </p:sp>
    </p:spTree>
    <p:extLst>
      <p:ext uri="{BB962C8B-B14F-4D97-AF65-F5344CB8AC3E}">
        <p14:creationId xmlns:p14="http://schemas.microsoft.com/office/powerpoint/2010/main" val="1430714966"/>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Bildobjekt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10796" y="5937249"/>
            <a:ext cx="1981204" cy="838202"/>
          </a:xfrm>
          <a:prstGeom prst="rect">
            <a:avLst/>
          </a:prstGeom>
        </p:spPr>
      </p:pic>
      <p:sp>
        <p:nvSpPr>
          <p:cNvPr id="2" name="Platshållare för rubrik 1"/>
          <p:cNvSpPr>
            <a:spLocks noGrp="1"/>
          </p:cNvSpPr>
          <p:nvPr>
            <p:ph type="title"/>
          </p:nvPr>
        </p:nvSpPr>
        <p:spPr>
          <a:xfrm>
            <a:off x="669600" y="748800"/>
            <a:ext cx="9777600" cy="507600"/>
          </a:xfrm>
          <a:prstGeom prst="rect">
            <a:avLst/>
          </a:prstGeom>
        </p:spPr>
        <p:txBody>
          <a:bodyPr vert="horz" lIns="36000" tIns="45720" rIns="91440" bIns="45720" rtlCol="0" anchor="ctr">
            <a:noAutofit/>
          </a:bodyPr>
          <a:lstStyle/>
          <a:p>
            <a:r>
              <a:rPr lang="sv-SE"/>
              <a:t>Lägg till rubrik</a:t>
            </a:r>
          </a:p>
        </p:txBody>
      </p:sp>
      <p:sp>
        <p:nvSpPr>
          <p:cNvPr id="3" name="Platshållare för text 2"/>
          <p:cNvSpPr>
            <a:spLocks noGrp="1"/>
          </p:cNvSpPr>
          <p:nvPr>
            <p:ph type="body" idx="1"/>
          </p:nvPr>
        </p:nvSpPr>
        <p:spPr>
          <a:xfrm>
            <a:off x="669600" y="1648800"/>
            <a:ext cx="9777600" cy="3801600"/>
          </a:xfrm>
          <a:prstGeom prst="rect">
            <a:avLst/>
          </a:prstGeom>
        </p:spPr>
        <p:txBody>
          <a:bodyPr vert="horz" lIns="36000" tIns="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9600" y="6282871"/>
            <a:ext cx="2743200" cy="365125"/>
          </a:xfrm>
          <a:prstGeom prst="rect">
            <a:avLst/>
          </a:prstGeom>
        </p:spPr>
        <p:txBody>
          <a:bodyPr vert="horz" lIns="91440" tIns="45720" rIns="91440" bIns="45720" rtlCol="0" anchor="ctr"/>
          <a:lstStyle>
            <a:lvl1pPr algn="l">
              <a:defRPr sz="1200">
                <a:solidFill>
                  <a:schemeClr val="tx1"/>
                </a:solidFill>
              </a:defRPr>
            </a:lvl1pPr>
          </a:lstStyle>
          <a:p>
            <a:fld id="{CEFD04FD-0136-41EA-89F0-8F041D7B6798}" type="datetimeFigureOut">
              <a:rPr lang="sv-SE" smtClean="0"/>
              <a:t>2019-10-14</a:t>
            </a:fld>
            <a:endParaRPr lang="sv-SE"/>
          </a:p>
        </p:txBody>
      </p:sp>
      <p:sp>
        <p:nvSpPr>
          <p:cNvPr id="5" name="Platshållare för sidfot 4"/>
          <p:cNvSpPr>
            <a:spLocks noGrp="1"/>
          </p:cNvSpPr>
          <p:nvPr>
            <p:ph type="ftr" sz="quarter" idx="3"/>
          </p:nvPr>
        </p:nvSpPr>
        <p:spPr>
          <a:xfrm>
            <a:off x="3870000" y="628287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8442000" y="6282871"/>
            <a:ext cx="1733550" cy="365125"/>
          </a:xfrm>
          <a:prstGeom prst="rect">
            <a:avLst/>
          </a:prstGeom>
        </p:spPr>
        <p:txBody>
          <a:bodyPr vert="horz" lIns="91440" tIns="45720" rIns="91440" bIns="45720" rtlCol="0" anchor="ctr"/>
          <a:lstStyle>
            <a:lvl1pPr algn="r">
              <a:defRPr sz="1200">
                <a:solidFill>
                  <a:schemeClr val="tx1"/>
                </a:solidFill>
              </a:defRPr>
            </a:lvl1pPr>
          </a:lstStyle>
          <a:p>
            <a:fld id="{BDAAF25B-20E9-4EB5-8B4F-D2AC0A592DDB}" type="slidenum">
              <a:rPr lang="sv-SE" smtClean="0"/>
              <a:t>‹#›</a:t>
            </a:fld>
            <a:endParaRPr lang="sv-SE"/>
          </a:p>
        </p:txBody>
      </p:sp>
      <p:cxnSp>
        <p:nvCxnSpPr>
          <p:cNvPr id="17" name="Rak koppling 16"/>
          <p:cNvCxnSpPr>
            <a:cxnSpLocks/>
          </p:cNvCxnSpPr>
          <p:nvPr/>
        </p:nvCxnSpPr>
        <p:spPr>
          <a:xfrm>
            <a:off x="506995" y="5866635"/>
            <a:ext cx="112049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824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516">
          <p15:clr>
            <a:srgbClr val="F26B43"/>
          </p15:clr>
        </p15:guide>
        <p15:guide id="3" orient="horz" pos="3838">
          <p15:clr>
            <a:srgbClr val="F26B43"/>
          </p15:clr>
        </p15:guide>
        <p15:guide id="4"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Bildobjekt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10796" y="5937249"/>
            <a:ext cx="1981204" cy="838202"/>
          </a:xfrm>
          <a:prstGeom prst="rect">
            <a:avLst/>
          </a:prstGeom>
        </p:spPr>
      </p:pic>
      <p:sp>
        <p:nvSpPr>
          <p:cNvPr id="2" name="Platshållare för rubrik 1"/>
          <p:cNvSpPr>
            <a:spLocks noGrp="1"/>
          </p:cNvSpPr>
          <p:nvPr>
            <p:ph type="title"/>
          </p:nvPr>
        </p:nvSpPr>
        <p:spPr>
          <a:xfrm>
            <a:off x="669600" y="748800"/>
            <a:ext cx="9777600" cy="507600"/>
          </a:xfrm>
          <a:prstGeom prst="rect">
            <a:avLst/>
          </a:prstGeom>
        </p:spPr>
        <p:txBody>
          <a:bodyPr vert="horz" lIns="36000" tIns="45720" rIns="91440" bIns="45720" rtlCol="0" anchor="ctr">
            <a:noAutofit/>
          </a:bodyPr>
          <a:lstStyle/>
          <a:p>
            <a:r>
              <a:rPr lang="sv-SE"/>
              <a:t>Lägg till rubrik</a:t>
            </a:r>
          </a:p>
        </p:txBody>
      </p:sp>
      <p:sp>
        <p:nvSpPr>
          <p:cNvPr id="3" name="Platshållare för text 2"/>
          <p:cNvSpPr>
            <a:spLocks noGrp="1"/>
          </p:cNvSpPr>
          <p:nvPr>
            <p:ph type="body" idx="1"/>
          </p:nvPr>
        </p:nvSpPr>
        <p:spPr>
          <a:xfrm>
            <a:off x="669600" y="1648800"/>
            <a:ext cx="9777600" cy="3801600"/>
          </a:xfrm>
          <a:prstGeom prst="rect">
            <a:avLst/>
          </a:prstGeom>
        </p:spPr>
        <p:txBody>
          <a:bodyPr vert="horz" lIns="36000" tIns="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9600" y="6282871"/>
            <a:ext cx="2743200" cy="365125"/>
          </a:xfrm>
          <a:prstGeom prst="rect">
            <a:avLst/>
          </a:prstGeom>
        </p:spPr>
        <p:txBody>
          <a:bodyPr vert="horz" lIns="91440" tIns="45720" rIns="91440" bIns="45720" rtlCol="0" anchor="ctr"/>
          <a:lstStyle>
            <a:lvl1pPr algn="l">
              <a:defRPr sz="1200">
                <a:solidFill>
                  <a:schemeClr val="tx1"/>
                </a:solidFill>
              </a:defRPr>
            </a:lvl1pPr>
          </a:lstStyle>
          <a:p>
            <a:fld id="{CEFD04FD-0136-41EA-89F0-8F041D7B6798}" type="datetimeFigureOut">
              <a:rPr lang="sv-SE" smtClean="0"/>
              <a:t>2019-10-14</a:t>
            </a:fld>
            <a:endParaRPr lang="sv-SE"/>
          </a:p>
        </p:txBody>
      </p:sp>
      <p:sp>
        <p:nvSpPr>
          <p:cNvPr id="5" name="Platshållare för sidfot 4"/>
          <p:cNvSpPr>
            <a:spLocks noGrp="1"/>
          </p:cNvSpPr>
          <p:nvPr>
            <p:ph type="ftr" sz="quarter" idx="3"/>
          </p:nvPr>
        </p:nvSpPr>
        <p:spPr>
          <a:xfrm>
            <a:off x="3870000" y="628287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8442000" y="6282871"/>
            <a:ext cx="1733550" cy="365125"/>
          </a:xfrm>
          <a:prstGeom prst="rect">
            <a:avLst/>
          </a:prstGeom>
        </p:spPr>
        <p:txBody>
          <a:bodyPr vert="horz" lIns="91440" tIns="45720" rIns="91440" bIns="45720" rtlCol="0" anchor="ctr"/>
          <a:lstStyle>
            <a:lvl1pPr algn="r">
              <a:defRPr sz="1200">
                <a:solidFill>
                  <a:schemeClr val="tx1"/>
                </a:solidFill>
              </a:defRPr>
            </a:lvl1pPr>
          </a:lstStyle>
          <a:p>
            <a:fld id="{BDAAF25B-20E9-4EB5-8B4F-D2AC0A592DDB}" type="slidenum">
              <a:rPr lang="sv-SE" smtClean="0"/>
              <a:t>‹#›</a:t>
            </a:fld>
            <a:endParaRPr lang="sv-SE"/>
          </a:p>
        </p:txBody>
      </p:sp>
      <p:cxnSp>
        <p:nvCxnSpPr>
          <p:cNvPr id="17" name="Rak koppling 16"/>
          <p:cNvCxnSpPr>
            <a:cxnSpLocks/>
          </p:cNvCxnSpPr>
          <p:nvPr/>
        </p:nvCxnSpPr>
        <p:spPr>
          <a:xfrm>
            <a:off x="506995" y="5866635"/>
            <a:ext cx="1120497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75957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516">
          <p15:clr>
            <a:srgbClr val="F26B43"/>
          </p15:clr>
        </p15:guide>
        <p15:guide id="3" orient="horz" pos="3838">
          <p15:clr>
            <a:srgbClr val="F26B43"/>
          </p15:clr>
        </p15:guide>
        <p15:guide id="4" pos="73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2800" y="1058399"/>
            <a:ext cx="10886400" cy="4253829"/>
          </a:xfrm>
        </p:spPr>
        <p:txBody>
          <a:bodyPr/>
          <a:lstStyle/>
          <a:p>
            <a:br>
              <a:rPr lang="sv-SE" sz="6000"/>
            </a:br>
            <a:r>
              <a:rPr lang="sv-SE" sz="6000"/>
              <a:t>Svenska röda korset</a:t>
            </a:r>
            <a:br>
              <a:rPr lang="sv-SE"/>
            </a:br>
            <a:br>
              <a:rPr lang="sv-SE" sz="3500"/>
            </a:br>
            <a:r>
              <a:rPr lang="sv-SE" sz="3500">
                <a:solidFill>
                  <a:srgbClr val="C00000"/>
                </a:solidFill>
              </a:rPr>
              <a:t>Verksamhetsplan 2019.</a:t>
            </a:r>
            <a:br>
              <a:rPr lang="sv-SE" sz="2500"/>
            </a:br>
            <a:endParaRPr lang="sv-SE" sz="2500"/>
          </a:p>
        </p:txBody>
      </p:sp>
    </p:spTree>
    <p:extLst>
      <p:ext uri="{BB962C8B-B14F-4D97-AF65-F5344CB8AC3E}">
        <p14:creationId xmlns:p14="http://schemas.microsoft.com/office/powerpoint/2010/main" val="349488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alphaModFix amt="45000"/>
            <a:extLst>
              <a:ext uri="{28A0092B-C50C-407E-A947-70E740481C1C}">
                <a14:useLocalDpi xmlns:a14="http://schemas.microsoft.com/office/drawing/2010/main" val="0"/>
              </a:ext>
            </a:extLst>
          </a:blip>
          <a:stretch>
            <a:fillRect/>
          </a:stretch>
        </p:blipFill>
        <p:spPr>
          <a:xfrm>
            <a:off x="9638702" y="219249"/>
            <a:ext cx="2336622" cy="1295900"/>
          </a:xfrm>
          <a:prstGeom prst="rect">
            <a:avLst/>
          </a:prstGeom>
          <a:effectLst>
            <a:outerShdw sx="1000" sy="1000" algn="ctr" rotWithShape="0">
              <a:srgbClr val="000000"/>
            </a:outerShdw>
          </a:effectLst>
        </p:spPr>
      </p:pic>
      <p:sp>
        <p:nvSpPr>
          <p:cNvPr id="6" name="Rubrik 1"/>
          <p:cNvSpPr txBox="1">
            <a:spLocks/>
          </p:cNvSpPr>
          <p:nvPr/>
        </p:nvSpPr>
        <p:spPr>
          <a:xfrm>
            <a:off x="515938" y="163796"/>
            <a:ext cx="11160000" cy="593911"/>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5. Verksamhetsplan 2019. </a:t>
            </a:r>
            <a:r>
              <a:rPr lang="sv-SE" sz="1800">
                <a:solidFill>
                  <a:srgbClr val="E20025"/>
                </a:solidFill>
              </a:rPr>
              <a:t>Mål 4: Stärkt rörelse med ökad hållbarhet och effektivitet</a:t>
            </a:r>
          </a:p>
        </p:txBody>
      </p:sp>
      <p:sp>
        <p:nvSpPr>
          <p:cNvPr id="3" name="textruta 2"/>
          <p:cNvSpPr txBox="1"/>
          <p:nvPr/>
        </p:nvSpPr>
        <p:spPr>
          <a:xfrm>
            <a:off x="6547187" y="1407600"/>
            <a:ext cx="4970418" cy="923330"/>
          </a:xfrm>
          <a:prstGeom prst="rect">
            <a:avLst/>
          </a:prstGeom>
          <a:noFill/>
        </p:spPr>
        <p:txBody>
          <a:bodyPr wrap="square" rtlCol="0">
            <a:spAutoFit/>
          </a:bodyPr>
          <a:lstStyle/>
          <a:p>
            <a:pPr fontAlgn="ctr"/>
            <a:r>
              <a:rPr lang="sv-SE" sz="900" b="1">
                <a:solidFill>
                  <a:schemeClr val="accent1"/>
                </a:solidFill>
                <a:cs typeface="Arial" panose="020B0604020202020204" pitchFamily="34" charset="0"/>
              </a:rPr>
              <a:t>INTERNATIONELLT </a:t>
            </a:r>
            <a:r>
              <a:rPr lang="sv-SE" sz="900">
                <a:solidFill>
                  <a:srgbClr val="404040"/>
                </a:solidFill>
                <a:cs typeface="Arial" panose="020B0604020202020204" pitchFamily="34" charset="0"/>
              </a:rPr>
              <a:t>Ett strategiskt mål är att vara mer närvarande i rörelsens arbete internationellt t.ex. genom att sända ut fler delegater, finnas med egen personal i fält och engagera oss i rekryteringen till ledande poster inom rörelsen. Planen är att utöka antalet uppdrag och delegatmånader genom en ökning av ICRC delegater, ökning av Hälsa och WASH-delegater till katastrofinsatser och ökning av Svenska Röda Korset personal på strategiska positioner i rörelsen.</a:t>
            </a:r>
            <a:endParaRPr lang="sv-SE" sz="900">
              <a:solidFill>
                <a:srgbClr val="0070C0"/>
              </a:solidFill>
              <a:cs typeface="Arial" panose="020B0604020202020204" pitchFamily="34" charset="0"/>
            </a:endParaRPr>
          </a:p>
        </p:txBody>
      </p:sp>
      <p:sp>
        <p:nvSpPr>
          <p:cNvPr id="7" name="textruta 6"/>
          <p:cNvSpPr txBox="1"/>
          <p:nvPr/>
        </p:nvSpPr>
        <p:spPr>
          <a:xfrm>
            <a:off x="515938" y="814415"/>
            <a:ext cx="11001667" cy="646331"/>
          </a:xfrm>
          <a:prstGeom prst="rect">
            <a:avLst/>
          </a:prstGeom>
          <a:noFill/>
        </p:spPr>
        <p:txBody>
          <a:bodyPr wrap="square" rtlCol="0">
            <a:spAutoFit/>
          </a:bodyPr>
          <a:lstStyle/>
          <a:p>
            <a:r>
              <a:rPr lang="sv-SE" sz="1200">
                <a:solidFill>
                  <a:srgbClr val="404040"/>
                </a:solidFill>
                <a:cs typeface="Arial" panose="020B0604020202020204" pitchFamily="34" charset="0"/>
              </a:rPr>
              <a:t>Fokus är att säkerställa resurseffektiva processer med tydliga riktlinjer och verktyg, som stöttar verksamheten i vardag och kris. Det innebär att vi lägger grunden för att de kommande åren kunna utvecklas hållbart.  Vi utvecklar metoder och systemstöd med en digital strategisk grundsyn för att  få en bättre överblick över hela Svenska Röda Korsets ekonomi och verksamhetsresultat så att vi kan bli bättre på att berätta om våra resultat för frivilliga, givare och allmänheten. </a:t>
            </a:r>
          </a:p>
        </p:txBody>
      </p:sp>
      <p:sp>
        <p:nvSpPr>
          <p:cNvPr id="8" name="textruta 7"/>
          <p:cNvSpPr txBox="1"/>
          <p:nvPr/>
        </p:nvSpPr>
        <p:spPr>
          <a:xfrm>
            <a:off x="515938" y="1420772"/>
            <a:ext cx="5904454" cy="1200329"/>
          </a:xfrm>
          <a:prstGeom prst="rect">
            <a:avLst/>
          </a:prstGeom>
          <a:noFill/>
        </p:spPr>
        <p:txBody>
          <a:bodyPr wrap="square" rtlCol="0">
            <a:spAutoFit/>
          </a:bodyPr>
          <a:lstStyle/>
          <a:p>
            <a:pPr fontAlgn="ctr"/>
            <a:r>
              <a:rPr lang="sv-SE" sz="900" b="1">
                <a:solidFill>
                  <a:schemeClr val="accent1"/>
                </a:solidFill>
                <a:cs typeface="Arial" panose="020B0604020202020204" pitchFamily="34" charset="0"/>
              </a:rPr>
              <a:t>NATIONELLT </a:t>
            </a:r>
            <a:r>
              <a:rPr lang="sv-SE" sz="900">
                <a:solidFill>
                  <a:srgbClr val="404040"/>
                </a:solidFill>
              </a:rPr>
              <a:t>För att lyckas nationellt  behöver vi starka kretsar som genom föreningsarbete, verksamhetsutförande samt resursmobiliseringsarbete är en stark och relevant aktör i det lokala samhället. Ökad närvaro och kapacitet, särskilt i socioekonomiskt</a:t>
            </a:r>
            <a:r>
              <a:rPr lang="en-US" sz="900">
                <a:solidFill>
                  <a:srgbClr val="404040"/>
                </a:solidFill>
              </a:rPr>
              <a:t> </a:t>
            </a:r>
            <a:r>
              <a:rPr lang="sv-SE" sz="900">
                <a:solidFill>
                  <a:srgbClr val="404040"/>
                </a:solidFill>
              </a:rPr>
              <a:t>utsatta</a:t>
            </a:r>
            <a:r>
              <a:rPr lang="en-US" sz="900">
                <a:solidFill>
                  <a:srgbClr val="404040"/>
                </a:solidFill>
              </a:rPr>
              <a:t> </a:t>
            </a:r>
            <a:r>
              <a:rPr lang="sv-SE" sz="900">
                <a:solidFill>
                  <a:srgbClr val="404040"/>
                </a:solidFill>
              </a:rPr>
              <a:t>områden är prioriterat. Våra grundprinciper, uppförandekod och mångfaldsarbete ska genomsyra organisationens handlande i det vardagliga arbetet. Röda Korsets frivilligstrategi ska vara implementerad  och en utbildningstrappa är etablerad. Vi ska ha kompetenta och engagerade ledare som har förutsättningar att leda verksamhet och förening på bästa sätt. Ett starkare Svenskt Röda Kors bygger på våra kretsar och frivilliga och därför behövs en fortsatt utveckling mot en modern organisation med stort inslag av digitalisering och effektivisering samt förstärkning av stödet till kretsarna. </a:t>
            </a:r>
          </a:p>
        </p:txBody>
      </p:sp>
      <p:graphicFrame>
        <p:nvGraphicFramePr>
          <p:cNvPr id="9" name="Tabell 1"/>
          <p:cNvGraphicFramePr>
            <a:graphicFrameLocks noGrp="1"/>
          </p:cNvGraphicFramePr>
          <p:nvPr>
            <p:extLst>
              <p:ext uri="{D42A27DB-BD31-4B8C-83A1-F6EECF244321}">
                <p14:modId xmlns:p14="http://schemas.microsoft.com/office/powerpoint/2010/main" val="1070719347"/>
              </p:ext>
            </p:extLst>
          </p:nvPr>
        </p:nvGraphicFramePr>
        <p:xfrm>
          <a:off x="515938" y="2637420"/>
          <a:ext cx="11118373" cy="3261697"/>
        </p:xfrm>
        <a:graphic>
          <a:graphicData uri="http://schemas.openxmlformats.org/drawingml/2006/table">
            <a:tbl>
              <a:tblPr firstRow="1" bandRow="1">
                <a:tableStyleId>{5C22544A-7EE6-4342-B048-85BDC9FD1C3A}</a:tableStyleId>
              </a:tblPr>
              <a:tblGrid>
                <a:gridCol w="2892099">
                  <a:extLst>
                    <a:ext uri="{9D8B030D-6E8A-4147-A177-3AD203B41FA5}">
                      <a16:colId xmlns:a16="http://schemas.microsoft.com/office/drawing/2014/main" val="20000"/>
                    </a:ext>
                  </a:extLst>
                </a:gridCol>
                <a:gridCol w="3657355">
                  <a:extLst>
                    <a:ext uri="{9D8B030D-6E8A-4147-A177-3AD203B41FA5}">
                      <a16:colId xmlns:a16="http://schemas.microsoft.com/office/drawing/2014/main" val="20001"/>
                    </a:ext>
                  </a:extLst>
                </a:gridCol>
                <a:gridCol w="2303431">
                  <a:extLst>
                    <a:ext uri="{9D8B030D-6E8A-4147-A177-3AD203B41FA5}">
                      <a16:colId xmlns:a16="http://schemas.microsoft.com/office/drawing/2014/main" val="1673826040"/>
                    </a:ext>
                  </a:extLst>
                </a:gridCol>
                <a:gridCol w="2265488">
                  <a:extLst>
                    <a:ext uri="{9D8B030D-6E8A-4147-A177-3AD203B41FA5}">
                      <a16:colId xmlns:a16="http://schemas.microsoft.com/office/drawing/2014/main" val="1111276150"/>
                    </a:ext>
                  </a:extLst>
                </a:gridCol>
              </a:tblGrid>
              <a:tr h="227942">
                <a:tc>
                  <a:txBody>
                    <a:bodyPr/>
                    <a:lstStyle/>
                    <a:p>
                      <a:r>
                        <a:rPr lang="sv-SE" sz="1100">
                          <a:effectLst/>
                        </a:rPr>
                        <a:t>Förväntade resultat</a:t>
                      </a:r>
                      <a:endParaRPr lang="sv-SE" sz="110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Indikator</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Baseline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Indikatormål 2019</a:t>
                      </a: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1877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Ändamålsenlig organisation</a:t>
                      </a:r>
                      <a:r>
                        <a:rPr lang="sv-SE" sz="900" kern="1200" baseline="0">
                          <a:solidFill>
                            <a:srgbClr val="404040"/>
                          </a:solidFill>
                          <a:latin typeface="+mn-lt"/>
                          <a:ea typeface="+mn-ea"/>
                          <a:cs typeface="Arial" panose="020B0604020202020204" pitchFamily="34" charset="0"/>
                        </a:rPr>
                        <a:t> – ökad effektivitet</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 kommuner/kommundelar med en krets (290 kommuner).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117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22336602"/>
                  </a:ext>
                </a:extLst>
              </a:tr>
              <a:tr h="1877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Ökat antal frivilliga.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 frivilliga.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2017: </a:t>
                      </a:r>
                      <a:r>
                        <a:rPr lang="sv-SE" sz="900" kern="1200">
                          <a:solidFill>
                            <a:srgbClr val="404040"/>
                          </a:solidFill>
                          <a:latin typeface="+mn-lt"/>
                          <a:ea typeface="+mn-ea"/>
                          <a:cs typeface="Arial" panose="020B0604020202020204" pitchFamily="34" charset="0"/>
                        </a:rPr>
                        <a:t>26 000</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27 000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695940"/>
                  </a:ext>
                </a:extLst>
              </a:tr>
              <a:tr h="383381">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bygger upp vårt anseende hos allmänheten.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Andel av allmänhet som anser att vi är tydliga med vart medlen går.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18% </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44095291"/>
                  </a:ext>
                </a:extLst>
              </a:tr>
              <a:tr h="29498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Andel av allmänheten som svarar ”bra eller mycket bra” på fråga: Hur skulle du bedöma organisationens övergripande rykte/anseende?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32% </a:t>
                      </a:r>
                    </a:p>
                    <a:p>
                      <a:pPr marL="0" marR="0" lvl="0" indent="0" algn="l" rtl="0">
                        <a:lnSpc>
                          <a:spcPct val="100000"/>
                        </a:lnSpc>
                        <a:spcBef>
                          <a:spcPts val="0"/>
                        </a:spcBef>
                        <a:spcAft>
                          <a:spcPts val="0"/>
                        </a:spcAft>
                        <a:buFontTx/>
                        <a:buNone/>
                      </a:pPr>
                      <a:r>
                        <a:rPr lang="sv-SE" sz="900" kern="1200">
                          <a:solidFill>
                            <a:srgbClr val="404040"/>
                          </a:solidFill>
                          <a:latin typeface="+mn-lt"/>
                          <a:ea typeface="+mn-ea"/>
                          <a:cs typeface="Arial"/>
                        </a:rPr>
                        <a:t>2018:</a:t>
                      </a:r>
                      <a:r>
                        <a:rPr lang="sv-SE" sz="900" kern="1200" baseline="0">
                          <a:solidFill>
                            <a:srgbClr val="404040"/>
                          </a:solidFill>
                          <a:latin typeface="+mn-lt"/>
                          <a:ea typeface="+mn-ea"/>
                          <a:cs typeface="Arial"/>
                        </a:rPr>
                        <a:t> </a:t>
                      </a:r>
                      <a:r>
                        <a:rPr lang="sv-SE" sz="900" kern="1200">
                          <a:solidFill>
                            <a:srgbClr val="404040"/>
                          </a:solidFill>
                          <a:latin typeface="+mn-lt"/>
                          <a:ea typeface="+mn-ea"/>
                          <a:cs typeface="Arial"/>
                        </a:rPr>
                        <a:t>35%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36%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80214725"/>
                  </a:ext>
                </a:extLst>
              </a:tr>
              <a:tr h="5095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bidrar</a:t>
                      </a:r>
                      <a:r>
                        <a:rPr lang="sv-SE" sz="900" kern="1200" baseline="0">
                          <a:solidFill>
                            <a:srgbClr val="404040"/>
                          </a:solidFill>
                          <a:latin typeface="+mn-lt"/>
                          <a:ea typeface="+mn-ea"/>
                          <a:cs typeface="Arial" panose="020B0604020202020204" pitchFamily="34" charset="0"/>
                        </a:rPr>
                        <a:t> till ökad ekonomisk, social och ekologisk hållbarhet.</a:t>
                      </a:r>
                      <a:endParaRPr lang="sv-SE" sz="900" kern="120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sv-SE" sz="900" kern="1200" noProof="0">
                          <a:solidFill>
                            <a:srgbClr val="404040"/>
                          </a:solidFill>
                          <a:latin typeface="+mn-lt"/>
                          <a:ea typeface="+mn-ea"/>
                          <a:cs typeface="Arial"/>
                        </a:rPr>
                        <a:t>Antalet</a:t>
                      </a:r>
                      <a:r>
                        <a:rPr lang="en-US" sz="900" kern="1200">
                          <a:solidFill>
                            <a:srgbClr val="404040"/>
                          </a:solidFill>
                          <a:latin typeface="+mn-lt"/>
                          <a:ea typeface="+mn-ea"/>
                          <a:cs typeface="Arial"/>
                        </a:rPr>
                        <a:t> </a:t>
                      </a:r>
                      <a:r>
                        <a:rPr lang="sv-SE" sz="900" kern="1200" noProof="0">
                          <a:solidFill>
                            <a:srgbClr val="404040"/>
                          </a:solidFill>
                          <a:latin typeface="+mn-lt"/>
                          <a:ea typeface="+mn-ea"/>
                          <a:cs typeface="Arial"/>
                        </a:rPr>
                        <a:t>medlemmar</a:t>
                      </a:r>
                      <a:r>
                        <a:rPr lang="en-US" sz="900" kern="1200">
                          <a:solidFill>
                            <a:srgbClr val="404040"/>
                          </a:solidFill>
                          <a:latin typeface="+mn-lt"/>
                          <a:ea typeface="+mn-ea"/>
                          <a:cs typeface="Arial"/>
                        </a:rPr>
                        <a:t> </a:t>
                      </a:r>
                      <a:r>
                        <a:rPr lang="sv-SE" sz="900" kern="1200" noProof="0">
                          <a:solidFill>
                            <a:srgbClr val="404040"/>
                          </a:solidFill>
                          <a:latin typeface="+mn-lt"/>
                          <a:ea typeface="+mn-ea"/>
                          <a:cs typeface="Arial"/>
                        </a:rPr>
                        <a:t>i</a:t>
                      </a:r>
                      <a:r>
                        <a:rPr lang="en-US" sz="900" kern="1200">
                          <a:solidFill>
                            <a:srgbClr val="404040"/>
                          </a:solidFill>
                          <a:latin typeface="+mn-lt"/>
                          <a:ea typeface="+mn-ea"/>
                          <a:cs typeface="Arial"/>
                        </a:rPr>
                        <a:t> </a:t>
                      </a:r>
                      <a:r>
                        <a:rPr lang="sv-SE" sz="900" kern="1200" noProof="0">
                          <a:solidFill>
                            <a:srgbClr val="404040"/>
                          </a:solidFill>
                          <a:latin typeface="+mn-lt"/>
                          <a:ea typeface="+mn-ea"/>
                          <a:cs typeface="Arial"/>
                        </a:rPr>
                        <a:t>globala</a:t>
                      </a:r>
                      <a:r>
                        <a:rPr lang="en-US" sz="900" kern="1200">
                          <a:solidFill>
                            <a:srgbClr val="404040"/>
                          </a:solidFill>
                          <a:latin typeface="+mn-lt"/>
                          <a:ea typeface="+mn-ea"/>
                          <a:cs typeface="Arial"/>
                        </a:rPr>
                        <a:t> Glow Red </a:t>
                      </a:r>
                      <a:r>
                        <a:rPr lang="sv-SE" sz="900" kern="1200" noProof="0">
                          <a:solidFill>
                            <a:srgbClr val="404040"/>
                          </a:solidFill>
                          <a:latin typeface="+mn-lt"/>
                          <a:ea typeface="+mn-ea"/>
                          <a:cs typeface="Arial"/>
                        </a:rPr>
                        <a:t>nätverket</a:t>
                      </a:r>
                      <a:r>
                        <a:rPr lang="en-US" sz="900" kern="1200">
                          <a:solidFill>
                            <a:srgbClr val="404040"/>
                          </a:solidFill>
                          <a:latin typeface="+mn-lt"/>
                          <a:ea typeface="+mn-ea"/>
                          <a:cs typeface="Arial"/>
                        </a:rPr>
                        <a:t>.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2018: </a:t>
                      </a:r>
                      <a:r>
                        <a:rPr lang="sv-SE" sz="900" kern="1200">
                          <a:solidFill>
                            <a:srgbClr val="404040"/>
                          </a:solidFill>
                          <a:latin typeface="+mn-lt"/>
                          <a:ea typeface="+mn-ea"/>
                          <a:cs typeface="Arial" panose="020B0604020202020204" pitchFamily="34" charset="0"/>
                        </a:rPr>
                        <a:t>50 kvinnor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FontTx/>
                        <a:buNone/>
                      </a:pPr>
                      <a:r>
                        <a:rPr lang="sv-SE" sz="900" kern="1200">
                          <a:solidFill>
                            <a:srgbClr val="404040"/>
                          </a:solidFill>
                          <a:latin typeface="+mn-lt"/>
                          <a:ea typeface="+mn-ea"/>
                          <a:cs typeface="Arial"/>
                        </a:rPr>
                        <a:t>100 kvinnor</a:t>
                      </a:r>
                      <a:r>
                        <a:rPr lang="sv-SE" sz="900" kern="1200" baseline="0">
                          <a:solidFill>
                            <a:srgbClr val="404040"/>
                          </a:solidFill>
                          <a:latin typeface="+mn-lt"/>
                          <a:ea typeface="+mn-ea"/>
                          <a:cs typeface="Arial"/>
                        </a:rPr>
                        <a:t>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17896597"/>
                  </a:ext>
                </a:extLst>
              </a:tr>
              <a:tr h="29498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Koldioxid i förhållande till antal anställda (ton CO2/anställd)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4,2 ton </a:t>
                      </a:r>
                    </a:p>
                    <a:p>
                      <a:pPr marL="0" marR="0" lvl="0" indent="0" algn="l" rtl="0">
                        <a:lnSpc>
                          <a:spcPct val="100000"/>
                        </a:lnSpc>
                        <a:spcBef>
                          <a:spcPts val="0"/>
                        </a:spcBef>
                        <a:spcAft>
                          <a:spcPts val="0"/>
                        </a:spcAft>
                        <a:buFontTx/>
                        <a:buNone/>
                      </a:pPr>
                      <a:r>
                        <a:rPr lang="sv-SE" sz="900" kern="1200">
                          <a:solidFill>
                            <a:srgbClr val="404040"/>
                          </a:solidFill>
                          <a:latin typeface="+mn-lt"/>
                          <a:ea typeface="+mn-ea"/>
                          <a:cs typeface="Arial"/>
                        </a:rPr>
                        <a:t>2018:</a:t>
                      </a:r>
                      <a:r>
                        <a:rPr lang="sv-SE" sz="900" kern="1200" baseline="0">
                          <a:solidFill>
                            <a:srgbClr val="404040"/>
                          </a:solidFill>
                          <a:latin typeface="+mn-lt"/>
                          <a:ea typeface="+mn-ea"/>
                          <a:cs typeface="Arial"/>
                        </a:rPr>
                        <a:t> </a:t>
                      </a:r>
                      <a:r>
                        <a:rPr lang="sv-SE" sz="900" kern="1200">
                          <a:solidFill>
                            <a:srgbClr val="404040"/>
                          </a:solidFill>
                          <a:latin typeface="+mn-lt"/>
                          <a:ea typeface="+mn-ea"/>
                          <a:cs typeface="Arial"/>
                        </a:rPr>
                        <a:t>n/a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Minskar med 10% från 2018 års utfall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09518">
                <a:tc>
                  <a:txBody>
                    <a:bodyPr/>
                    <a:lstStyle/>
                    <a:p>
                      <a:pPr marL="0" marR="0" lvl="0" indent="0" algn="l" rtl="0">
                        <a:lnSpc>
                          <a:spcPct val="100000"/>
                        </a:lnSpc>
                        <a:spcBef>
                          <a:spcPts val="0"/>
                        </a:spcBef>
                        <a:spcAft>
                          <a:spcPts val="0"/>
                        </a:spcAft>
                        <a:buFontTx/>
                        <a:buNone/>
                      </a:pPr>
                      <a:r>
                        <a:rPr lang="sv-SE" sz="900" kern="1200">
                          <a:solidFill>
                            <a:srgbClr val="404040"/>
                          </a:solidFill>
                          <a:latin typeface="+mn-lt"/>
                          <a:ea typeface="+mn-ea"/>
                          <a:cs typeface="Arial"/>
                        </a:rPr>
                        <a:t>Delegatförsörjning till rörelsen. </a:t>
                      </a:r>
                      <a:r>
                        <a:rPr lang="sv-SE" sz="900" kern="1200" baseline="0">
                          <a:solidFill>
                            <a:srgbClr val="404040"/>
                          </a:solidFill>
                          <a:latin typeface="+mn-lt"/>
                          <a:ea typeface="+mn-ea"/>
                          <a:cs typeface="Arial"/>
                        </a:rPr>
                        <a:t>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Antalet uppdrag och delegatmånader.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74 uppdrag</a:t>
                      </a:r>
                      <a:r>
                        <a:rPr lang="sv-SE" sz="900" kern="1200" baseline="0">
                          <a:solidFill>
                            <a:srgbClr val="404040"/>
                          </a:solidFill>
                          <a:latin typeface="+mn-lt"/>
                          <a:ea typeface="+mn-ea"/>
                          <a:cs typeface="Arial" panose="020B0604020202020204" pitchFamily="34" charset="0"/>
                        </a:rPr>
                        <a:t>/ 290 månader</a:t>
                      </a:r>
                      <a:endParaRPr lang="sv-SE" sz="900" kern="120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a:rPr>
                        <a:t>2018:</a:t>
                      </a:r>
                      <a:r>
                        <a:rPr lang="sv-SE" sz="900" kern="1200" baseline="0">
                          <a:solidFill>
                            <a:srgbClr val="404040"/>
                          </a:solidFill>
                          <a:latin typeface="+mn-lt"/>
                          <a:ea typeface="+mn-ea"/>
                          <a:cs typeface="Arial"/>
                        </a:rPr>
                        <a:t> </a:t>
                      </a:r>
                      <a:r>
                        <a:rPr lang="sv-SE" sz="900" kern="1200">
                          <a:solidFill>
                            <a:srgbClr val="404040"/>
                          </a:solidFill>
                          <a:latin typeface="+mn-lt"/>
                          <a:ea typeface="+mn-ea"/>
                          <a:cs typeface="Arial"/>
                        </a:rPr>
                        <a:t>70 uppdrag/280 månader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80 uppdrag/320 månader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2556007"/>
                  </a:ext>
                </a:extLst>
              </a:tr>
            </a:tbl>
          </a:graphicData>
        </a:graphic>
      </p:graphicFrame>
      <p:sp>
        <p:nvSpPr>
          <p:cNvPr id="10" name="textruta 1"/>
          <p:cNvSpPr txBox="1"/>
          <p:nvPr/>
        </p:nvSpPr>
        <p:spPr>
          <a:xfrm>
            <a:off x="499050" y="5972175"/>
            <a:ext cx="8781428" cy="215444"/>
          </a:xfrm>
          <a:prstGeom prst="rect">
            <a:avLst/>
          </a:prstGeom>
          <a:noFill/>
        </p:spPr>
        <p:txBody>
          <a:bodyPr wrap="square" rtlCol="0">
            <a:spAutoFit/>
          </a:bodyPr>
          <a:lstStyle/>
          <a:p>
            <a:r>
              <a:rPr lang="sv-SE" sz="800">
                <a:solidFill>
                  <a:srgbClr val="404040"/>
                </a:solidFill>
                <a:cs typeface="Arial" panose="020B0604020202020204" pitchFamily="34" charset="0"/>
              </a:rPr>
              <a:t>Förklaring: Baseline 2017 är utfall 2017. Baseline 2018 är helårsprognos vid Q2 rapportering om inget annat anges. </a:t>
            </a:r>
          </a:p>
        </p:txBody>
      </p:sp>
    </p:spTree>
    <p:extLst>
      <p:ext uri="{BB962C8B-B14F-4D97-AF65-F5344CB8AC3E}">
        <p14:creationId xmlns:p14="http://schemas.microsoft.com/office/powerpoint/2010/main" val="125483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rotWithShape="1">
          <a:blip r:embed="rId2" cstate="print">
            <a:alphaModFix amt="63000"/>
            <a:extLst>
              <a:ext uri="{28A0092B-C50C-407E-A947-70E740481C1C}">
                <a14:useLocalDpi xmlns:a14="http://schemas.microsoft.com/office/drawing/2010/main" val="0"/>
              </a:ext>
            </a:extLst>
          </a:blip>
          <a:srcRect l="90462" t="57772" r="1067" b="27032"/>
          <a:stretch/>
        </p:blipFill>
        <p:spPr>
          <a:xfrm>
            <a:off x="10004698" y="242852"/>
            <a:ext cx="1801997" cy="2063535"/>
          </a:xfrm>
          <a:prstGeom prst="rect">
            <a:avLst/>
          </a:prstGeom>
          <a:effectLst>
            <a:outerShdw sx="1000" sy="1000" algn="ctr" rotWithShape="0">
              <a:srgbClr val="000000"/>
            </a:outerShdw>
          </a:effectLst>
        </p:spPr>
      </p:pic>
      <p:sp>
        <p:nvSpPr>
          <p:cNvPr id="6" name="Rubrik 1"/>
          <p:cNvSpPr txBox="1">
            <a:spLocks/>
          </p:cNvSpPr>
          <p:nvPr/>
        </p:nvSpPr>
        <p:spPr>
          <a:xfrm>
            <a:off x="515938" y="188903"/>
            <a:ext cx="11160000" cy="559391"/>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5. Verksamhetsplan 2019. </a:t>
            </a:r>
            <a:r>
              <a:rPr lang="sv-SE" sz="1800">
                <a:solidFill>
                  <a:srgbClr val="E20025"/>
                </a:solidFill>
              </a:rPr>
              <a:t>Mål 5: Våra samlade intäkter ökar med 50% under perioden 2016-2019</a:t>
            </a:r>
          </a:p>
        </p:txBody>
      </p:sp>
      <p:sp>
        <p:nvSpPr>
          <p:cNvPr id="11" name="textruta 6"/>
          <p:cNvSpPr txBox="1"/>
          <p:nvPr/>
        </p:nvSpPr>
        <p:spPr>
          <a:xfrm>
            <a:off x="5830942" y="1360262"/>
            <a:ext cx="6040865" cy="1477328"/>
          </a:xfrm>
          <a:prstGeom prst="rect">
            <a:avLst/>
          </a:prstGeom>
          <a:noFill/>
        </p:spPr>
        <p:txBody>
          <a:bodyPr wrap="square" numCol="1" spcCol="180000" rtlCol="0">
            <a:spAutoFit/>
          </a:bodyPr>
          <a:lstStyle/>
          <a:p>
            <a:r>
              <a:rPr lang="sv-SE" sz="900">
                <a:solidFill>
                  <a:srgbClr val="404040"/>
                </a:solidFill>
                <a:cs typeface="Arial" panose="020B0604020202020204" pitchFamily="34" charset="0"/>
              </a:rPr>
              <a:t>Vi fortsätter satsning på regelbundet givande för fria och förutsägbara intäkter, där värvning genom Direktdialog är den största delen, som förstärks med uppskalning av ytterligare metoder. Vi tar fram fler betalkanaler, insamlings- och månadsgivarmetoder för att säkra för framtiden. Vi anpassar vår strategi till minskat katastrofengagemang.</a:t>
            </a:r>
          </a:p>
          <a:p>
            <a:r>
              <a:rPr lang="sv-SE" sz="900">
                <a:solidFill>
                  <a:srgbClr val="404040"/>
                </a:solidFill>
                <a:cs typeface="Arial" panose="020B0604020202020204" pitchFamily="34" charset="0"/>
              </a:rPr>
              <a:t>   Vi utvecklar kontantlös insamling, strategi för Second hand, och vi förankrar modell för att säkra centrala kretsintäkter och kapital. Vi ökar antalet och värdet av långsiktiga företagspartners och stiftelsebidrag med tydliga koncept och målsättningar och proaktiv bearbetning. </a:t>
            </a:r>
          </a:p>
          <a:p>
            <a:r>
              <a:rPr lang="sv-SE" sz="900">
                <a:solidFill>
                  <a:srgbClr val="404040"/>
                </a:solidFill>
                <a:cs typeface="Arial" panose="020B0604020202020204" pitchFamily="34" charset="0"/>
              </a:rPr>
              <a:t>   Vi utvecklar vår webbplats och sjösätter plattform för engagemang och för samverkan under 2019. Vi anpassar kommunikationssätt och fokuserar utifrån målgruppssegmentering. Vi arbetar mer datadrivet med ett helhetsperspektiv på givarna genom att implementera en engagemangsresa. Vi stärker givarlojaliteten genom fokus på återkoppling och transparens, och ny varumärkesplattform som ska öka preferensen att välja Röda Korset.</a:t>
            </a:r>
          </a:p>
        </p:txBody>
      </p:sp>
      <p:sp>
        <p:nvSpPr>
          <p:cNvPr id="12" name="Rektangel 1"/>
          <p:cNvSpPr/>
          <p:nvPr/>
        </p:nvSpPr>
        <p:spPr>
          <a:xfrm>
            <a:off x="515938" y="1394958"/>
            <a:ext cx="5383647" cy="1477328"/>
          </a:xfrm>
          <a:prstGeom prst="rect">
            <a:avLst/>
          </a:prstGeom>
        </p:spPr>
        <p:txBody>
          <a:bodyPr wrap="square">
            <a:spAutoFit/>
          </a:bodyPr>
          <a:lstStyle/>
          <a:p>
            <a:r>
              <a:rPr lang="sv-SE" sz="900" b="1">
                <a:solidFill>
                  <a:schemeClr val="accent1"/>
                </a:solidFill>
                <a:cs typeface="Arial" panose="020B0604020202020204" pitchFamily="34" charset="0"/>
              </a:rPr>
              <a:t>INTERNATIONELLT </a:t>
            </a:r>
            <a:r>
              <a:rPr lang="sv-SE" sz="900">
                <a:solidFill>
                  <a:srgbClr val="404040"/>
                </a:solidFill>
                <a:cs typeface="Arial" panose="020B0604020202020204" pitchFamily="34" charset="0"/>
              </a:rPr>
              <a:t>Ambitionen är att de externa bidragen för internationell verksamhet ska ha ökat med 50% från 2015 till 2020. Under 2019 utgår ökningarna framförallt på ett antagande om tillgång till finansiering på 45 MSEK från Sidas </a:t>
            </a:r>
            <a:r>
              <a:rPr lang="sv-SE" sz="900" err="1">
                <a:solidFill>
                  <a:srgbClr val="404040"/>
                </a:solidFill>
                <a:cs typeface="Arial" panose="020B0604020202020204" pitchFamily="34" charset="0"/>
              </a:rPr>
              <a:t>Landramar</a:t>
            </a:r>
            <a:r>
              <a:rPr lang="sv-SE" sz="900">
                <a:solidFill>
                  <a:srgbClr val="404040"/>
                </a:solidFill>
                <a:cs typeface="Arial" panose="020B0604020202020204" pitchFamily="34" charset="0"/>
              </a:rPr>
              <a:t>, en möjlighet är stöd till långsiktigt arbete i Syrien. Den tidigare planerade finansieringen från Sida CivSam för 2019 flyttas fram till 2020.</a:t>
            </a:r>
          </a:p>
          <a:p>
            <a:endParaRPr lang="sv-SE" sz="900">
              <a:solidFill>
                <a:srgbClr val="0070C0"/>
              </a:solidFill>
              <a:cs typeface="Arial" panose="020B0604020202020204" pitchFamily="34" charset="0"/>
            </a:endParaRPr>
          </a:p>
          <a:p>
            <a:r>
              <a:rPr lang="sv-SE" sz="900" b="1">
                <a:solidFill>
                  <a:schemeClr val="accent1"/>
                </a:solidFill>
                <a:cs typeface="Arial" panose="020B0604020202020204" pitchFamily="34" charset="0"/>
              </a:rPr>
              <a:t>NATIONELLT </a:t>
            </a:r>
            <a:r>
              <a:rPr lang="sv-SE" sz="900">
                <a:solidFill>
                  <a:schemeClr val="tx2">
                    <a:lumMod val="65000"/>
                    <a:lumOff val="35000"/>
                  </a:schemeClr>
                </a:solidFill>
              </a:rPr>
              <a:t>Ambitionen är att nationella verksamheter finansieras genom en stabil sammansättning av externa bidrag från stat, kommun och landsting. Vi stärker och utvecklar dialog med myndigheter som resulterar i långsiktiga finansieringslösningar. Vi utvecklar verksamhetsrapportering av uppnådda effekter för målgrupperna och ökar andelen extern finansiering från myndigheter, företag och stiftelser hos kretsarna. </a:t>
            </a:r>
          </a:p>
        </p:txBody>
      </p:sp>
      <p:sp>
        <p:nvSpPr>
          <p:cNvPr id="13" name="textruta 6"/>
          <p:cNvSpPr txBox="1"/>
          <p:nvPr/>
        </p:nvSpPr>
        <p:spPr>
          <a:xfrm>
            <a:off x="515939" y="840794"/>
            <a:ext cx="11405842" cy="461665"/>
          </a:xfrm>
          <a:prstGeom prst="rect">
            <a:avLst/>
          </a:prstGeom>
          <a:noFill/>
        </p:spPr>
        <p:txBody>
          <a:bodyPr wrap="square" numCol="1" spcCol="180000" rtlCol="0">
            <a:spAutoFit/>
          </a:bodyPr>
          <a:lstStyle/>
          <a:p>
            <a:r>
              <a:rPr lang="sv-SE" sz="1200">
                <a:solidFill>
                  <a:schemeClr val="tx2">
                    <a:lumMod val="65000"/>
                    <a:lumOff val="35000"/>
                  </a:schemeClr>
                </a:solidFill>
              </a:rPr>
              <a:t>Vi fortsätter att öka våra intäkter från både insamling och externa bidrag, Vi strävar att öka förutsägbarhet av intäkterna, ökar andelen fria medel, och reviderar finansieringsstrategin</a:t>
            </a:r>
            <a:r>
              <a:rPr lang="sv-SE" sz="1050">
                <a:solidFill>
                  <a:schemeClr val="tx2">
                    <a:lumMod val="65000"/>
                    <a:lumOff val="35000"/>
                  </a:schemeClr>
                </a:solidFill>
              </a:rPr>
              <a:t>.</a:t>
            </a:r>
            <a:endParaRPr lang="sv-SE" sz="1050">
              <a:cs typeface="Arial" panose="020B0604020202020204" pitchFamily="34" charset="0"/>
            </a:endParaRPr>
          </a:p>
        </p:txBody>
      </p:sp>
      <p:graphicFrame>
        <p:nvGraphicFramePr>
          <p:cNvPr id="9" name="Tabell 4"/>
          <p:cNvGraphicFramePr>
            <a:graphicFrameLocks noGrp="1"/>
          </p:cNvGraphicFramePr>
          <p:nvPr>
            <p:extLst>
              <p:ext uri="{D42A27DB-BD31-4B8C-83A1-F6EECF244321}">
                <p14:modId xmlns:p14="http://schemas.microsoft.com/office/powerpoint/2010/main" val="2457034082"/>
              </p:ext>
            </p:extLst>
          </p:nvPr>
        </p:nvGraphicFramePr>
        <p:xfrm>
          <a:off x="515938" y="2941726"/>
          <a:ext cx="11206911" cy="2571492"/>
        </p:xfrm>
        <a:graphic>
          <a:graphicData uri="http://schemas.openxmlformats.org/drawingml/2006/table">
            <a:tbl>
              <a:tblPr firstRow="1" bandRow="1">
                <a:tableStyleId>{5C22544A-7EE6-4342-B048-85BDC9FD1C3A}</a:tableStyleId>
              </a:tblPr>
              <a:tblGrid>
                <a:gridCol w="3602164">
                  <a:extLst>
                    <a:ext uri="{9D8B030D-6E8A-4147-A177-3AD203B41FA5}">
                      <a16:colId xmlns:a16="http://schemas.microsoft.com/office/drawing/2014/main" val="20000"/>
                    </a:ext>
                  </a:extLst>
                </a:gridCol>
                <a:gridCol w="3648419">
                  <a:extLst>
                    <a:ext uri="{9D8B030D-6E8A-4147-A177-3AD203B41FA5}">
                      <a16:colId xmlns:a16="http://schemas.microsoft.com/office/drawing/2014/main" val="20001"/>
                    </a:ext>
                  </a:extLst>
                </a:gridCol>
                <a:gridCol w="1966175">
                  <a:extLst>
                    <a:ext uri="{9D8B030D-6E8A-4147-A177-3AD203B41FA5}">
                      <a16:colId xmlns:a16="http://schemas.microsoft.com/office/drawing/2014/main" val="1673826040"/>
                    </a:ext>
                  </a:extLst>
                </a:gridCol>
                <a:gridCol w="1990153">
                  <a:extLst>
                    <a:ext uri="{9D8B030D-6E8A-4147-A177-3AD203B41FA5}">
                      <a16:colId xmlns:a16="http://schemas.microsoft.com/office/drawing/2014/main" val="1111276150"/>
                    </a:ext>
                  </a:extLst>
                </a:gridCol>
              </a:tblGrid>
              <a:tr h="260569">
                <a:tc>
                  <a:txBody>
                    <a:bodyPr/>
                    <a:lstStyle/>
                    <a:p>
                      <a:pPr marL="0" algn="l" defTabSz="914400" rtl="0" eaLnBrk="1" fontAlgn="ctr" latinLnBrk="0" hangingPunct="1"/>
                      <a:r>
                        <a:rPr lang="sv-SE" sz="1100">
                          <a:effectLst/>
                        </a:rPr>
                        <a:t>Förväntade resultat</a:t>
                      </a:r>
                      <a:endParaRPr lang="sv-SE" sz="1100" b="1" kern="120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a:solidFill>
                            <a:schemeClr val="lt1"/>
                          </a:solidFill>
                          <a:latin typeface="+mn-lt"/>
                          <a:ea typeface="+mn-ea"/>
                          <a:cs typeface="+mn-cs"/>
                        </a:rPr>
                        <a:t>Indikator</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a:solidFill>
                            <a:schemeClr val="lt1"/>
                          </a:solidFill>
                          <a:latin typeface="+mn-lt"/>
                          <a:ea typeface="+mn-ea"/>
                          <a:cs typeface="+mn-cs"/>
                        </a:rPr>
                        <a:t>Baseline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1100" b="1" kern="1200">
                          <a:solidFill>
                            <a:schemeClr val="lt1"/>
                          </a:solidFill>
                          <a:latin typeface="+mn-lt"/>
                          <a:ea typeface="+mn-ea"/>
                          <a:cs typeface="+mn-cs"/>
                        </a:rPr>
                        <a:t>Indikatormål</a:t>
                      </a:r>
                      <a:r>
                        <a:rPr lang="sv-SE" sz="1100" b="1" kern="1200" baseline="0">
                          <a:solidFill>
                            <a:schemeClr val="lt1"/>
                          </a:solidFill>
                          <a:latin typeface="+mn-lt"/>
                          <a:ea typeface="+mn-ea"/>
                          <a:cs typeface="+mn-cs"/>
                        </a:rPr>
                        <a:t> 2019</a:t>
                      </a:r>
                      <a:endParaRPr lang="sv-SE" sz="1100" b="1" kern="120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245241">
                <a:tc rowSpan="4">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Stabil intäktstillväxt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Insamlade medel  i MSEK</a:t>
                      </a:r>
                      <a:r>
                        <a:rPr lang="sv-SE" sz="900" kern="1200" baseline="0">
                          <a:solidFill>
                            <a:srgbClr val="404040"/>
                          </a:solidFill>
                          <a:latin typeface="+mn-lt"/>
                          <a:ea typeface="+mn-ea"/>
                          <a:cs typeface="Arial" panose="020B0604020202020204" pitchFamily="34" charset="0"/>
                        </a:rPr>
                        <a:t> totalt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900" kern="1200">
                          <a:solidFill>
                            <a:srgbClr val="404040"/>
                          </a:solidFill>
                          <a:latin typeface="+mn-lt"/>
                          <a:ea typeface="+mn-ea"/>
                          <a:cs typeface="Arial" panose="020B0604020202020204" pitchFamily="34" charset="0"/>
                        </a:rPr>
                        <a:t>2017: 369 MSEK</a:t>
                      </a:r>
                    </a:p>
                    <a:p>
                      <a:pPr marL="0" algn="l" defTabSz="914400" rtl="0" eaLnBrk="1" fontAlgn="ctr" latinLnBrk="0" hangingPunct="1"/>
                      <a:r>
                        <a:rPr lang="da-DK" sz="900" kern="1200">
                          <a:solidFill>
                            <a:srgbClr val="404040"/>
                          </a:solidFill>
                          <a:latin typeface="+mn-lt"/>
                          <a:ea typeface="+mn-ea"/>
                          <a:cs typeface="Arial" panose="020B0604020202020204" pitchFamily="34" charset="0"/>
                        </a:rPr>
                        <a:t>2018: 391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410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41695940"/>
                  </a:ext>
                </a:extLst>
              </a:tr>
              <a:tr h="383852">
                <a:tc vMerge="1">
                  <a:txBody>
                    <a:bodyPr/>
                    <a:lstStyle/>
                    <a:p>
                      <a:pPr marL="0" algn="l" defTabSz="914400" rtl="0" eaLnBrk="1" fontAlgn="ctr" latinLnBrk="0" hangingPunct="1"/>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Externa bidrag (INT)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2017: 195</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MSEK</a:t>
                      </a:r>
                    </a:p>
                    <a:p>
                      <a:pPr marL="0" algn="l" defTabSz="914400" rtl="0" eaLnBrk="1" fontAlgn="ctr" latinLnBrk="0" hangingPunct="1"/>
                      <a:r>
                        <a:rPr lang="sv-SE" sz="900" kern="1200">
                          <a:solidFill>
                            <a:srgbClr val="404040"/>
                          </a:solidFill>
                          <a:latin typeface="+mn-lt"/>
                          <a:ea typeface="+mn-ea"/>
                          <a:cs typeface="Arial" panose="020B0604020202020204" pitchFamily="34" charset="0"/>
                        </a:rPr>
                        <a:t>2018:</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244 MSEK</a:t>
                      </a:r>
                      <a:r>
                        <a:rPr lang="sv-SE" sz="900" kern="1200" baseline="0">
                          <a:solidFill>
                            <a:srgbClr val="404040"/>
                          </a:solidFill>
                          <a:latin typeface="+mn-lt"/>
                          <a:ea typeface="+mn-ea"/>
                          <a:cs typeface="Arial" panose="020B0604020202020204" pitchFamily="34" charset="0"/>
                        </a:rPr>
                        <a:t>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244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23558342"/>
                  </a:ext>
                </a:extLst>
              </a:tr>
              <a:tr h="364066">
                <a:tc vMerge="1">
                  <a:txBody>
                    <a:bodyPr/>
                    <a:lstStyle/>
                    <a:p>
                      <a:pPr marL="0" algn="l" defTabSz="914400" rtl="0" eaLnBrk="1" fontAlgn="ctr" latinLnBrk="0" hangingPunct="1"/>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Externa bidrag (NAT)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64 MSEK </a:t>
                      </a:r>
                    </a:p>
                    <a:p>
                      <a:pPr marL="0" algn="l" defTabSz="914400" rtl="0" eaLnBrk="1" fontAlgn="ctr" latinLnBrk="0" hangingPunct="1"/>
                      <a:r>
                        <a:rPr lang="sv-SE" sz="900" kern="1200">
                          <a:solidFill>
                            <a:srgbClr val="404040"/>
                          </a:solidFill>
                          <a:latin typeface="+mn-lt"/>
                          <a:ea typeface="+mn-ea"/>
                          <a:cs typeface="Arial" panose="020B0604020202020204" pitchFamily="34" charset="0"/>
                        </a:rPr>
                        <a:t>2018: 80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88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1174203"/>
                  </a:ext>
                </a:extLst>
              </a:tr>
              <a:tr h="398517">
                <a:tc vMerge="1">
                  <a:txBody>
                    <a:bodyPr/>
                    <a:lstStyle/>
                    <a:p>
                      <a:pPr marL="0" algn="l" defTabSz="914400" rtl="0" eaLnBrk="1" fontAlgn="ctr" latinLnBrk="0" hangingPunct="1"/>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Antal månadsgivare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a:t>
                      </a:r>
                      <a:r>
                        <a:rPr lang="sv-SE" sz="900" kern="1200" baseline="0">
                          <a:solidFill>
                            <a:srgbClr val="404040"/>
                          </a:solidFill>
                          <a:latin typeface="+mn-lt"/>
                          <a:ea typeface="+mn-ea"/>
                          <a:cs typeface="Arial" panose="020B0604020202020204" pitchFamily="34" charset="0"/>
                        </a:rPr>
                        <a:t>89 260</a:t>
                      </a:r>
                      <a:endParaRPr lang="sv-SE" sz="900" kern="1200">
                        <a:solidFill>
                          <a:srgbClr val="404040"/>
                        </a:solidFill>
                        <a:latin typeface="+mn-lt"/>
                        <a:ea typeface="+mn-ea"/>
                        <a:cs typeface="Arial" panose="020B0604020202020204" pitchFamily="34" charset="0"/>
                      </a:endParaRPr>
                    </a:p>
                    <a:p>
                      <a:pPr marL="0" algn="l" defTabSz="914400" rtl="0" eaLnBrk="1" fontAlgn="ctr" latinLnBrk="0" hangingPunct="1"/>
                      <a:r>
                        <a:rPr lang="sv-SE" sz="900" kern="1200">
                          <a:solidFill>
                            <a:srgbClr val="404040"/>
                          </a:solidFill>
                          <a:latin typeface="+mn-lt"/>
                          <a:ea typeface="+mn-ea"/>
                          <a:cs typeface="Arial" panose="020B0604020202020204" pitchFamily="34" charset="0"/>
                        </a:rPr>
                        <a:t>2018: 94</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500</a:t>
                      </a:r>
                      <a:endParaRPr lang="sv-SE" sz="900" kern="1200" baseline="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100</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000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25397857"/>
                  </a:ext>
                </a:extLst>
              </a:tr>
              <a:tr h="398517">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Ökad finansiell flexibilitet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Mängden</a:t>
                      </a:r>
                      <a:r>
                        <a:rPr lang="sv-SE" sz="900" kern="1200" baseline="0">
                          <a:solidFill>
                            <a:srgbClr val="404040"/>
                          </a:solidFill>
                          <a:latin typeface="+mn-lt"/>
                          <a:ea typeface="+mn-ea"/>
                          <a:cs typeface="Arial" panose="020B0604020202020204" pitchFamily="34" charset="0"/>
                        </a:rPr>
                        <a:t> f</a:t>
                      </a:r>
                      <a:r>
                        <a:rPr lang="sv-SE" sz="900" kern="1200">
                          <a:solidFill>
                            <a:srgbClr val="404040"/>
                          </a:solidFill>
                          <a:latin typeface="+mn-lt"/>
                          <a:ea typeface="+mn-ea"/>
                          <a:cs typeface="Arial" panose="020B0604020202020204" pitchFamily="34" charset="0"/>
                        </a:rPr>
                        <a:t>ria</a:t>
                      </a:r>
                      <a:r>
                        <a:rPr lang="sv-SE" sz="900" kern="1200" baseline="0">
                          <a:solidFill>
                            <a:srgbClr val="404040"/>
                          </a:solidFill>
                          <a:latin typeface="+mn-lt"/>
                          <a:ea typeface="+mn-ea"/>
                          <a:cs typeface="Arial" panose="020B0604020202020204" pitchFamily="34" charset="0"/>
                        </a:rPr>
                        <a:t> och fördelningsbara medel i MSEK</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262 MSEK</a:t>
                      </a:r>
                    </a:p>
                    <a:p>
                      <a:pPr marL="0" algn="l" defTabSz="914400" rtl="0" eaLnBrk="1" fontAlgn="ctr" latinLnBrk="0" hangingPunct="1"/>
                      <a:r>
                        <a:rPr lang="sv-SE" sz="900" kern="1200">
                          <a:solidFill>
                            <a:srgbClr val="404040"/>
                          </a:solidFill>
                          <a:latin typeface="+mn-lt"/>
                          <a:ea typeface="+mn-ea"/>
                          <a:cs typeface="Arial" panose="020B0604020202020204" pitchFamily="34" charset="0"/>
                        </a:rPr>
                        <a:t>2018: 280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285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98343345"/>
                  </a:ext>
                </a:extLst>
              </a:tr>
              <a:tr h="398517">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SIK-tal stabiliserat på en konkurrensmässig nivå</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Andel av intäkter som går till insamling och administrationskostnader.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18%</a:t>
                      </a:r>
                      <a:r>
                        <a:rPr lang="sv-SE" sz="900" kern="1200" baseline="0">
                          <a:solidFill>
                            <a:srgbClr val="404040"/>
                          </a:solidFill>
                          <a:latin typeface="+mn-lt"/>
                          <a:ea typeface="+mn-ea"/>
                          <a:cs typeface="Arial" panose="020B0604020202020204" pitchFamily="34" charset="0"/>
                        </a:rPr>
                        <a:t> </a:t>
                      </a:r>
                    </a:p>
                    <a:p>
                      <a:pPr marL="0" algn="l" defTabSz="914400" rtl="0" eaLnBrk="1" fontAlgn="ctr" latinLnBrk="0" hangingPunct="1"/>
                      <a:r>
                        <a:rPr lang="sv-SE" sz="900" kern="1200">
                          <a:solidFill>
                            <a:srgbClr val="404040"/>
                          </a:solidFill>
                          <a:latin typeface="+mn-lt"/>
                          <a:ea typeface="+mn-ea"/>
                          <a:cs typeface="Arial" panose="020B0604020202020204" pitchFamily="34" charset="0"/>
                        </a:rPr>
                        <a:t>2018:</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18%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sv-SE" sz="900" kern="1200">
                          <a:solidFill>
                            <a:srgbClr val="404040"/>
                          </a:solidFill>
                          <a:latin typeface="+mn-lt"/>
                          <a:ea typeface="+mn-ea"/>
                          <a:cs typeface="Arial" panose="020B0604020202020204" pitchFamily="34" charset="0"/>
                        </a:rPr>
                        <a:t>Max</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0" name="textruta 1"/>
          <p:cNvSpPr txBox="1"/>
          <p:nvPr/>
        </p:nvSpPr>
        <p:spPr>
          <a:xfrm>
            <a:off x="499050" y="5972175"/>
            <a:ext cx="8781428" cy="215444"/>
          </a:xfrm>
          <a:prstGeom prst="rect">
            <a:avLst/>
          </a:prstGeom>
          <a:noFill/>
        </p:spPr>
        <p:txBody>
          <a:bodyPr wrap="square" rtlCol="0">
            <a:spAutoFit/>
          </a:bodyPr>
          <a:lstStyle/>
          <a:p>
            <a:r>
              <a:rPr lang="sv-SE" sz="800">
                <a:solidFill>
                  <a:srgbClr val="404040"/>
                </a:solidFill>
                <a:cs typeface="Arial" panose="020B0604020202020204" pitchFamily="34" charset="0"/>
              </a:rPr>
              <a:t>Förklaring: Baseline 2017 är utfall 2017. Baseline 2018 är helårsprognos vid Q2 rapportering om inget annat anges. </a:t>
            </a:r>
          </a:p>
        </p:txBody>
      </p:sp>
    </p:spTree>
    <p:extLst>
      <p:ext uri="{BB962C8B-B14F-4D97-AF65-F5344CB8AC3E}">
        <p14:creationId xmlns:p14="http://schemas.microsoft.com/office/powerpoint/2010/main" val="24147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txBox="1">
            <a:spLocks/>
          </p:cNvSpPr>
          <p:nvPr/>
        </p:nvSpPr>
        <p:spPr>
          <a:xfrm>
            <a:off x="515937" y="468654"/>
            <a:ext cx="11159999" cy="428379"/>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cs typeface="Arial" panose="020B0604020202020204" pitchFamily="34" charset="0"/>
              </a:rPr>
              <a:t>6. Risker.</a:t>
            </a:r>
            <a:r>
              <a:rPr lang="sv-SE" sz="1900">
                <a:solidFill>
                  <a:srgbClr val="404040"/>
                </a:solidFill>
                <a:cs typeface="Arial" panose="020B0604020202020204" pitchFamily="34" charset="0"/>
              </a:rPr>
              <a:t> </a:t>
            </a:r>
            <a:r>
              <a:rPr lang="sv-SE" sz="1900">
                <a:solidFill>
                  <a:srgbClr val="E20025"/>
                </a:solidFill>
              </a:rPr>
              <a:t>De största riskerna kopplade till att nå målen 2019</a:t>
            </a:r>
          </a:p>
        </p:txBody>
      </p:sp>
      <p:sp>
        <p:nvSpPr>
          <p:cNvPr id="8" name="Rektangel 7"/>
          <p:cNvSpPr/>
          <p:nvPr/>
        </p:nvSpPr>
        <p:spPr>
          <a:xfrm>
            <a:off x="7324279" y="1612649"/>
            <a:ext cx="4059876" cy="2111868"/>
          </a:xfrm>
          <a:prstGeom prst="rect">
            <a:avLst/>
          </a:prstGeom>
        </p:spPr>
        <p:txBody>
          <a:bodyPr wrap="square">
            <a:noAutofit/>
          </a:bodyPr>
          <a:lstStyle/>
          <a:p>
            <a:endParaRPr lang="sv-SE" sz="1600">
              <a:latin typeface="Calibri" panose="020F0502020204030204" pitchFamily="34" charset="0"/>
              <a:cs typeface="Arial" panose="020B0604020202020204" pitchFamily="34" charset="0"/>
            </a:endParaRPr>
          </a:p>
        </p:txBody>
      </p:sp>
      <p:graphicFrame>
        <p:nvGraphicFramePr>
          <p:cNvPr id="12" name="Tabell 6"/>
          <p:cNvGraphicFramePr>
            <a:graphicFrameLocks noGrp="1"/>
          </p:cNvGraphicFramePr>
          <p:nvPr>
            <p:extLst>
              <p:ext uri="{D42A27DB-BD31-4B8C-83A1-F6EECF244321}">
                <p14:modId xmlns:p14="http://schemas.microsoft.com/office/powerpoint/2010/main" val="208026807"/>
              </p:ext>
            </p:extLst>
          </p:nvPr>
        </p:nvGraphicFramePr>
        <p:xfrm>
          <a:off x="515938" y="1260557"/>
          <a:ext cx="10873865" cy="3713888"/>
        </p:xfrm>
        <a:graphic>
          <a:graphicData uri="http://schemas.openxmlformats.org/drawingml/2006/table">
            <a:tbl>
              <a:tblPr firstRow="1" bandRow="1">
                <a:tableStyleId>{5C22544A-7EE6-4342-B048-85BDC9FD1C3A}</a:tableStyleId>
              </a:tblPr>
              <a:tblGrid>
                <a:gridCol w="1343056">
                  <a:extLst>
                    <a:ext uri="{9D8B030D-6E8A-4147-A177-3AD203B41FA5}">
                      <a16:colId xmlns:a16="http://schemas.microsoft.com/office/drawing/2014/main" val="20000"/>
                    </a:ext>
                  </a:extLst>
                </a:gridCol>
                <a:gridCol w="3554461">
                  <a:extLst>
                    <a:ext uri="{9D8B030D-6E8A-4147-A177-3AD203B41FA5}">
                      <a16:colId xmlns:a16="http://schemas.microsoft.com/office/drawing/2014/main" val="20001"/>
                    </a:ext>
                  </a:extLst>
                </a:gridCol>
                <a:gridCol w="679972">
                  <a:extLst>
                    <a:ext uri="{9D8B030D-6E8A-4147-A177-3AD203B41FA5}">
                      <a16:colId xmlns:a16="http://schemas.microsoft.com/office/drawing/2014/main" val="2408570027"/>
                    </a:ext>
                  </a:extLst>
                </a:gridCol>
                <a:gridCol w="774651">
                  <a:extLst>
                    <a:ext uri="{9D8B030D-6E8A-4147-A177-3AD203B41FA5}">
                      <a16:colId xmlns:a16="http://schemas.microsoft.com/office/drawing/2014/main" val="4094552343"/>
                    </a:ext>
                  </a:extLst>
                </a:gridCol>
                <a:gridCol w="559470">
                  <a:extLst>
                    <a:ext uri="{9D8B030D-6E8A-4147-A177-3AD203B41FA5}">
                      <a16:colId xmlns:a16="http://schemas.microsoft.com/office/drawing/2014/main" val="2792573036"/>
                    </a:ext>
                  </a:extLst>
                </a:gridCol>
                <a:gridCol w="3962255">
                  <a:extLst>
                    <a:ext uri="{9D8B030D-6E8A-4147-A177-3AD203B41FA5}">
                      <a16:colId xmlns:a16="http://schemas.microsoft.com/office/drawing/2014/main" val="1111276150"/>
                    </a:ext>
                  </a:extLst>
                </a:gridCol>
              </a:tblGrid>
              <a:tr h="386677">
                <a:tc>
                  <a:txBody>
                    <a:bodyPr/>
                    <a:lstStyle/>
                    <a:p>
                      <a:pPr marL="0" algn="l" defTabSz="914400" rtl="0" eaLnBrk="1" fontAlgn="ctr" latinLnBrk="0" hangingPunct="1"/>
                      <a:endParaRPr lang="sv-SE" sz="1100" b="1" kern="1200">
                        <a:solidFill>
                          <a:schemeClr val="lt1"/>
                        </a:solidFill>
                        <a:latin typeface="+mn-lt"/>
                        <a:ea typeface="+mn-ea"/>
                        <a:cs typeface="+mn-cs"/>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900" b="1" kern="1200">
                          <a:solidFill>
                            <a:schemeClr val="lt1"/>
                          </a:solidFill>
                          <a:latin typeface="+mn-lt"/>
                          <a:ea typeface="+mn-ea"/>
                          <a:cs typeface="+mn-cs"/>
                        </a:rPr>
                        <a:t>Risk</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ctr" defTabSz="914400" rtl="0" eaLnBrk="1" fontAlgn="ctr" latinLnBrk="0" hangingPunct="1"/>
                      <a:r>
                        <a:rPr lang="sv-SE" sz="900" b="1" kern="1200">
                          <a:solidFill>
                            <a:schemeClr val="lt1"/>
                          </a:solidFill>
                          <a:latin typeface="+mn-lt"/>
                          <a:ea typeface="+mn-ea"/>
                          <a:cs typeface="+mn-cs"/>
                        </a:rPr>
                        <a:t>Sannolikhet</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ctr" defTabSz="914400" rtl="0" eaLnBrk="1" fontAlgn="ctr" latinLnBrk="0" hangingPunct="1"/>
                      <a:r>
                        <a:rPr lang="sv-SE" sz="900" b="1" kern="1200">
                          <a:solidFill>
                            <a:schemeClr val="lt1"/>
                          </a:solidFill>
                          <a:latin typeface="+mn-lt"/>
                          <a:ea typeface="+mn-ea"/>
                          <a:cs typeface="+mn-cs"/>
                        </a:rPr>
                        <a:t>Konsekvens</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ctr" defTabSz="914400" rtl="0" eaLnBrk="1" fontAlgn="ctr" latinLnBrk="0" hangingPunct="1"/>
                      <a:r>
                        <a:rPr lang="sv-SE" sz="900" b="1" kern="1200">
                          <a:solidFill>
                            <a:schemeClr val="lt1"/>
                          </a:solidFill>
                          <a:latin typeface="+mn-lt"/>
                          <a:ea typeface="+mn-ea"/>
                          <a:cs typeface="+mn-cs"/>
                        </a:rPr>
                        <a:t>Värde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pPr marL="0" algn="l" defTabSz="914400" rtl="0" eaLnBrk="1" fontAlgn="ctr" latinLnBrk="0" hangingPunct="1"/>
                      <a:r>
                        <a:rPr lang="sv-SE" sz="900" b="1" kern="1200">
                          <a:solidFill>
                            <a:schemeClr val="lt1"/>
                          </a:solidFill>
                          <a:latin typeface="+mn-lt"/>
                          <a:ea typeface="+mn-ea"/>
                          <a:cs typeface="+mn-cs"/>
                        </a:rPr>
                        <a:t>Åtgärd</a:t>
                      </a: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340553">
                <a:tc rowSpan="2">
                  <a:txBody>
                    <a:bodyPr/>
                    <a:lstStyle/>
                    <a:p>
                      <a:pPr algn="ctr" rtl="0" fontAlgn="ctr"/>
                      <a:r>
                        <a:rPr lang="sv-SE" sz="900" b="1" kern="1200">
                          <a:solidFill>
                            <a:schemeClr val="tx2">
                              <a:lumMod val="65000"/>
                              <a:lumOff val="35000"/>
                            </a:schemeClr>
                          </a:solidFill>
                          <a:latin typeface="+mn-lt"/>
                          <a:ea typeface="+mn-ea"/>
                          <a:cs typeface="+mn-cs"/>
                        </a:rPr>
                        <a:t>Personal- och säkerhetsrisker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Säkerhetsincidenter för personal och frivilliga.</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3</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5</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15</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Förankra riktlinjer och rutiner, genomföra säkerhetsutbildningar</a:t>
                      </a:r>
                      <a:r>
                        <a:rPr lang="sv-SE" sz="900" kern="1200" noProof="0">
                          <a:solidFill>
                            <a:schemeClr val="tx2">
                              <a:lumMod val="65000"/>
                              <a:lumOff val="35000"/>
                            </a:schemeClr>
                          </a:solidFill>
                          <a:latin typeface="+mn-lt"/>
                          <a:ea typeface="+mn-ea"/>
                          <a:cs typeface="+mn-cs"/>
                        </a:rPr>
                        <a:t>. </a:t>
                      </a:r>
                      <a:endParaRPr lang="sv-SE" sz="900" kern="1200">
                        <a:solidFill>
                          <a:schemeClr val="tx2">
                            <a:lumMod val="65000"/>
                            <a:lumOff val="35000"/>
                          </a:schemeClr>
                        </a:solidFill>
                        <a:latin typeface="+mn-lt"/>
                        <a:ea typeface="+mn-ea"/>
                        <a:cs typeface="+mn-cs"/>
                      </a:endParaRP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23558342"/>
                  </a:ext>
                </a:extLst>
              </a:tr>
              <a:tr h="340553">
                <a:tc vMerge="1">
                  <a:txBody>
                    <a:bodyPr/>
                    <a:lstStyle/>
                    <a:p>
                      <a:pPr algn="ctr" rtl="0" fontAlgn="ctr"/>
                      <a:endParaRPr lang="sv-SE" sz="1200" b="0" i="1" u="none" strike="noStrike">
                        <a:solidFill>
                          <a:srgbClr val="404040"/>
                        </a:solidFill>
                        <a:effectLst/>
                        <a:latin typeface="Futura PT Book" panose="020B0502020204020303"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Den tillväxtstrategi och ambitionshöjning som finns i organisationen ställer höga krav tjänstepersonsorganisationen. Detta förstärks av att vissa rutiner, system och rutiner inte är fullt på plats.  Risk finns för ohälsa och hög personalomsättning. </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16</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Gränsdragning och prioritering i samarbete mellan avdelningar samt löpande avstämningar.</a:t>
                      </a:r>
                      <a:endParaRPr lang="sv-SE" sz="900" kern="1200" noProof="0">
                        <a:solidFill>
                          <a:schemeClr val="tx2">
                            <a:lumMod val="65000"/>
                            <a:lumOff val="35000"/>
                          </a:schemeClr>
                        </a:solidFill>
                        <a:latin typeface="+mn-lt"/>
                        <a:ea typeface="+mn-ea"/>
                        <a:cs typeface="+mn-cs"/>
                      </a:endParaRPr>
                    </a:p>
                    <a:p>
                      <a:pPr marL="0" marR="0" lvl="0" indent="0" algn="l" defTabSz="457200" rtl="0" eaLnBrk="1" fontAlgn="ctr" latinLnBrk="0" hangingPunct="1">
                        <a:lnSpc>
                          <a:spcPct val="100000"/>
                        </a:lnSpc>
                        <a:spcBef>
                          <a:spcPts val="0"/>
                        </a:spcBef>
                        <a:spcAft>
                          <a:spcPts val="0"/>
                        </a:spcAft>
                        <a:buClrTx/>
                        <a:buSzTx/>
                        <a:buFontTx/>
                        <a:buNone/>
                        <a:tabLst/>
                        <a:defRPr/>
                      </a:pPr>
                      <a:endParaRPr lang="sv-SE" sz="900" kern="1200">
                        <a:solidFill>
                          <a:schemeClr val="tx2">
                            <a:lumMod val="65000"/>
                            <a:lumOff val="35000"/>
                          </a:schemeClr>
                        </a:solidFill>
                        <a:latin typeface="+mn-lt"/>
                        <a:ea typeface="+mn-ea"/>
                        <a:cs typeface="+mn-cs"/>
                      </a:endParaRP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5421197"/>
                  </a:ext>
                </a:extLst>
              </a:tr>
              <a:tr h="343835">
                <a:tc rowSpan="3">
                  <a:txBody>
                    <a:bodyPr/>
                    <a:lstStyle/>
                    <a:p>
                      <a:pPr algn="ctr" rtl="0" fontAlgn="ctr"/>
                      <a:r>
                        <a:rPr lang="sv-SE" sz="900" b="1" kern="1200">
                          <a:solidFill>
                            <a:schemeClr val="tx2">
                              <a:lumMod val="65000"/>
                              <a:lumOff val="35000"/>
                            </a:schemeClr>
                          </a:solidFill>
                          <a:latin typeface="+mn-lt"/>
                          <a:ea typeface="+mn-ea"/>
                          <a:cs typeface="+mn-cs"/>
                        </a:rPr>
                        <a:t>Verksamhetsrisker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noProof="0">
                          <a:solidFill>
                            <a:schemeClr val="tx2">
                              <a:lumMod val="65000"/>
                              <a:lumOff val="35000"/>
                            </a:schemeClr>
                          </a:solidFill>
                          <a:latin typeface="+mn-lt"/>
                          <a:ea typeface="+mn-ea"/>
                          <a:cs typeface="+mn-cs"/>
                        </a:rPr>
                        <a:t>Nya digitala stödsystem kan inte leverera den funktionalitet som krävs eller blir kraftigt försenade. </a:t>
                      </a:r>
                      <a:endParaRPr lang="sv-SE" sz="900" kern="1200">
                        <a:solidFill>
                          <a:schemeClr val="tx2">
                            <a:lumMod val="65000"/>
                            <a:lumOff val="35000"/>
                          </a:schemeClr>
                        </a:solidFill>
                        <a:latin typeface="+mn-lt"/>
                        <a:ea typeface="+mn-ea"/>
                        <a:cs typeface="+mn-cs"/>
                      </a:endParaRP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16</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noProof="0">
                          <a:solidFill>
                            <a:schemeClr val="tx2">
                              <a:lumMod val="65000"/>
                              <a:lumOff val="35000"/>
                            </a:schemeClr>
                          </a:solidFill>
                          <a:latin typeface="+mn-lt"/>
                          <a:ea typeface="+mn-ea"/>
                          <a:cs typeface="+mn-cs"/>
                        </a:rPr>
                        <a:t>Analys av digitala behov genomförs under 2018 för att insatser ska kunna genomföras 2019.  Samordning och prioritering görs i IT styrningsrådet.</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9256934"/>
                  </a:ext>
                </a:extLst>
              </a:tr>
              <a:tr h="343835">
                <a:tc vMerge="1">
                  <a:txBody>
                    <a:bodyPr/>
                    <a:lstStyle/>
                    <a:p>
                      <a:endParaRPr lang="sv-SE"/>
                    </a:p>
                  </a:txBody>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noProof="0">
                          <a:solidFill>
                            <a:schemeClr val="tx2">
                              <a:lumMod val="65000"/>
                              <a:lumOff val="35000"/>
                            </a:schemeClr>
                          </a:solidFill>
                          <a:latin typeface="+mn-lt"/>
                          <a:ea typeface="+mn-ea"/>
                          <a:cs typeface="+mn-cs"/>
                        </a:rPr>
                        <a:t>Svenska Röda Korset saknar legitimitet i särskilda områden och därmed förmåga att starta verksamhet.</a:t>
                      </a:r>
                      <a:endParaRPr lang="sv-SE" sz="900" kern="1200">
                        <a:solidFill>
                          <a:schemeClr val="tx2">
                            <a:lumMod val="65000"/>
                            <a:lumOff val="35000"/>
                          </a:schemeClr>
                        </a:solidFill>
                        <a:latin typeface="+mn-lt"/>
                        <a:ea typeface="+mn-ea"/>
                        <a:cs typeface="+mn-cs"/>
                      </a:endParaRP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16</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noProof="0">
                          <a:solidFill>
                            <a:schemeClr val="tx2">
                              <a:lumMod val="65000"/>
                              <a:lumOff val="35000"/>
                            </a:schemeClr>
                          </a:solidFill>
                          <a:latin typeface="+mn-lt"/>
                          <a:ea typeface="+mn-ea"/>
                          <a:cs typeface="+mn-cs"/>
                        </a:rPr>
                        <a:t>Fortsätta stärka och systematisera arbetet med kapacitet och närvaro. Etablera lokala samarbeten med offentliga och andra aktörer.</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3173286"/>
                  </a:ext>
                </a:extLst>
              </a:tr>
              <a:tr h="343835">
                <a:tc vMerge="1">
                  <a:txBody>
                    <a:bodyPr/>
                    <a:lstStyle/>
                    <a:p>
                      <a:pPr algn="l" rtl="0" fontAlgn="ctr"/>
                      <a:endParaRPr lang="sv-SE" sz="1200" b="1"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Svenska Röda</a:t>
                      </a:r>
                      <a:r>
                        <a:rPr lang="sv-SE" sz="900" kern="1200" baseline="0">
                          <a:solidFill>
                            <a:schemeClr val="tx2">
                              <a:lumMod val="65000"/>
                              <a:lumOff val="35000"/>
                            </a:schemeClr>
                          </a:solidFill>
                          <a:latin typeface="+mn-lt"/>
                          <a:ea typeface="+mn-ea"/>
                          <a:cs typeface="+mn-cs"/>
                        </a:rPr>
                        <a:t> </a:t>
                      </a:r>
                      <a:r>
                        <a:rPr lang="sv-SE" sz="900" kern="1200">
                          <a:solidFill>
                            <a:schemeClr val="tx2">
                              <a:lumMod val="65000"/>
                              <a:lumOff val="35000"/>
                            </a:schemeClr>
                          </a:solidFill>
                          <a:latin typeface="+mn-lt"/>
                          <a:ea typeface="+mn-ea"/>
                          <a:cs typeface="+mn-cs"/>
                        </a:rPr>
                        <a:t>Korsets insatser blir inte genomförda p.g.a. sena utbetalningar från givare.</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16</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Dialog pågår löpande med givare om vikten att påskynda processer. Svenska Röda Korset förskotterar även medel när det är möjligt.  </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16952442"/>
                  </a:ext>
                </a:extLst>
              </a:tr>
              <a:tr h="340553">
                <a:tc rowSpan="3">
                  <a:txBody>
                    <a:bodyPr/>
                    <a:lstStyle/>
                    <a:p>
                      <a:pPr marL="0" marR="0" lvl="0" indent="0" algn="ctr" defTabSz="685783" rtl="0" eaLnBrk="1" fontAlgn="ctr" latinLnBrk="0" hangingPunct="1">
                        <a:lnSpc>
                          <a:spcPct val="100000"/>
                        </a:lnSpc>
                        <a:spcBef>
                          <a:spcPts val="0"/>
                        </a:spcBef>
                        <a:spcAft>
                          <a:spcPts val="0"/>
                        </a:spcAft>
                        <a:buClrTx/>
                        <a:buSzTx/>
                        <a:buFontTx/>
                        <a:buNone/>
                        <a:tabLst/>
                        <a:defRPr/>
                      </a:pPr>
                      <a:r>
                        <a:rPr lang="sv-SE" sz="900" b="1" kern="1200">
                          <a:solidFill>
                            <a:schemeClr val="tx2">
                              <a:lumMod val="65000"/>
                              <a:lumOff val="35000"/>
                            </a:schemeClr>
                          </a:solidFill>
                          <a:latin typeface="+mn-lt"/>
                          <a:ea typeface="+mn-ea"/>
                          <a:cs typeface="+mn-cs"/>
                        </a:rPr>
                        <a:t>Förtroenderisker &amp; intäktsrisker </a:t>
                      </a:r>
                    </a:p>
                    <a:p>
                      <a:pPr algn="ctr" rtl="0" fontAlgn="ctr"/>
                      <a:endParaRPr lang="sv-SE" sz="900" b="1" kern="1200">
                        <a:solidFill>
                          <a:schemeClr val="tx2">
                            <a:lumMod val="65000"/>
                            <a:lumOff val="35000"/>
                          </a:schemeClr>
                        </a:solidFill>
                        <a:latin typeface="+mn-lt"/>
                        <a:ea typeface="+mn-ea"/>
                        <a:cs typeface="+mn-cs"/>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Uppfattningen skadas av mediala incidenter med påverkan på uppfattning och givarvilja. </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3</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12</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Enträget gott förberedda, proaktivt arbete  för att bemöta dessa</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5985676"/>
                  </a:ext>
                </a:extLst>
              </a:tr>
              <a:tr h="340553">
                <a:tc vMerge="1">
                  <a:txBody>
                    <a:bodyPr/>
                    <a:lstStyle/>
                    <a:p>
                      <a:pPr algn="ctr" rtl="0" fontAlgn="ctr"/>
                      <a:endParaRPr lang="sv-SE" sz="1200" b="0" i="1" u="none" strike="noStrike">
                        <a:solidFill>
                          <a:schemeClr val="tx1"/>
                        </a:solidFill>
                        <a:effectLst/>
                        <a:latin typeface="Futura PT Book" panose="020B0502020204020303"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Ekonomiska oegentligheter hos kretsar eller brott mot uppförandekod som påverkar varumärkesuppfattningen.</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3</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12</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Förbättra utbildning och stöd till kretskassörer och kretsrevisorer. </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9053161"/>
                  </a:ext>
                </a:extLst>
              </a:tr>
              <a:tr h="715882">
                <a:tc vMerge="1">
                  <a:txBody>
                    <a:bodyPr/>
                    <a:lstStyle/>
                    <a:p>
                      <a:pPr algn="ctr" rtl="0" fontAlgn="ctr"/>
                      <a:endParaRPr lang="sv-SE" sz="1200" b="1" i="0" u="none" strike="noStrike">
                        <a:solidFill>
                          <a:srgbClr val="40404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Intäktsbudgeten är upplagd på hög risknivå från början och är dessutom sårbar för viljan att bidra till Svenska Röda Korset hos allmänheten samt utfall av akuta händelser.</a:t>
                      </a:r>
                    </a:p>
                  </a:txBody>
                  <a:tcPr marL="10800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3</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4</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12</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Externt: Öka transparens och visa effekten av vårt arbete, fortsatt satsning på Svenska Röda Korsets ”brandbuilding”</a:t>
                      </a:r>
                    </a:p>
                    <a:p>
                      <a:pPr marL="0" marR="0" lvl="0" indent="0" algn="l" defTabSz="457200" rtl="0" eaLnBrk="1" fontAlgn="ctr" latinLnBrk="0" hangingPunct="1">
                        <a:lnSpc>
                          <a:spcPct val="100000"/>
                        </a:lnSpc>
                        <a:spcBef>
                          <a:spcPts val="0"/>
                        </a:spcBef>
                        <a:spcAft>
                          <a:spcPts val="0"/>
                        </a:spcAft>
                        <a:buClrTx/>
                        <a:buSzTx/>
                        <a:buFontTx/>
                        <a:buNone/>
                        <a:tabLst/>
                        <a:defRPr/>
                      </a:pPr>
                      <a:r>
                        <a:rPr lang="sv-SE" sz="900" kern="1200">
                          <a:solidFill>
                            <a:schemeClr val="tx2">
                              <a:lumMod val="65000"/>
                              <a:lumOff val="35000"/>
                            </a:schemeClr>
                          </a:solidFill>
                          <a:latin typeface="+mn-lt"/>
                          <a:ea typeface="+mn-ea"/>
                          <a:cs typeface="+mn-cs"/>
                        </a:rPr>
                        <a:t>Internt: Planerad skalbarhet och vilja att kalibrera verksamheter utifrån intäktsprognos under årets gång.</a:t>
                      </a:r>
                    </a:p>
                  </a:txBody>
                  <a:tcPr marL="91439" marR="91439" marT="17991" marB="1799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1709281"/>
                  </a:ext>
                </a:extLst>
              </a:tr>
            </a:tbl>
          </a:graphicData>
        </a:graphic>
      </p:graphicFrame>
      <p:sp>
        <p:nvSpPr>
          <p:cNvPr id="13" name="textruta 1"/>
          <p:cNvSpPr txBox="1"/>
          <p:nvPr/>
        </p:nvSpPr>
        <p:spPr>
          <a:xfrm>
            <a:off x="736605" y="5977409"/>
            <a:ext cx="8621510" cy="230832"/>
          </a:xfrm>
          <a:prstGeom prst="rect">
            <a:avLst/>
          </a:prstGeom>
          <a:noFill/>
        </p:spPr>
        <p:txBody>
          <a:bodyPr wrap="square" rtlCol="0">
            <a:spAutoFit/>
          </a:bodyPr>
          <a:lstStyle/>
          <a:p>
            <a:r>
              <a:rPr lang="sv-SE" sz="900">
                <a:solidFill>
                  <a:schemeClr val="tx2">
                    <a:lumMod val="65000"/>
                    <a:lumOff val="35000"/>
                  </a:schemeClr>
                </a:solidFill>
              </a:rPr>
              <a:t>Förklaring: Riskbedömningen görs i perspektiven sannolikhet och konsekvens i skalan 1-5 vilket multiplicerat kan ge ett högsta riskvärde på 25.</a:t>
            </a:r>
          </a:p>
        </p:txBody>
      </p:sp>
    </p:spTree>
    <p:extLst>
      <p:ext uri="{BB962C8B-B14F-4D97-AF65-F5344CB8AC3E}">
        <p14:creationId xmlns:p14="http://schemas.microsoft.com/office/powerpoint/2010/main" val="179376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515938" y="1289461"/>
            <a:ext cx="4948597" cy="4338873"/>
          </a:xfrm>
          <a:prstGeom prst="rect">
            <a:avLst/>
          </a:prstGeom>
        </p:spPr>
        <p:txBody>
          <a:bodyPr wrap="square">
            <a:noAutofit/>
          </a:bodyPr>
          <a:lstStyle/>
          <a:p>
            <a:r>
              <a:rPr lang="sv-SE" sz="1200" b="1">
                <a:solidFill>
                  <a:srgbClr val="404040"/>
                </a:solidFill>
                <a:latin typeface="+mj-lt"/>
                <a:cs typeface="Arial" panose="020B0604020202020204" pitchFamily="34" charset="0"/>
              </a:rPr>
              <a:t>Föränderlig omvärld påverkar tillväxt</a:t>
            </a:r>
          </a:p>
          <a:p>
            <a:pPr>
              <a:spcBef>
                <a:spcPts val="300"/>
              </a:spcBef>
            </a:pPr>
            <a:r>
              <a:rPr lang="sv-SE" sz="900">
                <a:solidFill>
                  <a:schemeClr val="tx2">
                    <a:lumMod val="75000"/>
                    <a:lumOff val="25000"/>
                  </a:schemeClr>
                </a:solidFill>
                <a:cs typeface="Arial" panose="020B0604020202020204" pitchFamily="34" charset="0"/>
              </a:rPr>
              <a:t>Svenska Röda Korsets verksamheten ska finansieras med intäkter från insamling, försäljning, externa bidrag samt avkastning på kapital. För att kunna nå ambitionsnivån i den humanitära strategin och göra mer nytta för de mest utsatta behöver intäkterna öka.</a:t>
            </a:r>
          </a:p>
          <a:p>
            <a:pPr>
              <a:spcBef>
                <a:spcPts val="300"/>
              </a:spcBef>
            </a:pPr>
            <a:r>
              <a:rPr lang="sv-SE" sz="900">
                <a:solidFill>
                  <a:schemeClr val="tx2">
                    <a:lumMod val="75000"/>
                    <a:lumOff val="25000"/>
                  </a:schemeClr>
                </a:solidFill>
                <a:cs typeface="Arial" panose="020B0604020202020204" pitchFamily="34" charset="0"/>
              </a:rPr>
              <a:t>Finansieringsstrategin indikerade hur intäkterna skulle kunna öka med 50 % under perioden 2016-2019. Utfallet har varit positivt men med en lägre tillväxttakt än vad strategin indikerade. Förväntningarna på 2019 är snarare en konsolidering med en måttlig ökning av intäktsnivå, där organisationen kraftsamlar och startar med de förändringar som förslaget till Framtid 2020 och Strategi 2023 kommer att innebära. Satsningarna inom insamling (bl.a. månadsgivare) fortsätter och förväntningar finns att externa offentliga bidrag ökar både nationellt och internationellt. Tillväxten driver kostnader eftersom utveckling också kräver nya investeringar och satsningar. Vi ser att förväntningarna och planeringen framåt måste baseras på en mindre riskfylld intäktsnivå än tidigare.</a:t>
            </a:r>
          </a:p>
          <a:p>
            <a:pPr>
              <a:spcBef>
                <a:spcPts val="900"/>
              </a:spcBef>
            </a:pPr>
            <a:r>
              <a:rPr lang="sv-SE" sz="1200" b="1">
                <a:solidFill>
                  <a:srgbClr val="404040"/>
                </a:solidFill>
                <a:latin typeface="+mj-lt"/>
                <a:cs typeface="Arial" panose="020B0604020202020204" pitchFamily="34" charset="0"/>
              </a:rPr>
              <a:t>Ökad kapacitet att agera i kris </a:t>
            </a:r>
          </a:p>
          <a:p>
            <a:pPr>
              <a:spcBef>
                <a:spcPts val="300"/>
              </a:spcBef>
            </a:pPr>
            <a:r>
              <a:rPr lang="sv-SE" sz="900">
                <a:solidFill>
                  <a:schemeClr val="tx2">
                    <a:lumMod val="75000"/>
                    <a:lumOff val="25000"/>
                  </a:schemeClr>
                </a:solidFill>
                <a:cs typeface="Arial" panose="020B0604020202020204" pitchFamily="34" charset="0"/>
              </a:rPr>
              <a:t>Den strategiska inriktningen pekar mot ett tydligt behov av en förflyttning inom både den nationella och den internationella verksamheten avseende vår förmåga att agera i kris. Satsningarna de närmsta åren kommer att vägas mot ambitionen att öka kapaciteten att agera i kris. En förändrad finansieringsbild med nya stora givare som EU och Sida Landsramar driver bilaterala samarbeten och mer egen verksamhet. Det innebär bland annat att vi kommer att starta fler bilaterala samarbeten i vår internationella verksamhet och satsa resurser på att utveckla bättre metoder för dessa. </a:t>
            </a:r>
          </a:p>
          <a:p>
            <a:pPr>
              <a:spcBef>
                <a:spcPts val="300"/>
              </a:spcBef>
            </a:pPr>
            <a:r>
              <a:rPr lang="sv-SE" sz="900">
                <a:solidFill>
                  <a:schemeClr val="tx2">
                    <a:lumMod val="75000"/>
                    <a:lumOff val="25000"/>
                  </a:schemeClr>
                </a:solidFill>
                <a:cs typeface="Arial" panose="020B0604020202020204" pitchFamily="34" charset="0"/>
              </a:rPr>
              <a:t>Vi fortsätter</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på</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att</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stärka</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beredskapen</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lokalt</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regionalt</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och</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nationellt samt öka antalet</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första</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hjälpen-grupper</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på</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prioriterade</a:t>
            </a:r>
            <a:r>
              <a:rPr lang="en-US" sz="900">
                <a:solidFill>
                  <a:schemeClr val="tx2">
                    <a:lumMod val="75000"/>
                    <a:lumOff val="25000"/>
                  </a:schemeClr>
                </a:solidFill>
                <a:cs typeface="Arial" panose="020B0604020202020204" pitchFamily="34" charset="0"/>
              </a:rPr>
              <a:t> </a:t>
            </a:r>
            <a:r>
              <a:rPr lang="sv-SE" sz="900">
                <a:solidFill>
                  <a:schemeClr val="tx2">
                    <a:lumMod val="75000"/>
                    <a:lumOff val="25000"/>
                  </a:schemeClr>
                </a:solidFill>
                <a:cs typeface="Arial" panose="020B0604020202020204" pitchFamily="34" charset="0"/>
              </a:rPr>
              <a:t>platser. Denna förflyttning kommer delvis möjliggöras genom omprioritering av befintlig resurser. </a:t>
            </a:r>
          </a:p>
          <a:p>
            <a:pPr>
              <a:spcBef>
                <a:spcPts val="300"/>
              </a:spcBef>
            </a:pPr>
            <a:endParaRPr lang="sv-SE" sz="900">
              <a:solidFill>
                <a:schemeClr val="tx2">
                  <a:lumMod val="75000"/>
                  <a:lumOff val="25000"/>
                </a:schemeClr>
              </a:solidFill>
              <a:cs typeface="Arial" panose="020B0604020202020204" pitchFamily="34" charset="0"/>
            </a:endParaRPr>
          </a:p>
        </p:txBody>
      </p:sp>
      <p:sp>
        <p:nvSpPr>
          <p:cNvPr id="7" name="Rubrik 1"/>
          <p:cNvSpPr txBox="1">
            <a:spLocks/>
          </p:cNvSpPr>
          <p:nvPr/>
        </p:nvSpPr>
        <p:spPr>
          <a:xfrm>
            <a:off x="515937" y="509598"/>
            <a:ext cx="11160000" cy="428379"/>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7.1 Budget. </a:t>
            </a:r>
            <a:r>
              <a:rPr lang="sv-SE" sz="1800">
                <a:solidFill>
                  <a:srgbClr val="E20025"/>
                </a:solidFill>
              </a:rPr>
              <a:t>Ekonomiska förutsättningar</a:t>
            </a:r>
          </a:p>
        </p:txBody>
      </p:sp>
      <p:sp>
        <p:nvSpPr>
          <p:cNvPr id="8" name="Rektangel 7"/>
          <p:cNvSpPr/>
          <p:nvPr/>
        </p:nvSpPr>
        <p:spPr>
          <a:xfrm>
            <a:off x="7324279" y="1612649"/>
            <a:ext cx="4059876" cy="2111868"/>
          </a:xfrm>
          <a:prstGeom prst="rect">
            <a:avLst/>
          </a:prstGeom>
        </p:spPr>
        <p:txBody>
          <a:bodyPr wrap="square">
            <a:noAutofit/>
          </a:bodyPr>
          <a:lstStyle/>
          <a:p>
            <a:endParaRPr lang="sv-SE" sz="1600">
              <a:latin typeface="Calibri" panose="020F0502020204030204" pitchFamily="34" charset="0"/>
              <a:cs typeface="Arial" panose="020B0604020202020204" pitchFamily="34" charset="0"/>
            </a:endParaRPr>
          </a:p>
        </p:txBody>
      </p:sp>
      <p:grpSp>
        <p:nvGrpSpPr>
          <p:cNvPr id="3" name="Grupp 2"/>
          <p:cNvGrpSpPr/>
          <p:nvPr/>
        </p:nvGrpSpPr>
        <p:grpSpPr>
          <a:xfrm>
            <a:off x="5676005" y="1820700"/>
            <a:ext cx="1412552" cy="3807634"/>
            <a:chOff x="5344231" y="1108077"/>
            <a:chExt cx="1950316" cy="4560946"/>
          </a:xfrm>
          <a:effectLst>
            <a:outerShdw blurRad="469900" dist="1092200" dir="6240000" sx="45000" sy="45000" algn="ctr" rotWithShape="0">
              <a:srgbClr val="000000">
                <a:alpha val="95000"/>
              </a:srgbClr>
            </a:outerShdw>
          </a:effectLst>
        </p:grpSpPr>
        <p:pic>
          <p:nvPicPr>
            <p:cNvPr id="20" name="Bildobjekt 19"/>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514844" y="3748654"/>
              <a:ext cx="1676975" cy="1920369"/>
            </a:xfrm>
            <a:prstGeom prst="rect">
              <a:avLst/>
            </a:prstGeom>
          </p:spPr>
        </p:pic>
        <p:pic>
          <p:nvPicPr>
            <p:cNvPr id="23" name="Bildobjekt 22"/>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547431" y="2468880"/>
              <a:ext cx="1747116" cy="2000690"/>
            </a:xfrm>
            <a:prstGeom prst="rect">
              <a:avLst/>
            </a:prstGeom>
          </p:spPr>
        </p:pic>
        <p:pic>
          <p:nvPicPr>
            <p:cNvPr id="9" name="Bildobjekt 8"/>
            <p:cNvPicPr>
              <a:picLocks noChangeAspect="1"/>
            </p:cNvPicPr>
            <p:nvPr/>
          </p:nvPicPr>
          <p:blipFill rotWithShape="1">
            <a:blip r:embed="rId2" cstate="print">
              <a:extLst>
                <a:ext uri="{28A0092B-C50C-407E-A947-70E740481C1C}">
                  <a14:useLocalDpi xmlns:a14="http://schemas.microsoft.com/office/drawing/2010/main" val="0"/>
                </a:ext>
              </a:extLst>
            </a:blip>
            <a:srcRect l="90462" t="57772" r="1067" b="27032"/>
            <a:stretch/>
          </p:blipFill>
          <p:spPr>
            <a:xfrm>
              <a:off x="5344231" y="1108077"/>
              <a:ext cx="1747116" cy="2000690"/>
            </a:xfrm>
            <a:prstGeom prst="rect">
              <a:avLst/>
            </a:prstGeom>
          </p:spPr>
        </p:pic>
      </p:grpSp>
      <p:sp>
        <p:nvSpPr>
          <p:cNvPr id="10" name="Rektangel 3"/>
          <p:cNvSpPr/>
          <p:nvPr/>
        </p:nvSpPr>
        <p:spPr>
          <a:xfrm>
            <a:off x="7246544" y="1932453"/>
            <a:ext cx="4295598" cy="3785652"/>
          </a:xfrm>
          <a:prstGeom prst="rect">
            <a:avLst/>
          </a:prstGeom>
        </p:spPr>
        <p:txBody>
          <a:bodyPr wrap="square">
            <a:spAutoFit/>
          </a:bodyPr>
          <a:lstStyle/>
          <a:p>
            <a:pPr>
              <a:spcBef>
                <a:spcPts val="900"/>
              </a:spcBef>
            </a:pPr>
            <a:r>
              <a:rPr lang="sv-SE" sz="1200" b="1">
                <a:solidFill>
                  <a:schemeClr val="tx2">
                    <a:lumMod val="75000"/>
                    <a:lumOff val="25000"/>
                  </a:schemeClr>
                </a:solidFill>
                <a:latin typeface="+mj-lt"/>
                <a:cs typeface="Arial" panose="020B0604020202020204" pitchFamily="34" charset="0"/>
              </a:rPr>
              <a:t>Effektiv insamling och administration </a:t>
            </a:r>
          </a:p>
          <a:p>
            <a:r>
              <a:rPr lang="sv-SE" sz="900">
                <a:solidFill>
                  <a:schemeClr val="tx2">
                    <a:lumMod val="75000"/>
                    <a:lumOff val="25000"/>
                  </a:schemeClr>
                </a:solidFill>
                <a:cs typeface="Arial" panose="020B0604020202020204" pitchFamily="34" charset="0"/>
              </a:rPr>
              <a:t>En effektiv insamling och administration är en grundförutsättning för Svenska Röda Korset, både utifrån kostnadseffektivitet och förtroende. De senaste årens framgångsrika satsning på ökad insamling har medfört ökade insamlingskostnader och fått som konsekvens att SIK-talet legat på en förhöjd nivå. SIK-talet är insamlingsbranschens jämförelsetal och ett mått på hur stor del av organisationens intäkter som inte används för att täcka ändamålskostnader. </a:t>
            </a:r>
          </a:p>
          <a:p>
            <a:endParaRPr lang="sv-SE" sz="900">
              <a:solidFill>
                <a:schemeClr val="tx2">
                  <a:lumMod val="75000"/>
                  <a:lumOff val="25000"/>
                </a:schemeClr>
              </a:solidFill>
              <a:cs typeface="Arial" panose="020B0604020202020204" pitchFamily="34" charset="0"/>
            </a:endParaRPr>
          </a:p>
          <a:p>
            <a:r>
              <a:rPr lang="sv-SE" sz="900">
                <a:solidFill>
                  <a:schemeClr val="tx2">
                    <a:lumMod val="75000"/>
                    <a:lumOff val="25000"/>
                  </a:schemeClr>
                </a:solidFill>
                <a:cs typeface="Arial" panose="020B0604020202020204" pitchFamily="34" charset="0"/>
              </a:rPr>
              <a:t>En viktig ekonomisk förutsättning är att vi når ambitionen om ökade intäkter samtidigt som vi håller en rimlig nivå avseende den andel intäkter som används för investeringar i resursmobilisering. En annan viktig förutsättning är att effektivisera verksamheter och processer för att minska kostnaden för stödfunktionerna. Det krävs ökad anpassning och harmonisering av processer för att de ska bli mer kostnadseffektiva. Genom effektivisering kan utrymme frigöras för att ge kretsarna mer stöd för att de i sin tur ska kunna bidra till den förflyttning som den humanitära strategin anger. </a:t>
            </a:r>
          </a:p>
          <a:p>
            <a:endParaRPr lang="sv-SE" sz="900">
              <a:solidFill>
                <a:schemeClr val="tx2">
                  <a:lumMod val="75000"/>
                  <a:lumOff val="25000"/>
                </a:schemeClr>
              </a:solidFill>
              <a:cs typeface="Arial" panose="020B0604020202020204" pitchFamily="34" charset="0"/>
            </a:endParaRPr>
          </a:p>
          <a:p>
            <a:pPr fontAlgn="ctr"/>
            <a:r>
              <a:rPr lang="sv-SE" sz="1200" b="1">
                <a:solidFill>
                  <a:schemeClr val="tx2">
                    <a:lumMod val="75000"/>
                    <a:lumOff val="25000"/>
                  </a:schemeClr>
                </a:solidFill>
                <a:latin typeface="+mj-lt"/>
                <a:cs typeface="Arial" panose="020B0604020202020204" pitchFamily="34" charset="0"/>
              </a:rPr>
              <a:t>Digitalisering</a:t>
            </a:r>
          </a:p>
          <a:p>
            <a:pPr fontAlgn="ctr"/>
            <a:r>
              <a:rPr lang="sv-SE" sz="900">
                <a:solidFill>
                  <a:schemeClr val="tx2">
                    <a:lumMod val="75000"/>
                    <a:lumOff val="25000"/>
                  </a:schemeClr>
                </a:solidFill>
                <a:cs typeface="Arial" panose="020B0604020202020204" pitchFamily="34" charset="0"/>
              </a:rPr>
              <a:t>Digitalisering är en förutsättning för att bedriva såväl effektiv verksamhet som resursmobilisering och administration. Under året har ambitionsnivån avseende IT- och digitaliseringssatsningar ökat och den satsningen behöver fortsätta de närmsta åren. Att lyckas med detta de kommande åren är en mycket kritisk framgångsfaktor för att nå vår långsiktiga målbild. Prioritering mellan verksamhet och IT utvecklingskostnader kommer att behöva göras. Det kommer också att påverka administrationskostnaderna och SIK-tal negativt. </a:t>
            </a:r>
          </a:p>
          <a:p>
            <a:endParaRPr lang="sv-SE" sz="900">
              <a:solidFill>
                <a:schemeClr val="tx2">
                  <a:lumMod val="75000"/>
                  <a:lumOff val="25000"/>
                </a:schemeClr>
              </a:solidFill>
              <a:cs typeface="Arial" panose="020B0604020202020204" pitchFamily="34" charset="0"/>
            </a:endParaRPr>
          </a:p>
        </p:txBody>
      </p:sp>
      <p:pic>
        <p:nvPicPr>
          <p:cNvPr id="11"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l="2940" t="21111" r="4562" b="30566"/>
          <a:stretch/>
        </p:blipFill>
        <p:spPr>
          <a:xfrm>
            <a:off x="9546735" y="449270"/>
            <a:ext cx="1619053" cy="1196127"/>
          </a:xfrm>
          <a:prstGeom prst="rect">
            <a:avLst/>
          </a:prstGeom>
        </p:spPr>
      </p:pic>
    </p:spTree>
    <p:extLst>
      <p:ext uri="{BB962C8B-B14F-4D97-AF65-F5344CB8AC3E}">
        <p14:creationId xmlns:p14="http://schemas.microsoft.com/office/powerpoint/2010/main" val="315970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3"/>
          <p:cNvSpPr txBox="1">
            <a:spLocks/>
          </p:cNvSpPr>
          <p:nvPr/>
        </p:nvSpPr>
        <p:spPr>
          <a:xfrm>
            <a:off x="515938" y="563967"/>
            <a:ext cx="11168622" cy="3600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000" b="1" i="0" u="none" strike="noStrike" kern="1200" cap="none" spc="0" normalizeH="0" baseline="0" noProof="0">
                <a:ln>
                  <a:noFill/>
                </a:ln>
                <a:solidFill>
                  <a:srgbClr val="404040"/>
                </a:solidFill>
                <a:effectLst/>
                <a:uLnTx/>
                <a:uFillTx/>
                <a:latin typeface="Arial"/>
                <a:ea typeface="+mj-ea"/>
                <a:cs typeface="Arial" panose="020B0604020202020204" pitchFamily="34" charset="0"/>
              </a:rPr>
              <a:t>7.2 Budget. </a:t>
            </a:r>
            <a:r>
              <a:rPr kumimoji="0" lang="sv-SE" sz="1800" b="1" i="0" u="none" strike="noStrike" kern="1200" cap="none" spc="0" normalizeH="0" baseline="0" noProof="0">
                <a:ln>
                  <a:noFill/>
                </a:ln>
                <a:solidFill>
                  <a:srgbClr val="E20025"/>
                </a:solidFill>
                <a:effectLst/>
                <a:uLnTx/>
                <a:uFillTx/>
                <a:latin typeface="Arial"/>
                <a:ea typeface="+mj-ea"/>
                <a:cs typeface="+mj-cs"/>
              </a:rPr>
              <a:t>Budget 2019 och indikativ flerårsprognos </a:t>
            </a:r>
          </a:p>
        </p:txBody>
      </p:sp>
      <p:sp>
        <p:nvSpPr>
          <p:cNvPr id="5" name="Rektangel 4"/>
          <p:cNvSpPr/>
          <p:nvPr/>
        </p:nvSpPr>
        <p:spPr>
          <a:xfrm>
            <a:off x="517584" y="3168521"/>
            <a:ext cx="10567359" cy="2577629"/>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12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Sammanfattning</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Flerårsestimatet visar på en ökad verksamhetsvolym de närmsta åren och en tilltagande expansionstakt. En förutsättning för denna expansion är en fortsatt positiv intäktsutveckling. Under de senaste fyra åren är det främst ökad insamling och en viss ökning på nationella bidrag som har skapat en möjlighet för utökningen av verksamheten. Det budgeterade resultatet visar på -15 MSEK som en effekt av medel</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till övertagandet av Röda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Korsets</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Center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för</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torterade</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flyktingar</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i Stockholm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samt</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kostnader</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för</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omställning</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enligt</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Framtid</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2020 </a:t>
            </a:r>
            <a:r>
              <a:rPr kumimoji="0" lang="en-US" sz="900" b="0" i="0" u="none" strike="noStrike" kern="1200" cap="none" spc="0" normalizeH="0" baseline="0" noProof="0" err="1">
                <a:ln>
                  <a:noFill/>
                </a:ln>
                <a:solidFill>
                  <a:srgbClr val="404040"/>
                </a:solidFill>
                <a:effectLst/>
                <a:uLnTx/>
                <a:uFillTx/>
                <a:latin typeface="Arial"/>
                <a:ea typeface="+mn-ea"/>
                <a:cs typeface="Arial" panose="020B0604020202020204" pitchFamily="34" charset="0"/>
              </a:rPr>
              <a:t>och</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r>
              <a:rPr kumimoji="0" lang="en-US" sz="900" b="0" i="0" u="none" strike="noStrike" kern="1200" cap="none" spc="0" normalizeH="0" baseline="0" noProof="0" err="1">
                <a:ln>
                  <a:noFill/>
                </a:ln>
                <a:solidFill>
                  <a:srgbClr val="404040"/>
                </a:solidFill>
                <a:effectLst/>
                <a:uLnTx/>
                <a:uFillTx/>
                <a:latin typeface="Arial"/>
                <a:ea typeface="+mn-ea"/>
                <a:cs typeface="Arial" panose="020B0604020202020204" pitchFamily="34" charset="0"/>
              </a:rPr>
              <a:t>Strategi</a:t>
            </a:r>
            <a:r>
              <a:rPr kumimoji="0" lang="en-US"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2023. </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Vi bedömer dock att detta kommer att kunna hanteras inom kommande budgetar där intäktsestimat gjorts för 2019-2021 och resultatnivån för 2020 och 2021 beräknas</a:t>
            </a:r>
            <a:r>
              <a:rPr kumimoji="0" lang="sv-SE" sz="900" b="0" i="0" u="none" strike="noStrike" kern="1200" cap="none" spc="0" normalizeH="0" noProof="0">
                <a:ln>
                  <a:noFill/>
                </a:ln>
                <a:solidFill>
                  <a:srgbClr val="404040"/>
                </a:solidFill>
                <a:effectLst/>
                <a:uLnTx/>
                <a:uFillTx/>
                <a:latin typeface="Arial"/>
                <a:ea typeface="+mn-ea"/>
                <a:cs typeface="Arial" panose="020B0604020202020204" pitchFamily="34" charset="0"/>
              </a:rPr>
              <a:t> vara i balans</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sv-SE" sz="900" b="1" i="0" u="none" strike="noStrike" kern="1200" cap="none" spc="0" normalizeH="0" baseline="0" noProof="0">
              <a:ln>
                <a:noFill/>
              </a:ln>
              <a:solidFill>
                <a:srgbClr val="40404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12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Intäkter</a:t>
            </a:r>
            <a:r>
              <a:rPr kumimoji="0" lang="sv-SE" sz="12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Intäkterna ökar med 16 MSEK (2%) jämfört med 2018 års prognos. Det finns liksom tidigare år en relativt hög risknivå på insamlingsintäkten men också möjliga ökningar på bidragssidan som ännu inte  ligger med i budget beroende på politisk osäkerhet. Intäktsökningen är främst relaterad till månadsgivare, företagsgivare och externa bidrag så som Sida Landramar med 45 MSEK. Den största minskningen relativt Q2 prognos 2018 är relaterad till Regeringsbidrag om 30 Mkr 2018 som ej är budgeterat för 2019. Finansiella intäkter minskar avsevärt då Q2 prognos avspeglar poster av engångskaraktär genom ändrade placeringar i förvaltningen.</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sv-SE" sz="900" b="1" i="0" u="none" strike="noStrike" kern="1200" cap="none" spc="0" normalizeH="0" baseline="0" noProof="0">
              <a:ln>
                <a:noFill/>
              </a:ln>
              <a:solidFill>
                <a:srgbClr val="40404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1200" b="1" i="0" u="none" strike="noStrike" kern="1200" cap="none" spc="0" normalizeH="0" baseline="0" noProof="0">
                <a:ln>
                  <a:noFill/>
                </a:ln>
                <a:solidFill>
                  <a:srgbClr val="404040"/>
                </a:solidFill>
                <a:effectLst/>
                <a:uLnTx/>
                <a:uFillTx/>
                <a:latin typeface="Arial"/>
                <a:ea typeface="+mn-ea"/>
                <a:cs typeface="Arial" panose="020B0604020202020204" pitchFamily="34" charset="0"/>
              </a:rPr>
              <a:t>Kostnader </a:t>
            </a:r>
            <a:endParaRPr kumimoji="0" lang="sv-SE" sz="1200" b="0" i="0" u="none" strike="noStrike" kern="1200" cap="none" spc="0" normalizeH="0" baseline="0" noProof="0">
              <a:ln>
                <a:noFill/>
              </a:ln>
              <a:solidFill>
                <a:srgbClr val="40404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Kostnaderna minskar med 17 MSEK (minskning med 2%) jämfört med i 2018 års Q2 prognos. Det beror delvis på lägre kostnader inom den nationella verksamheten  relaterat till Regeringsbidrag  samt en minskad kostnadsbudget även inom övriga verksamheter som anpassning </a:t>
            </a:r>
            <a:r>
              <a:rPr lang="sv-SE" sz="900">
                <a:solidFill>
                  <a:srgbClr val="404040"/>
                </a:solidFill>
                <a:latin typeface="Arial"/>
                <a:cs typeface="Arial" panose="020B0604020202020204" pitchFamily="34" charset="0"/>
              </a:rPr>
              <a:t>till</a:t>
            </a:r>
            <a:r>
              <a:rPr kumimoji="0" lang="sv-SE" sz="900" b="0" i="0" u="none" strike="noStrike" kern="1200" cap="none" spc="0" normalizeH="0" baseline="0" noProof="0">
                <a:ln>
                  <a:noFill/>
                </a:ln>
                <a:solidFill>
                  <a:srgbClr val="404040"/>
                </a:solidFill>
                <a:effectLst/>
                <a:uLnTx/>
                <a:uFillTx/>
                <a:latin typeface="Arial"/>
                <a:ea typeface="+mn-ea"/>
                <a:cs typeface="Arial" panose="020B0604020202020204" pitchFamily="34" charset="0"/>
              </a:rPr>
              <a:t> lägre finansiell intäkt. </a:t>
            </a:r>
          </a:p>
        </p:txBody>
      </p:sp>
      <p:graphicFrame>
        <p:nvGraphicFramePr>
          <p:cNvPr id="4" name="Object 3"/>
          <p:cNvGraphicFramePr>
            <a:graphicFrameLocks noChangeAspect="1"/>
          </p:cNvGraphicFramePr>
          <p:nvPr>
            <p:extLst>
              <p:ext uri="{D42A27DB-BD31-4B8C-83A1-F6EECF244321}">
                <p14:modId xmlns:p14="http://schemas.microsoft.com/office/powerpoint/2010/main" val="3992982617"/>
              </p:ext>
            </p:extLst>
          </p:nvPr>
        </p:nvGraphicFramePr>
        <p:xfrm>
          <a:off x="615638" y="1278737"/>
          <a:ext cx="6436678" cy="1764713"/>
        </p:xfrm>
        <a:graphic>
          <a:graphicData uri="http://schemas.openxmlformats.org/presentationml/2006/ole">
            <mc:AlternateContent xmlns:mc="http://schemas.openxmlformats.org/markup-compatibility/2006">
              <mc:Choice xmlns:v="urn:schemas-microsoft-com:vml" Requires="v">
                <p:oleObj spid="_x0000_s1026" name="Worksheet" r:id="rId3" imgW="5419590" imgH="1486017" progId="Excel.Sheet.12">
                  <p:embed/>
                </p:oleObj>
              </mc:Choice>
              <mc:Fallback>
                <p:oleObj name="Worksheet" r:id="rId3" imgW="5419590" imgH="1486017" progId="Excel.Sheet.12">
                  <p:embed/>
                  <p:pic>
                    <p:nvPicPr>
                      <p:cNvPr id="4" name="Object 3"/>
                      <p:cNvPicPr/>
                      <p:nvPr/>
                    </p:nvPicPr>
                    <p:blipFill>
                      <a:blip r:embed="rId4"/>
                      <a:stretch>
                        <a:fillRect/>
                      </a:stretch>
                    </p:blipFill>
                    <p:spPr>
                      <a:xfrm>
                        <a:off x="615638" y="1278737"/>
                        <a:ext cx="6436678" cy="1764713"/>
                      </a:xfrm>
                      <a:prstGeom prst="rect">
                        <a:avLst/>
                      </a:prstGeom>
                    </p:spPr>
                  </p:pic>
                </p:oleObj>
              </mc:Fallback>
            </mc:AlternateContent>
          </a:graphicData>
        </a:graphic>
      </p:graphicFrame>
    </p:spTree>
    <p:extLst>
      <p:ext uri="{BB962C8B-B14F-4D97-AF65-F5344CB8AC3E}">
        <p14:creationId xmlns:p14="http://schemas.microsoft.com/office/powerpoint/2010/main" val="324522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3"/>
          <p:cNvSpPr txBox="1">
            <a:spLocks/>
          </p:cNvSpPr>
          <p:nvPr/>
        </p:nvSpPr>
        <p:spPr>
          <a:xfrm>
            <a:off x="515936" y="564382"/>
            <a:ext cx="11160000" cy="360000"/>
          </a:xfrm>
          <a:prstGeom prst="rect">
            <a:avLst/>
          </a:prstGeom>
        </p:spPr>
        <p:txBody>
          <a:bodyPr lIns="90000"/>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7.3 Budget. </a:t>
            </a:r>
            <a:r>
              <a:rPr lang="sv-SE" sz="1800">
                <a:solidFill>
                  <a:srgbClr val="E20025"/>
                </a:solidFill>
              </a:rPr>
              <a:t>Utveckling eget kapital</a:t>
            </a:r>
            <a:endParaRPr lang="sv-SE" sz="1500" b="0"/>
          </a:p>
        </p:txBody>
      </p:sp>
      <p:sp>
        <p:nvSpPr>
          <p:cNvPr id="5" name="Rektangel 4"/>
          <p:cNvSpPr/>
          <p:nvPr/>
        </p:nvSpPr>
        <p:spPr>
          <a:xfrm>
            <a:off x="515938" y="4401968"/>
            <a:ext cx="10278792" cy="1132618"/>
          </a:xfrm>
          <a:prstGeom prst="rect">
            <a:avLst/>
          </a:prstGeom>
        </p:spPr>
        <p:txBody>
          <a:bodyPr wrap="square">
            <a:spAutoFit/>
          </a:bodyPr>
          <a:lstStyle/>
          <a:p>
            <a:pPr defTabSz="457200" eaLnBrk="0" fontAlgn="base" hangingPunct="0">
              <a:spcBef>
                <a:spcPct val="20000"/>
              </a:spcBef>
              <a:spcAft>
                <a:spcPct val="0"/>
              </a:spcAft>
              <a:buFont typeface="Arial" panose="020B0604020202020204" pitchFamily="34" charset="0"/>
            </a:pPr>
            <a:r>
              <a:rPr lang="sv-SE" sz="1000" b="1">
                <a:solidFill>
                  <a:srgbClr val="404040"/>
                </a:solidFill>
                <a:latin typeface="+mj-lt"/>
                <a:cs typeface="Arial" panose="020B0604020202020204" pitchFamily="34" charset="0"/>
              </a:rPr>
              <a:t>Utveckling och eget kapital</a:t>
            </a:r>
          </a:p>
          <a:p>
            <a:pPr defTabSz="457200" eaLnBrk="0" fontAlgn="base" hangingPunct="0">
              <a:spcBef>
                <a:spcPct val="20000"/>
              </a:spcBef>
              <a:spcAft>
                <a:spcPct val="0"/>
              </a:spcAft>
              <a:buFont typeface="Arial" panose="020B0604020202020204" pitchFamily="34" charset="0"/>
            </a:pPr>
            <a:r>
              <a:rPr lang="sv-SE" sz="900">
                <a:solidFill>
                  <a:srgbClr val="404040"/>
                </a:solidFill>
                <a:cs typeface="Arial" panose="020B0604020202020204" pitchFamily="34" charset="0"/>
              </a:rPr>
              <a:t>Det egna kapitalet uppgår idag till drygt 1 miljard, och väntas ligga på denna nivå de närmaste åren. FRII:s riktmärke för det egna kapitalet är att det ska uppgå till minst ett års verksamhetskostnad. Vid bedömning av storleken på det egna kapitalet så ska det finnas både ett övre och en undre gräns på kapitalet. Ett minimibelopp bör finnas för att på ett trovärdigt sätt säkerställa organisationens långsiktiga åtaganden. Rekommendationen är att organisationen bör ta hänsyn till de moraliska förpliktelser som vi tagit på oss genom beslut vi tagit på oss om framtiden, exempelvis påbörjade långsiktiga projekt och åtaganden och inledda samarbeten med partners i Sverige eller i utlandet.  </a:t>
            </a:r>
          </a:p>
          <a:p>
            <a:pPr defTabSz="457200" eaLnBrk="0" fontAlgn="base" hangingPunct="0">
              <a:spcBef>
                <a:spcPct val="20000"/>
              </a:spcBef>
              <a:spcAft>
                <a:spcPct val="0"/>
              </a:spcAft>
              <a:buFont typeface="Arial" panose="020B0604020202020204" pitchFamily="34" charset="0"/>
            </a:pPr>
            <a:r>
              <a:rPr lang="sv-SE" sz="900">
                <a:solidFill>
                  <a:srgbClr val="404040"/>
                </a:solidFill>
                <a:cs typeface="Arial" panose="020B0604020202020204" pitchFamily="34" charset="0"/>
              </a:rPr>
              <a:t>Grafen ovan visar hur jämförelsetalet ”ett års verksamhetskostnader” (genomsnitt senaste 2 år) ökar något i takt med en indikation på  tillväxt av intäkter över den kommande treårsperioden. Expanderar vi enligt plan bör positiva resultat uppnås på sikt. Detta för att upprätthålla riktmärket att det egna kapitalet ska uppgå till ett års genomsnittlig verksamhetskostnad. </a:t>
            </a:r>
          </a:p>
        </p:txBody>
      </p:sp>
      <p:graphicFrame>
        <p:nvGraphicFramePr>
          <p:cNvPr id="9" name="Diagram 8"/>
          <p:cNvGraphicFramePr>
            <a:graphicFrameLocks/>
          </p:cNvGraphicFramePr>
          <p:nvPr>
            <p:extLst>
              <p:ext uri="{D42A27DB-BD31-4B8C-83A1-F6EECF244321}">
                <p14:modId xmlns:p14="http://schemas.microsoft.com/office/powerpoint/2010/main" val="239955811"/>
              </p:ext>
            </p:extLst>
          </p:nvPr>
        </p:nvGraphicFramePr>
        <p:xfrm>
          <a:off x="515938" y="1170409"/>
          <a:ext cx="5766662" cy="3105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803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8655" y="1158241"/>
            <a:ext cx="10886941" cy="4216174"/>
          </a:xfrm>
        </p:spPr>
        <p:txBody>
          <a:bodyPr/>
          <a:lstStyle/>
          <a:p>
            <a:r>
              <a:rPr lang="sv-SE" sz="5400">
                <a:solidFill>
                  <a:srgbClr val="E20025"/>
                </a:solidFill>
              </a:rPr>
              <a:t>Ingen människa ska lämnas </a:t>
            </a:r>
            <a:br>
              <a:rPr lang="sv-SE" sz="5400">
                <a:solidFill>
                  <a:srgbClr val="EE7884"/>
                </a:solidFill>
              </a:rPr>
            </a:br>
            <a:r>
              <a:rPr lang="sv-SE" sz="5400"/>
              <a:t>ensam i en katastrof</a:t>
            </a:r>
          </a:p>
        </p:txBody>
      </p:sp>
    </p:spTree>
    <p:extLst>
      <p:ext uri="{BB962C8B-B14F-4D97-AF65-F5344CB8AC3E}">
        <p14:creationId xmlns:p14="http://schemas.microsoft.com/office/powerpoint/2010/main" val="277505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7319" y="3327930"/>
            <a:ext cx="845168" cy="1195503"/>
          </a:xfrm>
          <a:prstGeom prst="rect">
            <a:avLst/>
          </a:prstGeom>
          <a:ln w="3175">
            <a:solidFill>
              <a:schemeClr val="bg2">
                <a:lumMod val="65000"/>
              </a:schemeClr>
            </a:solidFill>
          </a:ln>
          <a:effectLst>
            <a:outerShdw blurRad="50800" dist="38100" dir="2700000" algn="tl" rotWithShape="0">
              <a:prstClr val="black">
                <a:alpha val="40000"/>
              </a:prstClr>
            </a:outerShdw>
          </a:effectLst>
        </p:spPr>
      </p:pic>
      <p:sp>
        <p:nvSpPr>
          <p:cNvPr id="36" name="Rubrik 1"/>
          <p:cNvSpPr txBox="1">
            <a:spLocks/>
          </p:cNvSpPr>
          <p:nvPr/>
        </p:nvSpPr>
        <p:spPr>
          <a:xfrm>
            <a:off x="742336" y="150549"/>
            <a:ext cx="11532589" cy="792343"/>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Bilaga 1. Från den strategiska inriktningen till verksamhetsplan 2019</a:t>
            </a:r>
          </a:p>
        </p:txBody>
      </p:sp>
      <p:pic>
        <p:nvPicPr>
          <p:cNvPr id="11" name="Bildobjekt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868" y="2347785"/>
            <a:ext cx="898812" cy="1271384"/>
          </a:xfrm>
          <a:prstGeom prst="rect">
            <a:avLst/>
          </a:prstGeom>
          <a:ln w="3175">
            <a:solidFill>
              <a:schemeClr val="bg2">
                <a:lumMod val="65000"/>
              </a:schemeClr>
            </a:solidFill>
          </a:ln>
          <a:effectLst>
            <a:outerShdw blurRad="50800" dist="38100" dir="2700000" algn="tl" rotWithShape="0">
              <a:prstClr val="black">
                <a:alpha val="40000"/>
              </a:prstClr>
            </a:outerShdw>
          </a:effectLst>
        </p:spPr>
      </p:pic>
      <p:sp>
        <p:nvSpPr>
          <p:cNvPr id="5" name="textruta 4"/>
          <p:cNvSpPr txBox="1"/>
          <p:nvPr/>
        </p:nvSpPr>
        <p:spPr>
          <a:xfrm>
            <a:off x="669600" y="873089"/>
            <a:ext cx="10465331" cy="1569660"/>
          </a:xfrm>
          <a:prstGeom prst="rect">
            <a:avLst/>
          </a:prstGeom>
          <a:noFill/>
        </p:spPr>
        <p:txBody>
          <a:bodyPr wrap="square" rtlCol="0">
            <a:spAutoFit/>
          </a:bodyPr>
          <a:lstStyle/>
          <a:p>
            <a:r>
              <a:rPr lang="sv-SE" sz="1200">
                <a:solidFill>
                  <a:schemeClr val="tx2">
                    <a:lumMod val="75000"/>
                    <a:lumOff val="25000"/>
                  </a:schemeClr>
                </a:solidFill>
                <a:cs typeface="Arial" panose="020B0604020202020204" pitchFamily="34" charset="0"/>
              </a:rPr>
              <a:t>Den strategiska inriktningen lägger fast att vi under innevarande verksamhetsperiod behöver </a:t>
            </a:r>
            <a:r>
              <a:rPr lang="sv-SE" sz="1200">
                <a:solidFill>
                  <a:schemeClr val="tx2">
                    <a:lumMod val="75000"/>
                    <a:lumOff val="25000"/>
                  </a:schemeClr>
                </a:solidFill>
              </a:rPr>
              <a:t>samla organisationen för att kunna nå fler människor i stor utsatthet i världen och i Sverige. Vi behöver också stärka Svenska Röda Korsets handlingsförmåga för att kunna agera vid kriser i lokalsamhället. All vår verksamhet behöver vila på rörelsens sju grundprinciper som är fundamentet för vårt sätt att arbeta. De är förutsättningen för att vi ska kunna finnas på plats i konfliktområden och vår utgångspunkt när vi engagerar frivilliga och möter människor i kris och katastrof. </a:t>
            </a:r>
          </a:p>
          <a:p>
            <a:endParaRPr lang="sv-SE" sz="1200">
              <a:solidFill>
                <a:schemeClr val="tx2">
                  <a:lumMod val="75000"/>
                  <a:lumOff val="25000"/>
                </a:schemeClr>
              </a:solidFill>
              <a:cs typeface="Arial" panose="020B0604020202020204" pitchFamily="34" charset="0"/>
            </a:endParaRPr>
          </a:p>
          <a:p>
            <a:r>
              <a:rPr lang="sv-SE" sz="1200">
                <a:cs typeface="Arial" panose="020B0604020202020204" pitchFamily="34" charset="0"/>
              </a:rPr>
              <a:t>Den strategiska inriktningen för åren 2016-2019 är styrande för samtliga delar av Svenska Röda Korset. Utifrån den strategiska inriktningen har Svenska Röda Korsets tjänsteorganisation tagit fram ett antal delstrategier:</a:t>
            </a:r>
          </a:p>
          <a:p>
            <a:endParaRPr lang="sv-SE" sz="1200"/>
          </a:p>
        </p:txBody>
      </p:sp>
      <p:sp>
        <p:nvSpPr>
          <p:cNvPr id="7" name="Platshållare för innehåll 6"/>
          <p:cNvSpPr>
            <a:spLocks noGrp="1"/>
          </p:cNvSpPr>
          <p:nvPr>
            <p:ph sz="half" idx="1"/>
          </p:nvPr>
        </p:nvSpPr>
        <p:spPr>
          <a:xfrm>
            <a:off x="669600" y="2508701"/>
            <a:ext cx="5138918" cy="3801600"/>
          </a:xfrm>
        </p:spPr>
        <p:txBody>
          <a:bodyPr/>
          <a:lstStyle/>
          <a:p>
            <a:pPr>
              <a:lnSpc>
                <a:spcPct val="100000"/>
              </a:lnSpc>
              <a:buSzPct val="150000"/>
            </a:pPr>
            <a:r>
              <a:rPr lang="sv-SE" sz="1200" b="1" i="1" dirty="0">
                <a:solidFill>
                  <a:schemeClr val="tx2">
                    <a:lumMod val="75000"/>
                    <a:lumOff val="25000"/>
                  </a:schemeClr>
                </a:solidFill>
                <a:cs typeface="Arial" panose="020B0604020202020204" pitchFamily="34" charset="0"/>
              </a:rPr>
              <a:t>Humanitära </a:t>
            </a:r>
            <a:r>
              <a:rPr lang="sv-SE" sz="1200" b="1" i="1">
                <a:solidFill>
                  <a:schemeClr val="tx2">
                    <a:lumMod val="75000"/>
                    <a:lumOff val="25000"/>
                  </a:schemeClr>
                </a:solidFill>
                <a:cs typeface="Arial" panose="020B0604020202020204" pitchFamily="34" charset="0"/>
              </a:rPr>
              <a:t>strategin </a:t>
            </a:r>
            <a:r>
              <a:rPr lang="sv-SE" sz="1200">
                <a:solidFill>
                  <a:schemeClr val="tx2">
                    <a:lumMod val="75000"/>
                    <a:lumOff val="25000"/>
                  </a:schemeClr>
                </a:solidFill>
                <a:cs typeface="Arial" panose="020B0604020202020204" pitchFamily="34" charset="0"/>
              </a:rPr>
              <a:t> </a:t>
            </a:r>
            <a:endParaRPr lang="sv-SE" sz="1200" dirty="0">
              <a:solidFill>
                <a:schemeClr val="tx2">
                  <a:lumMod val="75000"/>
                  <a:lumOff val="25000"/>
                </a:schemeClr>
              </a:solidFill>
              <a:cs typeface="Arial" panose="020B0604020202020204" pitchFamily="34" charset="0"/>
            </a:endParaRPr>
          </a:p>
          <a:p>
            <a:pPr>
              <a:lnSpc>
                <a:spcPct val="100000"/>
              </a:lnSpc>
              <a:buSzPct val="150000"/>
            </a:pPr>
            <a:r>
              <a:rPr lang="sv-SE" sz="1200" b="1" i="1" dirty="0">
                <a:solidFill>
                  <a:schemeClr val="tx2">
                    <a:lumMod val="75000"/>
                    <a:lumOff val="25000"/>
                  </a:schemeClr>
                </a:solidFill>
                <a:cs typeface="Arial" panose="020B0604020202020204" pitchFamily="34" charset="0"/>
              </a:rPr>
              <a:t>Finansiella strategin</a:t>
            </a:r>
            <a:r>
              <a:rPr lang="sv-SE" sz="1200" b="1" dirty="0">
                <a:solidFill>
                  <a:schemeClr val="tx2">
                    <a:lumMod val="75000"/>
                    <a:lumOff val="25000"/>
                  </a:schemeClr>
                </a:solidFill>
                <a:cs typeface="Arial" panose="020B0604020202020204" pitchFamily="34" charset="0"/>
              </a:rPr>
              <a:t> </a:t>
            </a:r>
            <a:r>
              <a:rPr lang="sv-SE" sz="1200" dirty="0">
                <a:solidFill>
                  <a:schemeClr val="tx2">
                    <a:lumMod val="75000"/>
                    <a:lumOff val="25000"/>
                  </a:schemeClr>
                </a:solidFill>
                <a:cs typeface="Arial" panose="020B0604020202020204" pitchFamily="34" charset="0"/>
              </a:rPr>
              <a:t>förtydligar hur målet att öka våra samlade intäkter med 50 procent till 2019 ska åstadkommas. </a:t>
            </a:r>
          </a:p>
          <a:p>
            <a:pPr>
              <a:lnSpc>
                <a:spcPct val="100000"/>
              </a:lnSpc>
              <a:buSzPct val="150000"/>
            </a:pPr>
            <a:r>
              <a:rPr lang="sv-SE" sz="1200" b="1" i="1" dirty="0">
                <a:solidFill>
                  <a:schemeClr val="tx2">
                    <a:lumMod val="75000"/>
                    <a:lumOff val="25000"/>
                  </a:schemeClr>
                </a:solidFill>
                <a:cs typeface="Arial" panose="020B0604020202020204" pitchFamily="34" charset="0"/>
              </a:rPr>
              <a:t>Frivilligstrategin</a:t>
            </a:r>
            <a:r>
              <a:rPr lang="sv-SE" sz="1200" dirty="0">
                <a:solidFill>
                  <a:schemeClr val="tx2">
                    <a:lumMod val="75000"/>
                    <a:lumOff val="25000"/>
                  </a:schemeClr>
                </a:solidFill>
                <a:cs typeface="Arial" panose="020B0604020202020204" pitchFamily="34" charset="0"/>
              </a:rPr>
              <a:t> syftar till att skapa ramverk för hur vi ska arbeta och utveckla frivilligverksamheten. </a:t>
            </a:r>
          </a:p>
          <a:p>
            <a:pPr>
              <a:lnSpc>
                <a:spcPct val="100000"/>
              </a:lnSpc>
              <a:buSzPct val="150000"/>
            </a:pPr>
            <a:r>
              <a:rPr lang="sv-SE" sz="1200" b="1" i="1" dirty="0">
                <a:solidFill>
                  <a:schemeClr val="tx2">
                    <a:lumMod val="75000"/>
                    <a:lumOff val="25000"/>
                  </a:schemeClr>
                </a:solidFill>
                <a:cs typeface="Arial" panose="020B0604020202020204" pitchFamily="34" charset="0"/>
              </a:rPr>
              <a:t>Påverkansstrategin</a:t>
            </a:r>
            <a:r>
              <a:rPr lang="sv-SE" sz="1200" i="1" dirty="0">
                <a:solidFill>
                  <a:schemeClr val="tx2">
                    <a:lumMod val="75000"/>
                    <a:lumOff val="25000"/>
                  </a:schemeClr>
                </a:solidFill>
                <a:cs typeface="Arial" panose="020B0604020202020204" pitchFamily="34" charset="0"/>
              </a:rPr>
              <a:t> </a:t>
            </a:r>
            <a:r>
              <a:rPr lang="sv-SE" sz="1200" dirty="0">
                <a:solidFill>
                  <a:schemeClr val="tx2">
                    <a:lumMod val="75000"/>
                    <a:lumOff val="25000"/>
                  </a:schemeClr>
                </a:solidFill>
                <a:cs typeface="Arial" panose="020B0604020202020204" pitchFamily="34" charset="0"/>
              </a:rPr>
              <a:t>ska hjälpa oss att nå större effekt i vårt påverkansarbete genom att skapa tydlighet och ge vägledning</a:t>
            </a:r>
          </a:p>
          <a:p>
            <a:pPr>
              <a:lnSpc>
                <a:spcPct val="100000"/>
              </a:lnSpc>
              <a:buSzPct val="150000"/>
            </a:pPr>
            <a:endParaRPr lang="sv-SE" sz="1200" dirty="0">
              <a:solidFill>
                <a:schemeClr val="tx2">
                  <a:lumMod val="75000"/>
                  <a:lumOff val="25000"/>
                </a:schemeClr>
              </a:solidFill>
              <a:cs typeface="Arial" panose="020B0604020202020204" pitchFamily="34" charset="0"/>
            </a:endParaRPr>
          </a:p>
          <a:p>
            <a:pPr marL="0" indent="0">
              <a:lnSpc>
                <a:spcPct val="100000"/>
              </a:lnSpc>
              <a:buSzPct val="150000"/>
              <a:buNone/>
            </a:pPr>
            <a:endParaRPr lang="sv-SE" sz="1200" dirty="0"/>
          </a:p>
        </p:txBody>
      </p:sp>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0583" y="3258837"/>
            <a:ext cx="894013" cy="1264596"/>
          </a:xfrm>
          <a:prstGeom prst="rect">
            <a:avLst/>
          </a:prstGeom>
          <a:ln w="3175">
            <a:solidFill>
              <a:schemeClr val="bg2">
                <a:lumMod val="65000"/>
              </a:schemeClr>
            </a:solidFill>
          </a:ln>
          <a:effectLst>
            <a:outerShdw blurRad="50800" dist="38100" dir="2700000" algn="tl" rotWithShape="0">
              <a:prstClr val="black">
                <a:alpha val="40000"/>
              </a:prstClr>
            </a:outerShdw>
          </a:effectLst>
        </p:spPr>
      </p:pic>
      <p:pic>
        <p:nvPicPr>
          <p:cNvPr id="10" name="Bildobjekt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05524" y="2347785"/>
            <a:ext cx="894013" cy="1260914"/>
          </a:xfrm>
          <a:prstGeom prst="rect">
            <a:avLst/>
          </a:prstGeom>
          <a:ln w="3175">
            <a:solidFill>
              <a:schemeClr val="tx1"/>
            </a:solidFill>
          </a:ln>
          <a:effectLst>
            <a:outerShdw blurRad="50800" dist="38100" dir="2700000" algn="tl" rotWithShape="0">
              <a:prstClr val="black">
                <a:alpha val="40000"/>
              </a:prstClr>
            </a:outerShdw>
          </a:effectLst>
        </p:spPr>
      </p:pic>
      <p:sp>
        <p:nvSpPr>
          <p:cNvPr id="9" name="textruta 8"/>
          <p:cNvSpPr txBox="1"/>
          <p:nvPr/>
        </p:nvSpPr>
        <p:spPr>
          <a:xfrm>
            <a:off x="742336" y="4913036"/>
            <a:ext cx="10562973" cy="461665"/>
          </a:xfrm>
          <a:prstGeom prst="rect">
            <a:avLst/>
          </a:prstGeom>
          <a:noFill/>
        </p:spPr>
        <p:txBody>
          <a:bodyPr wrap="square" rtlCol="0">
            <a:spAutoFit/>
          </a:bodyPr>
          <a:lstStyle/>
          <a:p>
            <a:pPr>
              <a:buSzPct val="150000"/>
            </a:pPr>
            <a:r>
              <a:rPr lang="sv-SE" sz="1200">
                <a:solidFill>
                  <a:schemeClr val="tx2">
                    <a:lumMod val="75000"/>
                    <a:lumOff val="25000"/>
                  </a:schemeClr>
                </a:solidFill>
                <a:cs typeface="Arial" panose="020B0604020202020204" pitchFamily="34" charset="0"/>
              </a:rPr>
              <a:t>Parallellt med verksamhetsplanen för år 2019 pågår arbetet med den strategiska inriktningen för åren 2020-2023. De resultat som vi vill uppnå under 2019 är en del av större förflyttningar som identifierades i nuvarande strategi och som behöver fortgå även under nästa verksamhetsperiod.</a:t>
            </a:r>
          </a:p>
        </p:txBody>
      </p:sp>
    </p:spTree>
    <p:extLst>
      <p:ext uri="{BB962C8B-B14F-4D97-AF65-F5344CB8AC3E}">
        <p14:creationId xmlns:p14="http://schemas.microsoft.com/office/powerpoint/2010/main" val="110599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507311" y="549618"/>
            <a:ext cx="11160000" cy="3600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dirty="0">
                <a:solidFill>
                  <a:srgbClr val="404040"/>
                </a:solidFill>
                <a:ea typeface="+mn-ea"/>
                <a:cs typeface="Arial" panose="020B0604020202020204" pitchFamily="34" charset="0"/>
              </a:rPr>
              <a:t>Innehållsförteckning</a:t>
            </a:r>
          </a:p>
        </p:txBody>
      </p:sp>
      <p:pic>
        <p:nvPicPr>
          <p:cNvPr id="5" name="Bildobjekt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0966" y="4812738"/>
            <a:ext cx="714288" cy="74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44986" t="39852" r="44203" b="39286"/>
          <a:stretch/>
        </p:blipFill>
        <p:spPr>
          <a:xfrm>
            <a:off x="5136837" y="4760670"/>
            <a:ext cx="675296" cy="831886"/>
          </a:xfrm>
          <a:prstGeom prst="rect">
            <a:avLst/>
          </a:prstGeom>
        </p:spPr>
      </p:pic>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l="55772" t="30976" r="14050" b="32658"/>
          <a:stretch/>
        </p:blipFill>
        <p:spPr>
          <a:xfrm>
            <a:off x="10429569" y="5020720"/>
            <a:ext cx="663392" cy="510365"/>
          </a:xfrm>
          <a:prstGeom prst="rect">
            <a:avLst/>
          </a:prstGeom>
        </p:spPr>
      </p:pic>
      <p:pic>
        <p:nvPicPr>
          <p:cNvPr id="8" name="Bildobjekt 7"/>
          <p:cNvPicPr>
            <a:picLocks noChangeAspect="1"/>
          </p:cNvPicPr>
          <p:nvPr/>
        </p:nvPicPr>
        <p:blipFill rotWithShape="1">
          <a:blip r:embed="rId5" cstate="print">
            <a:extLst>
              <a:ext uri="{28A0092B-C50C-407E-A947-70E740481C1C}">
                <a14:useLocalDpi xmlns:a14="http://schemas.microsoft.com/office/drawing/2010/main" val="0"/>
              </a:ext>
            </a:extLst>
          </a:blip>
          <a:srcRect l="16937" t="5011" r="57030" b="62606"/>
          <a:stretch/>
        </p:blipFill>
        <p:spPr>
          <a:xfrm>
            <a:off x="8664652" y="4955080"/>
            <a:ext cx="762000" cy="605138"/>
          </a:xfrm>
          <a:prstGeom prst="rect">
            <a:avLst/>
          </a:prstGeom>
        </p:spPr>
      </p:pic>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90462" t="57772" r="1067" b="27032"/>
          <a:stretch/>
        </p:blipFill>
        <p:spPr>
          <a:xfrm>
            <a:off x="7037203" y="4933924"/>
            <a:ext cx="528999" cy="605777"/>
          </a:xfrm>
          <a:prstGeom prst="rect">
            <a:avLst/>
          </a:prstGeom>
        </p:spPr>
      </p:pic>
      <p:pic>
        <p:nvPicPr>
          <p:cNvPr id="10" name="Bildobjekt 9"/>
          <p:cNvPicPr>
            <a:picLocks noChangeAspect="1"/>
          </p:cNvPicPr>
          <p:nvPr/>
        </p:nvPicPr>
        <p:blipFill rotWithShape="1">
          <a:blip r:embed="rId6" cstate="print">
            <a:extLst>
              <a:ext uri="{28A0092B-C50C-407E-A947-70E740481C1C}">
                <a14:useLocalDpi xmlns:a14="http://schemas.microsoft.com/office/drawing/2010/main" val="0"/>
              </a:ext>
            </a:extLst>
          </a:blip>
          <a:srcRect l="41296" t="5366" r="47894" b="77265"/>
          <a:stretch/>
        </p:blipFill>
        <p:spPr>
          <a:xfrm>
            <a:off x="7807037" y="4823390"/>
            <a:ext cx="708007" cy="726176"/>
          </a:xfrm>
          <a:prstGeom prst="rect">
            <a:avLst/>
          </a:prstGeom>
        </p:spPr>
      </p:pic>
      <p:pic>
        <p:nvPicPr>
          <p:cNvPr id="11" name="Bildobjekt 10"/>
          <p:cNvPicPr>
            <a:picLocks noChangeAspect="1"/>
          </p:cNvPicPr>
          <p:nvPr/>
        </p:nvPicPr>
        <p:blipFill rotWithShape="1">
          <a:blip r:embed="rId7" cstate="print">
            <a:extLst>
              <a:ext uri="{28A0092B-C50C-407E-A947-70E740481C1C}">
                <a14:useLocalDpi xmlns:a14="http://schemas.microsoft.com/office/drawing/2010/main" val="0"/>
              </a:ext>
            </a:extLst>
          </a:blip>
          <a:srcRect l="18003" t="26744" r="56425" b="41208"/>
          <a:stretch/>
        </p:blipFill>
        <p:spPr>
          <a:xfrm>
            <a:off x="6015667" y="4975279"/>
            <a:ext cx="771609" cy="617277"/>
          </a:xfrm>
          <a:prstGeom prst="rect">
            <a:avLst/>
          </a:prstGeom>
        </p:spPr>
      </p:pic>
      <p:sp>
        <p:nvSpPr>
          <p:cNvPr id="3" name="TextBox 2"/>
          <p:cNvSpPr txBox="1"/>
          <p:nvPr/>
        </p:nvSpPr>
        <p:spPr>
          <a:xfrm>
            <a:off x="515939" y="1147308"/>
            <a:ext cx="7385857" cy="4208199"/>
          </a:xfrm>
          <a:prstGeom prst="rect">
            <a:avLst/>
          </a:prstGeom>
          <a:noFill/>
        </p:spPr>
        <p:txBody>
          <a:bodyPr wrap="square" rtlCol="0">
            <a:spAutoFit/>
          </a:bodyPr>
          <a:lstStyle/>
          <a:p>
            <a:pPr marL="177800" indent="-177800">
              <a:buAutoNum type="arabicPeriod"/>
              <a:tabLst>
                <a:tab pos="7358063" algn="l"/>
              </a:tabLst>
            </a:pPr>
            <a:r>
              <a:rPr lang="sv-SE" sz="1200" b="1" dirty="0">
                <a:solidFill>
                  <a:srgbClr val="C00000"/>
                </a:solidFill>
                <a:cs typeface="Arial" panose="020B0604020202020204" pitchFamily="34" charset="0"/>
              </a:rPr>
              <a:t>Från den strategiska inriktningen </a:t>
            </a:r>
            <a:br>
              <a:rPr lang="sv-SE" sz="1200" b="1" dirty="0">
                <a:solidFill>
                  <a:srgbClr val="C00000"/>
                </a:solidFill>
                <a:cs typeface="Arial" panose="020B0604020202020204" pitchFamily="34" charset="0"/>
              </a:rPr>
            </a:br>
            <a:r>
              <a:rPr lang="sv-SE" sz="1200" b="1" dirty="0">
                <a:solidFill>
                  <a:srgbClr val="C00000"/>
                </a:solidFill>
                <a:cs typeface="Arial" panose="020B0604020202020204" pitchFamily="34" charset="0"/>
              </a:rPr>
              <a:t>till verksamhetsplan 2019 </a:t>
            </a:r>
          </a:p>
          <a:p>
            <a:pPr marL="342900" indent="-342900">
              <a:buAutoNum type="arabicPeriod"/>
              <a:tabLst>
                <a:tab pos="7358063" algn="l"/>
              </a:tabLst>
            </a:pPr>
            <a:endParaRPr lang="sv-SE" sz="1200" b="1" dirty="0">
              <a:solidFill>
                <a:srgbClr val="404040"/>
              </a:solidFill>
              <a:cs typeface="Arial" panose="020B0604020202020204" pitchFamily="34" charset="0"/>
            </a:endParaRPr>
          </a:p>
          <a:p>
            <a:pPr>
              <a:tabLst>
                <a:tab pos="7358063" algn="l"/>
              </a:tabLst>
            </a:pPr>
            <a:r>
              <a:rPr lang="sv-SE" sz="1200" b="1" dirty="0">
                <a:solidFill>
                  <a:srgbClr val="C00000"/>
                </a:solidFill>
                <a:cs typeface="Arial" panose="020B0604020202020204" pitchFamily="34" charset="0"/>
              </a:rPr>
              <a:t>2. Sammanfattning verksamhetsplan</a:t>
            </a:r>
          </a:p>
          <a:p>
            <a:pPr>
              <a:tabLst>
                <a:tab pos="7358063" algn="l"/>
              </a:tabLst>
            </a:pPr>
            <a:endParaRPr lang="sv-SE" sz="1200" b="1" dirty="0">
              <a:solidFill>
                <a:srgbClr val="C00000"/>
              </a:solidFill>
              <a:cs typeface="Arial" panose="020B0604020202020204" pitchFamily="34" charset="0"/>
            </a:endParaRPr>
          </a:p>
          <a:p>
            <a:pPr>
              <a:tabLst>
                <a:tab pos="7358063" algn="l"/>
              </a:tabLst>
            </a:pPr>
            <a:r>
              <a:rPr lang="sv-SE" sz="1200" b="1" dirty="0">
                <a:solidFill>
                  <a:srgbClr val="C00000"/>
                </a:solidFill>
                <a:cs typeface="Arial" panose="020B0604020202020204" pitchFamily="34" charset="0"/>
              </a:rPr>
              <a:t>3. Omvärldsanalys</a:t>
            </a:r>
          </a:p>
          <a:p>
            <a:pPr>
              <a:tabLst>
                <a:tab pos="7358063" algn="l"/>
              </a:tabLst>
            </a:pPr>
            <a:endParaRPr lang="sv-SE" sz="1200" b="1" dirty="0">
              <a:solidFill>
                <a:srgbClr val="C00000"/>
              </a:solidFill>
              <a:cs typeface="Arial" panose="020B0604020202020204" pitchFamily="34" charset="0"/>
            </a:endParaRPr>
          </a:p>
          <a:p>
            <a:pPr>
              <a:tabLst>
                <a:tab pos="7358063" algn="l"/>
              </a:tabLst>
            </a:pPr>
            <a:r>
              <a:rPr lang="sv-SE" sz="1200" b="1" dirty="0">
                <a:solidFill>
                  <a:srgbClr val="C00000"/>
                </a:solidFill>
                <a:cs typeface="Arial" panose="020B0604020202020204" pitchFamily="34" charset="0"/>
              </a:rPr>
              <a:t>4. Sammanfattning förflyttningar</a:t>
            </a:r>
          </a:p>
          <a:p>
            <a:pPr>
              <a:tabLst>
                <a:tab pos="7358063" algn="l"/>
              </a:tabLst>
            </a:pPr>
            <a:endParaRPr lang="sv-SE" sz="1200" b="1" dirty="0">
              <a:solidFill>
                <a:srgbClr val="404040"/>
              </a:solidFill>
              <a:cs typeface="Arial" panose="020B0604020202020204" pitchFamily="34" charset="0"/>
            </a:endParaRPr>
          </a:p>
          <a:p>
            <a:pPr>
              <a:tabLst>
                <a:tab pos="7358063" algn="l"/>
              </a:tabLst>
            </a:pPr>
            <a:r>
              <a:rPr lang="sv-SE" sz="1200" b="1" dirty="0">
                <a:solidFill>
                  <a:srgbClr val="C00000"/>
                </a:solidFill>
                <a:cs typeface="Arial" panose="020B0604020202020204" pitchFamily="34" charset="0"/>
              </a:rPr>
              <a:t>5. Verksamhetsplan 2019 </a:t>
            </a:r>
            <a:endParaRPr lang="sv-SE" sz="1200" dirty="0">
              <a:solidFill>
                <a:srgbClr val="C00000"/>
              </a:solidFill>
              <a:cs typeface="Arial" panose="020B0604020202020204" pitchFamily="34" charset="0"/>
            </a:endParaRPr>
          </a:p>
          <a:p>
            <a:pPr hangingPunct="0">
              <a:tabLst>
                <a:tab pos="7261225" algn="l"/>
              </a:tabLst>
            </a:pPr>
            <a:r>
              <a:rPr lang="sv-SE" sz="1200" dirty="0">
                <a:solidFill>
                  <a:srgbClr val="404040"/>
                </a:solidFill>
                <a:cs typeface="Arial" panose="020B0604020202020204" pitchFamily="34" charset="0"/>
              </a:rPr>
              <a:t>    5.1 Mål 1. </a:t>
            </a:r>
            <a:r>
              <a:rPr lang="sv-SE" sz="1200" dirty="0">
                <a:solidFill>
                  <a:srgbClr val="404040"/>
                </a:solidFill>
              </a:rPr>
              <a:t>Fler människor i akut kris har fått relevant stöd</a:t>
            </a:r>
          </a:p>
          <a:p>
            <a:pPr lvl="0" hangingPunct="0">
              <a:tabLst>
                <a:tab pos="7261225" algn="l"/>
              </a:tabLst>
            </a:pPr>
            <a:r>
              <a:rPr lang="sv-SE" sz="1200" dirty="0">
                <a:solidFill>
                  <a:srgbClr val="404040"/>
                </a:solidFill>
                <a:cs typeface="Arial" panose="020B0604020202020204" pitchFamily="34" charset="0"/>
              </a:rPr>
              <a:t>    5.2 Mål 2. </a:t>
            </a:r>
            <a:r>
              <a:rPr lang="sv-SE" sz="1200" dirty="0">
                <a:solidFill>
                  <a:srgbClr val="404040"/>
                </a:solidFill>
              </a:rPr>
              <a:t>Människor och samhällen i utsatta situationer har stärkt sin </a:t>
            </a:r>
            <a:r>
              <a:rPr lang="sv-SE" sz="1200" dirty="0" err="1">
                <a:solidFill>
                  <a:srgbClr val="404040"/>
                </a:solidFill>
              </a:rPr>
              <a:t>resiliens</a:t>
            </a:r>
            <a:r>
              <a:rPr lang="sv-SE" sz="1200" dirty="0">
                <a:solidFill>
                  <a:srgbClr val="404040"/>
                </a:solidFill>
              </a:rPr>
              <a:t> kopplat till kris</a:t>
            </a:r>
            <a:endParaRPr lang="sv-SE" sz="1200" dirty="0">
              <a:solidFill>
                <a:srgbClr val="404040"/>
              </a:solidFill>
              <a:cs typeface="Arial" panose="020B0604020202020204" pitchFamily="34" charset="0"/>
            </a:endParaRPr>
          </a:p>
          <a:p>
            <a:r>
              <a:rPr lang="sv-SE" sz="1200" dirty="0">
                <a:solidFill>
                  <a:srgbClr val="404040"/>
                </a:solidFill>
                <a:cs typeface="Arial" panose="020B0604020202020204" pitchFamily="34" charset="0"/>
              </a:rPr>
              <a:t>    5.3 Mål 3. </a:t>
            </a:r>
            <a:r>
              <a:rPr lang="sv-SE" sz="1200" dirty="0">
                <a:solidFill>
                  <a:srgbClr val="404040"/>
                </a:solidFill>
              </a:rPr>
              <a:t>Vi har ökat vår påverkan inom de prioriterade områdena</a:t>
            </a:r>
          </a:p>
          <a:p>
            <a:pPr lvl="0" fontAlgn="ctr">
              <a:defRPr/>
            </a:pPr>
            <a:r>
              <a:rPr lang="sv-SE" sz="1200" dirty="0">
                <a:solidFill>
                  <a:srgbClr val="404040"/>
                </a:solidFill>
                <a:cs typeface="Arial" panose="020B0604020202020204" pitchFamily="34" charset="0"/>
              </a:rPr>
              <a:t>    5.4 Mål 4. </a:t>
            </a:r>
            <a:r>
              <a:rPr lang="sv-SE" sz="1200" dirty="0">
                <a:solidFill>
                  <a:srgbClr val="404040"/>
                </a:solidFill>
                <a:ea typeface="Calibri" panose="020F0502020204030204" pitchFamily="34" charset="0"/>
                <a:cs typeface="Times New Roman" panose="02020603050405020304" pitchFamily="18" charset="0"/>
              </a:rPr>
              <a:t>Stärkt rörelse med ökad hållbarhet och effektivitet</a:t>
            </a:r>
          </a:p>
          <a:p>
            <a:pPr hangingPunct="0"/>
            <a:r>
              <a:rPr lang="sv-SE" sz="1200" dirty="0">
                <a:solidFill>
                  <a:srgbClr val="404040"/>
                </a:solidFill>
                <a:cs typeface="Arial" panose="020B0604020202020204" pitchFamily="34" charset="0"/>
              </a:rPr>
              <a:t>    5.5 Mål 5. </a:t>
            </a:r>
            <a:r>
              <a:rPr lang="sv-SE" sz="1200" dirty="0">
                <a:solidFill>
                  <a:srgbClr val="404040"/>
                </a:solidFill>
              </a:rPr>
              <a:t>Våra samlade intäkter ökar med 50% under perioden 2016-2019</a:t>
            </a:r>
            <a:endParaRPr lang="sv-SE" sz="1200" dirty="0">
              <a:solidFill>
                <a:srgbClr val="404040"/>
              </a:solidFill>
              <a:cs typeface="Arial" panose="020B0604020202020204" pitchFamily="34" charset="0"/>
            </a:endParaRPr>
          </a:p>
          <a:p>
            <a:pPr hangingPunct="0"/>
            <a:endParaRPr lang="sv-SE" sz="1200" dirty="0">
              <a:solidFill>
                <a:srgbClr val="404040"/>
              </a:solidFill>
              <a:cs typeface="Arial" panose="020B0604020202020204" pitchFamily="34" charset="0"/>
            </a:endParaRPr>
          </a:p>
          <a:p>
            <a:pPr hangingPunct="0"/>
            <a:r>
              <a:rPr lang="sv-SE" sz="1200" b="1" dirty="0">
                <a:solidFill>
                  <a:srgbClr val="C00000"/>
                </a:solidFill>
                <a:cs typeface="Arial" panose="020B0604020202020204" pitchFamily="34" charset="0"/>
              </a:rPr>
              <a:t>6. Risker</a:t>
            </a:r>
          </a:p>
          <a:p>
            <a:pPr hangingPunct="0"/>
            <a:endParaRPr lang="sv-SE" sz="1200" b="1" dirty="0">
              <a:solidFill>
                <a:srgbClr val="C00000"/>
              </a:solidFill>
              <a:cs typeface="Arial" panose="020B0604020202020204" pitchFamily="34" charset="0"/>
            </a:endParaRPr>
          </a:p>
          <a:p>
            <a:pPr hangingPunct="0"/>
            <a:r>
              <a:rPr lang="sv-SE" sz="1200" b="1" dirty="0">
                <a:solidFill>
                  <a:srgbClr val="C00000"/>
                </a:solidFill>
                <a:cs typeface="Arial" panose="020B0604020202020204" pitchFamily="34" charset="0"/>
              </a:rPr>
              <a:t>7. Budget</a:t>
            </a:r>
          </a:p>
          <a:p>
            <a:pPr marL="355600" indent="-355600"/>
            <a:r>
              <a:rPr lang="sv-SE" sz="1200" dirty="0">
                <a:solidFill>
                  <a:srgbClr val="404040"/>
                </a:solidFill>
                <a:cs typeface="Arial" panose="020B0604020202020204" pitchFamily="34" charset="0"/>
              </a:rPr>
              <a:t>	6.1 Ekonomiska förutsättningar</a:t>
            </a:r>
          </a:p>
          <a:p>
            <a:pPr marL="355600" indent="-355600"/>
            <a:r>
              <a:rPr lang="sv-SE" sz="1200" dirty="0">
                <a:solidFill>
                  <a:srgbClr val="404040"/>
                </a:solidFill>
                <a:cs typeface="Arial" panose="020B0604020202020204" pitchFamily="34" charset="0"/>
              </a:rPr>
              <a:t>	6.2 Budget 2019 och en indikativ flerårsprognos</a:t>
            </a:r>
          </a:p>
          <a:p>
            <a:endParaRPr lang="en-US" dirty="0"/>
          </a:p>
        </p:txBody>
      </p:sp>
    </p:spTree>
    <p:extLst>
      <p:ext uri="{BB962C8B-B14F-4D97-AF65-F5344CB8AC3E}">
        <p14:creationId xmlns:p14="http://schemas.microsoft.com/office/powerpoint/2010/main" val="232685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8660" y="2528696"/>
            <a:ext cx="4807510" cy="3100754"/>
          </a:xfrm>
          <a:prstGeom prst="rect">
            <a:avLst/>
          </a:prstGeom>
        </p:spPr>
      </p:pic>
      <p:sp>
        <p:nvSpPr>
          <p:cNvPr id="40" name="Rubrik 1"/>
          <p:cNvSpPr txBox="1">
            <a:spLocks/>
          </p:cNvSpPr>
          <p:nvPr/>
        </p:nvSpPr>
        <p:spPr>
          <a:xfrm>
            <a:off x="464023" y="561948"/>
            <a:ext cx="11048077" cy="360000"/>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1. </a:t>
            </a:r>
            <a:r>
              <a:rPr lang="sv-SE" sz="2000" dirty="0">
                <a:solidFill>
                  <a:srgbClr val="404040"/>
                </a:solidFill>
                <a:ea typeface="+mn-ea"/>
                <a:cs typeface="Arial" panose="020B0604020202020204" pitchFamily="34" charset="0"/>
              </a:rPr>
              <a:t>Från den strategiska inriktningen till verksamhetsplan 2019</a:t>
            </a:r>
          </a:p>
        </p:txBody>
      </p:sp>
      <p:sp>
        <p:nvSpPr>
          <p:cNvPr id="2" name="Flödesschema: Sammanfoga 1"/>
          <p:cNvSpPr/>
          <p:nvPr/>
        </p:nvSpPr>
        <p:spPr>
          <a:xfrm>
            <a:off x="673132" y="1629528"/>
            <a:ext cx="4200793" cy="3830703"/>
          </a:xfrm>
          <a:prstGeom prst="flowChartMerg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 name="textruta 2"/>
          <p:cNvSpPr txBox="1"/>
          <p:nvPr/>
        </p:nvSpPr>
        <p:spPr>
          <a:xfrm>
            <a:off x="932199" y="1629528"/>
            <a:ext cx="3941726" cy="738664"/>
          </a:xfrm>
          <a:prstGeom prst="rect">
            <a:avLst/>
          </a:prstGeom>
          <a:noFill/>
        </p:spPr>
        <p:txBody>
          <a:bodyPr wrap="square" rtlCol="0">
            <a:spAutoFit/>
          </a:bodyPr>
          <a:lstStyle/>
          <a:p>
            <a:pPr algn="ctr"/>
            <a:r>
              <a:rPr lang="sv-SE" b="1">
                <a:solidFill>
                  <a:srgbClr val="404040"/>
                </a:solidFill>
                <a:latin typeface="+mj-lt"/>
                <a:ea typeface="Calibri" panose="020F0502020204030204" pitchFamily="34" charset="0"/>
                <a:cs typeface="Times New Roman" panose="02020603050405020304" pitchFamily="18" charset="0"/>
              </a:rPr>
              <a:t>Vår strategiska inriktning</a:t>
            </a:r>
          </a:p>
          <a:p>
            <a:pPr algn="ctr"/>
            <a:r>
              <a:rPr lang="sv-SE" sz="1200">
                <a:solidFill>
                  <a:srgbClr val="404040"/>
                </a:solidFill>
                <a:ea typeface="Calibri" panose="020F0502020204030204" pitchFamily="34" charset="0"/>
                <a:cs typeface="Times New Roman" panose="02020603050405020304" pitchFamily="18" charset="0"/>
              </a:rPr>
              <a:t>Vår utgångspunkt för vad Svenska Röda Korset enligt beslut på Riksstämman ska åstadkomma</a:t>
            </a:r>
          </a:p>
        </p:txBody>
      </p:sp>
      <p:sp>
        <p:nvSpPr>
          <p:cNvPr id="7" name="textruta 6"/>
          <p:cNvSpPr txBox="1"/>
          <p:nvPr/>
        </p:nvSpPr>
        <p:spPr>
          <a:xfrm>
            <a:off x="932199" y="2353796"/>
            <a:ext cx="3864634" cy="923330"/>
          </a:xfrm>
          <a:prstGeom prst="rect">
            <a:avLst/>
          </a:prstGeom>
          <a:noFill/>
        </p:spPr>
        <p:txBody>
          <a:bodyPr wrap="square" rtlCol="0">
            <a:spAutoFit/>
          </a:bodyPr>
          <a:lstStyle/>
          <a:p>
            <a:pPr algn="ctr"/>
            <a:r>
              <a:rPr lang="sv-SE" b="1" dirty="0">
                <a:solidFill>
                  <a:srgbClr val="404040"/>
                </a:solidFill>
                <a:latin typeface="+mj-lt"/>
                <a:ea typeface="Calibri" panose="020F0502020204030204" pitchFamily="34" charset="0"/>
                <a:cs typeface="Times New Roman" panose="02020603050405020304" pitchFamily="18" charset="0"/>
              </a:rPr>
              <a:t>Våra delstrategier</a:t>
            </a:r>
          </a:p>
          <a:p>
            <a:pPr algn="ctr"/>
            <a:r>
              <a:rPr lang="sv-SE" sz="1200" dirty="0">
                <a:solidFill>
                  <a:srgbClr val="404040"/>
                </a:solidFill>
                <a:ea typeface="Calibri" panose="020F0502020204030204" pitchFamily="34" charset="0"/>
                <a:cs typeface="Times New Roman" panose="02020603050405020304" pitchFamily="18" charset="0"/>
              </a:rPr>
              <a:t>Våra delstrategier är en nedbrytning av vad organisationen i ett nationellt perspektiv ska arbeta med för att Svenska Röda Korset ska uppnå målen</a:t>
            </a:r>
          </a:p>
        </p:txBody>
      </p:sp>
      <p:sp>
        <p:nvSpPr>
          <p:cNvPr id="8" name="textruta 7"/>
          <p:cNvSpPr txBox="1"/>
          <p:nvPr/>
        </p:nvSpPr>
        <p:spPr>
          <a:xfrm>
            <a:off x="721954" y="3277126"/>
            <a:ext cx="4285123" cy="923330"/>
          </a:xfrm>
          <a:prstGeom prst="rect">
            <a:avLst/>
          </a:prstGeom>
          <a:noFill/>
        </p:spPr>
        <p:txBody>
          <a:bodyPr wrap="square" rtlCol="0">
            <a:spAutoFit/>
          </a:bodyPr>
          <a:lstStyle/>
          <a:p>
            <a:pPr algn="ctr"/>
            <a:r>
              <a:rPr lang="sv-SE" b="1" dirty="0">
                <a:solidFill>
                  <a:srgbClr val="404040"/>
                </a:solidFill>
                <a:latin typeface="+mj-lt"/>
                <a:ea typeface="Calibri" panose="020F0502020204030204" pitchFamily="34" charset="0"/>
                <a:cs typeface="Times New Roman" panose="02020603050405020304" pitchFamily="18" charset="0"/>
              </a:rPr>
              <a:t>Omvärldsspaning och behovsanalys</a:t>
            </a:r>
          </a:p>
          <a:p>
            <a:pPr algn="ctr"/>
            <a:r>
              <a:rPr lang="sv-SE" sz="1200" dirty="0">
                <a:solidFill>
                  <a:srgbClr val="404040"/>
                </a:solidFill>
                <a:ea typeface="Calibri" panose="020F0502020204030204" pitchFamily="34" charset="0"/>
                <a:cs typeface="Times New Roman" panose="02020603050405020304" pitchFamily="18" charset="0"/>
              </a:rPr>
              <a:t>En genomgång av de humanitära behoven, konkurrensanalys och engagemangsspaning görs årligen  för att säkerställa att vi är på rätt väg</a:t>
            </a:r>
          </a:p>
        </p:txBody>
      </p:sp>
      <p:sp>
        <p:nvSpPr>
          <p:cNvPr id="9" name="textruta 8"/>
          <p:cNvSpPr txBox="1"/>
          <p:nvPr/>
        </p:nvSpPr>
        <p:spPr>
          <a:xfrm>
            <a:off x="1125882" y="4216838"/>
            <a:ext cx="3295291" cy="923330"/>
          </a:xfrm>
          <a:prstGeom prst="rect">
            <a:avLst/>
          </a:prstGeom>
          <a:noFill/>
        </p:spPr>
        <p:txBody>
          <a:bodyPr wrap="square" rtlCol="0">
            <a:spAutoFit/>
          </a:bodyPr>
          <a:lstStyle/>
          <a:p>
            <a:pPr algn="ctr"/>
            <a:r>
              <a:rPr lang="sv-SE" b="1" dirty="0">
                <a:solidFill>
                  <a:srgbClr val="404040"/>
                </a:solidFill>
                <a:latin typeface="+mj-lt"/>
                <a:ea typeface="Calibri" panose="020F0502020204030204" pitchFamily="34" charset="0"/>
                <a:cs typeface="Times New Roman" panose="02020603050405020304" pitchFamily="18" charset="0"/>
              </a:rPr>
              <a:t>Verksamhetsplan</a:t>
            </a:r>
          </a:p>
          <a:p>
            <a:pPr algn="ctr"/>
            <a:r>
              <a:rPr lang="sv-SE" sz="1200" dirty="0">
                <a:solidFill>
                  <a:srgbClr val="404040"/>
                </a:solidFill>
                <a:ea typeface="Calibri" panose="020F0502020204030204" pitchFamily="34" charset="0"/>
                <a:cs typeface="Times New Roman" panose="02020603050405020304" pitchFamily="18" charset="0"/>
              </a:rPr>
              <a:t>Förslag till budget, insatsområden och insatser i verksamhetsplan</a:t>
            </a:r>
          </a:p>
          <a:p>
            <a:pPr algn="ctr"/>
            <a:r>
              <a:rPr lang="sv-SE" sz="1200" dirty="0">
                <a:solidFill>
                  <a:srgbClr val="404040"/>
                </a:solidFill>
                <a:ea typeface="Calibri" panose="020F0502020204030204" pitchFamily="34" charset="0"/>
                <a:cs typeface="Times New Roman" panose="02020603050405020304" pitchFamily="18" charset="0"/>
              </a:rPr>
              <a:t>2019</a:t>
            </a:r>
          </a:p>
        </p:txBody>
      </p:sp>
    </p:spTree>
    <p:extLst>
      <p:ext uri="{BB962C8B-B14F-4D97-AF65-F5344CB8AC3E}">
        <p14:creationId xmlns:p14="http://schemas.microsoft.com/office/powerpoint/2010/main" val="320595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615" y="572796"/>
            <a:ext cx="10987858" cy="360000"/>
          </a:xfrm>
        </p:spPr>
        <p:txBody>
          <a:bodyPr/>
          <a:lstStyle/>
          <a:p>
            <a:r>
              <a:rPr lang="sv-SE" sz="2000">
                <a:solidFill>
                  <a:srgbClr val="404040"/>
                </a:solidFill>
                <a:ea typeface="+mn-ea"/>
                <a:cs typeface="Arial" panose="020B0604020202020204" pitchFamily="34" charset="0"/>
              </a:rPr>
              <a:t>2. Sammanfattning verksamhetsplan 2019</a:t>
            </a:r>
          </a:p>
        </p:txBody>
      </p:sp>
      <p:graphicFrame>
        <p:nvGraphicFramePr>
          <p:cNvPr id="4" name="Tabell 3"/>
          <p:cNvGraphicFramePr>
            <a:graphicFrameLocks noGrp="1"/>
          </p:cNvGraphicFramePr>
          <p:nvPr>
            <p:extLst>
              <p:ext uri="{D42A27DB-BD31-4B8C-83A1-F6EECF244321}">
                <p14:modId xmlns:p14="http://schemas.microsoft.com/office/powerpoint/2010/main" val="1357943239"/>
              </p:ext>
            </p:extLst>
          </p:nvPr>
        </p:nvGraphicFramePr>
        <p:xfrm>
          <a:off x="518615" y="1078304"/>
          <a:ext cx="4633677" cy="2725458"/>
        </p:xfrm>
        <a:graphic>
          <a:graphicData uri="http://schemas.openxmlformats.org/drawingml/2006/table">
            <a:tbl>
              <a:tblPr firstRow="1" bandRow="1">
                <a:tableStyleId>{5C22544A-7EE6-4342-B048-85BDC9FD1C3A}</a:tableStyleId>
              </a:tblPr>
              <a:tblGrid>
                <a:gridCol w="4633677">
                  <a:extLst>
                    <a:ext uri="{9D8B030D-6E8A-4147-A177-3AD203B41FA5}">
                      <a16:colId xmlns:a16="http://schemas.microsoft.com/office/drawing/2014/main" val="20000"/>
                    </a:ext>
                  </a:extLst>
                </a:gridCol>
              </a:tblGrid>
              <a:tr h="39358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500" b="1" kern="1200">
                          <a:solidFill>
                            <a:schemeClr val="bg2"/>
                          </a:solidFill>
                          <a:latin typeface="Futura PT Book" panose="020B0502020204020303" pitchFamily="34" charset="0"/>
                          <a:ea typeface="+mn-ea"/>
                          <a:cs typeface="Arial" panose="020B0604020202020204" pitchFamily="34" charset="0"/>
                        </a:rPr>
                        <a:t>Våra mål  </a:t>
                      </a:r>
                    </a:p>
                  </a:txBody>
                  <a:tcPr marL="108000">
                    <a:solidFill>
                      <a:srgbClr val="E20025"/>
                    </a:solidFill>
                  </a:tcPr>
                </a:tc>
                <a:extLst>
                  <a:ext uri="{0D108BD9-81ED-4DB2-BD59-A6C34878D82A}">
                    <a16:rowId xmlns:a16="http://schemas.microsoft.com/office/drawing/2014/main" val="10000"/>
                  </a:ext>
                </a:extLst>
              </a:tr>
              <a:tr h="4058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200" kern="1200">
                          <a:solidFill>
                            <a:srgbClr val="404040"/>
                          </a:solidFill>
                          <a:latin typeface="+mn-lt"/>
                          <a:ea typeface="Calibri" panose="020F0502020204030204" pitchFamily="34" charset="0"/>
                          <a:cs typeface="Times New Roman" panose="02020603050405020304" pitchFamily="18" charset="0"/>
                        </a:rPr>
                        <a:t>Mål</a:t>
                      </a:r>
                      <a:r>
                        <a:rPr lang="sv-SE" sz="1200" kern="1200" baseline="0">
                          <a:solidFill>
                            <a:srgbClr val="404040"/>
                          </a:solidFill>
                          <a:latin typeface="+mn-lt"/>
                          <a:ea typeface="Calibri" panose="020F0502020204030204" pitchFamily="34" charset="0"/>
                          <a:cs typeface="Times New Roman" panose="02020603050405020304" pitchFamily="18" charset="0"/>
                        </a:rPr>
                        <a:t> 1.</a:t>
                      </a:r>
                      <a:r>
                        <a:rPr lang="sv-SE" sz="1200" kern="1200">
                          <a:solidFill>
                            <a:srgbClr val="404040"/>
                          </a:solidFill>
                          <a:latin typeface="+mn-lt"/>
                          <a:ea typeface="Calibri" panose="020F0502020204030204" pitchFamily="34" charset="0"/>
                          <a:cs typeface="Times New Roman" panose="02020603050405020304" pitchFamily="18" charset="0"/>
                        </a:rPr>
                        <a:t> </a:t>
                      </a:r>
                      <a:r>
                        <a:rPr lang="sv-SE" sz="1200">
                          <a:solidFill>
                            <a:srgbClr val="404040"/>
                          </a:solidFill>
                          <a:latin typeface="+mn-lt"/>
                        </a:rPr>
                        <a:t>Fler människor i akut kris har fått relevant stöd</a:t>
                      </a:r>
                      <a:endParaRPr lang="sv-SE" sz="1200" kern="1200">
                        <a:solidFill>
                          <a:srgbClr val="404040"/>
                        </a:solidFill>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r h="48916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200" kern="1200">
                          <a:solidFill>
                            <a:srgbClr val="404040"/>
                          </a:solidFill>
                          <a:latin typeface="+mn-lt"/>
                          <a:ea typeface="Calibri" panose="020F0502020204030204" pitchFamily="34" charset="0"/>
                          <a:cs typeface="Times New Roman" panose="02020603050405020304" pitchFamily="18" charset="0"/>
                        </a:rPr>
                        <a:t>Mål</a:t>
                      </a:r>
                      <a:r>
                        <a:rPr lang="sv-SE" sz="1200" kern="1200" baseline="0">
                          <a:solidFill>
                            <a:srgbClr val="404040"/>
                          </a:solidFill>
                          <a:latin typeface="+mn-lt"/>
                          <a:ea typeface="Calibri" panose="020F0502020204030204" pitchFamily="34" charset="0"/>
                          <a:cs typeface="Times New Roman" panose="02020603050405020304" pitchFamily="18" charset="0"/>
                        </a:rPr>
                        <a:t> </a:t>
                      </a:r>
                      <a:r>
                        <a:rPr lang="sv-SE" sz="1200" kern="1200">
                          <a:solidFill>
                            <a:srgbClr val="404040"/>
                          </a:solidFill>
                          <a:latin typeface="+mn-lt"/>
                          <a:ea typeface="Calibri" panose="020F0502020204030204" pitchFamily="34" charset="0"/>
                          <a:cs typeface="Times New Roman" panose="02020603050405020304" pitchFamily="18" charset="0"/>
                        </a:rPr>
                        <a:t>2. </a:t>
                      </a:r>
                      <a:r>
                        <a:rPr lang="sv-SE" sz="1200">
                          <a:solidFill>
                            <a:srgbClr val="404040"/>
                          </a:solidFill>
                          <a:latin typeface="+mn-lt"/>
                        </a:rPr>
                        <a:t>Människor och samhällen i utsatta situationer har stärkt        sin resiliens kopplat till kris</a:t>
                      </a:r>
                    </a:p>
                  </a:txBody>
                  <a:tcPr anchor="ctr"/>
                </a:tc>
                <a:extLst>
                  <a:ext uri="{0D108BD9-81ED-4DB2-BD59-A6C34878D82A}">
                    <a16:rowId xmlns:a16="http://schemas.microsoft.com/office/drawing/2014/main" val="10003"/>
                  </a:ext>
                </a:extLst>
              </a:tr>
              <a:tr h="405883">
                <a:tc>
                  <a:txBody>
                    <a:bodyPr/>
                    <a:lstStyle/>
                    <a:p>
                      <a:r>
                        <a:rPr lang="sv-SE" sz="1200">
                          <a:solidFill>
                            <a:srgbClr val="404040"/>
                          </a:solidFill>
                          <a:latin typeface="+mn-lt"/>
                          <a:ea typeface="Calibri" panose="020F0502020204030204" pitchFamily="34" charset="0"/>
                          <a:cs typeface="Times New Roman" panose="02020603050405020304" pitchFamily="18" charset="0"/>
                        </a:rPr>
                        <a:t>Mål 3. </a:t>
                      </a:r>
                      <a:r>
                        <a:rPr lang="sv-SE" sz="1200">
                          <a:solidFill>
                            <a:srgbClr val="404040"/>
                          </a:solidFill>
                          <a:latin typeface="+mn-lt"/>
                        </a:rPr>
                        <a:t>Vi har ökat vår påverkan inom de prioriterade områdena</a:t>
                      </a:r>
                    </a:p>
                  </a:txBody>
                  <a:tcPr anchor="ctr"/>
                </a:tc>
                <a:extLst>
                  <a:ext uri="{0D108BD9-81ED-4DB2-BD59-A6C34878D82A}">
                    <a16:rowId xmlns:a16="http://schemas.microsoft.com/office/drawing/2014/main" val="3086206957"/>
                  </a:ext>
                </a:extLst>
              </a:tr>
              <a:tr h="5154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200" kern="1200">
                          <a:solidFill>
                            <a:srgbClr val="404040"/>
                          </a:solidFill>
                          <a:latin typeface="+mn-lt"/>
                          <a:ea typeface="Calibri" panose="020F0502020204030204" pitchFamily="34" charset="0"/>
                          <a:cs typeface="Times New Roman" panose="02020603050405020304" pitchFamily="18" charset="0"/>
                        </a:rPr>
                        <a:t>Mål 4. Stärkt rörelse med ökad hållbarhet och effektivitet</a:t>
                      </a:r>
                    </a:p>
                  </a:txBody>
                  <a:tcPr anchor="ctr"/>
                </a:tc>
                <a:extLst>
                  <a:ext uri="{0D108BD9-81ED-4DB2-BD59-A6C34878D82A}">
                    <a16:rowId xmlns:a16="http://schemas.microsoft.com/office/drawing/2014/main" val="2674103186"/>
                  </a:ext>
                </a:extLst>
              </a:tr>
              <a:tr h="515472">
                <a:tc>
                  <a:txBody>
                    <a:bodyPr/>
                    <a:lstStyle/>
                    <a:p>
                      <a:r>
                        <a:rPr lang="sv-SE" sz="1200">
                          <a:solidFill>
                            <a:srgbClr val="404040"/>
                          </a:solidFill>
                          <a:latin typeface="+mn-lt"/>
                          <a:ea typeface="Calibri" panose="020F0502020204030204" pitchFamily="34" charset="0"/>
                          <a:cs typeface="Times New Roman" panose="02020603050405020304" pitchFamily="18" charset="0"/>
                        </a:rPr>
                        <a:t>Mål 5. </a:t>
                      </a:r>
                      <a:r>
                        <a:rPr lang="sv-SE" sz="1200">
                          <a:solidFill>
                            <a:srgbClr val="404040"/>
                          </a:solidFill>
                          <a:latin typeface="+mn-lt"/>
                        </a:rPr>
                        <a:t>Våra samlade intäkter ökar med 50% under perioden 2016-2019</a:t>
                      </a:r>
                    </a:p>
                  </a:txBody>
                  <a:tcPr anchor="ctr"/>
                </a:tc>
                <a:extLst>
                  <a:ext uri="{0D108BD9-81ED-4DB2-BD59-A6C34878D82A}">
                    <a16:rowId xmlns:a16="http://schemas.microsoft.com/office/drawing/2014/main" val="10004"/>
                  </a:ext>
                </a:extLst>
              </a:tr>
            </a:tbl>
          </a:graphicData>
        </a:graphic>
      </p:graphicFrame>
      <p:sp>
        <p:nvSpPr>
          <p:cNvPr id="5" name="Rektangel 4"/>
          <p:cNvSpPr/>
          <p:nvPr/>
        </p:nvSpPr>
        <p:spPr>
          <a:xfrm>
            <a:off x="5615464" y="1078304"/>
            <a:ext cx="5301761" cy="3231654"/>
          </a:xfrm>
          <a:prstGeom prst="rect">
            <a:avLst/>
          </a:prstGeom>
          <a:solidFill>
            <a:schemeClr val="accent4">
              <a:lumMod val="20000"/>
              <a:lumOff val="80000"/>
            </a:schemeClr>
          </a:solidFill>
        </p:spPr>
        <p:txBody>
          <a:bodyPr wrap="square">
            <a:spAutoFit/>
          </a:bodyPr>
          <a:lstStyle/>
          <a:p>
            <a:r>
              <a:rPr lang="sv-SE" altLang="sv-SE" sz="1200" b="1">
                <a:solidFill>
                  <a:srgbClr val="404040"/>
                </a:solidFill>
                <a:cs typeface="Arial" panose="020B0604020202020204" pitchFamily="34" charset="0"/>
              </a:rPr>
              <a:t>Verksamhetsplanen 2019 </a:t>
            </a:r>
            <a:r>
              <a:rPr lang="sv-SE" altLang="sv-SE" sz="1200">
                <a:solidFill>
                  <a:srgbClr val="404040"/>
                </a:solidFill>
                <a:ea typeface="Calibri" panose="020F0502020204030204" pitchFamily="34" charset="0"/>
                <a:cs typeface="Times New Roman" panose="02020603050405020304" pitchFamily="18" charset="0"/>
              </a:rPr>
              <a:t>fortsätter arbetet i enlighet med tidigare riktning och fokus. Planen är mer konsoliderande och tydligare i prioriteringarna.</a:t>
            </a:r>
          </a:p>
          <a:p>
            <a:endParaRPr lang="sv-SE" altLang="sv-SE" sz="1200" b="1">
              <a:solidFill>
                <a:srgbClr val="404040"/>
              </a:solidFill>
              <a:cs typeface="Arial" panose="020B0604020202020204" pitchFamily="34" charset="0"/>
            </a:endParaRPr>
          </a:p>
          <a:p>
            <a:r>
              <a:rPr lang="sv-SE" altLang="sv-SE" sz="1200" b="1">
                <a:solidFill>
                  <a:srgbClr val="404040"/>
                </a:solidFill>
                <a:cs typeface="Arial" panose="020B0604020202020204" pitchFamily="34" charset="0"/>
              </a:rPr>
              <a:t>Viktiga omvärldshändelser som påverkat planen</a:t>
            </a: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Vi ser ökade klyftor och brister i det offentliga ansvaret vilket gör att det finns en risk att rättigheter urholkas och att utsattheten ökar.</a:t>
            </a: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Långdragna väpnade konflikter, akuta kriser och extrema väderhändelser fortsätter att påverka vårt arbete.</a:t>
            </a: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Förändringar i insamlingsmarknaden och ändrade beteenden gör att konkurrensen om givarnas pengar hårdnar.</a:t>
            </a:r>
            <a:endParaRPr lang="sv-SE" altLang="sv-SE" sz="1200" b="1">
              <a:solidFill>
                <a:srgbClr val="404040"/>
              </a:solidFill>
              <a:cs typeface="Arial" panose="020B0604020202020204" pitchFamily="34" charset="0"/>
            </a:endParaRPr>
          </a:p>
          <a:p>
            <a:endParaRPr lang="sv-SE" altLang="sv-SE" sz="1200" b="1">
              <a:solidFill>
                <a:srgbClr val="404040"/>
              </a:solidFill>
              <a:cs typeface="Arial" panose="020B0604020202020204" pitchFamily="34" charset="0"/>
            </a:endParaRPr>
          </a:p>
          <a:p>
            <a:r>
              <a:rPr lang="sv-SE" altLang="sv-SE" sz="1200" b="1">
                <a:solidFill>
                  <a:srgbClr val="404040"/>
                </a:solidFill>
                <a:cs typeface="Arial" panose="020B0604020202020204" pitchFamily="34" charset="0"/>
              </a:rPr>
              <a:t>Förflyttningar som präglar planen</a:t>
            </a:r>
            <a:endParaRPr lang="sv-SE" sz="1200" b="1">
              <a:solidFill>
                <a:srgbClr val="404040"/>
              </a:solidFill>
            </a:endParaRP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Fortsatt ökad kris och beredskapsförmåga i Sverige. </a:t>
            </a: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Fortsatt ökat internationellt verksamhetsstöd till akuta och utdragna kriser.</a:t>
            </a:r>
          </a:p>
          <a:p>
            <a:pPr marL="171450" indent="-171450">
              <a:buFont typeface="Arial" panose="020B0604020202020204" pitchFamily="34" charset="0"/>
              <a:buChar char="•"/>
            </a:pPr>
            <a:r>
              <a:rPr lang="sv-SE" sz="1200">
                <a:solidFill>
                  <a:srgbClr val="404040"/>
                </a:solidFill>
                <a:ea typeface="Calibri" panose="020F0502020204030204" pitchFamily="34" charset="0"/>
                <a:cs typeface="Times New Roman" panose="02020603050405020304" pitchFamily="18" charset="0"/>
              </a:rPr>
              <a:t>Ökad innovation och digitalisering, visa effekterna av vårt arbete och stötta ökad insamling och engagemang.</a:t>
            </a:r>
            <a:endParaRPr lang="sv-SE" sz="1200" b="1">
              <a:solidFill>
                <a:srgbClr val="404040"/>
              </a:solidFill>
            </a:endParaRPr>
          </a:p>
        </p:txBody>
      </p:sp>
      <p:graphicFrame>
        <p:nvGraphicFramePr>
          <p:cNvPr id="7" name="Tabell 6"/>
          <p:cNvGraphicFramePr>
            <a:graphicFrameLocks noGrp="1"/>
          </p:cNvGraphicFramePr>
          <p:nvPr>
            <p:extLst>
              <p:ext uri="{D42A27DB-BD31-4B8C-83A1-F6EECF244321}">
                <p14:modId xmlns:p14="http://schemas.microsoft.com/office/powerpoint/2010/main" val="1008162031"/>
              </p:ext>
            </p:extLst>
          </p:nvPr>
        </p:nvGraphicFramePr>
        <p:xfrm>
          <a:off x="619432" y="4163744"/>
          <a:ext cx="3737465" cy="1318260"/>
        </p:xfrm>
        <a:graphic>
          <a:graphicData uri="http://schemas.openxmlformats.org/drawingml/2006/table">
            <a:tbl>
              <a:tblPr/>
              <a:tblGrid>
                <a:gridCol w="1659644">
                  <a:extLst>
                    <a:ext uri="{9D8B030D-6E8A-4147-A177-3AD203B41FA5}">
                      <a16:colId xmlns:a16="http://schemas.microsoft.com/office/drawing/2014/main" val="2066371510"/>
                    </a:ext>
                  </a:extLst>
                </a:gridCol>
                <a:gridCol w="692607">
                  <a:extLst>
                    <a:ext uri="{9D8B030D-6E8A-4147-A177-3AD203B41FA5}">
                      <a16:colId xmlns:a16="http://schemas.microsoft.com/office/drawing/2014/main" val="2896218163"/>
                    </a:ext>
                  </a:extLst>
                </a:gridCol>
                <a:gridCol w="692607">
                  <a:extLst>
                    <a:ext uri="{9D8B030D-6E8A-4147-A177-3AD203B41FA5}">
                      <a16:colId xmlns:a16="http://schemas.microsoft.com/office/drawing/2014/main" val="234781196"/>
                    </a:ext>
                  </a:extLst>
                </a:gridCol>
                <a:gridCol w="692607">
                  <a:extLst>
                    <a:ext uri="{9D8B030D-6E8A-4147-A177-3AD203B41FA5}">
                      <a16:colId xmlns:a16="http://schemas.microsoft.com/office/drawing/2014/main" val="1515817953"/>
                    </a:ext>
                  </a:extLst>
                </a:gridCol>
              </a:tblGrid>
              <a:tr h="373380">
                <a:tc>
                  <a:txBody>
                    <a:bodyPr/>
                    <a:lstStyle/>
                    <a:p>
                      <a:pPr algn="l" fontAlgn="b"/>
                      <a:r>
                        <a:rPr lang="sv-SE" sz="1200" b="0" i="0" u="none" strike="noStrike">
                          <a:solidFill>
                            <a:srgbClr val="000000"/>
                          </a:solidFill>
                          <a:effectLst/>
                          <a:latin typeface="Calibri" panose="020F0502020204030204" pitchFamily="34" charset="0"/>
                        </a:rPr>
                        <a:t>(MSEK)</a:t>
                      </a:r>
                    </a:p>
                  </a:txBody>
                  <a:tcPr marL="0" marR="0" marT="0"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ctr" fontAlgn="ctr"/>
                      <a:r>
                        <a:rPr lang="sv-SE" sz="1200" b="1" i="0" u="none" strike="noStrike">
                          <a:solidFill>
                            <a:srgbClr val="000000"/>
                          </a:solidFill>
                          <a:effectLst/>
                          <a:latin typeface="Calibri" panose="020F0502020204030204" pitchFamily="34" charset="0"/>
                        </a:rPr>
                        <a:t>UTFALL 2017</a:t>
                      </a:r>
                    </a:p>
                  </a:txBody>
                  <a:tcPr marL="0" marR="0" marT="0"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ctr" fontAlgn="ctr"/>
                      <a:r>
                        <a:rPr lang="sv-SE" sz="1200" b="1" i="0" u="none" strike="noStrike">
                          <a:solidFill>
                            <a:srgbClr val="000000"/>
                          </a:solidFill>
                          <a:effectLst/>
                          <a:latin typeface="Calibri" panose="020F0502020204030204" pitchFamily="34" charset="0"/>
                        </a:rPr>
                        <a:t>PROGNOS Q2 2018</a:t>
                      </a:r>
                    </a:p>
                  </a:txBody>
                  <a:tcPr marL="0" marR="0" marT="0" marB="0" anchor="ctr">
                    <a:lnL>
                      <a:noFill/>
                    </a:lnL>
                    <a:lnR>
                      <a:noFill/>
                    </a:lnR>
                    <a:lnT>
                      <a:noFill/>
                    </a:lnT>
                    <a:lnB w="19050" cap="flat" cmpd="sng" algn="ctr">
                      <a:solidFill>
                        <a:srgbClr val="FF0000"/>
                      </a:solidFill>
                      <a:prstDash val="solid"/>
                      <a:round/>
                      <a:headEnd type="none" w="med" len="med"/>
                      <a:tailEnd type="none" w="med" len="med"/>
                    </a:lnB>
                  </a:tcPr>
                </a:tc>
                <a:tc>
                  <a:txBody>
                    <a:bodyPr/>
                    <a:lstStyle/>
                    <a:p>
                      <a:pPr algn="ctr" fontAlgn="ctr"/>
                      <a:r>
                        <a:rPr lang="sv-SE" sz="1200" b="1" i="0" u="none" strike="noStrike">
                          <a:solidFill>
                            <a:srgbClr val="000000"/>
                          </a:solidFill>
                          <a:effectLst/>
                          <a:latin typeface="Calibri" panose="020F0502020204030204" pitchFamily="34" charset="0"/>
                        </a:rPr>
                        <a:t>BUDGET 2019</a:t>
                      </a:r>
                    </a:p>
                  </a:txBody>
                  <a:tcPr marL="0" marR="0" marT="0" marB="0" anchor="ctr">
                    <a:lnL>
                      <a:noFill/>
                    </a:lnL>
                    <a:lnR>
                      <a:noFill/>
                    </a:lnR>
                    <a:lnT>
                      <a:noFill/>
                    </a:lnT>
                    <a:lnB w="1905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166371851"/>
                  </a:ext>
                </a:extLst>
              </a:tr>
              <a:tr h="190500">
                <a:tc>
                  <a:txBody>
                    <a:bodyPr/>
                    <a:lstStyle/>
                    <a:p>
                      <a:pPr algn="l" fontAlgn="b"/>
                      <a:r>
                        <a:rPr lang="sv-SE" sz="1200" b="0" i="0" u="none" strike="noStrike">
                          <a:solidFill>
                            <a:srgbClr val="000000"/>
                          </a:solidFill>
                          <a:effectLst/>
                          <a:latin typeface="+mn-lt"/>
                        </a:rPr>
                        <a:t>Intäkter</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sv-SE" sz="1200" b="0" i="0" u="none" strike="noStrike">
                          <a:solidFill>
                            <a:srgbClr val="000000"/>
                          </a:solidFill>
                          <a:effectLst/>
                          <a:latin typeface="+mn-lt"/>
                        </a:rPr>
                        <a:t>699</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sv-SE" sz="1200" b="0" i="0" u="none" strike="noStrike">
                          <a:solidFill>
                            <a:srgbClr val="000000"/>
                          </a:solidFill>
                          <a:effectLst/>
                          <a:latin typeface="+mn-lt"/>
                        </a:rPr>
                        <a:t>782</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sv-SE" sz="1200" b="0" i="0" u="none" strike="noStrike">
                          <a:solidFill>
                            <a:srgbClr val="000000"/>
                          </a:solidFill>
                          <a:effectLst/>
                          <a:latin typeface="+mn-lt"/>
                        </a:rPr>
                        <a:t>798</a:t>
                      </a:r>
                    </a:p>
                  </a:txBody>
                  <a:tcPr marL="0" marR="0" marT="0" marB="0" anchor="b">
                    <a:lnL>
                      <a:noFill/>
                    </a:lnL>
                    <a:lnR>
                      <a:noFill/>
                    </a:lnR>
                    <a:lnT w="19050" cap="flat" cmpd="sng" algn="ctr">
                      <a:solidFill>
                        <a:srgbClr val="FF0000"/>
                      </a:solidFill>
                      <a:prstDash val="solid"/>
                      <a:round/>
                      <a:headEnd type="none" w="med" len="med"/>
                      <a:tailEnd type="none" w="med" len="med"/>
                    </a:lnT>
                    <a:lnB>
                      <a:noFill/>
                    </a:lnB>
                  </a:tcPr>
                </a:tc>
                <a:extLst>
                  <a:ext uri="{0D108BD9-81ED-4DB2-BD59-A6C34878D82A}">
                    <a16:rowId xmlns:a16="http://schemas.microsoft.com/office/drawing/2014/main" val="3782075348"/>
                  </a:ext>
                </a:extLst>
              </a:tr>
              <a:tr h="190500">
                <a:tc>
                  <a:txBody>
                    <a:bodyPr/>
                    <a:lstStyle/>
                    <a:p>
                      <a:pPr algn="l" fontAlgn="b"/>
                      <a:r>
                        <a:rPr lang="sv-SE" sz="1200" b="0" i="0" u="none" strike="noStrike">
                          <a:solidFill>
                            <a:srgbClr val="000000"/>
                          </a:solidFill>
                          <a:effectLst/>
                          <a:latin typeface="+mn-lt"/>
                        </a:rPr>
                        <a:t>Kostnader</a:t>
                      </a:r>
                    </a:p>
                  </a:txBody>
                  <a:tcPr marL="0" marR="0" marT="0" marB="0" anchor="b">
                    <a:lnL>
                      <a:noFill/>
                    </a:lnL>
                    <a:lnR>
                      <a:noFill/>
                    </a:lnR>
                    <a:lnT>
                      <a:noFill/>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725</a:t>
                      </a:r>
                    </a:p>
                  </a:txBody>
                  <a:tcPr marL="0" marR="0" marT="0" marB="0" anchor="b">
                    <a:lnL>
                      <a:noFill/>
                    </a:lnL>
                    <a:lnR>
                      <a:noFill/>
                    </a:lnR>
                    <a:lnT>
                      <a:noFill/>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871</a:t>
                      </a:r>
                    </a:p>
                  </a:txBody>
                  <a:tcPr marL="0" marR="0" marT="0" marB="0" anchor="b">
                    <a:lnL>
                      <a:noFill/>
                    </a:lnL>
                    <a:lnR>
                      <a:noFill/>
                    </a:lnR>
                    <a:lnT>
                      <a:noFill/>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854</a:t>
                      </a:r>
                    </a:p>
                  </a:txBody>
                  <a:tcPr marL="0" marR="0" marT="0" marB="0" anchor="b">
                    <a:lnL>
                      <a:noFill/>
                    </a:lnL>
                    <a:lnR>
                      <a:noFill/>
                    </a:lnR>
                    <a:lnT>
                      <a:noFill/>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1522018785"/>
                  </a:ext>
                </a:extLst>
              </a:tr>
              <a:tr h="190500">
                <a:tc>
                  <a:txBody>
                    <a:bodyPr/>
                    <a:lstStyle/>
                    <a:p>
                      <a:pPr algn="l" fontAlgn="b"/>
                      <a:r>
                        <a:rPr lang="sv-SE" sz="1200" b="1" i="0" u="none" strike="noStrike">
                          <a:solidFill>
                            <a:srgbClr val="000000"/>
                          </a:solidFill>
                          <a:effectLst/>
                          <a:latin typeface="+mn-lt"/>
                        </a:rPr>
                        <a:t>Resultat</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1" i="0" u="none" strike="noStrike">
                          <a:solidFill>
                            <a:srgbClr val="000000"/>
                          </a:solidFill>
                          <a:effectLst/>
                          <a:latin typeface="+mn-lt"/>
                        </a:rPr>
                        <a:t>-26</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1" i="0" u="none" strike="noStrike">
                          <a:solidFill>
                            <a:srgbClr val="000000"/>
                          </a:solidFill>
                          <a:effectLst/>
                          <a:latin typeface="+mn-lt"/>
                        </a:rPr>
                        <a:t>-88</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1" i="0" u="none" strike="noStrike">
                          <a:solidFill>
                            <a:srgbClr val="000000"/>
                          </a:solidFill>
                          <a:effectLst/>
                          <a:latin typeface="+mn-lt"/>
                        </a:rPr>
                        <a:t>-56</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2110540702"/>
                  </a:ext>
                </a:extLst>
              </a:tr>
              <a:tr h="190500">
                <a:tc>
                  <a:txBody>
                    <a:bodyPr/>
                    <a:lstStyle/>
                    <a:p>
                      <a:pPr algn="l" fontAlgn="b"/>
                      <a:r>
                        <a:rPr lang="sv-SE" sz="1200" b="0" i="0" u="none" strike="noStrike">
                          <a:solidFill>
                            <a:srgbClr val="000000"/>
                          </a:solidFill>
                          <a:effectLst/>
                          <a:latin typeface="+mn-lt"/>
                        </a:rPr>
                        <a:t>Finansiella intäkter</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43</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88</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tc>
                  <a:txBody>
                    <a:bodyPr/>
                    <a:lstStyle/>
                    <a:p>
                      <a:pPr algn="r" fontAlgn="b"/>
                      <a:r>
                        <a:rPr lang="sv-SE" sz="1200" b="0" i="0" u="none" strike="noStrike">
                          <a:solidFill>
                            <a:srgbClr val="000000"/>
                          </a:solidFill>
                          <a:effectLst/>
                          <a:latin typeface="+mn-lt"/>
                        </a:rPr>
                        <a:t>41</a:t>
                      </a:r>
                    </a:p>
                  </a:txBody>
                  <a:tcPr marL="0" marR="0" marT="0" marB="0" anchor="b">
                    <a:lnL>
                      <a:noFill/>
                    </a:lnL>
                    <a:lnR>
                      <a:noFill/>
                    </a:lnR>
                    <a:lnT w="12700" cap="flat" cmpd="sng" algn="ctr">
                      <a:solidFill>
                        <a:srgbClr val="D0CECE"/>
                      </a:solidFill>
                      <a:prstDash val="solid"/>
                      <a:round/>
                      <a:headEnd type="none" w="med" len="med"/>
                      <a:tailEnd type="none" w="med" len="med"/>
                    </a:lnT>
                    <a:lnB w="12700" cap="flat" cmpd="sng" algn="ctr">
                      <a:solidFill>
                        <a:srgbClr val="D0CECE"/>
                      </a:solidFill>
                      <a:prstDash val="solid"/>
                      <a:round/>
                      <a:headEnd type="none" w="med" len="med"/>
                      <a:tailEnd type="none" w="med" len="med"/>
                    </a:lnB>
                  </a:tcPr>
                </a:tc>
                <a:extLst>
                  <a:ext uri="{0D108BD9-81ED-4DB2-BD59-A6C34878D82A}">
                    <a16:rowId xmlns:a16="http://schemas.microsoft.com/office/drawing/2014/main" val="3978903084"/>
                  </a:ext>
                </a:extLst>
              </a:tr>
              <a:tr h="182880">
                <a:tc>
                  <a:txBody>
                    <a:bodyPr/>
                    <a:lstStyle/>
                    <a:p>
                      <a:pPr algn="l" fontAlgn="b"/>
                      <a:r>
                        <a:rPr lang="sv-SE" sz="1200" b="1" i="0" u="none" strike="noStrike">
                          <a:solidFill>
                            <a:srgbClr val="000000"/>
                          </a:solidFill>
                          <a:effectLst/>
                          <a:latin typeface="+mn-lt"/>
                        </a:rPr>
                        <a:t>Resultat e fin. poster</a:t>
                      </a:r>
                    </a:p>
                  </a:txBody>
                  <a:tcPr marL="0" marR="0" marT="0" marB="0" anchor="b">
                    <a:lnL>
                      <a:noFill/>
                    </a:lnL>
                    <a:lnR>
                      <a:noFill/>
                    </a:lnR>
                    <a:lnT w="12700" cap="flat" cmpd="sng" algn="ctr">
                      <a:solidFill>
                        <a:srgbClr val="D0CECE"/>
                      </a:solidFill>
                      <a:prstDash val="solid"/>
                      <a:round/>
                      <a:headEnd type="none" w="med" len="med"/>
                      <a:tailEnd type="none" w="med" len="med"/>
                    </a:lnT>
                    <a:lnB>
                      <a:noFill/>
                    </a:lnB>
                  </a:tcPr>
                </a:tc>
                <a:tc>
                  <a:txBody>
                    <a:bodyPr/>
                    <a:lstStyle/>
                    <a:p>
                      <a:pPr algn="r" fontAlgn="b"/>
                      <a:r>
                        <a:rPr lang="sv-SE" sz="1200" b="1" i="0" u="none" strike="noStrike">
                          <a:solidFill>
                            <a:srgbClr val="000000"/>
                          </a:solidFill>
                          <a:effectLst/>
                          <a:latin typeface="+mn-lt"/>
                        </a:rPr>
                        <a:t>17</a:t>
                      </a:r>
                    </a:p>
                  </a:txBody>
                  <a:tcPr marL="0" marR="0" marT="0" marB="0" anchor="b">
                    <a:lnL>
                      <a:noFill/>
                    </a:lnL>
                    <a:lnR>
                      <a:noFill/>
                    </a:lnR>
                    <a:lnT w="12700" cap="flat" cmpd="sng" algn="ctr">
                      <a:solidFill>
                        <a:srgbClr val="D0CECE"/>
                      </a:solidFill>
                      <a:prstDash val="solid"/>
                      <a:round/>
                      <a:headEnd type="none" w="med" len="med"/>
                      <a:tailEnd type="none" w="med" len="med"/>
                    </a:lnT>
                    <a:lnB>
                      <a:noFill/>
                    </a:lnB>
                  </a:tcPr>
                </a:tc>
                <a:tc>
                  <a:txBody>
                    <a:bodyPr/>
                    <a:lstStyle/>
                    <a:p>
                      <a:pPr algn="r" fontAlgn="b"/>
                      <a:r>
                        <a:rPr lang="sv-SE" sz="1200" b="1" i="0" u="none" strike="noStrike">
                          <a:solidFill>
                            <a:srgbClr val="000000"/>
                          </a:solidFill>
                          <a:effectLst/>
                          <a:latin typeface="+mn-lt"/>
                        </a:rPr>
                        <a:t>0</a:t>
                      </a:r>
                    </a:p>
                  </a:txBody>
                  <a:tcPr marL="0" marR="0" marT="0" marB="0" anchor="b">
                    <a:lnL>
                      <a:noFill/>
                    </a:lnL>
                    <a:lnR>
                      <a:noFill/>
                    </a:lnR>
                    <a:lnT w="12700" cap="flat" cmpd="sng" algn="ctr">
                      <a:solidFill>
                        <a:srgbClr val="D0CECE"/>
                      </a:solidFill>
                      <a:prstDash val="solid"/>
                      <a:round/>
                      <a:headEnd type="none" w="med" len="med"/>
                      <a:tailEnd type="none" w="med" len="med"/>
                    </a:lnT>
                    <a:lnB>
                      <a:noFill/>
                    </a:lnB>
                  </a:tcPr>
                </a:tc>
                <a:tc>
                  <a:txBody>
                    <a:bodyPr/>
                    <a:lstStyle/>
                    <a:p>
                      <a:pPr algn="r" fontAlgn="b"/>
                      <a:r>
                        <a:rPr lang="sv-SE" sz="1200" b="1" i="0" u="none" strike="noStrike">
                          <a:solidFill>
                            <a:srgbClr val="000000"/>
                          </a:solidFill>
                          <a:effectLst/>
                          <a:latin typeface="+mn-lt"/>
                        </a:rPr>
                        <a:t>-15</a:t>
                      </a:r>
                    </a:p>
                  </a:txBody>
                  <a:tcPr marL="0" marR="0" marT="0" marB="0" anchor="b">
                    <a:lnL>
                      <a:noFill/>
                    </a:lnL>
                    <a:lnR>
                      <a:noFill/>
                    </a:lnR>
                    <a:lnT w="12700" cap="flat" cmpd="sng" algn="ctr">
                      <a:solidFill>
                        <a:srgbClr val="D0CECE"/>
                      </a:solidFill>
                      <a:prstDash val="solid"/>
                      <a:round/>
                      <a:headEnd type="none" w="med" len="med"/>
                      <a:tailEnd type="none" w="med" len="med"/>
                    </a:lnT>
                    <a:lnB>
                      <a:noFill/>
                    </a:lnB>
                  </a:tcPr>
                </a:tc>
                <a:extLst>
                  <a:ext uri="{0D108BD9-81ED-4DB2-BD59-A6C34878D82A}">
                    <a16:rowId xmlns:a16="http://schemas.microsoft.com/office/drawing/2014/main" val="2235312140"/>
                  </a:ext>
                </a:extLst>
              </a:tr>
            </a:tbl>
          </a:graphicData>
        </a:graphic>
      </p:graphicFrame>
    </p:spTree>
    <p:extLst>
      <p:ext uri="{BB962C8B-B14F-4D97-AF65-F5344CB8AC3E}">
        <p14:creationId xmlns:p14="http://schemas.microsoft.com/office/powerpoint/2010/main" val="341435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0000" y="560715"/>
            <a:ext cx="10978848" cy="360000"/>
          </a:xfrm>
        </p:spPr>
        <p:txBody>
          <a:bodyPr lIns="90000"/>
          <a:lstStyle/>
          <a:p>
            <a:pPr lvl="0"/>
            <a:r>
              <a:rPr lang="sv-SE" sz="2000">
                <a:solidFill>
                  <a:srgbClr val="404040"/>
                </a:solidFill>
                <a:ea typeface="+mn-ea"/>
                <a:cs typeface="Arial" panose="020B0604020202020204" pitchFamily="34" charset="0"/>
              </a:rPr>
              <a:t>3. Omvärldsanalys </a:t>
            </a:r>
          </a:p>
        </p:txBody>
      </p:sp>
      <p:sp>
        <p:nvSpPr>
          <p:cNvPr id="9" name="Platshållare för innehåll 2"/>
          <p:cNvSpPr>
            <a:spLocks noGrp="1"/>
          </p:cNvSpPr>
          <p:nvPr>
            <p:ph sz="half" idx="1"/>
          </p:nvPr>
        </p:nvSpPr>
        <p:spPr>
          <a:xfrm>
            <a:off x="540001" y="1488533"/>
            <a:ext cx="5122246" cy="3437150"/>
          </a:xfrm>
          <a:solidFill>
            <a:schemeClr val="accent5"/>
          </a:solidFill>
        </p:spPr>
        <p:style>
          <a:lnRef idx="2">
            <a:schemeClr val="accent5"/>
          </a:lnRef>
          <a:fillRef idx="1">
            <a:schemeClr val="lt1"/>
          </a:fillRef>
          <a:effectRef idx="0">
            <a:schemeClr val="accent5"/>
          </a:effectRef>
          <a:fontRef idx="minor">
            <a:schemeClr val="dk1"/>
          </a:fontRef>
        </p:style>
        <p:txBody>
          <a:bodyPr tIns="108000"/>
          <a:lstStyle/>
          <a:p>
            <a:pPr marL="0" indent="0">
              <a:buNone/>
            </a:pPr>
            <a:r>
              <a:rPr lang="sv-SE" sz="900" b="1">
                <a:solidFill>
                  <a:srgbClr val="FF0000"/>
                </a:solidFill>
                <a:cs typeface="Arial" panose="020B0604020202020204" pitchFamily="34" charset="0"/>
              </a:rPr>
              <a:t>Ökade klyftor och minskat offentlig ansvar:</a:t>
            </a:r>
            <a:r>
              <a:rPr lang="sv-SE" sz="900" b="1">
                <a:solidFill>
                  <a:srgbClr val="404040"/>
                </a:solidFill>
                <a:cs typeface="Arial" panose="020B0604020202020204" pitchFamily="34" charset="0"/>
              </a:rPr>
              <a:t> </a:t>
            </a:r>
            <a:r>
              <a:rPr lang="sv-SE" sz="900">
                <a:solidFill>
                  <a:srgbClr val="404040"/>
                </a:solidFill>
                <a:cs typeface="Arial" panose="020B0604020202020204" pitchFamily="34" charset="0"/>
              </a:rPr>
              <a:t>Ökande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klyftor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minskat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offentligt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välfärdsansvar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Ökande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hälsoklyftor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andel</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äldre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Ökat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utanförskap</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skillnader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socioekonomisk</a:t>
            </a:r>
            <a:r>
              <a:rPr lang="en-US" sz="900">
                <a:solidFill>
                  <a:srgbClr val="404040"/>
                </a:solidFill>
                <a:cs typeface="Arial" panose="020B0604020202020204" pitchFamily="34" charset="0"/>
              </a:rPr>
              <a:t> status </a:t>
            </a:r>
            <a:r>
              <a:rPr lang="sv-SE" sz="900">
                <a:solidFill>
                  <a:srgbClr val="404040"/>
                </a:solidFill>
                <a:cs typeface="Arial" panose="020B0604020202020204" pitchFamily="34" charset="0"/>
              </a:rPr>
              <a:t>mellan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utrikes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inrikes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födda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ökande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polarisering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motsättningar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Antalet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asylsökande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jämfört</a:t>
            </a:r>
            <a:r>
              <a:rPr lang="en-US" sz="900">
                <a:solidFill>
                  <a:srgbClr val="404040"/>
                </a:solidFill>
                <a:cs typeface="Arial" panose="020B0604020202020204" pitchFamily="34" charset="0"/>
              </a:rPr>
              <a:t> med 2012-2015 </a:t>
            </a:r>
            <a:r>
              <a:rPr lang="sv-SE" sz="900">
                <a:solidFill>
                  <a:srgbClr val="404040"/>
                </a:solidFill>
                <a:cs typeface="Arial" panose="020B0604020202020204" pitchFamily="34" charset="0"/>
              </a:rPr>
              <a:t>förväntas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ligga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kvar</a:t>
            </a:r>
            <a:r>
              <a:rPr lang="en-US" sz="900">
                <a:solidFill>
                  <a:srgbClr val="404040"/>
                </a:solidFill>
                <a:cs typeface="Arial" panose="020B0604020202020204" pitchFamily="34" charset="0"/>
              </a:rPr>
              <a:t> </a:t>
            </a:r>
            <a:r>
              <a:rPr lang="sv-SE" sz="900">
                <a:solidFill>
                  <a:srgbClr val="404040"/>
                </a:solidFill>
              </a:rPr>
              <a:t>på nuvarande nivå. </a:t>
            </a:r>
          </a:p>
          <a:p>
            <a:pPr marL="0" indent="0">
              <a:buNone/>
            </a:pPr>
            <a:r>
              <a:rPr lang="sv-SE" sz="900" b="1">
                <a:solidFill>
                  <a:srgbClr val="FF0000"/>
                </a:solidFill>
                <a:cs typeface="Arial" panose="020B0604020202020204" pitchFamily="34" charset="0"/>
              </a:rPr>
              <a:t>Risk att rättigheter urholkas: </a:t>
            </a:r>
            <a:r>
              <a:rPr lang="sv-SE" sz="900">
                <a:solidFill>
                  <a:srgbClr val="404040"/>
                </a:solidFill>
                <a:cs typeface="Arial" panose="020B0604020202020204" pitchFamily="34" charset="0"/>
              </a:rPr>
              <a:t>Fler lever som papperslösa och med begränsningar i åtkomsten till grundläggande rättigheter. En möjligt lättnad för familjeåterförening. Fortsatt fokus på återvändande med ökning av förvar och ökad inre utlänningskontroll.</a:t>
            </a:r>
          </a:p>
          <a:p>
            <a:pPr marL="0" indent="0">
              <a:buNone/>
            </a:pPr>
            <a:r>
              <a:rPr lang="sv-SE" sz="900" b="1">
                <a:solidFill>
                  <a:srgbClr val="FF0000"/>
                </a:solidFill>
                <a:cs typeface="Arial" panose="020B0604020202020204" pitchFamily="34" charset="0"/>
              </a:rPr>
              <a:t>Väpnade konflikter:</a:t>
            </a:r>
            <a:r>
              <a:rPr lang="sv-SE" sz="900" b="1">
                <a:solidFill>
                  <a:srgbClr val="404040"/>
                </a:solidFill>
                <a:cs typeface="Arial" panose="020B0604020202020204" pitchFamily="34" charset="0"/>
              </a:rPr>
              <a:t> </a:t>
            </a:r>
            <a:r>
              <a:rPr lang="sv-SE" sz="900">
                <a:solidFill>
                  <a:srgbClr val="404040"/>
                </a:solidFill>
                <a:cs typeface="Arial" panose="020B0604020202020204" pitchFamily="34" charset="0"/>
              </a:rPr>
              <a:t>Största orsaken till humanitära behov. Utdraget väpnat våld fortsätter att tvinga människor att fly från sina hem, neka dem tillgång till mat och frånta dem möjligheten att själva klara sitt uppehälle.</a:t>
            </a:r>
          </a:p>
          <a:p>
            <a:pPr marL="0" indent="0">
              <a:buNone/>
            </a:pPr>
            <a:r>
              <a:rPr lang="sv-SE" sz="900" b="1">
                <a:solidFill>
                  <a:srgbClr val="FF0000"/>
                </a:solidFill>
                <a:cs typeface="Arial" panose="020B0604020202020204" pitchFamily="34" charset="0"/>
              </a:rPr>
              <a:t>Akuta kriser: </a:t>
            </a:r>
            <a:r>
              <a:rPr lang="sv-SE" sz="900">
                <a:solidFill>
                  <a:srgbClr val="404040"/>
                </a:solidFill>
                <a:cs typeface="Arial" panose="020B0604020202020204" pitchFamily="34" charset="0"/>
              </a:rPr>
              <a:t>Under 2018 var över 135 miljoner människor i behov av akut humanitär hjälp, ca 80% av dessa till följd av väpnade konflikter och våld. </a:t>
            </a:r>
          </a:p>
          <a:p>
            <a:pPr marL="0" indent="0">
              <a:buNone/>
            </a:pPr>
            <a:r>
              <a:rPr lang="sv-SE" sz="900" b="1">
                <a:solidFill>
                  <a:srgbClr val="FF0000"/>
                </a:solidFill>
                <a:cs typeface="Arial" panose="020B0604020202020204" pitchFamily="34" charset="0"/>
              </a:rPr>
              <a:t>Extrema väderhändelser: </a:t>
            </a:r>
            <a:r>
              <a:rPr lang="sv-SE" sz="900">
                <a:solidFill>
                  <a:srgbClr val="404040"/>
                </a:solidFill>
                <a:cs typeface="Arial" panose="020B0604020202020204" pitchFamily="34" charset="0"/>
              </a:rPr>
              <a:t>Risken ökar för att fler drabbas av naturkatastrofer och till följa av dessa epidemier</a:t>
            </a:r>
          </a:p>
          <a:p>
            <a:pPr marL="0" indent="0">
              <a:buNone/>
            </a:pPr>
            <a:r>
              <a:rPr lang="sv-SE" sz="900" b="1">
                <a:solidFill>
                  <a:srgbClr val="FF0000"/>
                </a:solidFill>
                <a:cs typeface="Arial" panose="020B0604020202020204" pitchFamily="34" charset="0"/>
              </a:rPr>
              <a:t>Förändringar i insamlingsmarknaden: </a:t>
            </a:r>
            <a:r>
              <a:rPr lang="sv-SE" sz="900">
                <a:solidFill>
                  <a:srgbClr val="404040"/>
                </a:solidFill>
                <a:cs typeface="Arial" panose="020B0604020202020204" pitchFamily="34" charset="0"/>
              </a:rPr>
              <a:t>Mängden av aktörer och kanaler har ökat och det finns ett minde engagemang för stora katastrofer. Ökade krav gällande delaktivitet och digitala lösningar från givare. </a:t>
            </a:r>
          </a:p>
        </p:txBody>
      </p:sp>
      <p:sp>
        <p:nvSpPr>
          <p:cNvPr id="10" name="Platshållare för innehåll 3"/>
          <p:cNvSpPr txBox="1">
            <a:spLocks/>
          </p:cNvSpPr>
          <p:nvPr/>
        </p:nvSpPr>
        <p:spPr>
          <a:xfrm>
            <a:off x="5972784" y="1488530"/>
            <a:ext cx="5562650" cy="3437153"/>
          </a:xfrm>
          <a:prstGeom prst="rect">
            <a:avLst/>
          </a:prstGeom>
          <a:solidFill>
            <a:schemeClr val="accent3"/>
          </a:solidFill>
        </p:spPr>
        <p:style>
          <a:lnRef idx="2">
            <a:schemeClr val="accent3"/>
          </a:lnRef>
          <a:fillRef idx="1">
            <a:schemeClr val="lt1"/>
          </a:fillRef>
          <a:effectRef idx="0">
            <a:schemeClr val="accent3"/>
          </a:effectRef>
          <a:fontRef idx="minor">
            <a:schemeClr val="dk1"/>
          </a:fontRef>
        </p:style>
        <p:txBody>
          <a:bodyPr tIns="108000"/>
          <a:lst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dk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dk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dk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dk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sv-SE" sz="900" b="1">
                <a:solidFill>
                  <a:srgbClr val="FF0000"/>
                </a:solidFill>
                <a:cs typeface="Arial" panose="020B0604020202020204" pitchFamily="34" charset="0"/>
              </a:rPr>
              <a:t>Stöd till människor i behov nationellt.</a:t>
            </a:r>
          </a:p>
          <a:p>
            <a:pPr marL="358775" lvl="2" indent="-171450">
              <a:buClr>
                <a:srgbClr val="C00000"/>
              </a:buClr>
              <a:defRPr/>
            </a:pPr>
            <a:r>
              <a:rPr lang="sv-SE" sz="900">
                <a:solidFill>
                  <a:srgbClr val="404040"/>
                </a:solidFill>
                <a:cs typeface="Arial" panose="020B0604020202020204" pitchFamily="34" charset="0"/>
              </a:rPr>
              <a:t>Öka närvaro och utveckla verksamheten i socioekonomiskt utsatta områden. </a:t>
            </a:r>
          </a:p>
          <a:p>
            <a:pPr marL="358775" lvl="2" indent="-171450">
              <a:buClr>
                <a:srgbClr val="C00000"/>
              </a:buClr>
              <a:defRPr/>
            </a:pPr>
            <a:r>
              <a:rPr lang="sv-SE" sz="900">
                <a:solidFill>
                  <a:srgbClr val="404040"/>
                </a:solidFill>
                <a:cs typeface="Arial" panose="020B0604020202020204" pitchFamily="34" charset="0"/>
              </a:rPr>
              <a:t>Stärka kretsarnas kapacitet att bedriva verksamhet. </a:t>
            </a:r>
          </a:p>
          <a:p>
            <a:pPr marL="358775" lvl="2" indent="-171450">
              <a:buClr>
                <a:srgbClr val="C00000"/>
              </a:buClr>
              <a:defRPr/>
            </a:pPr>
            <a:r>
              <a:rPr lang="sv-SE" sz="900">
                <a:solidFill>
                  <a:srgbClr val="404040"/>
                </a:solidFill>
                <a:cs typeface="Arial" panose="020B0604020202020204" pitchFamily="34" charset="0"/>
              </a:rPr>
              <a:t>Utveckla insatser för tillgång till en jämlik hälso- och sjukvård genom att stärka anhörigstödet, rödakorsvärdarna och besöksverksamhet. </a:t>
            </a:r>
          </a:p>
          <a:p>
            <a:pPr marL="358775" lvl="2" indent="-171450">
              <a:buClr>
                <a:srgbClr val="C00000"/>
              </a:buClr>
              <a:defRPr/>
            </a:pPr>
            <a:r>
              <a:rPr lang="sv-SE" sz="900">
                <a:solidFill>
                  <a:srgbClr val="404040"/>
                </a:solidFill>
                <a:cs typeface="Arial" panose="020B0604020202020204" pitchFamily="34" charset="0"/>
              </a:rPr>
              <a:t>Anpassa vår förmåga till nya skyddsbehov inom migration och socialrätt.  </a:t>
            </a:r>
          </a:p>
          <a:p>
            <a:pPr marL="0" indent="0">
              <a:buNone/>
              <a:defRPr/>
            </a:pPr>
            <a:r>
              <a:rPr lang="sv-SE" sz="900" b="1">
                <a:solidFill>
                  <a:srgbClr val="FF0000"/>
                </a:solidFill>
                <a:cs typeface="Arial" panose="020B0604020202020204" pitchFamily="34" charset="0"/>
              </a:rPr>
              <a:t>Stöd till människor i akut nöd i världen. </a:t>
            </a:r>
          </a:p>
          <a:p>
            <a:pPr marL="358775" lvl="2" indent="-171450">
              <a:buClr>
                <a:srgbClr val="C00000"/>
              </a:buClr>
              <a:defRPr/>
            </a:pPr>
            <a:r>
              <a:rPr lang="sv-SE" sz="900">
                <a:solidFill>
                  <a:srgbClr val="404040"/>
                </a:solidFill>
                <a:cs typeface="Arial" panose="020B0604020202020204" pitchFamily="34" charset="0"/>
              </a:rPr>
              <a:t>Intensifiera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vårt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arbete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främst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utdragna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konfliktsituationer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genom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långsiktigt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stöd</a:t>
            </a:r>
            <a:r>
              <a:rPr lang="en-US" sz="900">
                <a:solidFill>
                  <a:srgbClr val="404040"/>
                </a:solidFill>
                <a:cs typeface="Arial" panose="020B0604020202020204" pitchFamily="34" charset="0"/>
              </a:rPr>
              <a:t> till </a:t>
            </a:r>
            <a:r>
              <a:rPr lang="sv-SE" sz="900">
                <a:solidFill>
                  <a:srgbClr val="404040"/>
                </a:solidFill>
                <a:cs typeface="Arial" panose="020B0604020202020204" pitchFamily="34" charset="0"/>
              </a:rPr>
              <a:t>nationella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föreningar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bygga</a:t>
            </a:r>
            <a:r>
              <a:rPr lang="en-US" sz="900">
                <a:solidFill>
                  <a:srgbClr val="404040"/>
                </a:solidFill>
                <a:cs typeface="Arial" panose="020B0604020202020204" pitchFamily="34" charset="0"/>
              </a:rPr>
              <a:t> sin </a:t>
            </a:r>
            <a:r>
              <a:rPr lang="sv-SE" sz="900">
                <a:solidFill>
                  <a:srgbClr val="404040"/>
                </a:solidFill>
                <a:cs typeface="Arial" panose="020B0604020202020204" pitchFamily="34" charset="0"/>
              </a:rPr>
              <a:t>beredskap</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genom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delegater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direkta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krissituationer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Stärka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vår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kompetens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expertis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inom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vatten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sanitet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sjukvård</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krishantering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ledarskap</a:t>
            </a:r>
            <a:r>
              <a:rPr lang="en-US" sz="900">
                <a:solidFill>
                  <a:srgbClr val="404040"/>
                </a:solidFill>
                <a:cs typeface="Arial" panose="020B0604020202020204" pitchFamily="34" charset="0"/>
              </a:rPr>
              <a:t>.</a:t>
            </a:r>
          </a:p>
          <a:p>
            <a:pPr marL="358775" lvl="2" indent="-171450">
              <a:buClr>
                <a:srgbClr val="C00000"/>
              </a:buClr>
              <a:defRPr/>
            </a:pPr>
            <a:r>
              <a:rPr lang="sv-SE" sz="900">
                <a:solidFill>
                  <a:srgbClr val="404040"/>
                </a:solidFill>
                <a:cs typeface="Arial" panose="020B0604020202020204" pitchFamily="34" charset="0"/>
              </a:rPr>
              <a:t>Bidra</a:t>
            </a:r>
            <a:r>
              <a:rPr lang="en-US" sz="900">
                <a:solidFill>
                  <a:srgbClr val="404040"/>
                </a:solidFill>
                <a:cs typeface="Arial" panose="020B0604020202020204" pitchFamily="34" charset="0"/>
              </a:rPr>
              <a:t> till </a:t>
            </a:r>
            <a:r>
              <a:rPr lang="sv-SE" sz="900">
                <a:solidFill>
                  <a:srgbClr val="404040"/>
                </a:solidFill>
                <a:cs typeface="Arial" panose="020B0604020202020204" pitchFamily="34" charset="0"/>
              </a:rPr>
              <a:t>stärkt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samordning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öka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effektiviteten</a:t>
            </a:r>
            <a:r>
              <a:rPr lang="en-US" sz="900">
                <a:solidFill>
                  <a:srgbClr val="404040"/>
                </a:solidFill>
                <a:cs typeface="Arial" panose="020B0604020202020204" pitchFamily="34" charset="0"/>
              </a:rPr>
              <a:t> I </a:t>
            </a:r>
            <a:r>
              <a:rPr lang="sv-SE" sz="900">
                <a:solidFill>
                  <a:srgbClr val="404040"/>
                </a:solidFill>
                <a:cs typeface="Arial" panose="020B0604020202020204" pitchFamily="34" charset="0"/>
              </a:rPr>
              <a:t>rödakors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rödahalvmånerörelsens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arbete</a:t>
            </a:r>
            <a:r>
              <a:rPr lang="en-US" sz="900">
                <a:solidFill>
                  <a:srgbClr val="404040"/>
                </a:solidFill>
                <a:cs typeface="Arial" panose="020B0604020202020204" pitchFamily="34" charset="0"/>
              </a:rPr>
              <a:t>. </a:t>
            </a:r>
          </a:p>
          <a:p>
            <a:pPr marL="0" indent="0">
              <a:buNone/>
              <a:defRPr/>
            </a:pPr>
            <a:r>
              <a:rPr lang="sv-SE" sz="900" b="1">
                <a:solidFill>
                  <a:srgbClr val="FF0000"/>
                </a:solidFill>
                <a:cs typeface="Arial" panose="020B0604020202020204" pitchFamily="34" charset="0"/>
              </a:rPr>
              <a:t>Att offentliga aktörer ställs inför ökande behov inom områden där Svenska Röda Korset har en roll och ett uppdrag. </a:t>
            </a:r>
          </a:p>
          <a:p>
            <a:pPr marL="358775" lvl="2" indent="-171450">
              <a:buClr>
                <a:srgbClr val="C00000"/>
              </a:buClr>
              <a:defRPr/>
            </a:pPr>
            <a:r>
              <a:rPr lang="sv-SE" sz="900">
                <a:solidFill>
                  <a:srgbClr val="404040"/>
                </a:solidFill>
                <a:cs typeface="Arial" panose="020B0604020202020204" pitchFamily="34" charset="0"/>
              </a:rPr>
              <a:t>Vi har fortsatt samverkan med offentliga aktörer och myndigheter i Sverige och världen men också med andra frivilligorganisationer och privata initiativ</a:t>
            </a:r>
            <a:r>
              <a:rPr lang="sv-SE" sz="900"/>
              <a:t>.</a:t>
            </a:r>
          </a:p>
          <a:p>
            <a:pPr marL="0" indent="0">
              <a:buNone/>
              <a:defRPr/>
            </a:pPr>
            <a:r>
              <a:rPr lang="sv-SE" sz="900" b="1">
                <a:solidFill>
                  <a:srgbClr val="FF0000"/>
                </a:solidFill>
                <a:cs typeface="Arial" panose="020B0604020202020204" pitchFamily="34" charset="0"/>
              </a:rPr>
              <a:t>Att våra förutsättningar förändras, speciellt ökad konkurrens om frivilliga och pengar </a:t>
            </a:r>
          </a:p>
          <a:p>
            <a:pPr marL="358775" lvl="2" indent="-171450">
              <a:buClr>
                <a:srgbClr val="C00000"/>
              </a:buClr>
              <a:defRPr/>
            </a:pPr>
            <a:r>
              <a:rPr lang="sv-SE" sz="900">
                <a:solidFill>
                  <a:srgbClr val="404040"/>
                </a:solidFill>
                <a:cs typeface="Arial" panose="020B0604020202020204" pitchFamily="34" charset="0"/>
              </a:rPr>
              <a:t>Vi behöver låta intressenterna vara delaktiga i verksamheten och erbjuda fler och förbättrade kontantlösningar. </a:t>
            </a:r>
          </a:p>
          <a:p>
            <a:pPr marL="358775" lvl="2" indent="-171450">
              <a:buClr>
                <a:srgbClr val="C00000"/>
              </a:buClr>
              <a:defRPr/>
            </a:pPr>
            <a:r>
              <a:rPr lang="sv-SE" sz="900">
                <a:solidFill>
                  <a:srgbClr val="404040"/>
                </a:solidFill>
                <a:cs typeface="Arial" panose="020B0604020202020204" pitchFamily="34" charset="0"/>
              </a:rPr>
              <a:t>Vi behöver bli bättre på att synliggöra resultat och effekter av vårt arbete.</a:t>
            </a:r>
          </a:p>
        </p:txBody>
      </p:sp>
      <p:sp>
        <p:nvSpPr>
          <p:cNvPr id="11" name="Rubrik 3"/>
          <p:cNvSpPr txBox="1">
            <a:spLocks/>
          </p:cNvSpPr>
          <p:nvPr/>
        </p:nvSpPr>
        <p:spPr>
          <a:xfrm>
            <a:off x="540000" y="1079829"/>
            <a:ext cx="5308030" cy="3461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b="0">
                <a:solidFill>
                  <a:srgbClr val="404040"/>
                </a:solidFill>
                <a:cs typeface="Arial" panose="020B0604020202020204" pitchFamily="34" charset="0"/>
              </a:rPr>
              <a:t>Detta behöver vi förhålla oss till:</a:t>
            </a:r>
            <a:endParaRPr lang="sv-SE" sz="2000">
              <a:solidFill>
                <a:srgbClr val="404040"/>
              </a:solidFill>
              <a:cs typeface="Arial" panose="020B0604020202020204" pitchFamily="34" charset="0"/>
            </a:endParaRPr>
          </a:p>
          <a:p>
            <a:endParaRPr lang="sv-SE" sz="1800" b="0">
              <a:solidFill>
                <a:srgbClr val="404040"/>
              </a:solidFill>
              <a:latin typeface="+mn-lt"/>
              <a:ea typeface="+mn-ea"/>
              <a:cs typeface="Arial" panose="020B0604020202020204" pitchFamily="34" charset="0"/>
            </a:endParaRPr>
          </a:p>
        </p:txBody>
      </p:sp>
      <p:sp>
        <p:nvSpPr>
          <p:cNvPr id="13" name="Rubrik 3"/>
          <p:cNvSpPr txBox="1">
            <a:spLocks/>
          </p:cNvSpPr>
          <p:nvPr/>
        </p:nvSpPr>
        <p:spPr>
          <a:xfrm>
            <a:off x="5972784" y="1079830"/>
            <a:ext cx="5442334" cy="346100"/>
          </a:xfrm>
          <a:prstGeom prst="rect">
            <a:avLst/>
          </a:prstGeom>
        </p:spPr>
        <p:txBody>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b="0">
                <a:solidFill>
                  <a:srgbClr val="404040"/>
                </a:solidFill>
                <a:cs typeface="Arial" panose="020B0604020202020204" pitchFamily="34" charset="0"/>
              </a:rPr>
              <a:t>För oss betyder det</a:t>
            </a:r>
            <a:r>
              <a:rPr lang="sv-SE" sz="1800" b="0">
                <a:solidFill>
                  <a:srgbClr val="404040"/>
                </a:solidFill>
                <a:cs typeface="Arial" panose="020B0604020202020204" pitchFamily="34" charset="0"/>
              </a:rPr>
              <a:t>:</a:t>
            </a:r>
            <a:endParaRPr lang="sv-SE" sz="1800" b="0">
              <a:solidFill>
                <a:srgbClr val="FF0000"/>
              </a:solidFill>
              <a:latin typeface="+mn-lt"/>
              <a:ea typeface="+mn-ea"/>
              <a:cs typeface="Arial" panose="020B0604020202020204" pitchFamily="34" charset="0"/>
            </a:endParaRPr>
          </a:p>
        </p:txBody>
      </p:sp>
    </p:spTree>
    <p:extLst>
      <p:ext uri="{BB962C8B-B14F-4D97-AF65-F5344CB8AC3E}">
        <p14:creationId xmlns:p14="http://schemas.microsoft.com/office/powerpoint/2010/main" val="193451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0375" y="564375"/>
            <a:ext cx="11041437" cy="360000"/>
          </a:xfrm>
        </p:spPr>
        <p:txBody>
          <a:bodyPr lIns="90000"/>
          <a:lstStyle/>
          <a:p>
            <a:pPr lvl="0"/>
            <a:r>
              <a:rPr lang="sv-SE" sz="2000">
                <a:solidFill>
                  <a:srgbClr val="404040"/>
                </a:solidFill>
                <a:ea typeface="+mn-ea"/>
                <a:cs typeface="Arial" panose="020B0604020202020204" pitchFamily="34" charset="0"/>
              </a:rPr>
              <a:t>4. Sammanfattning förflyttningar verksamhetsplan 2019</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761268606"/>
              </p:ext>
            </p:extLst>
          </p:nvPr>
        </p:nvGraphicFramePr>
        <p:xfrm>
          <a:off x="595225" y="1278478"/>
          <a:ext cx="10282687" cy="393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05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alphaModFix amt="38000"/>
            <a:extLst>
              <a:ext uri="{28A0092B-C50C-407E-A947-70E740481C1C}">
                <a14:useLocalDpi xmlns:a14="http://schemas.microsoft.com/office/drawing/2010/main" val="0"/>
              </a:ext>
            </a:extLst>
          </a:blip>
          <a:stretch>
            <a:fillRect/>
          </a:stretch>
        </p:blipFill>
        <p:spPr>
          <a:xfrm>
            <a:off x="9952382" y="139337"/>
            <a:ext cx="2022941" cy="2145998"/>
          </a:xfrm>
          <a:prstGeom prst="rect">
            <a:avLst/>
          </a:prstGeom>
        </p:spPr>
      </p:pic>
      <p:sp>
        <p:nvSpPr>
          <p:cNvPr id="2" name="textruta 1"/>
          <p:cNvSpPr txBox="1"/>
          <p:nvPr/>
        </p:nvSpPr>
        <p:spPr>
          <a:xfrm>
            <a:off x="515938" y="1280463"/>
            <a:ext cx="11172845" cy="2477601"/>
          </a:xfrm>
          <a:prstGeom prst="rect">
            <a:avLst/>
          </a:prstGeom>
          <a:noFill/>
        </p:spPr>
        <p:txBody>
          <a:bodyPr wrap="square" numCol="2" spcCol="360000" rtlCol="0">
            <a:spAutoFit/>
          </a:bodyPr>
          <a:lstStyle/>
          <a:p>
            <a:pPr>
              <a:spcAft>
                <a:spcPts val="600"/>
              </a:spcAft>
            </a:pPr>
            <a:r>
              <a:rPr lang="sv-SE" sz="900" b="1">
                <a:solidFill>
                  <a:srgbClr val="E20025"/>
                </a:solidFill>
                <a:cs typeface="Arial" panose="020B0604020202020204" pitchFamily="34" charset="0"/>
              </a:rPr>
              <a:t>NATIONELLT</a:t>
            </a:r>
            <a:r>
              <a:rPr lang="sv-SE" sz="900" b="1">
                <a:solidFill>
                  <a:schemeClr val="tx2">
                    <a:lumMod val="75000"/>
                    <a:lumOff val="25000"/>
                  </a:schemeClr>
                </a:solidFill>
                <a:cs typeface="Arial" panose="020B0604020202020204" pitchFamily="34" charset="0"/>
              </a:rPr>
              <a:t> </a:t>
            </a:r>
            <a:r>
              <a:rPr lang="sv-SE" sz="900">
                <a:solidFill>
                  <a:srgbClr val="404040"/>
                </a:solidFill>
                <a:cs typeface="Arial" panose="020B0604020202020204" pitchFamily="34" charset="0"/>
              </a:rPr>
              <a:t>fortsätter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satsningen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på</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stärka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beredskapen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lokalt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regionalt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nationellt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enlighet</a:t>
            </a:r>
            <a:r>
              <a:rPr lang="en-US" sz="900">
                <a:solidFill>
                  <a:srgbClr val="404040"/>
                </a:solidFill>
                <a:cs typeface="Arial" panose="020B0604020202020204" pitchFamily="34" charset="0"/>
              </a:rPr>
              <a:t> med den </a:t>
            </a:r>
            <a:r>
              <a:rPr lang="sv-SE" sz="900">
                <a:solidFill>
                  <a:srgbClr val="404040"/>
                </a:solidFill>
                <a:cs typeface="Arial" panose="020B0604020202020204" pitchFamily="34" charset="0"/>
              </a:rPr>
              <a:t>beslutade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handlingsplanen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Beredskapen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bygger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på</a:t>
            </a:r>
            <a:r>
              <a:rPr lang="en-US" sz="900">
                <a:solidFill>
                  <a:srgbClr val="404040"/>
                </a:solidFill>
                <a:cs typeface="Arial" panose="020B0604020202020204" pitchFamily="34" charset="0"/>
              </a:rPr>
              <a:t> den </a:t>
            </a:r>
            <a:r>
              <a:rPr lang="sv-SE" sz="900">
                <a:solidFill>
                  <a:srgbClr val="404040"/>
                </a:solidFill>
                <a:cs typeface="Arial" panose="020B0604020202020204" pitchFamily="34" charset="0"/>
              </a:rPr>
              <a:t>vardagsverksamhet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redan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bedrivs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under 2019 </a:t>
            </a:r>
            <a:r>
              <a:rPr lang="sv-SE" sz="900">
                <a:solidFill>
                  <a:srgbClr val="404040"/>
                </a:solidFill>
                <a:cs typeface="Arial" panose="020B0604020202020204" pitchFamily="34" charset="0"/>
              </a:rPr>
              <a:t>kommer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ytterligare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frivilliga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utbildas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kan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agera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kris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Dessa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frivilliga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är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verksamma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inom</a:t>
            </a:r>
            <a:r>
              <a:rPr lang="en-US" sz="900">
                <a:solidFill>
                  <a:srgbClr val="404040"/>
                </a:solidFill>
                <a:cs typeface="Arial" panose="020B0604020202020204" pitchFamily="34" charset="0"/>
              </a:rPr>
              <a:t> bland </a:t>
            </a:r>
            <a:r>
              <a:rPr lang="sv-SE" sz="900">
                <a:solidFill>
                  <a:srgbClr val="404040"/>
                </a:solidFill>
                <a:cs typeface="Arial" panose="020B0604020202020204" pitchFamily="34" charset="0"/>
              </a:rPr>
              <a:t>annat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rödakorsvärds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besöks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kontaktverksamheterna</a:t>
            </a:r>
            <a:r>
              <a:rPr lang="en-US" sz="900">
                <a:solidFill>
                  <a:srgbClr val="404040"/>
                </a:solidFill>
                <a:cs typeface="Arial" panose="020B0604020202020204" pitchFamily="34" charset="0"/>
              </a:rPr>
              <a:t>. Vi </a:t>
            </a:r>
            <a:r>
              <a:rPr lang="sv-SE" sz="900">
                <a:solidFill>
                  <a:srgbClr val="404040"/>
                </a:solidFill>
                <a:cs typeface="Arial" panose="020B0604020202020204" pitchFamily="34" charset="0"/>
              </a:rPr>
              <a:t>ökar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antalet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första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hjälpen-grupper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på</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prioriterade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platser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etablerar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nya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arbetssätt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dessa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möjliggöra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vår</a:t>
            </a:r>
            <a:r>
              <a:rPr lang="en-US" sz="900">
                <a:solidFill>
                  <a:srgbClr val="404040"/>
                </a:solidFill>
                <a:cs typeface="Arial" panose="020B0604020202020204" pitchFamily="34" charset="0"/>
              </a:rPr>
              <a:t> roll </a:t>
            </a:r>
            <a:r>
              <a:rPr lang="sv-SE" sz="900">
                <a:solidFill>
                  <a:srgbClr val="404040"/>
                </a:solidFill>
                <a:cs typeface="Arial" panose="020B0604020202020204" pitchFamily="34" charset="0"/>
              </a:rPr>
              <a:t>som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stödjande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aktör</a:t>
            </a:r>
            <a:r>
              <a:rPr lang="en-US" sz="900">
                <a:solidFill>
                  <a:srgbClr val="404040"/>
                </a:solidFill>
                <a:cs typeface="Arial" panose="020B0604020202020204" pitchFamily="34" charset="0"/>
              </a:rPr>
              <a:t> tar vi </a:t>
            </a:r>
            <a:r>
              <a:rPr lang="sv-SE" sz="900">
                <a:solidFill>
                  <a:srgbClr val="404040"/>
                </a:solidFill>
                <a:cs typeface="Arial" panose="020B0604020202020204" pitchFamily="34" charset="0"/>
              </a:rPr>
              <a:t>fram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tydliga</a:t>
            </a:r>
            <a:r>
              <a:rPr lang="en-US" sz="900">
                <a:solidFill>
                  <a:srgbClr val="404040"/>
                </a:solidFill>
                <a:cs typeface="Arial" panose="020B0604020202020204" pitchFamily="34" charset="0"/>
              </a:rPr>
              <a:t> uppdrag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avtal</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relevanta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myndigheter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företag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inom</a:t>
            </a:r>
            <a:r>
              <a:rPr lang="en-US" sz="900">
                <a:solidFill>
                  <a:srgbClr val="404040"/>
                </a:solidFill>
                <a:cs typeface="Arial" panose="020B0604020202020204" pitchFamily="34" charset="0"/>
              </a:rPr>
              <a:t> ramen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samhällsstörning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totalförsvarsutveckling</a:t>
            </a:r>
            <a:r>
              <a:rPr lang="en-US" sz="900">
                <a:solidFill>
                  <a:srgbClr val="404040"/>
                </a:solidFill>
                <a:cs typeface="Arial" panose="020B0604020202020204" pitchFamily="34" charset="0"/>
              </a:rPr>
              <a:t>.    </a:t>
            </a:r>
          </a:p>
          <a:p>
            <a:pPr>
              <a:spcAft>
                <a:spcPts val="600"/>
              </a:spcAft>
            </a:pPr>
            <a:endParaRPr lang="en-US" sz="900">
              <a:solidFill>
                <a:srgbClr val="404040"/>
              </a:solidFill>
              <a:cs typeface="Arial" panose="020B0604020202020204" pitchFamily="34" charset="0"/>
            </a:endParaRPr>
          </a:p>
          <a:p>
            <a:pPr>
              <a:spcAft>
                <a:spcPts val="600"/>
              </a:spcAft>
            </a:pPr>
            <a:endParaRPr lang="en-US" sz="900" b="1">
              <a:solidFill>
                <a:srgbClr val="404040"/>
              </a:solidFill>
              <a:cs typeface="Arial" panose="020B0604020202020204" pitchFamily="34" charset="0"/>
            </a:endParaRPr>
          </a:p>
          <a:p>
            <a:pPr>
              <a:spcAft>
                <a:spcPts val="600"/>
              </a:spcAft>
            </a:pPr>
            <a:endParaRPr lang="en-US" sz="900" b="1">
              <a:solidFill>
                <a:srgbClr val="404040"/>
              </a:solidFill>
              <a:cs typeface="Arial" panose="020B0604020202020204" pitchFamily="34" charset="0"/>
            </a:endParaRPr>
          </a:p>
          <a:p>
            <a:pPr>
              <a:spcAft>
                <a:spcPts val="600"/>
              </a:spcAft>
            </a:pPr>
            <a:endParaRPr lang="en-US" sz="900" b="1">
              <a:solidFill>
                <a:srgbClr val="404040"/>
              </a:solidFill>
              <a:cs typeface="Arial" panose="020B0604020202020204" pitchFamily="34" charset="0"/>
            </a:endParaRPr>
          </a:p>
          <a:p>
            <a:pPr>
              <a:spcAft>
                <a:spcPts val="600"/>
              </a:spcAft>
            </a:pPr>
            <a:endParaRPr lang="en-US" sz="900" b="1">
              <a:solidFill>
                <a:srgbClr val="404040"/>
              </a:solidFill>
              <a:cs typeface="Arial" panose="020B0604020202020204" pitchFamily="34" charset="0"/>
            </a:endParaRPr>
          </a:p>
          <a:p>
            <a:pPr>
              <a:spcAft>
                <a:spcPts val="600"/>
              </a:spcAft>
            </a:pPr>
            <a:endParaRPr lang="en-US" sz="900" b="1">
              <a:solidFill>
                <a:srgbClr val="404040"/>
              </a:solidFill>
              <a:cs typeface="Arial" panose="020B0604020202020204" pitchFamily="34" charset="0"/>
            </a:endParaRPr>
          </a:p>
          <a:p>
            <a:pPr>
              <a:spcAft>
                <a:spcPts val="600"/>
              </a:spcAft>
            </a:pPr>
            <a:r>
              <a:rPr lang="sv-SE" sz="900" b="1">
                <a:solidFill>
                  <a:srgbClr val="E20025"/>
                </a:solidFill>
                <a:cs typeface="Arial" panose="020B0604020202020204" pitchFamily="34" charset="0"/>
              </a:rPr>
              <a:t>INTERNATIONELLT </a:t>
            </a:r>
            <a:r>
              <a:rPr lang="sv-SE" sz="900">
                <a:solidFill>
                  <a:srgbClr val="404040"/>
                </a:solidFill>
                <a:cs typeface="Arial" panose="020B0604020202020204" pitchFamily="34" charset="0"/>
              </a:rPr>
              <a:t>är målet att öka de medel som går till krisinsatser samtidigt som vi behåller balansen mellan resurser vi lägger på insatser i kris och långsiktiga insatser som bygger resiliens. Under 2019 kommer en större andel allokeras till akutinsatser p.g.a. striktare riktlinjer för användning av bidraget från Sida Hum. Vi satsar på att förstärka vår kapacitet att skicka internationella delegater till krisinsatser. Prioriterade områden och verksamheter för det planerade krisstödet är fortsatt stöd till Syrienkrisens olika appeller, stöd till utsatta befolkningsgrupper i Bangladesh, internflyktingar i Yemen och Ukraina, samt fortsatt stöd till katastrofarbetet på Afrikas Horn. </a:t>
            </a:r>
            <a:endParaRPr lang="sv-SE" sz="900">
              <a:solidFill>
                <a:srgbClr val="0070C0"/>
              </a:solidFill>
              <a:cs typeface="Arial" panose="020B0604020202020204" pitchFamily="34" charset="0"/>
            </a:endParaRPr>
          </a:p>
        </p:txBody>
      </p:sp>
      <p:sp>
        <p:nvSpPr>
          <p:cNvPr id="7" name="Rubrik 1"/>
          <p:cNvSpPr txBox="1">
            <a:spLocks/>
          </p:cNvSpPr>
          <p:nvPr/>
        </p:nvSpPr>
        <p:spPr>
          <a:xfrm>
            <a:off x="585216" y="310895"/>
            <a:ext cx="11116600" cy="322087"/>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dirty="0">
                <a:solidFill>
                  <a:srgbClr val="404040"/>
                </a:solidFill>
                <a:ea typeface="+mn-ea"/>
                <a:cs typeface="Arial" panose="020B0604020202020204" pitchFamily="34" charset="0"/>
              </a:rPr>
              <a:t>5. Verksamhetsplan 2019. </a:t>
            </a:r>
            <a:r>
              <a:rPr lang="sv-SE" sz="1800" dirty="0">
                <a:solidFill>
                  <a:srgbClr val="E20025"/>
                </a:solidFill>
              </a:rPr>
              <a:t>Mål 1: Fler människor i akut kris har fått relevant stöd</a:t>
            </a:r>
          </a:p>
        </p:txBody>
      </p:sp>
      <p:sp>
        <p:nvSpPr>
          <p:cNvPr id="4" name="Rektangel 3"/>
          <p:cNvSpPr/>
          <p:nvPr/>
        </p:nvSpPr>
        <p:spPr>
          <a:xfrm>
            <a:off x="499050" y="787148"/>
            <a:ext cx="10534415" cy="461665"/>
          </a:xfrm>
          <a:prstGeom prst="rect">
            <a:avLst/>
          </a:prstGeom>
        </p:spPr>
        <p:txBody>
          <a:bodyPr wrap="square">
            <a:spAutoFit/>
          </a:bodyPr>
          <a:lstStyle/>
          <a:p>
            <a:pPr>
              <a:spcAft>
                <a:spcPts val="600"/>
              </a:spcAft>
            </a:pPr>
            <a:r>
              <a:rPr lang="sv-SE" sz="1200">
                <a:solidFill>
                  <a:srgbClr val="404040"/>
                </a:solidFill>
                <a:cs typeface="Arial" panose="020B0604020202020204" pitchFamily="34" charset="0"/>
              </a:rPr>
              <a:t>Den strategiska inriktningen pekar mot en tydlig förflyttning inom både den nationella och den internationella verksamheten avseende vår förmåga att agera i kris.</a:t>
            </a:r>
          </a:p>
        </p:txBody>
      </p:sp>
      <p:graphicFrame>
        <p:nvGraphicFramePr>
          <p:cNvPr id="8" name="Tabell 16"/>
          <p:cNvGraphicFramePr>
            <a:graphicFrameLocks noGrp="1"/>
          </p:cNvGraphicFramePr>
          <p:nvPr>
            <p:extLst>
              <p:ext uri="{D42A27DB-BD31-4B8C-83A1-F6EECF244321}">
                <p14:modId xmlns:p14="http://schemas.microsoft.com/office/powerpoint/2010/main" val="2760137275"/>
              </p:ext>
            </p:extLst>
          </p:nvPr>
        </p:nvGraphicFramePr>
        <p:xfrm>
          <a:off x="515939" y="2457936"/>
          <a:ext cx="11204374" cy="3280310"/>
        </p:xfrm>
        <a:graphic>
          <a:graphicData uri="http://schemas.openxmlformats.org/drawingml/2006/table">
            <a:tbl>
              <a:tblPr firstRow="1" bandRow="1">
                <a:tableStyleId>{5C22544A-7EE6-4342-B048-85BDC9FD1C3A}</a:tableStyleId>
              </a:tblPr>
              <a:tblGrid>
                <a:gridCol w="2762215">
                  <a:extLst>
                    <a:ext uri="{9D8B030D-6E8A-4147-A177-3AD203B41FA5}">
                      <a16:colId xmlns:a16="http://schemas.microsoft.com/office/drawing/2014/main" val="20000"/>
                    </a:ext>
                  </a:extLst>
                </a:gridCol>
                <a:gridCol w="3137582">
                  <a:extLst>
                    <a:ext uri="{9D8B030D-6E8A-4147-A177-3AD203B41FA5}">
                      <a16:colId xmlns:a16="http://schemas.microsoft.com/office/drawing/2014/main" val="20001"/>
                    </a:ext>
                  </a:extLst>
                </a:gridCol>
                <a:gridCol w="3068649">
                  <a:extLst>
                    <a:ext uri="{9D8B030D-6E8A-4147-A177-3AD203B41FA5}">
                      <a16:colId xmlns:a16="http://schemas.microsoft.com/office/drawing/2014/main" val="1673826040"/>
                    </a:ext>
                  </a:extLst>
                </a:gridCol>
                <a:gridCol w="2235928">
                  <a:extLst>
                    <a:ext uri="{9D8B030D-6E8A-4147-A177-3AD203B41FA5}">
                      <a16:colId xmlns:a16="http://schemas.microsoft.com/office/drawing/2014/main" val="1111276150"/>
                    </a:ext>
                  </a:extLst>
                </a:gridCol>
              </a:tblGrid>
              <a:tr h="257690">
                <a:tc>
                  <a:txBody>
                    <a:bodyPr/>
                    <a:lstStyle/>
                    <a:p>
                      <a:r>
                        <a:rPr lang="sv-SE" sz="1000">
                          <a:effectLst/>
                        </a:rPr>
                        <a:t>Förväntade resultat</a:t>
                      </a:r>
                      <a:endParaRPr lang="sv-SE" sz="100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a:latin typeface="+mn-lt"/>
                        </a:rPr>
                        <a:t>Indikator</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a:latin typeface="+mn-lt"/>
                        </a:rPr>
                        <a:t>Baseline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000">
                          <a:latin typeface="+mn-lt"/>
                        </a:rPr>
                        <a:t>Indikatormål 2019</a:t>
                      </a: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54569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Ökad beredskapsförmåga i Sveriges kommuner.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 stadsdelar/kommuner med minst en krets med beredskapsindex nivå 3 eller mer.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2018: Stockholm 50% av kretsarna nivå 3</a:t>
                      </a:r>
                      <a:br>
                        <a:rPr lang="sv-SE" sz="900" kern="1200" baseline="0">
                          <a:solidFill>
                            <a:srgbClr val="404040"/>
                          </a:solidFill>
                          <a:latin typeface="+mn-lt"/>
                          <a:ea typeface="+mn-ea"/>
                          <a:cs typeface="Arial" panose="020B0604020202020204" pitchFamily="34" charset="0"/>
                        </a:rPr>
                      </a:br>
                      <a:r>
                        <a:rPr lang="sv-SE" sz="900" kern="1200" baseline="0">
                          <a:solidFill>
                            <a:srgbClr val="404040"/>
                          </a:solidFill>
                          <a:latin typeface="+mn-lt"/>
                          <a:ea typeface="+mn-ea"/>
                          <a:cs typeface="Arial" panose="020B0604020202020204" pitchFamily="34" charset="0"/>
                        </a:rPr>
                        <a:t>Göteborg 1 krets, utmaningar att nå nivå 3 hos alla kretsar. Malmö 100% nivå 3 kommer nå 4 under året.</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Nivå 3 i minst en krets per stadsdel/kommun i Stockholm, Göteborg, Malmö, Gotland och i ytterligare 7 städer samt </a:t>
                      </a:r>
                      <a:r>
                        <a:rPr lang="sv-SE" sz="900" kern="1200" baseline="0">
                          <a:solidFill>
                            <a:srgbClr val="404040"/>
                          </a:solidFill>
                          <a:latin typeface="+mn-lt"/>
                          <a:ea typeface="+mn-ea"/>
                          <a:cs typeface="Arial" panose="020B0604020202020204" pitchFamily="34" charset="0"/>
                        </a:rPr>
                        <a:t>i Haparanda.</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411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 nyutbildade som har utbildning att agera i kris.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540 </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270</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utfall</a:t>
                      </a:r>
                      <a:r>
                        <a:rPr lang="sv-SE" sz="900" kern="1200" baseline="0">
                          <a:solidFill>
                            <a:srgbClr val="404040"/>
                          </a:solidFill>
                          <a:latin typeface="+mn-lt"/>
                          <a:ea typeface="+mn-ea"/>
                          <a:cs typeface="Arial" panose="020B0604020202020204" pitchFamily="34" charset="0"/>
                        </a:rPr>
                        <a:t> juni 2018)</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1 000 årligen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315303"/>
                  </a:ext>
                </a:extLst>
              </a:tr>
              <a:tr h="545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Ökad förmåga till krisrespons i Sverige.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Andel tillfällen Svenska Röda Korset har agerat på kris nationellt inom 24 timmar efter förfrågan från myndighet inom Svenska Röda Korsets uppdrag.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1</a:t>
                      </a:r>
                      <a:r>
                        <a:rPr lang="sv-SE" sz="900" kern="1200" baseline="0">
                          <a:solidFill>
                            <a:srgbClr val="404040"/>
                          </a:solidFill>
                          <a:latin typeface="+mn-lt"/>
                          <a:ea typeface="+mn-ea"/>
                          <a:cs typeface="Arial" panose="020B0604020202020204" pitchFamily="34" charset="0"/>
                        </a:rPr>
                        <a:t> av 1 (augusti 2018)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100% av förfrågningar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7488770"/>
                  </a:ext>
                </a:extLst>
              </a:tr>
              <a:tr h="39411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Vi uppfattas som en krisorganisation i Sverige.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Andel av allmänheten som svarar ja på: Är Svenska Röda Korset en viktig aktör vid kriser i Sverige?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647775"/>
                  </a:ext>
                </a:extLst>
              </a:tr>
              <a:tr h="545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Ökat internationellt verksamhetsstöd till insatser i kris (med bibehållen andel 50% av det totala internationella verksamhetsstödet).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Internationellt verksamhetsstöd till insatser i kris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 2017: 150 MSEK</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 2018:</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196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174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7987758"/>
                  </a:ext>
                </a:extLst>
              </a:tr>
              <a:tr h="4338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dirty="0">
                          <a:solidFill>
                            <a:srgbClr val="404040"/>
                          </a:solidFill>
                          <a:latin typeface="+mn-lt"/>
                          <a:ea typeface="+mn-ea"/>
                          <a:cs typeface="Arial" panose="020B0604020202020204" pitchFamily="34" charset="0"/>
                        </a:rPr>
                        <a:t>Stöd till alla rörelsens katastrofappeller som bedöms uppfylla Svenska Röda Korsets fastställda kriterier.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Andel stödda katastrofappeller</a:t>
                      </a:r>
                      <a:r>
                        <a:rPr lang="sv-SE" sz="900" kern="1200" baseline="0" dirty="0">
                          <a:solidFill>
                            <a:srgbClr val="404040"/>
                          </a:solidFill>
                          <a:latin typeface="+mn-lt"/>
                          <a:ea typeface="+mn-ea"/>
                          <a:cs typeface="Arial" panose="020B0604020202020204" pitchFamily="34" charset="0"/>
                        </a:rPr>
                        <a:t> som uppfyller Svenska Röda Korsets fastställda kriterier </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20 av</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24 appeller</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Rapporteras</a:t>
                      </a:r>
                      <a:r>
                        <a:rPr lang="sv-SE" sz="900" kern="1200" baseline="0">
                          <a:solidFill>
                            <a:srgbClr val="404040"/>
                          </a:solidFill>
                          <a:latin typeface="+mn-lt"/>
                          <a:ea typeface="+mn-ea"/>
                          <a:cs typeface="Arial" panose="020B0604020202020204" pitchFamily="34" charset="0"/>
                        </a:rPr>
                        <a:t> årsvis</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100%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9219327"/>
                  </a:ext>
                </a:extLst>
              </a:tr>
            </a:tbl>
          </a:graphicData>
        </a:graphic>
      </p:graphicFrame>
      <p:sp>
        <p:nvSpPr>
          <p:cNvPr id="9" name="textruta 1"/>
          <p:cNvSpPr txBox="1"/>
          <p:nvPr/>
        </p:nvSpPr>
        <p:spPr>
          <a:xfrm>
            <a:off x="499050" y="5972175"/>
            <a:ext cx="8781428" cy="215444"/>
          </a:xfrm>
          <a:prstGeom prst="rect">
            <a:avLst/>
          </a:prstGeom>
          <a:noFill/>
        </p:spPr>
        <p:txBody>
          <a:bodyPr wrap="square" rtlCol="0">
            <a:spAutoFit/>
          </a:bodyPr>
          <a:lstStyle/>
          <a:p>
            <a:r>
              <a:rPr lang="sv-SE" sz="800">
                <a:solidFill>
                  <a:srgbClr val="404040"/>
                </a:solidFill>
                <a:cs typeface="Arial" panose="020B0604020202020204" pitchFamily="34" charset="0"/>
              </a:rPr>
              <a:t>Förklaring: Baseline 2017 är utfall 2017. Baseline 2018 är helårsprognos vid Q2 rapportering om inget annat anges. </a:t>
            </a:r>
          </a:p>
        </p:txBody>
      </p:sp>
    </p:spTree>
    <p:extLst>
      <p:ext uri="{BB962C8B-B14F-4D97-AF65-F5344CB8AC3E}">
        <p14:creationId xmlns:p14="http://schemas.microsoft.com/office/powerpoint/2010/main" val="84396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alphaModFix amt="48000"/>
            <a:extLst>
              <a:ext uri="{28A0092B-C50C-407E-A947-70E740481C1C}">
                <a14:useLocalDpi xmlns:a14="http://schemas.microsoft.com/office/drawing/2010/main" val="0"/>
              </a:ext>
            </a:extLst>
          </a:blip>
          <a:stretch>
            <a:fillRect/>
          </a:stretch>
        </p:blipFill>
        <p:spPr>
          <a:xfrm>
            <a:off x="9930117" y="139337"/>
            <a:ext cx="2045208" cy="2558175"/>
          </a:xfrm>
          <a:prstGeom prst="rect">
            <a:avLst/>
          </a:prstGeom>
        </p:spPr>
      </p:pic>
      <p:sp>
        <p:nvSpPr>
          <p:cNvPr id="6" name="textruta 5"/>
          <p:cNvSpPr txBox="1"/>
          <p:nvPr/>
        </p:nvSpPr>
        <p:spPr>
          <a:xfrm>
            <a:off x="515938" y="1290121"/>
            <a:ext cx="10614661" cy="4401205"/>
          </a:xfrm>
          <a:prstGeom prst="rect">
            <a:avLst/>
          </a:prstGeom>
          <a:noFill/>
        </p:spPr>
        <p:txBody>
          <a:bodyPr wrap="square" numCol="2" spcCol="180000" rtlCol="0">
            <a:spAutoFit/>
          </a:bodyPr>
          <a:lstStyle/>
          <a:p>
            <a:r>
              <a:rPr lang="sv-SE" sz="900" b="1">
                <a:solidFill>
                  <a:srgbClr val="E20025"/>
                </a:solidFill>
                <a:cs typeface="Arial" panose="020B0604020202020204" pitchFamily="34" charset="0"/>
              </a:rPr>
              <a:t>NATIONELLT</a:t>
            </a:r>
            <a:r>
              <a:rPr lang="sv-SE" sz="900">
                <a:solidFill>
                  <a:schemeClr val="tx2">
                    <a:lumMod val="75000"/>
                    <a:lumOff val="25000"/>
                  </a:schemeClr>
                </a:solidFill>
                <a:cs typeface="Arial" panose="020B0604020202020204" pitchFamily="34" charset="0"/>
              </a:rPr>
              <a:t> </a:t>
            </a:r>
            <a:r>
              <a:rPr lang="sv-SE" sz="900">
                <a:solidFill>
                  <a:srgbClr val="404040"/>
                </a:solidFill>
                <a:cs typeface="Arial" panose="020B0604020202020204" pitchFamily="34" charset="0"/>
              </a:rPr>
              <a:t>utvecklas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tydliggörs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rollen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kring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verksamheter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som</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främjar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hälsa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trygghet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hur</a:t>
            </a:r>
            <a:r>
              <a:rPr lang="en-US" sz="900">
                <a:solidFill>
                  <a:srgbClr val="404040"/>
                </a:solidFill>
                <a:cs typeface="Arial" panose="020B0604020202020204" pitchFamily="34" charset="0"/>
              </a:rPr>
              <a:t> vi </a:t>
            </a:r>
            <a:r>
              <a:rPr lang="sv-SE" sz="900">
                <a:solidFill>
                  <a:srgbClr val="404040"/>
                </a:solidFill>
                <a:cs typeface="Arial" panose="020B0604020202020204" pitchFamily="34" charset="0"/>
              </a:rPr>
              <a:t>arbetar</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ett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uttalat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skyddsperspektiv</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Pilotprojekt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startas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CBHFA (community based health and first aid). Vi </a:t>
            </a:r>
            <a:r>
              <a:rPr lang="sv-SE" sz="900">
                <a:solidFill>
                  <a:srgbClr val="404040"/>
                </a:solidFill>
                <a:cs typeface="Arial" panose="020B0604020202020204" pitchFamily="34" charset="0"/>
              </a:rPr>
              <a:t>fortsätter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öka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närvaro</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stärka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kapacitet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i</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socioekonomiskt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utsatta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områden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Behandlingscentren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fortsätter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utveckla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sitt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arbete</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stöd</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av</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långsiktig</a:t>
            </a:r>
            <a:r>
              <a:rPr lang="en-US" sz="900">
                <a:solidFill>
                  <a:srgbClr val="404040"/>
                </a:solidFill>
                <a:cs typeface="Arial" panose="020B0604020202020204" pitchFamily="34" charset="0"/>
              </a:rPr>
              <a:t> extern </a:t>
            </a:r>
            <a:r>
              <a:rPr lang="sv-SE" sz="900">
                <a:solidFill>
                  <a:srgbClr val="404040"/>
                </a:solidFill>
                <a:cs typeface="Arial" panose="020B0604020202020204" pitchFamily="34" charset="0"/>
              </a:rPr>
              <a:t>finansiering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utökar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patientstödet</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lokal</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frivilligverksamhet, och verksamheten vid RKC Stockholm integreras.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Efterforsknings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familjeåterföreningsverksamheten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utvecklar</a:t>
            </a:r>
            <a:r>
              <a:rPr lang="en-US" sz="900">
                <a:solidFill>
                  <a:srgbClr val="404040"/>
                </a:solidFill>
                <a:cs typeface="Arial" panose="020B0604020202020204" pitchFamily="34" charset="0"/>
              </a:rPr>
              <a:t> IT-</a:t>
            </a:r>
            <a:r>
              <a:rPr lang="sv-SE" sz="900">
                <a:solidFill>
                  <a:srgbClr val="404040"/>
                </a:solidFill>
                <a:cs typeface="Arial" panose="020B0604020202020204" pitchFamily="34" charset="0"/>
              </a:rPr>
              <a:t>stödet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anpassar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arbetet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möta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förändrade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behov</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Nationell</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migrationsrådgivning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juridiskt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stöd</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anpassas</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att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möta</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behov</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förändrad</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lagstiftning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Nationell</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lokal</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samverkan</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Kriminalvården</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Migrationsverket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utvecklas</a:t>
            </a:r>
            <a:r>
              <a:rPr lang="en-US" sz="900">
                <a:solidFill>
                  <a:srgbClr val="404040"/>
                </a:solidFill>
                <a:cs typeface="Arial" panose="020B0604020202020204" pitchFamily="34" charset="0"/>
              </a:rPr>
              <a:t> med </a:t>
            </a:r>
            <a:r>
              <a:rPr lang="sv-SE" sz="900">
                <a:solidFill>
                  <a:srgbClr val="404040"/>
                </a:solidFill>
                <a:cs typeface="Arial" panose="020B0604020202020204" pitchFamily="34" charset="0"/>
              </a:rPr>
              <a:t>utökade</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verksamheter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och</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stärkt</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skyddsdialog</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för</a:t>
            </a:r>
            <a:r>
              <a:rPr lang="en-US" sz="900">
                <a:solidFill>
                  <a:srgbClr val="404040"/>
                </a:solidFill>
                <a:cs typeface="Arial" panose="020B0604020202020204" pitchFamily="34" charset="0"/>
              </a:rPr>
              <a:t> </a:t>
            </a:r>
            <a:r>
              <a:rPr lang="sv-SE" sz="900">
                <a:solidFill>
                  <a:srgbClr val="404040"/>
                </a:solidFill>
                <a:cs typeface="Arial" panose="020B0604020202020204" pitchFamily="34" charset="0"/>
              </a:rPr>
              <a:t>frihetsberövade</a:t>
            </a:r>
            <a:r>
              <a:rPr lang="en-US" sz="900">
                <a:solidFill>
                  <a:srgbClr val="404040"/>
                </a:solidFill>
                <a:cs typeface="Arial" panose="020B0604020202020204" pitchFamily="34" charset="0"/>
              </a:rPr>
              <a:t>. </a:t>
            </a:r>
          </a:p>
          <a:p>
            <a:pPr>
              <a:buFont typeface="Arial" panose="020B0604020202020204" pitchFamily="34" charset="0"/>
              <a:buChar char="•"/>
            </a:pPr>
            <a:endParaRPr lang="sv-SE" sz="900">
              <a:solidFill>
                <a:schemeClr val="tx2">
                  <a:lumMod val="75000"/>
                  <a:lumOff val="25000"/>
                </a:schemeClr>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b="1">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lvl="0"/>
            <a:endParaRPr lang="sv-SE" sz="900">
              <a:solidFill>
                <a:srgbClr val="0070C0"/>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endParaRPr lang="sv-SE" sz="900" b="1">
              <a:solidFill>
                <a:srgbClr val="E20025"/>
              </a:solidFill>
              <a:cs typeface="Arial" panose="020B0604020202020204" pitchFamily="34" charset="0"/>
            </a:endParaRPr>
          </a:p>
          <a:p>
            <a:pPr fontAlgn="ctr">
              <a:spcAft>
                <a:spcPts val="600"/>
              </a:spcAft>
            </a:pPr>
            <a:r>
              <a:rPr lang="sv-SE" sz="900" b="1">
                <a:solidFill>
                  <a:srgbClr val="E20025"/>
                </a:solidFill>
                <a:cs typeface="Arial" panose="020B0604020202020204" pitchFamily="34" charset="0"/>
              </a:rPr>
              <a:t>INTERNATIONELLT</a:t>
            </a:r>
            <a:r>
              <a:rPr lang="sv-SE" sz="900">
                <a:solidFill>
                  <a:schemeClr val="tx2">
                    <a:lumMod val="75000"/>
                    <a:lumOff val="25000"/>
                  </a:schemeClr>
                </a:solidFill>
                <a:cs typeface="Arial" panose="020B0604020202020204" pitchFamily="34" charset="0"/>
              </a:rPr>
              <a:t> </a:t>
            </a:r>
            <a:r>
              <a:rPr lang="sv-SE" sz="900">
                <a:solidFill>
                  <a:srgbClr val="404040"/>
                </a:solidFill>
                <a:cs typeface="Arial" panose="020B0604020202020204" pitchFamily="34" charset="0"/>
              </a:rPr>
              <a:t>fortsätter arbetet med resiliensbyggande verksamheter förankrade i lokalsamhället genom att stärka de nationella föreningarnas kapacitet att agera. Verksamheter planeras bland annat i Bangladesh, Elfenbenskusten, Demokratiska Republiken Kongo, Demokratiska Folkrepubliken Korea, Libanon, Myanmar, Palestina, Somalia, Sydsudan och Sudan. Insatserna ses som långsiktiga investeringar i föreningarnas kapacitet att leverera humanitärt stöd och det är därför viktigt att bibehålla kontinuiteten i verksamheten. Svenska Röda Korset kommer under 2019 fortsätta att verka för att etablera ett samarbete med Sida CivSam med målsättning att kunna lämna in en ansökan för finansiering 2020. </a:t>
            </a:r>
            <a:endParaRPr lang="sv-SE" sz="900">
              <a:solidFill>
                <a:srgbClr val="0070C0"/>
              </a:solidFill>
              <a:cs typeface="Arial" panose="020B0604020202020204" pitchFamily="34" charset="0"/>
            </a:endParaRPr>
          </a:p>
        </p:txBody>
      </p:sp>
      <p:sp>
        <p:nvSpPr>
          <p:cNvPr id="5" name="Rubrik 1"/>
          <p:cNvSpPr txBox="1">
            <a:spLocks/>
          </p:cNvSpPr>
          <p:nvPr/>
        </p:nvSpPr>
        <p:spPr>
          <a:xfrm>
            <a:off x="515938" y="396825"/>
            <a:ext cx="11160000" cy="360000"/>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dirty="0">
                <a:solidFill>
                  <a:srgbClr val="404040"/>
                </a:solidFill>
                <a:ea typeface="+mn-ea"/>
                <a:cs typeface="Arial" panose="020B0604020202020204" pitchFamily="34" charset="0"/>
              </a:rPr>
              <a:t>5. Verksamhetsplan 2019. </a:t>
            </a:r>
            <a:r>
              <a:rPr lang="sv-SE" sz="1800" dirty="0">
                <a:solidFill>
                  <a:srgbClr val="E20025"/>
                </a:solidFill>
              </a:rPr>
              <a:t>Mål 2: Människor och samhällen i utsatta situationer har stärkt sin </a:t>
            </a:r>
            <a:r>
              <a:rPr lang="sv-SE" sz="1800" dirty="0" err="1">
                <a:solidFill>
                  <a:srgbClr val="E20025"/>
                </a:solidFill>
              </a:rPr>
              <a:t>resiliens</a:t>
            </a:r>
            <a:r>
              <a:rPr lang="sv-SE" sz="1800" dirty="0">
                <a:solidFill>
                  <a:srgbClr val="E20025"/>
                </a:solidFill>
              </a:rPr>
              <a:t> kopplat till kris</a:t>
            </a:r>
          </a:p>
        </p:txBody>
      </p:sp>
      <p:sp>
        <p:nvSpPr>
          <p:cNvPr id="7" name="Rektangel 6"/>
          <p:cNvSpPr/>
          <p:nvPr/>
        </p:nvSpPr>
        <p:spPr>
          <a:xfrm>
            <a:off x="515938" y="844124"/>
            <a:ext cx="10456861" cy="461665"/>
          </a:xfrm>
          <a:prstGeom prst="rect">
            <a:avLst/>
          </a:prstGeom>
        </p:spPr>
        <p:txBody>
          <a:bodyPr wrap="square">
            <a:spAutoFit/>
          </a:bodyPr>
          <a:lstStyle/>
          <a:p>
            <a:pPr>
              <a:spcAft>
                <a:spcPts val="600"/>
              </a:spcAft>
            </a:pPr>
            <a:r>
              <a:rPr lang="sv-SE" sz="1200">
                <a:solidFill>
                  <a:schemeClr val="tx2">
                    <a:lumMod val="75000"/>
                    <a:lumOff val="25000"/>
                  </a:schemeClr>
                </a:solidFill>
                <a:cs typeface="Arial" panose="020B0604020202020204" pitchFamily="34" charset="0"/>
              </a:rPr>
              <a:t>Det resiliensstärkande arbetet fokuserar i linje med den strategiska inriktningen på verksamheter som stärker motståndskraft hos människor och samhällen i utsatta situationer kopplat till kris. </a:t>
            </a:r>
          </a:p>
        </p:txBody>
      </p:sp>
      <p:graphicFrame>
        <p:nvGraphicFramePr>
          <p:cNvPr id="10" name="Tabell 12"/>
          <p:cNvGraphicFramePr>
            <a:graphicFrameLocks noGrp="1"/>
          </p:cNvGraphicFramePr>
          <p:nvPr>
            <p:extLst>
              <p:ext uri="{D42A27DB-BD31-4B8C-83A1-F6EECF244321}">
                <p14:modId xmlns:p14="http://schemas.microsoft.com/office/powerpoint/2010/main" val="3539293344"/>
              </p:ext>
            </p:extLst>
          </p:nvPr>
        </p:nvGraphicFramePr>
        <p:xfrm>
          <a:off x="515939" y="2739029"/>
          <a:ext cx="10988196" cy="3011941"/>
        </p:xfrm>
        <a:graphic>
          <a:graphicData uri="http://schemas.openxmlformats.org/drawingml/2006/table">
            <a:tbl>
              <a:tblPr firstRow="1" bandRow="1">
                <a:tableStyleId>{5C22544A-7EE6-4342-B048-85BDC9FD1C3A}</a:tableStyleId>
              </a:tblPr>
              <a:tblGrid>
                <a:gridCol w="3382314">
                  <a:extLst>
                    <a:ext uri="{9D8B030D-6E8A-4147-A177-3AD203B41FA5}">
                      <a16:colId xmlns:a16="http://schemas.microsoft.com/office/drawing/2014/main" val="20000"/>
                    </a:ext>
                  </a:extLst>
                </a:gridCol>
                <a:gridCol w="3188831">
                  <a:extLst>
                    <a:ext uri="{9D8B030D-6E8A-4147-A177-3AD203B41FA5}">
                      <a16:colId xmlns:a16="http://schemas.microsoft.com/office/drawing/2014/main" val="20001"/>
                    </a:ext>
                  </a:extLst>
                </a:gridCol>
                <a:gridCol w="2119893">
                  <a:extLst>
                    <a:ext uri="{9D8B030D-6E8A-4147-A177-3AD203B41FA5}">
                      <a16:colId xmlns:a16="http://schemas.microsoft.com/office/drawing/2014/main" val="1673826040"/>
                    </a:ext>
                  </a:extLst>
                </a:gridCol>
                <a:gridCol w="2297158">
                  <a:extLst>
                    <a:ext uri="{9D8B030D-6E8A-4147-A177-3AD203B41FA5}">
                      <a16:colId xmlns:a16="http://schemas.microsoft.com/office/drawing/2014/main" val="1111276150"/>
                    </a:ext>
                  </a:extLst>
                </a:gridCol>
              </a:tblGrid>
              <a:tr h="208587">
                <a:tc>
                  <a:txBody>
                    <a:bodyPr/>
                    <a:lstStyle/>
                    <a:p>
                      <a:r>
                        <a:rPr lang="sv-SE" sz="900">
                          <a:effectLst/>
                        </a:rPr>
                        <a:t>Förväntade resultat</a:t>
                      </a:r>
                      <a:endParaRPr lang="sv-SE" sz="90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a:latin typeface="+mn-lt"/>
                        </a:rPr>
                        <a:t>Indikator</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a:latin typeface="+mn-lt"/>
                        </a:rPr>
                        <a:t>Baseline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900">
                          <a:latin typeface="+mn-lt"/>
                        </a:rPr>
                        <a:t>Indikator</a:t>
                      </a:r>
                      <a:r>
                        <a:rPr lang="sv-SE" sz="900" baseline="0">
                          <a:latin typeface="+mn-lt"/>
                        </a:rPr>
                        <a:t>m</a:t>
                      </a:r>
                      <a:r>
                        <a:rPr lang="sv-SE" sz="900">
                          <a:latin typeface="+mn-lt"/>
                        </a:rPr>
                        <a:t>ål 2019</a:t>
                      </a: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5188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Stärkt </a:t>
                      </a:r>
                      <a:r>
                        <a:rPr lang="sv-SE" sz="900" kern="1200" dirty="0" err="1">
                          <a:solidFill>
                            <a:srgbClr val="404040"/>
                          </a:solidFill>
                          <a:latin typeface="+mn-lt"/>
                          <a:ea typeface="+mn-ea"/>
                          <a:cs typeface="Arial" panose="020B0604020202020204" pitchFamily="34" charset="0"/>
                        </a:rPr>
                        <a:t>resiliens</a:t>
                      </a:r>
                      <a:r>
                        <a:rPr lang="sv-SE" sz="900" kern="1200" baseline="0" dirty="0">
                          <a:solidFill>
                            <a:srgbClr val="404040"/>
                          </a:solidFill>
                          <a:latin typeface="+mn-lt"/>
                          <a:ea typeface="+mn-ea"/>
                          <a:cs typeface="Arial" panose="020B0604020202020204" pitchFamily="34" charset="0"/>
                        </a:rPr>
                        <a:t> hos individer och lokalsamhällen i soc</a:t>
                      </a:r>
                      <a:r>
                        <a:rPr lang="sv-SE" sz="900" kern="1200" dirty="0">
                          <a:solidFill>
                            <a:srgbClr val="404040"/>
                          </a:solidFill>
                          <a:latin typeface="+mn-lt"/>
                          <a:ea typeface="+mn-ea"/>
                          <a:cs typeface="Arial" panose="020B0604020202020204" pitchFamily="34" charset="0"/>
                        </a:rPr>
                        <a:t>ioekonomiskt utsatta områden nationellt.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kern="1200" dirty="0" err="1">
                          <a:solidFill>
                            <a:srgbClr val="404040"/>
                          </a:solidFill>
                          <a:latin typeface="+mn-lt"/>
                          <a:ea typeface="+mn-ea"/>
                          <a:cs typeface="Arial" panose="020B0604020202020204" pitchFamily="34" charset="0"/>
                        </a:rPr>
                        <a:t>Antal</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socioekonomiskt</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utsatta</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områden</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där</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Svenska</a:t>
                      </a:r>
                      <a:r>
                        <a:rPr lang="en-US" sz="900" kern="1200" dirty="0">
                          <a:solidFill>
                            <a:srgbClr val="404040"/>
                          </a:solidFill>
                          <a:latin typeface="+mn-lt"/>
                          <a:ea typeface="+mn-ea"/>
                          <a:cs typeface="Arial" panose="020B0604020202020204" pitchFamily="34" charset="0"/>
                        </a:rPr>
                        <a:t> Röda </a:t>
                      </a:r>
                      <a:r>
                        <a:rPr lang="sv-SE" sz="900" kern="1200" noProof="0" dirty="0">
                          <a:solidFill>
                            <a:srgbClr val="404040"/>
                          </a:solidFill>
                          <a:latin typeface="+mn-lt"/>
                          <a:ea typeface="+mn-ea"/>
                          <a:cs typeface="Arial" panose="020B0604020202020204" pitchFamily="34" charset="0"/>
                        </a:rPr>
                        <a:t>Korsets</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kapacitet</a:t>
                      </a:r>
                      <a:r>
                        <a:rPr lang="en-US" sz="900" kern="1200" dirty="0">
                          <a:solidFill>
                            <a:srgbClr val="404040"/>
                          </a:solidFill>
                          <a:latin typeface="+mn-lt"/>
                          <a:ea typeface="+mn-ea"/>
                          <a:cs typeface="Arial" panose="020B0604020202020204" pitchFamily="34" charset="0"/>
                        </a:rPr>
                        <a:t> </a:t>
                      </a:r>
                      <a:r>
                        <a:rPr lang="sv-SE" sz="900" kern="1200" noProof="0" dirty="0">
                          <a:solidFill>
                            <a:srgbClr val="404040"/>
                          </a:solidFill>
                          <a:latin typeface="+mn-lt"/>
                          <a:ea typeface="+mn-ea"/>
                          <a:cs typeface="Arial" panose="020B0604020202020204" pitchFamily="34" charset="0"/>
                        </a:rPr>
                        <a:t>har</a:t>
                      </a:r>
                      <a:r>
                        <a:rPr lang="en-US" sz="900" kern="1200" dirty="0">
                          <a:solidFill>
                            <a:srgbClr val="404040"/>
                          </a:solidFill>
                          <a:latin typeface="+mn-lt"/>
                          <a:ea typeface="+mn-ea"/>
                          <a:cs typeface="Arial" panose="020B0604020202020204" pitchFamily="34" charset="0"/>
                        </a:rPr>
                        <a:t> </a:t>
                      </a:r>
                      <a:r>
                        <a:rPr lang="en-US" sz="900" kern="1200" dirty="0" err="1">
                          <a:solidFill>
                            <a:srgbClr val="404040"/>
                          </a:solidFill>
                          <a:latin typeface="+mn-lt"/>
                          <a:ea typeface="+mn-ea"/>
                          <a:cs typeface="Arial" panose="020B0604020202020204" pitchFamily="34" charset="0"/>
                        </a:rPr>
                        <a:t>närvaro</a:t>
                      </a:r>
                      <a:r>
                        <a:rPr lang="en-US" sz="900" kern="1200" dirty="0">
                          <a:solidFill>
                            <a:srgbClr val="404040"/>
                          </a:solidFill>
                          <a:latin typeface="+mn-lt"/>
                          <a:ea typeface="+mn-ea"/>
                          <a:cs typeface="Arial" panose="020B0604020202020204" pitchFamily="34" charset="0"/>
                        </a:rPr>
                        <a:t> och </a:t>
                      </a:r>
                      <a:r>
                        <a:rPr lang="en-US" sz="900" kern="1200" dirty="0" err="1">
                          <a:solidFill>
                            <a:srgbClr val="404040"/>
                          </a:solidFill>
                          <a:latin typeface="+mn-lt"/>
                          <a:ea typeface="+mn-ea"/>
                          <a:cs typeface="Arial" panose="020B0604020202020204" pitchFamily="34" charset="0"/>
                        </a:rPr>
                        <a:t>ökad</a:t>
                      </a:r>
                      <a:r>
                        <a:rPr lang="en-US" sz="900" kern="1200" dirty="0">
                          <a:solidFill>
                            <a:srgbClr val="404040"/>
                          </a:solidFill>
                          <a:latin typeface="+mn-lt"/>
                          <a:ea typeface="+mn-ea"/>
                          <a:cs typeface="Arial" panose="020B0604020202020204" pitchFamily="34" charset="0"/>
                        </a:rPr>
                        <a:t> </a:t>
                      </a:r>
                      <a:r>
                        <a:rPr lang="en-US" sz="900" kern="1200" dirty="0" err="1">
                          <a:solidFill>
                            <a:srgbClr val="404040"/>
                          </a:solidFill>
                          <a:latin typeface="+mn-lt"/>
                          <a:ea typeface="+mn-ea"/>
                          <a:cs typeface="Arial" panose="020B0604020202020204" pitchFamily="34" charset="0"/>
                        </a:rPr>
                        <a:t>kapacitet</a:t>
                      </a:r>
                      <a:r>
                        <a:rPr lang="en-US" sz="900" kern="1200" dirty="0">
                          <a:solidFill>
                            <a:srgbClr val="404040"/>
                          </a:solidFill>
                          <a:latin typeface="+mn-lt"/>
                          <a:ea typeface="+mn-ea"/>
                          <a:cs typeface="Arial" panose="020B0604020202020204" pitchFamily="34" charset="0"/>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kern="1200">
                          <a:solidFill>
                            <a:srgbClr val="404040"/>
                          </a:solidFill>
                          <a:latin typeface="+mn-lt"/>
                          <a:ea typeface="+mn-ea"/>
                          <a:cs typeface="Arial" panose="020B0604020202020204" pitchFamily="34" charset="0"/>
                        </a:rPr>
                        <a:t>2017:</a:t>
                      </a:r>
                      <a:r>
                        <a:rPr lang="en-US" sz="900" kern="1200" baseline="0">
                          <a:solidFill>
                            <a:srgbClr val="404040"/>
                          </a:solidFill>
                          <a:latin typeface="+mn-lt"/>
                          <a:ea typeface="+mn-ea"/>
                          <a:cs typeface="Arial" panose="020B0604020202020204" pitchFamily="34" charset="0"/>
                        </a:rPr>
                        <a:t> n/a</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900" kern="1200">
                          <a:solidFill>
                            <a:srgbClr val="404040"/>
                          </a:solidFill>
                          <a:latin typeface="+mn-lt"/>
                          <a:ea typeface="+mn-ea"/>
                          <a:cs typeface="Arial" panose="020B0604020202020204" pitchFamily="34" charset="0"/>
                        </a:rPr>
                        <a:t>2018: 5 </a:t>
                      </a:r>
                      <a:r>
                        <a:rPr lang="sv-SE" sz="900" kern="1200" noProof="0">
                          <a:solidFill>
                            <a:srgbClr val="404040"/>
                          </a:solidFill>
                          <a:latin typeface="+mn-lt"/>
                          <a:ea typeface="+mn-ea"/>
                          <a:cs typeface="Arial" panose="020B0604020202020204" pitchFamily="34" charset="0"/>
                        </a:rPr>
                        <a:t>områden</a:t>
                      </a:r>
                      <a:r>
                        <a:rPr lang="en-US" sz="900" kern="1200">
                          <a:solidFill>
                            <a:srgbClr val="404040"/>
                          </a:solidFill>
                          <a:latin typeface="+mn-lt"/>
                          <a:ea typeface="+mn-ea"/>
                          <a:cs typeface="Arial" panose="020B0604020202020204" pitchFamily="34" charset="0"/>
                        </a:rPr>
                        <a: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900" kern="1200">
                          <a:solidFill>
                            <a:srgbClr val="404040"/>
                          </a:solidFill>
                          <a:latin typeface="+mn-lt"/>
                          <a:ea typeface="+mn-ea"/>
                          <a:cs typeface="Arial" panose="020B0604020202020204" pitchFamily="34" charset="0"/>
                        </a:rPr>
                        <a:t>9 </a:t>
                      </a:r>
                      <a:r>
                        <a:rPr lang="sv-SE" sz="900" kern="1200" noProof="0">
                          <a:solidFill>
                            <a:srgbClr val="404040"/>
                          </a:solidFill>
                          <a:latin typeface="+mn-lt"/>
                          <a:ea typeface="+mn-ea"/>
                          <a:cs typeface="Arial" panose="020B0604020202020204" pitchFamily="34" charset="0"/>
                        </a:rPr>
                        <a:t>områden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928">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Stärkt </a:t>
                      </a:r>
                      <a:r>
                        <a:rPr lang="sv-SE" sz="900" kern="1200" dirty="0" err="1">
                          <a:solidFill>
                            <a:srgbClr val="404040"/>
                          </a:solidFill>
                          <a:latin typeface="+mn-lt"/>
                          <a:ea typeface="+mn-ea"/>
                          <a:cs typeface="Arial" panose="020B0604020202020204" pitchFamily="34" charset="0"/>
                        </a:rPr>
                        <a:t>resiliens</a:t>
                      </a:r>
                      <a:r>
                        <a:rPr lang="sv-SE" sz="900" kern="1200" dirty="0">
                          <a:solidFill>
                            <a:srgbClr val="404040"/>
                          </a:solidFill>
                          <a:latin typeface="+mn-lt"/>
                          <a:ea typeface="+mn-ea"/>
                          <a:cs typeface="Arial" panose="020B0604020202020204" pitchFamily="34" charset="0"/>
                        </a:rPr>
                        <a:t> hos individer med humanitära</a:t>
                      </a:r>
                      <a:r>
                        <a:rPr lang="sv-SE" sz="900" kern="1200" baseline="0" dirty="0">
                          <a:solidFill>
                            <a:srgbClr val="404040"/>
                          </a:solidFill>
                          <a:latin typeface="+mn-lt"/>
                          <a:ea typeface="+mn-ea"/>
                          <a:cs typeface="Arial" panose="020B0604020202020204" pitchFamily="34" charset="0"/>
                        </a:rPr>
                        <a:t> behov nationellt.</a:t>
                      </a:r>
                      <a:endParaRPr lang="sv-SE" sz="900" kern="1200" dirty="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Genomsnittlig handläggningstid för efterforskningsärenden.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240 dagar</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100 dagar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60 dagar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8343345"/>
                  </a:ext>
                </a:extLst>
              </a:tr>
              <a:tr h="30592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Närvaro på antal</a:t>
                      </a:r>
                      <a:r>
                        <a:rPr lang="sv-SE" sz="900" kern="1200" baseline="0" dirty="0">
                          <a:solidFill>
                            <a:srgbClr val="404040"/>
                          </a:solidFill>
                          <a:latin typeface="+mn-lt"/>
                          <a:ea typeface="+mn-ea"/>
                          <a:cs typeface="Arial" panose="020B0604020202020204" pitchFamily="34" charset="0"/>
                        </a:rPr>
                        <a:t> häkten och förvar.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3/6 förvar, 16/30 häkten</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3/6 förvar, 15/30 häkten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Utökad täckning av förvar till</a:t>
                      </a:r>
                      <a:r>
                        <a:rPr lang="sv-SE" sz="900" kern="1200" baseline="0">
                          <a:solidFill>
                            <a:srgbClr val="404040"/>
                          </a:solidFill>
                          <a:latin typeface="+mn-lt"/>
                          <a:ea typeface="+mn-ea"/>
                          <a:cs typeface="Arial" panose="020B0604020202020204" pitchFamily="34" charset="0"/>
                        </a:rPr>
                        <a:t> 6/6</a:t>
                      </a:r>
                      <a:endParaRPr lang="sv-SE" sz="900" kern="120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Utökad närvaro på häkten: 19/30</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7175">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Antal behandlingstimmar/år för krigsskadade och torterade.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18 529 timmar/år</a:t>
                      </a:r>
                      <a:br>
                        <a:rPr lang="sv-SE" sz="900" kern="1200">
                          <a:solidFill>
                            <a:srgbClr val="404040"/>
                          </a:solidFill>
                          <a:latin typeface="+mn-lt"/>
                          <a:ea typeface="+mn-ea"/>
                          <a:cs typeface="Arial" panose="020B0604020202020204" pitchFamily="34" charset="0"/>
                        </a:rPr>
                      </a:br>
                      <a:r>
                        <a:rPr lang="sv-SE" sz="900" kern="1200">
                          <a:solidFill>
                            <a:srgbClr val="404040"/>
                          </a:solidFill>
                          <a:latin typeface="+mn-lt"/>
                          <a:ea typeface="+mn-ea"/>
                          <a:cs typeface="Arial" panose="020B0604020202020204" pitchFamily="34" charset="0"/>
                        </a:rPr>
                        <a:t>2018:</a:t>
                      </a:r>
                      <a:r>
                        <a:rPr lang="sv-SE" sz="900" kern="1200" baseline="0">
                          <a:solidFill>
                            <a:srgbClr val="404040"/>
                          </a:solidFill>
                          <a:latin typeface="+mn-lt"/>
                          <a:ea typeface="+mn-ea"/>
                          <a:cs typeface="Arial" panose="020B0604020202020204" pitchFamily="34" charset="0"/>
                        </a:rPr>
                        <a:t> n/a</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 22</a:t>
                      </a:r>
                      <a:r>
                        <a:rPr lang="sv-SE" sz="900" kern="1200" baseline="0" dirty="0">
                          <a:solidFill>
                            <a:srgbClr val="404040"/>
                          </a:solidFill>
                          <a:latin typeface="+mn-lt"/>
                          <a:ea typeface="+mn-ea"/>
                          <a:cs typeface="Arial" panose="020B0604020202020204" pitchFamily="34" charset="0"/>
                        </a:rPr>
                        <a:t> 400 </a:t>
                      </a:r>
                      <a:r>
                        <a:rPr lang="sv-SE" sz="900" kern="1200" dirty="0">
                          <a:solidFill>
                            <a:srgbClr val="404040"/>
                          </a:solidFill>
                          <a:latin typeface="+mn-lt"/>
                          <a:ea typeface="+mn-ea"/>
                          <a:cs typeface="Arial" panose="020B0604020202020204" pitchFamily="34" charset="0"/>
                        </a:rPr>
                        <a:t>timmar</a:t>
                      </a:r>
                      <a:r>
                        <a:rPr lang="sv-SE" sz="900" kern="1200">
                          <a:solidFill>
                            <a:srgbClr val="404040"/>
                          </a:solidFill>
                          <a:latin typeface="+mn-lt"/>
                          <a:ea typeface="+mn-ea"/>
                          <a:cs typeface="Arial" panose="020B0604020202020204" pitchFamily="34" charset="0"/>
                        </a:rPr>
                        <a:t>/år</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1717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Ökat internationellt verksamhetsstöd till </a:t>
                      </a:r>
                      <a:r>
                        <a:rPr lang="sv-SE" sz="900" kern="1200" dirty="0" err="1">
                          <a:solidFill>
                            <a:srgbClr val="404040"/>
                          </a:solidFill>
                          <a:latin typeface="+mn-lt"/>
                          <a:ea typeface="+mn-ea"/>
                          <a:cs typeface="Arial" panose="020B0604020202020204" pitchFamily="34" charset="0"/>
                        </a:rPr>
                        <a:t>resiliensstärkande</a:t>
                      </a:r>
                      <a:r>
                        <a:rPr lang="sv-SE" sz="900" kern="1200" dirty="0">
                          <a:solidFill>
                            <a:srgbClr val="404040"/>
                          </a:solidFill>
                          <a:latin typeface="+mn-lt"/>
                          <a:ea typeface="+mn-ea"/>
                          <a:cs typeface="Arial" panose="020B0604020202020204" pitchFamily="34" charset="0"/>
                        </a:rPr>
                        <a:t> insatser (med bibehållen andel 35% av det totala internationella verksamhetsstödet).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a:solidFill>
                            <a:srgbClr val="404040"/>
                          </a:solidFill>
                          <a:latin typeface="+mn-lt"/>
                          <a:ea typeface="+mn-ea"/>
                          <a:cs typeface="Arial" panose="020B0604020202020204" pitchFamily="34" charset="0"/>
                        </a:rPr>
                        <a:t>Internationellt verksamhetsstöd till </a:t>
                      </a:r>
                      <a:r>
                        <a:rPr lang="sv-SE" sz="900" kern="1200" dirty="0" err="1">
                          <a:solidFill>
                            <a:srgbClr val="404040"/>
                          </a:solidFill>
                          <a:latin typeface="+mn-lt"/>
                          <a:ea typeface="+mn-ea"/>
                          <a:cs typeface="Arial" panose="020B0604020202020204" pitchFamily="34" charset="0"/>
                        </a:rPr>
                        <a:t>resiliensstärkande</a:t>
                      </a:r>
                      <a:r>
                        <a:rPr lang="sv-SE" sz="900" kern="1200" dirty="0">
                          <a:solidFill>
                            <a:srgbClr val="404040"/>
                          </a:solidFill>
                          <a:latin typeface="+mn-lt"/>
                          <a:ea typeface="+mn-ea"/>
                          <a:cs typeface="Arial" panose="020B0604020202020204" pitchFamily="34" charset="0"/>
                        </a:rPr>
                        <a:t> insatser i MSEK.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129</a:t>
                      </a:r>
                      <a:r>
                        <a:rPr lang="sv-SE" sz="900" kern="1200" baseline="0">
                          <a:solidFill>
                            <a:srgbClr val="404040"/>
                          </a:solidFill>
                          <a:latin typeface="+mn-lt"/>
                          <a:ea typeface="+mn-ea"/>
                          <a:cs typeface="Arial" panose="020B0604020202020204" pitchFamily="34" charset="0"/>
                        </a:rPr>
                        <a:t> </a:t>
                      </a:r>
                      <a:r>
                        <a:rPr lang="sv-SE" sz="900" kern="1200">
                          <a:solidFill>
                            <a:srgbClr val="404040"/>
                          </a:solidFill>
                          <a:latin typeface="+mn-lt"/>
                          <a:ea typeface="+mn-ea"/>
                          <a:cs typeface="Arial" panose="020B0604020202020204" pitchFamily="34" charset="0"/>
                        </a:rPr>
                        <a:t>MSEK</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110 MSEK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135 MSEK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87664867"/>
                  </a:ext>
                </a:extLst>
              </a:tr>
              <a:tr h="61283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dirty="0" err="1">
                          <a:solidFill>
                            <a:srgbClr val="404040"/>
                          </a:solidFill>
                          <a:latin typeface="+mn-lt"/>
                          <a:ea typeface="+mn-ea"/>
                          <a:cs typeface="Arial" panose="020B0604020202020204" pitchFamily="34" charset="0"/>
                        </a:rPr>
                        <a:t>Resiliensbyggande</a:t>
                      </a:r>
                      <a:r>
                        <a:rPr lang="sv-SE" sz="900" kern="1200" baseline="0" dirty="0">
                          <a:solidFill>
                            <a:srgbClr val="404040"/>
                          </a:solidFill>
                          <a:latin typeface="+mn-lt"/>
                          <a:ea typeface="+mn-ea"/>
                          <a:cs typeface="Arial" panose="020B0604020202020204" pitchFamily="34" charset="0"/>
                        </a:rPr>
                        <a:t> internationella </a:t>
                      </a:r>
                      <a:r>
                        <a:rPr lang="sv-SE" sz="900" kern="1200" dirty="0">
                          <a:solidFill>
                            <a:srgbClr val="404040"/>
                          </a:solidFill>
                          <a:latin typeface="+mn-lt"/>
                          <a:ea typeface="+mn-ea"/>
                          <a:cs typeface="Arial" panose="020B0604020202020204" pitchFamily="34" charset="0"/>
                        </a:rPr>
                        <a:t>verksamheter</a:t>
                      </a:r>
                      <a:r>
                        <a:rPr lang="sv-SE" sz="900" kern="1200" baseline="0" dirty="0">
                          <a:solidFill>
                            <a:srgbClr val="404040"/>
                          </a:solidFill>
                          <a:latin typeface="+mn-lt"/>
                          <a:ea typeface="+mn-ea"/>
                          <a:cs typeface="Arial" panose="020B0604020202020204" pitchFamily="34" charset="0"/>
                        </a:rPr>
                        <a:t> implementeras i enlighet med plan.</a:t>
                      </a:r>
                      <a:endParaRPr lang="sv-SE" sz="900" kern="1200" dirty="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dirty="0">
                          <a:solidFill>
                            <a:srgbClr val="404040"/>
                          </a:solidFill>
                          <a:latin typeface="+mn-lt"/>
                          <a:ea typeface="+mn-ea"/>
                          <a:cs typeface="Arial" panose="020B0604020202020204" pitchFamily="34" charset="0"/>
                        </a:rPr>
                        <a:t>Implementeringsnivån av insatser vid rapporteringstillfället.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n/a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dirty="0">
                          <a:solidFill>
                            <a:srgbClr val="404040"/>
                          </a:solidFill>
                          <a:latin typeface="+mn-lt"/>
                          <a:ea typeface="+mn-ea"/>
                          <a:cs typeface="Arial" panose="020B0604020202020204" pitchFamily="34" charset="0"/>
                        </a:rPr>
                        <a:t>90% av respektive indexnivå  uppnått i tid. </a:t>
                      </a:r>
                      <a:endParaRPr lang="sv-SE" sz="900" kern="1200" dirty="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96093845"/>
                  </a:ext>
                </a:extLst>
              </a:tr>
            </a:tbl>
          </a:graphicData>
        </a:graphic>
      </p:graphicFrame>
      <p:sp>
        <p:nvSpPr>
          <p:cNvPr id="8" name="textruta 1"/>
          <p:cNvSpPr txBox="1"/>
          <p:nvPr/>
        </p:nvSpPr>
        <p:spPr>
          <a:xfrm>
            <a:off x="499050" y="5972175"/>
            <a:ext cx="8781428" cy="215444"/>
          </a:xfrm>
          <a:prstGeom prst="rect">
            <a:avLst/>
          </a:prstGeom>
          <a:noFill/>
        </p:spPr>
        <p:txBody>
          <a:bodyPr wrap="square" rtlCol="0">
            <a:spAutoFit/>
          </a:bodyPr>
          <a:lstStyle/>
          <a:p>
            <a:r>
              <a:rPr lang="sv-SE" sz="800">
                <a:solidFill>
                  <a:srgbClr val="404040"/>
                </a:solidFill>
                <a:cs typeface="Arial" panose="020B0604020202020204" pitchFamily="34" charset="0"/>
              </a:rPr>
              <a:t>Förklaring: Baseline 2017 är utfall 2017. Baseline 2018 är helårsprognos vid Q2 rapportering om inget annat anges. </a:t>
            </a:r>
          </a:p>
        </p:txBody>
      </p:sp>
    </p:spTree>
    <p:extLst>
      <p:ext uri="{BB962C8B-B14F-4D97-AF65-F5344CB8AC3E}">
        <p14:creationId xmlns:p14="http://schemas.microsoft.com/office/powerpoint/2010/main" val="218465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p:cNvSpPr/>
          <p:nvPr/>
        </p:nvSpPr>
        <p:spPr>
          <a:xfrm>
            <a:off x="9597482" y="0"/>
            <a:ext cx="2379293" cy="2300424"/>
          </a:xfrm>
          <a:prstGeom prst="ellipse">
            <a:avLst/>
          </a:prstGeom>
          <a:blipFill rotWithShape="1">
            <a:blip r:embed="rId2">
              <a:alphaModFix amt="40000"/>
            </a:blip>
            <a:stretch>
              <a:fillRect/>
            </a:stretch>
          </a:blipFill>
          <a:effectLst>
            <a:outerShdw sx="1000" sy="1000" algn="ctr" rotWithShape="0">
              <a:srgbClr val="000000"/>
            </a:outerShdw>
          </a:effectLst>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
        <p:nvSpPr>
          <p:cNvPr id="7" name="textruta 6"/>
          <p:cNvSpPr txBox="1"/>
          <p:nvPr/>
        </p:nvSpPr>
        <p:spPr>
          <a:xfrm>
            <a:off x="4589092" y="1367928"/>
            <a:ext cx="6809771" cy="1708160"/>
          </a:xfrm>
          <a:prstGeom prst="rect">
            <a:avLst/>
          </a:prstGeom>
          <a:noFill/>
        </p:spPr>
        <p:txBody>
          <a:bodyPr wrap="square" numCol="1" spcCol="180000" rtlCol="0">
            <a:spAutoFit/>
          </a:bodyPr>
          <a:lstStyle/>
          <a:p>
            <a:pPr>
              <a:spcAft>
                <a:spcPts val="600"/>
              </a:spcAft>
            </a:pPr>
            <a:r>
              <a:rPr lang="sv-SE" sz="900">
                <a:solidFill>
                  <a:srgbClr val="404040"/>
                </a:solidFill>
                <a:cs typeface="Arial" panose="020B0604020202020204" pitchFamily="34" charset="0"/>
              </a:rPr>
              <a:t>Vi utvecklar vårt arbete med lokal påverkan utifrån erfarenheter från det pilotprojekt för lokal påverkan som genomförs under 2018. </a:t>
            </a:r>
          </a:p>
          <a:p>
            <a:pPr>
              <a:spcAft>
                <a:spcPts val="600"/>
              </a:spcAft>
            </a:pPr>
            <a:r>
              <a:rPr lang="sv-SE" sz="900">
                <a:solidFill>
                  <a:srgbClr val="404040"/>
                </a:solidFill>
                <a:cs typeface="Arial" panose="020B0604020202020204" pitchFamily="34" charset="0"/>
              </a:rPr>
              <a:t>Den nuvarande påverkansstrategin gäller till slutet av 2019 och under det året kommer en vidareutveckling av strategi att pågå.</a:t>
            </a:r>
          </a:p>
          <a:p>
            <a:pPr>
              <a:spcAft>
                <a:spcPts val="600"/>
              </a:spcAft>
            </a:pPr>
            <a:r>
              <a:rPr lang="sv-SE" sz="900">
                <a:solidFill>
                  <a:srgbClr val="404040"/>
                </a:solidFill>
                <a:cs typeface="Arial" panose="020B0604020202020204" pitchFamily="34" charset="0"/>
              </a:rPr>
              <a:t>De fem prioriterade områdena för Svenska Röda Korsets påverkansarbete 2017–2019 är: </a:t>
            </a:r>
          </a:p>
          <a:p>
            <a:pPr marL="228600" indent="-228600">
              <a:buFont typeface="+mj-lt"/>
              <a:buAutoNum type="arabicParenR"/>
            </a:pPr>
            <a:r>
              <a:rPr lang="sv-SE" sz="900">
                <a:solidFill>
                  <a:srgbClr val="404040"/>
                </a:solidFill>
                <a:cs typeface="Arial" panose="020B0604020202020204" pitchFamily="34" charset="0"/>
              </a:rPr>
              <a:t>Respekten för den internationella humanitära rätten och de humanitära principerna stärks.</a:t>
            </a:r>
          </a:p>
          <a:p>
            <a:pPr marL="228600" indent="-228600">
              <a:buFont typeface="+mj-lt"/>
              <a:buAutoNum type="arabicParenR"/>
            </a:pPr>
            <a:r>
              <a:rPr lang="sv-SE" sz="900">
                <a:solidFill>
                  <a:srgbClr val="404040"/>
                </a:solidFill>
                <a:cs typeface="Arial" panose="020B0604020202020204" pitchFamily="34" charset="0"/>
              </a:rPr>
              <a:t>Förutsättningarna för ett effektivt humanitärt arbete i väpnade konflikter, katastrofer och andra kriser stärks och Svenska Röda Korsets nationella och lokala humanitära arbete tydliggörs.</a:t>
            </a:r>
          </a:p>
          <a:p>
            <a:pPr marL="228600" indent="-228600">
              <a:buFont typeface="+mj-lt"/>
              <a:buAutoNum type="arabicParenR"/>
            </a:pPr>
            <a:r>
              <a:rPr lang="sv-SE" sz="900">
                <a:solidFill>
                  <a:srgbClr val="404040"/>
                </a:solidFill>
                <a:cs typeface="Arial" panose="020B0604020202020204" pitchFamily="34" charset="0"/>
              </a:rPr>
              <a:t>Psykisk ohälsa och negativa psykosociala effekter till följd av väpnade konflikter, katastrofer eller andra kriser minskar.</a:t>
            </a:r>
          </a:p>
          <a:p>
            <a:pPr marL="228600" indent="-228600">
              <a:buFont typeface="+mj-lt"/>
              <a:buAutoNum type="arabicParenR"/>
            </a:pPr>
            <a:r>
              <a:rPr lang="sv-SE" sz="900">
                <a:solidFill>
                  <a:srgbClr val="404040"/>
                </a:solidFill>
                <a:cs typeface="Arial" panose="020B0604020202020204" pitchFamily="34" charset="0"/>
              </a:rPr>
              <a:t>Personer som riskerar att utsättas för urskillningslöst våld i väpnade konflikter, tortyr eller förföljelse, garanteras rätten att söka och få skydd.</a:t>
            </a:r>
          </a:p>
          <a:p>
            <a:pPr marL="228600" indent="-228600">
              <a:buFont typeface="+mj-lt"/>
              <a:buAutoNum type="arabicParenR"/>
            </a:pPr>
            <a:r>
              <a:rPr lang="sv-SE" sz="900">
                <a:solidFill>
                  <a:srgbClr val="404040"/>
                </a:solidFill>
                <a:cs typeface="Arial" panose="020B0604020202020204" pitchFamily="34" charset="0"/>
              </a:rPr>
              <a:t>Familjer som splittras till följd av väpnade konflikter, flykt eller katastrofer får möjlighet att återförenas snabbt.</a:t>
            </a:r>
          </a:p>
        </p:txBody>
      </p:sp>
      <p:sp>
        <p:nvSpPr>
          <p:cNvPr id="6" name="Rubrik 1"/>
          <p:cNvSpPr txBox="1">
            <a:spLocks/>
          </p:cNvSpPr>
          <p:nvPr/>
        </p:nvSpPr>
        <p:spPr>
          <a:xfrm>
            <a:off x="515939" y="259335"/>
            <a:ext cx="11160000" cy="360000"/>
          </a:xfrm>
          <a:prstGeom prst="rect">
            <a:avLst/>
          </a:prstGeom>
        </p:spPr>
        <p:txBody>
          <a:bodyPr vert="horz" lIns="36000" tIns="45720" rIns="91440" bIns="45720" rtlCol="0" anchor="ctr">
            <a:no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sv-SE" sz="2000">
                <a:solidFill>
                  <a:srgbClr val="404040"/>
                </a:solidFill>
                <a:ea typeface="+mn-ea"/>
                <a:cs typeface="Arial" panose="020B0604020202020204" pitchFamily="34" charset="0"/>
              </a:rPr>
              <a:t>5. Verksamhetsplan 2019. </a:t>
            </a:r>
            <a:r>
              <a:rPr lang="sv-SE" sz="1800">
                <a:solidFill>
                  <a:srgbClr val="E20025"/>
                </a:solidFill>
              </a:rPr>
              <a:t>Mål 3: Vi har ökat vår påverkan inom de prioriterade områdena</a:t>
            </a:r>
          </a:p>
        </p:txBody>
      </p:sp>
      <p:sp>
        <p:nvSpPr>
          <p:cNvPr id="2" name="Rektangel 1"/>
          <p:cNvSpPr/>
          <p:nvPr/>
        </p:nvSpPr>
        <p:spPr>
          <a:xfrm>
            <a:off x="515939" y="1367928"/>
            <a:ext cx="4073154" cy="1554272"/>
          </a:xfrm>
          <a:prstGeom prst="rect">
            <a:avLst/>
          </a:prstGeom>
        </p:spPr>
        <p:txBody>
          <a:bodyPr wrap="square">
            <a:spAutoFit/>
          </a:bodyPr>
          <a:lstStyle/>
          <a:p>
            <a:pPr>
              <a:spcAft>
                <a:spcPts val="600"/>
              </a:spcAft>
            </a:pPr>
            <a:r>
              <a:rPr lang="sv-SE" sz="900">
                <a:solidFill>
                  <a:srgbClr val="404040"/>
                </a:solidFill>
                <a:cs typeface="Arial" panose="020B0604020202020204" pitchFamily="34" charset="0"/>
              </a:rPr>
              <a:t>Detta gör vi genom samordning av påverkansarbetet, ökad insamling av evidens från våra verksamheter för att effektivt kunna påtala behov och brister för beslutsfattare, och ökar vårt genomslag inom opinionsbildning. </a:t>
            </a:r>
          </a:p>
          <a:p>
            <a:pPr>
              <a:spcAft>
                <a:spcPts val="600"/>
              </a:spcAft>
            </a:pPr>
            <a:r>
              <a:rPr lang="sv-SE" sz="900">
                <a:solidFill>
                  <a:srgbClr val="404040"/>
                </a:solidFill>
                <a:cs typeface="Arial" panose="020B0604020202020204" pitchFamily="34" charset="0"/>
              </a:rPr>
              <a:t>Vi fokuserar vårt påverkansarbete under 2019 runt två områden där viktig samhällsutveckling pågår och där vi genom vårt kunnande och roll kan påverka: 1) att Svenska Röda Korsets ståndpunkter får genomslag i svensk migrationspolitik med fokus på den tillfälliga utlänningslagen samt ny migrationslagstiftning och 2) att Svenska Röda Korsets roll som aktör inom civilt försvar och i krisberedskap har formaliserats och fått genomslag i svensk implementering samt i utredningar, strategier och i budget. </a:t>
            </a:r>
          </a:p>
        </p:txBody>
      </p:sp>
      <p:graphicFrame>
        <p:nvGraphicFramePr>
          <p:cNvPr id="11" name="Tabell 1"/>
          <p:cNvGraphicFramePr>
            <a:graphicFrameLocks noGrp="1"/>
          </p:cNvGraphicFramePr>
          <p:nvPr>
            <p:extLst>
              <p:ext uri="{D42A27DB-BD31-4B8C-83A1-F6EECF244321}">
                <p14:modId xmlns:p14="http://schemas.microsoft.com/office/powerpoint/2010/main" val="2738697083"/>
              </p:ext>
            </p:extLst>
          </p:nvPr>
        </p:nvGraphicFramePr>
        <p:xfrm>
          <a:off x="515939" y="3236729"/>
          <a:ext cx="10882924" cy="2117055"/>
        </p:xfrm>
        <a:graphic>
          <a:graphicData uri="http://schemas.openxmlformats.org/drawingml/2006/table">
            <a:tbl>
              <a:tblPr firstRow="1" bandRow="1">
                <a:tableStyleId>{5C22544A-7EE6-4342-B048-85BDC9FD1C3A}</a:tableStyleId>
              </a:tblPr>
              <a:tblGrid>
                <a:gridCol w="3601841">
                  <a:extLst>
                    <a:ext uri="{9D8B030D-6E8A-4147-A177-3AD203B41FA5}">
                      <a16:colId xmlns:a16="http://schemas.microsoft.com/office/drawing/2014/main" val="20000"/>
                    </a:ext>
                  </a:extLst>
                </a:gridCol>
                <a:gridCol w="3513267">
                  <a:extLst>
                    <a:ext uri="{9D8B030D-6E8A-4147-A177-3AD203B41FA5}">
                      <a16:colId xmlns:a16="http://schemas.microsoft.com/office/drawing/2014/main" val="20001"/>
                    </a:ext>
                  </a:extLst>
                </a:gridCol>
                <a:gridCol w="2035279">
                  <a:extLst>
                    <a:ext uri="{9D8B030D-6E8A-4147-A177-3AD203B41FA5}">
                      <a16:colId xmlns:a16="http://schemas.microsoft.com/office/drawing/2014/main" val="1673826040"/>
                    </a:ext>
                  </a:extLst>
                </a:gridCol>
                <a:gridCol w="1732537">
                  <a:extLst>
                    <a:ext uri="{9D8B030D-6E8A-4147-A177-3AD203B41FA5}">
                      <a16:colId xmlns:a16="http://schemas.microsoft.com/office/drawing/2014/main" val="1111276150"/>
                    </a:ext>
                  </a:extLst>
                </a:gridCol>
              </a:tblGrid>
              <a:tr h="187890">
                <a:tc>
                  <a:txBody>
                    <a:bodyPr/>
                    <a:lstStyle/>
                    <a:p>
                      <a:r>
                        <a:rPr lang="sv-SE" sz="1100">
                          <a:effectLst/>
                        </a:rPr>
                        <a:t>Förväntade resultat</a:t>
                      </a:r>
                      <a:endParaRPr lang="sv-SE" sz="1100">
                        <a:latin typeface="+mn-lt"/>
                      </a:endParaRP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Indikator</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Baseline</a:t>
                      </a:r>
                    </a:p>
                  </a:txBody>
                  <a:tcPr>
                    <a:lnB w="12700" cap="flat" cmpd="sng" algn="ctr">
                      <a:solidFill>
                        <a:schemeClr val="bg1">
                          <a:lumMod val="75000"/>
                        </a:schemeClr>
                      </a:solidFill>
                      <a:prstDash val="solid"/>
                      <a:round/>
                      <a:headEnd type="none" w="med" len="med"/>
                      <a:tailEnd type="none" w="med" len="med"/>
                    </a:lnB>
                    <a:solidFill>
                      <a:srgbClr val="EE7884"/>
                    </a:solidFill>
                  </a:tcPr>
                </a:tc>
                <a:tc>
                  <a:txBody>
                    <a:bodyPr/>
                    <a:lstStyle/>
                    <a:p>
                      <a:r>
                        <a:rPr lang="sv-SE" sz="1100">
                          <a:latin typeface="+mn-lt"/>
                        </a:rPr>
                        <a:t>Indikatormål 2019</a:t>
                      </a:r>
                    </a:p>
                  </a:txBody>
                  <a:tcPr>
                    <a:lnB w="12700" cap="flat" cmpd="sng" algn="ctr">
                      <a:solidFill>
                        <a:schemeClr val="bg1">
                          <a:lumMod val="75000"/>
                        </a:schemeClr>
                      </a:solidFill>
                      <a:prstDash val="solid"/>
                      <a:round/>
                      <a:headEnd type="none" w="med" len="med"/>
                      <a:tailEnd type="none" w="med" len="med"/>
                    </a:lnB>
                    <a:solidFill>
                      <a:srgbClr val="EE7884"/>
                    </a:solidFill>
                  </a:tcPr>
                </a:tc>
                <a:extLst>
                  <a:ext uri="{0D108BD9-81ED-4DB2-BD59-A6C34878D82A}">
                    <a16:rowId xmlns:a16="http://schemas.microsoft.com/office/drawing/2014/main" val="10000"/>
                  </a:ext>
                </a:extLst>
              </a:tr>
              <a:tr h="44065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uppnår mätbart högre genomslag i opinionsbildning.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Genomslag</a:t>
                      </a:r>
                      <a:r>
                        <a:rPr lang="sv-SE" sz="900" kern="1200" baseline="0">
                          <a:solidFill>
                            <a:srgbClr val="404040"/>
                          </a:solidFill>
                          <a:latin typeface="+mn-lt"/>
                          <a:ea typeface="+mn-ea"/>
                          <a:cs typeface="Arial" panose="020B0604020202020204" pitchFamily="34" charset="0"/>
                        </a:rPr>
                        <a:t> av opinionsbildning i media inom prioriterade påverkansområden. Mäts med kvartalsvis medieanalys av Retriever. T</a:t>
                      </a:r>
                      <a:r>
                        <a:rPr lang="sv-SE" sz="900" kern="1200">
                          <a:solidFill>
                            <a:srgbClr val="404040"/>
                          </a:solidFill>
                          <a:latin typeface="+mn-lt"/>
                          <a:ea typeface="+mn-ea"/>
                          <a:cs typeface="Arial" panose="020B0604020202020204" pitchFamily="34" charset="0"/>
                        </a:rPr>
                        <a:t>on x synlighet x räckvidd=Effekt.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a:t>
                      </a:r>
                      <a:r>
                        <a:rPr lang="sv-SE" sz="900" kern="1200" baseline="0">
                          <a:solidFill>
                            <a:srgbClr val="404040"/>
                          </a:solidFill>
                          <a:latin typeface="+mn-lt"/>
                          <a:ea typeface="+mn-ea"/>
                          <a:cs typeface="Arial" panose="020B0604020202020204" pitchFamily="34" charset="0"/>
                        </a:rPr>
                        <a:t>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baseline="0">
                          <a:solidFill>
                            <a:srgbClr val="404040"/>
                          </a:solidFill>
                          <a:latin typeface="+mn-lt"/>
                          <a:ea typeface="+mn-ea"/>
                          <a:cs typeface="Arial" panose="020B0604020202020204" pitchFamily="34" charset="0"/>
                        </a:rPr>
                        <a:t>2018: n/a (t</a:t>
                      </a:r>
                      <a:r>
                        <a:rPr lang="sv-SE" sz="900" kern="1200">
                          <a:solidFill>
                            <a:srgbClr val="404040"/>
                          </a:solidFill>
                          <a:latin typeface="+mn-lt"/>
                          <a:ea typeface="+mn-ea"/>
                          <a:cs typeface="Arial" panose="020B0604020202020204" pitchFamily="34" charset="0"/>
                        </a:rPr>
                        <a:t>as fram i Q1 2019)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5 %</a:t>
                      </a:r>
                      <a:r>
                        <a:rPr lang="sv-SE" sz="900" kern="1200" baseline="0">
                          <a:solidFill>
                            <a:srgbClr val="404040"/>
                          </a:solidFill>
                          <a:latin typeface="+mn-lt"/>
                          <a:ea typeface="+mn-ea"/>
                          <a:cs typeface="Arial" panose="020B0604020202020204" pitchFamily="34" charset="0"/>
                        </a:rPr>
                        <a:t> ökning snitt över året.</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5275962"/>
                  </a:ext>
                </a:extLst>
              </a:tr>
              <a:tr h="44065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stärker vår förmåga att påverka lokalt.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Antal kretsar som har tillgång till verktyg och stöd som möjliggör för dem att vara aktiva i påverkansarbete i definierat ämne.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Pilotprojekt</a:t>
                      </a:r>
                      <a:r>
                        <a:rPr lang="sv-SE" sz="900" kern="1200" baseline="0">
                          <a:solidFill>
                            <a:srgbClr val="404040"/>
                          </a:solidFill>
                          <a:latin typeface="+mn-lt"/>
                          <a:ea typeface="+mn-ea"/>
                          <a:cs typeface="Arial" panose="020B0604020202020204" pitchFamily="34" charset="0"/>
                        </a:rPr>
                        <a:t> med 4-5 kretsar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Minst 20 kretsar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1695940"/>
                  </a:ext>
                </a:extLst>
              </a:tr>
              <a:tr h="6101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har stärkt vår interna förmåga till påverkan.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Nivån på förmåga</a:t>
                      </a:r>
                      <a:r>
                        <a:rPr lang="sv-SE" sz="900" kern="1200" baseline="0">
                          <a:solidFill>
                            <a:srgbClr val="404040"/>
                          </a:solidFill>
                          <a:latin typeface="+mn-lt"/>
                          <a:ea typeface="+mn-ea"/>
                          <a:cs typeface="Arial" panose="020B0604020202020204" pitchFamily="34" charset="0"/>
                        </a:rPr>
                        <a:t> i vår</a:t>
                      </a:r>
                      <a:r>
                        <a:rPr lang="sv-SE" sz="900" kern="1200">
                          <a:solidFill>
                            <a:srgbClr val="404040"/>
                          </a:solidFill>
                          <a:latin typeface="+mn-lt"/>
                          <a:ea typeface="+mn-ea"/>
                          <a:cs typeface="Arial" panose="020B0604020202020204" pitchFamily="34" charset="0"/>
                        </a:rPr>
                        <a:t> </a:t>
                      </a:r>
                      <a:r>
                        <a:rPr lang="sv-SE" sz="900" kern="1200" baseline="0">
                          <a:solidFill>
                            <a:srgbClr val="404040"/>
                          </a:solidFill>
                          <a:latin typeface="+mn-lt"/>
                          <a:ea typeface="+mn-ea"/>
                          <a:cs typeface="Arial" panose="020B0604020202020204" pitchFamily="34" charset="0"/>
                        </a:rPr>
                        <a:t>internprocess för prioritering, ägarskap och rapportering och vår kapacitet inom de fem påverkansområdena. </a:t>
                      </a:r>
                      <a:endParaRPr lang="sv-SE" sz="900" kern="1200">
                        <a:solidFill>
                          <a:srgbClr val="404040"/>
                        </a:solidFill>
                        <a:latin typeface="+mn-l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2017: n/a</a:t>
                      </a:r>
                    </a:p>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2018:  Q2 Viktat</a:t>
                      </a:r>
                      <a:r>
                        <a:rPr lang="sv-SE" sz="900" kern="1200" baseline="0">
                          <a:solidFill>
                            <a:srgbClr val="404040"/>
                          </a:solidFill>
                          <a:latin typeface="+mn-lt"/>
                          <a:ea typeface="+mn-ea"/>
                          <a:cs typeface="Arial" panose="020B0604020202020204" pitchFamily="34" charset="0"/>
                        </a:rPr>
                        <a:t> snitt av de 4 förmågorna = 2,2  </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900" kern="1200">
                          <a:solidFill>
                            <a:srgbClr val="404040"/>
                          </a:solidFill>
                          <a:latin typeface="+mn-lt"/>
                          <a:ea typeface="+mn-ea"/>
                          <a:cs typeface="Arial" panose="020B0604020202020204" pitchFamily="34" charset="0"/>
                        </a:rPr>
                        <a:t>Vi har</a:t>
                      </a:r>
                      <a:r>
                        <a:rPr lang="sv-SE" sz="900" kern="1200" baseline="0">
                          <a:solidFill>
                            <a:srgbClr val="404040"/>
                          </a:solidFill>
                          <a:latin typeface="+mn-lt"/>
                          <a:ea typeface="+mn-ea"/>
                          <a:cs typeface="Arial" panose="020B0604020202020204" pitchFamily="34" charset="0"/>
                        </a:rPr>
                        <a:t> en tydligt stärkt process för prioritering, ägarskap och rapportering och </a:t>
                      </a:r>
                      <a:r>
                        <a:rPr lang="sv-SE" sz="900" b="0" kern="1200" baseline="0">
                          <a:solidFill>
                            <a:srgbClr val="404040"/>
                          </a:solidFill>
                          <a:latin typeface="+mn-lt"/>
                          <a:ea typeface="+mn-ea"/>
                          <a:cs typeface="Arial" panose="020B0604020202020204" pitchFamily="34" charset="0"/>
                        </a:rPr>
                        <a:t>stärkt</a:t>
                      </a:r>
                      <a:r>
                        <a:rPr lang="sv-SE" sz="900" b="1" kern="1200" baseline="0">
                          <a:solidFill>
                            <a:srgbClr val="404040"/>
                          </a:solidFill>
                          <a:latin typeface="+mn-lt"/>
                          <a:ea typeface="+mn-ea"/>
                          <a:cs typeface="Arial" panose="020B0604020202020204" pitchFamily="34" charset="0"/>
                        </a:rPr>
                        <a:t> </a:t>
                      </a:r>
                      <a:r>
                        <a:rPr lang="sv-SE" sz="900" kern="1200" baseline="0">
                          <a:solidFill>
                            <a:srgbClr val="404040"/>
                          </a:solidFill>
                          <a:latin typeface="+mn-lt"/>
                          <a:ea typeface="+mn-ea"/>
                          <a:cs typeface="Arial" panose="020B0604020202020204" pitchFamily="34" charset="0"/>
                        </a:rPr>
                        <a:t> kapacitet inom alla fem påverkansområden. Ökning med 1 snittbetygsteg.</a:t>
                      </a:r>
                      <a:endParaRPr lang="sv-SE" sz="900" kern="1200">
                        <a:solidFill>
                          <a:srgbClr val="404040"/>
                        </a:solidFill>
                        <a:latin typeface="+mn-lt"/>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1372261"/>
                  </a:ext>
                </a:extLst>
              </a:tr>
            </a:tbl>
          </a:graphicData>
        </a:graphic>
      </p:graphicFrame>
      <p:sp>
        <p:nvSpPr>
          <p:cNvPr id="3" name="textruta 2"/>
          <p:cNvSpPr txBox="1"/>
          <p:nvPr/>
        </p:nvSpPr>
        <p:spPr>
          <a:xfrm>
            <a:off x="515939" y="839347"/>
            <a:ext cx="8238422" cy="461665"/>
          </a:xfrm>
          <a:prstGeom prst="rect">
            <a:avLst/>
          </a:prstGeom>
          <a:noFill/>
        </p:spPr>
        <p:txBody>
          <a:bodyPr wrap="square" rtlCol="0">
            <a:spAutoFit/>
          </a:bodyPr>
          <a:lstStyle/>
          <a:p>
            <a:r>
              <a:rPr lang="sv-SE" sz="1200">
                <a:solidFill>
                  <a:srgbClr val="404040"/>
                </a:solidFill>
                <a:cs typeface="Arial" panose="020B0604020202020204" pitchFamily="34" charset="0"/>
              </a:rPr>
              <a:t>Vi fortsätter arbetet för att implementera vår påverkansstrategi inom de fem prioriterade ämnena, med syfte att göra Röda Korset till en tydligare aktör i dialog med beslutsfattare och en starkare röst i samhällsdebatten.</a:t>
            </a:r>
            <a:endParaRPr lang="sv-SE" sz="1200"/>
          </a:p>
        </p:txBody>
      </p:sp>
      <p:sp>
        <p:nvSpPr>
          <p:cNvPr id="8" name="textruta 1"/>
          <p:cNvSpPr txBox="1"/>
          <p:nvPr/>
        </p:nvSpPr>
        <p:spPr>
          <a:xfrm>
            <a:off x="499050" y="5972175"/>
            <a:ext cx="8781428" cy="215444"/>
          </a:xfrm>
          <a:prstGeom prst="rect">
            <a:avLst/>
          </a:prstGeom>
          <a:noFill/>
        </p:spPr>
        <p:txBody>
          <a:bodyPr wrap="square" rtlCol="0">
            <a:spAutoFit/>
          </a:bodyPr>
          <a:lstStyle/>
          <a:p>
            <a:r>
              <a:rPr lang="sv-SE" sz="800">
                <a:solidFill>
                  <a:srgbClr val="404040"/>
                </a:solidFill>
                <a:cs typeface="Arial" panose="020B0604020202020204" pitchFamily="34" charset="0"/>
              </a:rPr>
              <a:t>Förklaring: Baseline 2017 är utfall 2017. Baseline 2018 är helårsprognos vid Q2 rapportering om inget annat anges. </a:t>
            </a:r>
          </a:p>
        </p:txBody>
      </p:sp>
    </p:spTree>
    <p:extLst>
      <p:ext uri="{BB962C8B-B14F-4D97-AF65-F5344CB8AC3E}">
        <p14:creationId xmlns:p14="http://schemas.microsoft.com/office/powerpoint/2010/main" val="4023766624"/>
      </p:ext>
    </p:extLst>
  </p:cSld>
  <p:clrMapOvr>
    <a:masterClrMapping/>
  </p:clrMapOvr>
</p:sld>
</file>

<file path=ppt/theme/theme1.xml><?xml version="1.0" encoding="utf-8"?>
<a:theme xmlns:a="http://schemas.openxmlformats.org/drawingml/2006/main" name="RödaKorset_sv">
  <a:themeElements>
    <a:clrScheme name="RödaKorset_pp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2F1F690A-5C9B-42B5-9039-A26F86FB2C94}" vid="{AB5132DC-C69C-4073-99AD-947B71455ADC}"/>
    </a:ext>
  </a:extLst>
</a:theme>
</file>

<file path=ppt/theme/theme2.xml><?xml version="1.0" encoding="utf-8"?>
<a:theme xmlns:a="http://schemas.openxmlformats.org/drawingml/2006/main" name="1_RödaKorset_sv">
  <a:themeElements>
    <a:clrScheme name="RödaKorset_pp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2F1F690A-5C9B-42B5-9039-A26F86FB2C94}" vid="{AB5132DC-C69C-4073-99AD-947B71455A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NGOOnlineKeywordsTaxHTField0 xmlns="070dc00d-76f0-422c-9cca-666da5b65671">
      <Terms xmlns="http://schemas.microsoft.com/office/infopath/2007/PartnerControls"/>
    </NGOOnlineKeywordsTaxHTField0>
    <TaxCatchAll xmlns="070dc00d-76f0-422c-9cca-666da5b65671"/>
    <FavoriteUsers xmlns="070dc00d-76f0-422c-9cca-666da5b65671" xsi:nil="true"/>
    <KeyEntities xmlns="070dc00d-76f0-422c-9cca-666da5b65671" xsi:nil="true"/>
    <NGOOnlineDocumentTypeTaxHTField0 xmlns="070dc00d-76f0-422c-9cca-666da5b65671">
      <Terms xmlns="http://schemas.microsoft.com/office/infopath/2007/PartnerControls"/>
    </NGOOnlineDocumentTypeTaxHTField0>
    <SharedWithUsers xmlns="070dc00d-76f0-422c-9cca-666da5b65671">
      <UserInfo>
        <DisplayName>GSBeredning</DisplayName>
        <AccountId>2342</AccountId>
        <AccountType/>
      </UserInfo>
      <UserInfo>
        <DisplayName>Åsa Ander</DisplayName>
        <AccountId>162</AccountId>
        <AccountType/>
      </UserInfo>
      <UserInfo>
        <DisplayName>Anna Ernestam</DisplayName>
        <AccountId>187</AccountId>
        <AccountType/>
      </UserInfo>
      <UserInfo>
        <DisplayName>Annette Lind</DisplayName>
        <AccountId>2271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57465642FE594624BC7EE9B94C9BA14E005B77FB4089925240AF81C41179AD72BD" ma:contentTypeVersion="6" ma:contentTypeDescription="" ma:contentTypeScope="" ma:versionID="f03d0e72750abff3d3fc462feeaa87d9">
  <xsd:schema xmlns:xsd="http://www.w3.org/2001/XMLSchema" xmlns:xs="http://www.w3.org/2001/XMLSchema" xmlns:p="http://schemas.microsoft.com/office/2006/metadata/properties" xmlns:ns1="070dc00d-76f0-422c-9cca-666da5b65671" xmlns:ns2="630df5ee-627d-4acd-a76b-a7e4f758975c" targetNamespace="http://schemas.microsoft.com/office/2006/metadata/properties" ma:root="true" ma:fieldsID="c95faf1a3ca7bb282691b06ec45b62ff" ns1:_="" ns2:_="">
    <xsd:import namespace="070dc00d-76f0-422c-9cca-666da5b65671"/>
    <xsd:import namespace="630df5ee-627d-4acd-a76b-a7e4f758975c"/>
    <xsd:element name="properties">
      <xsd:complexType>
        <xsd:sequence>
          <xsd:element name="documentManagement">
            <xsd:complexType>
              <xsd:all>
                <xsd:element ref="ns1:FavoriteUsers" minOccurs="0"/>
                <xsd:element ref="ns1:KeyEntities" minOccurs="0"/>
                <xsd:element ref="ns1:NGOOnlineDocumentTypeTaxHTField0" minOccurs="0"/>
                <xsd:element ref="ns1:NGOOnlineKeywordsTaxHTField0" minOccurs="0"/>
                <xsd:element ref="ns1:TaxCatchAll" minOccurs="0"/>
                <xsd:element ref="ns1:TaxCatchAllLabel" minOccurs="0"/>
                <xsd:element ref="ns1:SharedWithUsers" minOccurs="0"/>
                <xsd:element ref="ns1:SharedWithDetail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dc00d-76f0-422c-9cca-666da5b65671" elementFormDefault="qualified">
    <xsd:import namespace="http://schemas.microsoft.com/office/2006/documentManagement/types"/>
    <xsd:import namespace="http://schemas.microsoft.com/office/infopath/2007/PartnerControls"/>
    <xsd:element name="FavoriteUsers" ma:index="0" nillable="true" ma:displayName="F" ma:description="Store all users who mark this document as favorite" ma:hidden="true" ma:internalName="FavoriteUsers">
      <xsd:simpleType>
        <xsd:restriction base="dms:Text"/>
      </xsd:simpleType>
    </xsd:element>
    <xsd:element name="KeyEntities" ma:index="1" nillable="true" ma:displayName="K" ma:description="Store all entities which this document as a key" ma:hidden="true" ma:internalName="KeyEntities">
      <xsd:simpleType>
        <xsd:restriction base="dms:Text"/>
      </xsd:simpleType>
    </xsd:element>
    <xsd:element name="NGOOnlineDocumentTypeTaxHTField0" ma:index="2" nillable="true" ma:taxonomy="true" ma:internalName="NGOOnlineDocumentTypeTaxHTField0" ma:taxonomyFieldName="NGOOnlineDocumentType" ma:displayName="Document types" ma:default="" ma:fieldId="{29f2da93-fcc7-4e86-9d07-0fd34a0597c4}" ma:taxonomyMulti="true" ma:sspId="5b242e9b-2841-42ae-884b-548b5f8b78b8" ma:termSetId="91ba4731-2686-4188-ba59-bfc8809ca4bd" ma:anchorId="00000000-0000-0000-0000-000000000000" ma:open="false" ma:isKeyword="false">
      <xsd:complexType>
        <xsd:sequence>
          <xsd:element ref="pc:Terms" minOccurs="0" maxOccurs="1"/>
        </xsd:sequence>
      </xsd:complexType>
    </xsd:element>
    <xsd:element name="NGOOnlineKeywordsTaxHTField0" ma:index="4" nillable="true" ma:taxonomy="true" ma:internalName="NGOOnlineKeywordsTaxHTField0" ma:taxonomyFieldName="NGOOnlineKeywords" ma:displayName="Keywords" ma:default="" ma:fieldId="{cc92bdb0-fa94-4447-acf3-09642a11bf0d}" ma:taxonomyMulti="true" ma:sspId="5b242e9b-2841-42ae-884b-548b5f8b78b8" ma:termSetId="f8316891-61d9-44d0-839c-00d95f693766" ma:anchorId="00000000-0000-0000-0000-000000000000" ma:open="true" ma:isKeyword="false">
      <xsd:complexType>
        <xsd:sequence>
          <xsd:element ref="pc:Terms" minOccurs="0" maxOccurs="1"/>
        </xsd:sequence>
      </xsd:complexType>
    </xsd:element>
    <xsd:element name="TaxCatchAll" ma:index="6" nillable="true" ma:displayName="Taxonomy Catch All Column" ma:description="" ma:hidden="true" ma:list="{60fbe044-1408-43ca-afcd-c4b03cad8321}" ma:internalName="TaxCatchAll" ma:showField="CatchAllData" ma:web="070dc00d-76f0-422c-9cca-666da5b65671">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description="" ma:hidden="true" ma:list="{60fbe044-1408-43ca-afcd-c4b03cad8321}" ma:internalName="TaxCatchAllLabel" ma:readOnly="true" ma:showField="CatchAllDataLabel" ma:web="070dc00d-76f0-422c-9cca-666da5b65671">
      <xsd:complexType>
        <xsd:complexContent>
          <xsd:extension base="dms:MultiChoiceLookup">
            <xsd:sequence>
              <xsd:element name="Value" type="dms:Lookup" maxOccurs="unbounded" minOccurs="0" nillable="true"/>
            </xsd:sequence>
          </xsd:extension>
        </xsd:complexContent>
      </xsd:complexType>
    </xsd:element>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0df5ee-627d-4acd-a76b-a7e4f758975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BE231C-7AC8-406B-B8F4-2860CF9DE90D}">
  <ds:schemaRefs>
    <ds:schemaRef ds:uri="http://schemas.microsoft.com/office/infopath/2007/PartnerControls"/>
    <ds:schemaRef ds:uri="630df5ee-627d-4acd-a76b-a7e4f758975c"/>
    <ds:schemaRef ds:uri="http://schemas.openxmlformats.org/package/2006/metadata/core-properties"/>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070dc00d-76f0-422c-9cca-666da5b65671"/>
    <ds:schemaRef ds:uri="http://purl.org/dc/elements/1.1/"/>
  </ds:schemaRefs>
</ds:datastoreItem>
</file>

<file path=customXml/itemProps2.xml><?xml version="1.0" encoding="utf-8"?>
<ds:datastoreItem xmlns:ds="http://schemas.openxmlformats.org/officeDocument/2006/customXml" ds:itemID="{5E5A31CE-C4A0-469E-BFB5-E835E76C8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dc00d-76f0-422c-9cca-666da5b65671"/>
    <ds:schemaRef ds:uri="630df5ee-627d-4acd-a76b-a7e4f75897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Röda Korset Sv</Template>
  <TotalTime>246</TotalTime>
  <Words>4982</Words>
  <Application>Microsoft Office PowerPoint</Application>
  <PresentationFormat>Bredbild</PresentationFormat>
  <Paragraphs>407</Paragraphs>
  <Slides>17</Slides>
  <Notes>1</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17</vt:i4>
      </vt:variant>
    </vt:vector>
  </HeadingPairs>
  <TitlesOfParts>
    <vt:vector size="25" baseType="lpstr">
      <vt:lpstr>Arial</vt:lpstr>
      <vt:lpstr>Calibri</vt:lpstr>
      <vt:lpstr>Futura PT Book</vt:lpstr>
      <vt:lpstr>Meet Me In Brooklyn</vt:lpstr>
      <vt:lpstr>Times New Roman</vt:lpstr>
      <vt:lpstr>RödaKorset_sv</vt:lpstr>
      <vt:lpstr>1_RödaKorset_sv</vt:lpstr>
      <vt:lpstr>Worksheet</vt:lpstr>
      <vt:lpstr> Svenska röda korset  Verksamhetsplan 2019. </vt:lpstr>
      <vt:lpstr>PowerPoint-presentation</vt:lpstr>
      <vt:lpstr>PowerPoint-presentation</vt:lpstr>
      <vt:lpstr>2. Sammanfattning verksamhetsplan 2019</vt:lpstr>
      <vt:lpstr>3. Omvärldsanalys </vt:lpstr>
      <vt:lpstr>4. Sammanfattning förflyttningar verksamhetsplan 2019</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Ingen människa ska lämnas  ensam i en katastrof</vt:lpstr>
      <vt:lpstr>PowerPoint-presentation</vt:lpstr>
    </vt:vector>
  </TitlesOfParts>
  <Company>Swedish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Svenska röda korset  Verksamhetsplan och budget 2017</dc:title>
  <dc:creator>Hanna Nilsson</dc:creator>
  <dc:description>Version 1 mars 2017
Learningpoint</dc:description>
  <cp:lastModifiedBy>Hanna Nilsson</cp:lastModifiedBy>
  <cp:revision>1</cp:revision>
  <cp:lastPrinted>2018-10-08T11:42:02Z</cp:lastPrinted>
  <dcterms:created xsi:type="dcterms:W3CDTF">2017-07-06T08:06:16Z</dcterms:created>
  <dcterms:modified xsi:type="dcterms:W3CDTF">2019-10-14T12:20:23Z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0x01010057465642FE594624BC7EE9B94C9BA14E005B77FB4089925240AF81C41179AD72BD</vt:lpwstr>
  </property>
  <property fmtid="{D5CDD505-2E9C-101B-9397-08002B2CF9AE}" pid="3" name="NGOOnlineKeywords">
    <vt:lpwstr/>
  </property>
  <property fmtid="{D5CDD505-2E9C-101B-9397-08002B2CF9AE}" pid="4" name="NGOOnlineDocumentType">
    <vt:lpwstr/>
  </property>
</Properties>
</file>