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56" r:id="rId4"/>
    <p:sldId id="263" r:id="rId5"/>
    <p:sldId id="318" r:id="rId6"/>
    <p:sldId id="316" r:id="rId7"/>
    <p:sldId id="304" r:id="rId8"/>
    <p:sldId id="312" r:id="rId9"/>
    <p:sldId id="317" r:id="rId10"/>
    <p:sldId id="297" r:id="rId11"/>
    <p:sldId id="293" r:id="rId12"/>
    <p:sldId id="294" r:id="rId13"/>
    <p:sldId id="310" r:id="rId14"/>
    <p:sldId id="315" r:id="rId15"/>
    <p:sldId id="309" r:id="rId16"/>
    <p:sldId id="272" r:id="rId17"/>
    <p:sldId id="314" r:id="rId18"/>
    <p:sldId id="311" r:id="rId19"/>
    <p:sldId id="301" r:id="rId20"/>
    <p:sldId id="276" r:id="rId21"/>
    <p:sldId id="281" r:id="rId22"/>
    <p:sldId id="282" r:id="rId23"/>
    <p:sldId id="260" r:id="rId24"/>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a författare" initials="" lastIdx="0" clrIdx="6"/>
  <p:cmAuthor id="1" name="Åsa Ander" initials="ÅA" lastIdx="24" clrIdx="0">
    <p:extLst/>
  </p:cmAuthor>
  <p:cmAuthor id="8" name="Lisa Häggstam" initials="LH" lastIdx="1" clrIdx="7">
    <p:extLst/>
  </p:cmAuthor>
  <p:cmAuthor id="2" name="Therése Engström" initials="TE" lastIdx="5" clrIdx="1">
    <p:extLst/>
  </p:cmAuthor>
  <p:cmAuthor id="3" name="Britta Lästh" initials="BL" lastIdx="4" clrIdx="2"/>
  <p:cmAuthor id="4" name="Peter Eriksson" initials="PE" lastIdx="2" clrIdx="3">
    <p:extLst/>
  </p:cmAuthor>
  <p:cmAuthor id="5" name="Anki Carlsson" initials="AC" lastIdx="6" clrIdx="4">
    <p:extLst/>
  </p:cmAuthor>
  <p:cmAuthor id="6" name="Hanna Nilsson" initials="HN" lastIdx="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25"/>
    <a:srgbClr val="EE78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2" autoAdjust="0"/>
    <p:restoredTop sz="94660"/>
  </p:normalViewPr>
  <p:slideViewPr>
    <p:cSldViewPr snapToGrid="0">
      <p:cViewPr varScale="1">
        <p:scale>
          <a:sx n="92" d="100"/>
          <a:sy n="92" d="100"/>
        </p:scale>
        <p:origin x="102"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localhost\\C:\Users\hani1\AppData\Local\Microsoft\Windows\INetCache\Content.Outlook\XCSIFTOP\Eget%20kapital%20V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Utveckling Eget Kapital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EK!$A$4</c:f>
              <c:strCache>
                <c:ptCount val="1"/>
                <c:pt idx="0">
                  <c:v>Eget kapital</c:v>
                </c:pt>
              </c:strCache>
            </c:strRef>
          </c:tx>
          <c:spPr>
            <a:ln w="28575" cap="rnd">
              <a:solidFill>
                <a:sysClr val="windowText" lastClr="000000"/>
              </a:solidFill>
              <a:round/>
            </a:ln>
            <a:effectLst/>
          </c:spPr>
          <c:marker>
            <c:symbol val="none"/>
          </c:marker>
          <c:cat>
            <c:numRef>
              <c:f>EK!$B$3:$M$3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extLst/>
            </c:numRef>
          </c:cat>
          <c:val>
            <c:numRef>
              <c:f>EK!$B$4:$M$4</c:f>
              <c:numCache>
                <c:formatCode>General</c:formatCode>
                <c:ptCount val="11"/>
                <c:pt idx="0">
                  <c:v>985</c:v>
                </c:pt>
                <c:pt idx="1">
                  <c:v>959</c:v>
                </c:pt>
                <c:pt idx="2">
                  <c:v>970</c:v>
                </c:pt>
                <c:pt idx="3">
                  <c:v>988</c:v>
                </c:pt>
                <c:pt idx="4">
                  <c:v>991</c:v>
                </c:pt>
                <c:pt idx="5">
                  <c:v>1042</c:v>
                </c:pt>
                <c:pt idx="6" formatCode="#,##0">
                  <c:v>1004.38405088</c:v>
                </c:pt>
                <c:pt idx="7" formatCode="#,##0">
                  <c:v>1000.38405088</c:v>
                </c:pt>
                <c:pt idx="8" formatCode="#,##0">
                  <c:v>980.38405088000036</c:v>
                </c:pt>
                <c:pt idx="9" formatCode="#,##0">
                  <c:v>980.38405088000036</c:v>
                </c:pt>
                <c:pt idx="10" formatCode="#,##0">
                  <c:v>980.38405088000036</c:v>
                </c:pt>
              </c:numCache>
              <c:extLst/>
            </c:numRef>
          </c:val>
          <c:smooth val="0"/>
          <c:extLst>
            <c:ext xmlns:c16="http://schemas.microsoft.com/office/drawing/2014/chart" uri="{C3380CC4-5D6E-409C-BE32-E72D297353CC}">
              <c16:uniqueId val="{00000000-C100-4D87-8AC3-3777E9C290D1}"/>
            </c:ext>
          </c:extLst>
        </c:ser>
        <c:ser>
          <c:idx val="1"/>
          <c:order val="1"/>
          <c:tx>
            <c:strRef>
              <c:f>EK!$A$6</c:f>
              <c:strCache>
                <c:ptCount val="1"/>
                <c:pt idx="0">
                  <c:v>1 års verksamhetskostnad (genomsnitt)</c:v>
                </c:pt>
              </c:strCache>
            </c:strRef>
          </c:tx>
          <c:spPr>
            <a:ln w="28575" cap="rnd">
              <a:solidFill>
                <a:schemeClr val="accent5">
                  <a:lumMod val="75000"/>
                </a:schemeClr>
              </a:solidFill>
              <a:prstDash val="dash"/>
              <a:round/>
            </a:ln>
            <a:effectLst/>
          </c:spPr>
          <c:marker>
            <c:symbol val="none"/>
          </c:marker>
          <c:cat>
            <c:numRef>
              <c:f>EK!$B$3:$M$3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extLst/>
            </c:numRef>
          </c:cat>
          <c:val>
            <c:numRef>
              <c:f>EK!$B$6:$M$6</c:f>
              <c:numCache>
                <c:formatCode>0</c:formatCode>
                <c:ptCount val="11"/>
                <c:pt idx="0">
                  <c:v>795</c:v>
                </c:pt>
                <c:pt idx="1">
                  <c:v>762</c:v>
                </c:pt>
                <c:pt idx="2">
                  <c:v>636.5</c:v>
                </c:pt>
                <c:pt idx="3">
                  <c:v>620.5</c:v>
                </c:pt>
                <c:pt idx="4">
                  <c:v>641</c:v>
                </c:pt>
                <c:pt idx="5">
                  <c:v>682.5</c:v>
                </c:pt>
                <c:pt idx="6">
                  <c:v>729.57931570499966</c:v>
                </c:pt>
                <c:pt idx="7">
                  <c:v>741.56149021999943</c:v>
                </c:pt>
                <c:pt idx="8">
                  <c:v>791.48217451499988</c:v>
                </c:pt>
                <c:pt idx="9">
                  <c:v>896</c:v>
                </c:pt>
                <c:pt idx="10">
                  <c:v>991.5</c:v>
                </c:pt>
              </c:numCache>
              <c:extLst/>
            </c:numRef>
          </c:val>
          <c:smooth val="0"/>
          <c:extLst>
            <c:ext xmlns:c16="http://schemas.microsoft.com/office/drawing/2014/chart" uri="{C3380CC4-5D6E-409C-BE32-E72D297353CC}">
              <c16:uniqueId val="{00000001-C100-4D87-8AC3-3777E9C290D1}"/>
            </c:ext>
          </c:extLst>
        </c:ser>
        <c:ser>
          <c:idx val="2"/>
          <c:order val="2"/>
          <c:tx>
            <c:strRef>
              <c:f>EK!$A$7</c:f>
              <c:strCache>
                <c:ptCount val="1"/>
                <c:pt idx="0">
                  <c:v>Verksamhetsresultat</c:v>
                </c:pt>
              </c:strCache>
            </c:strRef>
          </c:tx>
          <c:spPr>
            <a:ln w="28575" cap="rnd">
              <a:solidFill>
                <a:srgbClr val="92D050"/>
              </a:solidFill>
              <a:round/>
            </a:ln>
            <a:effectLst/>
          </c:spPr>
          <c:marker>
            <c:symbol val="none"/>
          </c:marker>
          <c:cat>
            <c:numRef>
              <c:f>EK!$B$3:$M$3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extLst/>
            </c:numRef>
          </c:cat>
          <c:val>
            <c:numRef>
              <c:f>EK!$B$7:$M$7</c:f>
              <c:numCache>
                <c:formatCode>General</c:formatCode>
                <c:ptCount val="11"/>
                <c:pt idx="0">
                  <c:v>-138</c:v>
                </c:pt>
                <c:pt idx="1">
                  <c:v>-97</c:v>
                </c:pt>
                <c:pt idx="2">
                  <c:v>-56</c:v>
                </c:pt>
                <c:pt idx="3">
                  <c:v>-21</c:v>
                </c:pt>
                <c:pt idx="4">
                  <c:v>-104</c:v>
                </c:pt>
                <c:pt idx="5">
                  <c:v>-17</c:v>
                </c:pt>
                <c:pt idx="6" formatCode="#,##0">
                  <c:v>-83.615949119999343</c:v>
                </c:pt>
                <c:pt idx="7">
                  <c:v>-44</c:v>
                </c:pt>
                <c:pt idx="8">
                  <c:v>-60</c:v>
                </c:pt>
                <c:pt idx="9">
                  <c:v>-40</c:v>
                </c:pt>
                <c:pt idx="10">
                  <c:v>-40</c:v>
                </c:pt>
              </c:numCache>
              <c:extLst/>
            </c:numRef>
          </c:val>
          <c:smooth val="0"/>
          <c:extLst>
            <c:ext xmlns:c16="http://schemas.microsoft.com/office/drawing/2014/chart" uri="{C3380CC4-5D6E-409C-BE32-E72D297353CC}">
              <c16:uniqueId val="{00000002-C100-4D87-8AC3-3777E9C290D1}"/>
            </c:ext>
          </c:extLst>
        </c:ser>
        <c:ser>
          <c:idx val="3"/>
          <c:order val="3"/>
          <c:tx>
            <c:strRef>
              <c:f>EK!$A$8</c:f>
              <c:strCache>
                <c:ptCount val="1"/>
                <c:pt idx="0">
                  <c:v>Resultat från finansiella investeringar</c:v>
                </c:pt>
              </c:strCache>
            </c:strRef>
          </c:tx>
          <c:spPr>
            <a:ln w="28575" cap="rnd">
              <a:solidFill>
                <a:schemeClr val="accent1"/>
              </a:solidFill>
              <a:round/>
            </a:ln>
            <a:effectLst/>
          </c:spPr>
          <c:marker>
            <c:symbol val="none"/>
          </c:marker>
          <c:cat>
            <c:numRef>
              <c:f>EK!$B$3:$M$3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extLst/>
            </c:numRef>
          </c:cat>
          <c:val>
            <c:numRef>
              <c:f>EK!$B$8:$M$8</c:f>
              <c:numCache>
                <c:formatCode>General</c:formatCode>
                <c:ptCount val="11"/>
                <c:pt idx="0">
                  <c:v>69</c:v>
                </c:pt>
                <c:pt idx="1">
                  <c:v>70</c:v>
                </c:pt>
                <c:pt idx="2">
                  <c:v>67</c:v>
                </c:pt>
                <c:pt idx="3">
                  <c:v>38</c:v>
                </c:pt>
                <c:pt idx="4">
                  <c:v>107</c:v>
                </c:pt>
                <c:pt idx="5">
                  <c:v>68</c:v>
                </c:pt>
                <c:pt idx="6">
                  <c:v>46</c:v>
                </c:pt>
                <c:pt idx="7">
                  <c:v>40</c:v>
                </c:pt>
                <c:pt idx="8">
                  <c:v>40</c:v>
                </c:pt>
                <c:pt idx="9">
                  <c:v>40</c:v>
                </c:pt>
                <c:pt idx="10">
                  <c:v>40</c:v>
                </c:pt>
              </c:numCache>
              <c:extLst/>
            </c:numRef>
          </c:val>
          <c:smooth val="0"/>
          <c:extLst>
            <c:ext xmlns:c16="http://schemas.microsoft.com/office/drawing/2014/chart" uri="{C3380CC4-5D6E-409C-BE32-E72D297353CC}">
              <c16:uniqueId val="{00000003-C100-4D87-8AC3-3777E9C290D1}"/>
            </c:ext>
          </c:extLst>
        </c:ser>
        <c:dLbls>
          <c:showLegendKey val="0"/>
          <c:showVal val="0"/>
          <c:showCatName val="0"/>
          <c:showSerName val="0"/>
          <c:showPercent val="0"/>
          <c:showBubbleSize val="0"/>
        </c:dLbls>
        <c:smooth val="0"/>
        <c:axId val="-2119492032"/>
        <c:axId val="-2119862448"/>
      </c:lineChart>
      <c:catAx>
        <c:axId val="-211949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19862448"/>
        <c:crosses val="autoZero"/>
        <c:auto val="1"/>
        <c:lblAlgn val="ctr"/>
        <c:lblOffset val="100"/>
        <c:noMultiLvlLbl val="0"/>
      </c:catAx>
      <c:valAx>
        <c:axId val="-211986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19492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6EBC3-7BAD-46A4-BA42-1B83F59DACC5}" type="doc">
      <dgm:prSet loTypeId="urn:microsoft.com/office/officeart/2005/8/layout/vList3" loCatId="list" qsTypeId="urn:microsoft.com/office/officeart/2005/8/quickstyle/simple4" qsCatId="simple" csTypeId="urn:microsoft.com/office/officeart/2005/8/colors/accent1_1" csCatId="accent1" phldr="1"/>
      <dgm:spPr/>
      <dgm:t>
        <a:bodyPr/>
        <a:lstStyle/>
        <a:p>
          <a:endParaRPr lang="sv-SE"/>
        </a:p>
      </dgm:t>
    </dgm:pt>
    <dgm:pt modelId="{2AB9F8BB-B545-4E75-8C49-9CF89F1A95AE}">
      <dgm:prSet phldrT="[Text]" custT="1"/>
      <dgm:spPr/>
      <dgm:t>
        <a:bodyPr/>
        <a:lstStyle/>
        <a:p>
          <a:r>
            <a:rPr lang="sv-SE" sz="1100" b="1" kern="1200" dirty="0" smtClean="0">
              <a:solidFill>
                <a:schemeClr val="tx2">
                  <a:lumMod val="75000"/>
                  <a:lumOff val="25000"/>
                </a:schemeClr>
              </a:solidFill>
              <a:latin typeface="+mn-lt"/>
              <a:ea typeface="+mn-ea"/>
              <a:cs typeface="+mn-cs"/>
            </a:rPr>
            <a:t>Ökad kris och beredskapsförmåga i Sverige </a:t>
          </a:r>
          <a:endParaRPr lang="sv-SE" sz="1100" b="1" kern="1200" dirty="0">
            <a:solidFill>
              <a:schemeClr val="tx2">
                <a:lumMod val="75000"/>
                <a:lumOff val="25000"/>
              </a:schemeClr>
            </a:solidFill>
            <a:latin typeface="+mn-lt"/>
            <a:ea typeface="+mn-ea"/>
            <a:cs typeface="+mn-cs"/>
          </a:endParaRPr>
        </a:p>
      </dgm:t>
    </dgm:pt>
    <dgm:pt modelId="{D7887DD5-4E8F-422A-9740-D324B005547C}" type="parTrans" cxnId="{6C0C3328-878C-4792-BAB8-3F8E25509C7B}">
      <dgm:prSet/>
      <dgm:spPr/>
      <dgm:t>
        <a:bodyPr/>
        <a:lstStyle/>
        <a:p>
          <a:endParaRPr lang="sv-SE"/>
        </a:p>
      </dgm:t>
    </dgm:pt>
    <dgm:pt modelId="{F8417485-FEE3-4F19-A181-34FBBA09C412}" type="sibTrans" cxnId="{6C0C3328-878C-4792-BAB8-3F8E25509C7B}">
      <dgm:prSet/>
      <dgm:spPr/>
      <dgm:t>
        <a:bodyPr/>
        <a:lstStyle/>
        <a:p>
          <a:endParaRPr lang="sv-SE"/>
        </a:p>
      </dgm:t>
    </dgm:pt>
    <dgm:pt modelId="{A80D7A29-CDEE-422B-87E6-212D237CBA93}">
      <dgm:prSet custT="1"/>
      <dgm:spPr/>
      <dgm:t>
        <a:bodyPr/>
        <a:lstStyle/>
        <a:p>
          <a:r>
            <a:rPr lang="sv-SE" sz="1100" b="1" kern="1200" dirty="0" smtClean="0">
              <a:solidFill>
                <a:schemeClr val="tx2">
                  <a:lumMod val="75000"/>
                  <a:lumOff val="25000"/>
                </a:schemeClr>
              </a:solidFill>
              <a:latin typeface="+mn-lt"/>
              <a:ea typeface="+mn-ea"/>
              <a:cs typeface="+mn-cs"/>
            </a:rPr>
            <a:t>Ökat internationellt verksamhetsstöd till akuta och utdragna kriser</a:t>
          </a:r>
        </a:p>
      </dgm:t>
    </dgm:pt>
    <dgm:pt modelId="{796E071E-7E3E-489A-92D3-9191280A2E17}" type="parTrans" cxnId="{7B118492-1885-4FEF-8647-7768C50301D4}">
      <dgm:prSet/>
      <dgm:spPr/>
      <dgm:t>
        <a:bodyPr/>
        <a:lstStyle/>
        <a:p>
          <a:endParaRPr lang="sv-SE"/>
        </a:p>
      </dgm:t>
    </dgm:pt>
    <dgm:pt modelId="{AD3E1B7A-7F0B-4DE7-BD31-9E346D72F55E}" type="sibTrans" cxnId="{7B118492-1885-4FEF-8647-7768C50301D4}">
      <dgm:prSet/>
      <dgm:spPr/>
      <dgm:t>
        <a:bodyPr/>
        <a:lstStyle/>
        <a:p>
          <a:endParaRPr lang="sv-SE"/>
        </a:p>
      </dgm:t>
    </dgm:pt>
    <dgm:pt modelId="{D90362E0-52C9-4640-B3AB-22139D293B26}">
      <dgm:prSet custT="1"/>
      <dgm:spPr/>
      <dgm:t>
        <a:bodyPr/>
        <a:lstStyle/>
        <a:p>
          <a:r>
            <a:rPr lang="sv-SE" sz="1100" b="1" kern="1200" dirty="0" smtClean="0">
              <a:solidFill>
                <a:schemeClr val="tx2">
                  <a:lumMod val="75000"/>
                  <a:lumOff val="25000"/>
                </a:schemeClr>
              </a:solidFill>
              <a:latin typeface="+mn-lt"/>
              <a:ea typeface="+mn-ea"/>
              <a:cs typeface="+mn-cs"/>
            </a:rPr>
            <a:t>Ökad innovation och digitalisering, för att visa effekterna av vårt arbete och stötta ökad insamling och engagemang</a:t>
          </a:r>
        </a:p>
      </dgm:t>
    </dgm:pt>
    <dgm:pt modelId="{F9947BB2-143F-4412-911B-18188B39F786}" type="parTrans" cxnId="{A6287F0F-1982-4EF9-B0C5-17C9C2017411}">
      <dgm:prSet/>
      <dgm:spPr/>
      <dgm:t>
        <a:bodyPr/>
        <a:lstStyle/>
        <a:p>
          <a:endParaRPr lang="sv-SE"/>
        </a:p>
      </dgm:t>
    </dgm:pt>
    <dgm:pt modelId="{D2CCE1FC-2EAF-4333-B007-610FEE84C6E5}" type="sibTrans" cxnId="{A6287F0F-1982-4EF9-B0C5-17C9C2017411}">
      <dgm:prSet/>
      <dgm:spPr/>
      <dgm:t>
        <a:bodyPr/>
        <a:lstStyle/>
        <a:p>
          <a:endParaRPr lang="sv-SE"/>
        </a:p>
      </dgm:t>
    </dgm:pt>
    <dgm:pt modelId="{AF652271-C417-4040-A309-97CD25F60AC0}">
      <dgm:prSet phldrT="[Text]" custT="1"/>
      <dgm:spPr/>
      <dgm:t>
        <a:bodyPr/>
        <a:lstStyle/>
        <a:p>
          <a:r>
            <a:rPr lang="sv-SE" sz="1100" kern="1200" dirty="0" smtClean="0">
              <a:solidFill>
                <a:schemeClr val="tx2">
                  <a:lumMod val="75000"/>
                  <a:lumOff val="25000"/>
                </a:schemeClr>
              </a:solidFill>
              <a:latin typeface="+mn-lt"/>
              <a:ea typeface="+mn-ea"/>
              <a:cs typeface="+mn-cs"/>
            </a:rPr>
            <a:t>Den stora förflyttning mot kris som vi vill göra kommande år i enlighet med den målbild som styrelsen godkände på styrelsemötet i maj 2017, kräver en grundläggande kapacitetsförmåga. Hit hör stödet till frivilliga och samverkan med relevanta organisationer i samhället. Satsning 2018 görs därför på rekrytering och utbildning av frivilliga samt ökad samverkan med myndigheter för att kunna nå ut till fler i kris och säkerställa framtida finansiering av verksamhet. </a:t>
          </a:r>
          <a:endParaRPr lang="sv-SE" sz="1100" kern="1200" dirty="0">
            <a:solidFill>
              <a:schemeClr val="tx2">
                <a:lumMod val="75000"/>
                <a:lumOff val="25000"/>
              </a:schemeClr>
            </a:solidFill>
            <a:latin typeface="+mn-lt"/>
            <a:ea typeface="+mn-ea"/>
            <a:cs typeface="+mn-cs"/>
          </a:endParaRPr>
        </a:p>
      </dgm:t>
    </dgm:pt>
    <dgm:pt modelId="{CA158D74-4924-4845-9ADB-68814F3301E2}" type="parTrans" cxnId="{298DED1D-BA24-42D3-AAB9-2F30EB1FEA15}">
      <dgm:prSet/>
      <dgm:spPr/>
      <dgm:t>
        <a:bodyPr/>
        <a:lstStyle/>
        <a:p>
          <a:endParaRPr lang="sv-SE"/>
        </a:p>
      </dgm:t>
    </dgm:pt>
    <dgm:pt modelId="{08289A8C-8FD4-4925-910A-8771B4C86886}" type="sibTrans" cxnId="{298DED1D-BA24-42D3-AAB9-2F30EB1FEA15}">
      <dgm:prSet/>
      <dgm:spPr/>
      <dgm:t>
        <a:bodyPr/>
        <a:lstStyle/>
        <a:p>
          <a:endParaRPr lang="sv-SE"/>
        </a:p>
      </dgm:t>
    </dgm:pt>
    <dgm:pt modelId="{DB4842FC-A850-48CD-AAB5-DA81DF0EA883}">
      <dgm:prSet custT="1"/>
      <dgm:spPr/>
      <dgm:t>
        <a:bodyPr/>
        <a:lstStyle/>
        <a:p>
          <a:r>
            <a:rPr lang="sv-SE" sz="1100" kern="1200" dirty="0" smtClean="0">
              <a:solidFill>
                <a:schemeClr val="tx2">
                  <a:lumMod val="75000"/>
                  <a:lumOff val="25000"/>
                </a:schemeClr>
              </a:solidFill>
              <a:latin typeface="+mn-lt"/>
              <a:ea typeface="+mn-ea"/>
              <a:cs typeface="+mn-cs"/>
            </a:rPr>
            <a:t>Internationellt är målet 2018 att öka de medel som går till krisinsatser samtidigt som vi behåller balansen mellan resurser vi lägger på insatser i kris och långsiktiga insatser som bygger </a:t>
          </a:r>
          <a:r>
            <a:rPr lang="sv-SE" sz="1100" kern="1200" dirty="0" err="1" smtClean="0">
              <a:solidFill>
                <a:schemeClr val="tx2">
                  <a:lumMod val="75000"/>
                  <a:lumOff val="25000"/>
                </a:schemeClr>
              </a:solidFill>
              <a:latin typeface="+mn-lt"/>
              <a:ea typeface="+mn-ea"/>
              <a:cs typeface="+mn-cs"/>
            </a:rPr>
            <a:t>resiliens</a:t>
          </a:r>
          <a:r>
            <a:rPr lang="sv-SE" sz="1100" kern="1200" dirty="0" smtClean="0">
              <a:solidFill>
                <a:schemeClr val="tx2">
                  <a:lumMod val="75000"/>
                  <a:lumOff val="25000"/>
                </a:schemeClr>
              </a:solidFill>
              <a:latin typeface="+mn-lt"/>
              <a:ea typeface="+mn-ea"/>
              <a:cs typeface="+mn-cs"/>
            </a:rPr>
            <a:t>. Detta möjliggöras genom styrning av medel i verksamhetsplaneringen men förutsätter också utökade externa bidrag. Under 2018 förväntas Svenska Röda Korset säkra ett bidrag från Sidas regionala strategi för att täcka den föreslagna satsningen med stöd till Syrienkrisens olika appeller. Vi satsar även på att förstärka vår kapacitet att skicka internationella delegater till krisinsatser. </a:t>
          </a:r>
        </a:p>
      </dgm:t>
    </dgm:pt>
    <dgm:pt modelId="{357E20E7-57A9-48D4-9C5A-FD06A87F9877}" type="parTrans" cxnId="{3EF4A0E9-BCA7-4DD5-92C9-75473DE3C557}">
      <dgm:prSet/>
      <dgm:spPr/>
      <dgm:t>
        <a:bodyPr/>
        <a:lstStyle/>
        <a:p>
          <a:endParaRPr lang="sv-SE"/>
        </a:p>
      </dgm:t>
    </dgm:pt>
    <dgm:pt modelId="{ECE5FAE9-2C06-4946-B47F-E58E6BFBDC9E}" type="sibTrans" cxnId="{3EF4A0E9-BCA7-4DD5-92C9-75473DE3C557}">
      <dgm:prSet/>
      <dgm:spPr/>
      <dgm:t>
        <a:bodyPr/>
        <a:lstStyle/>
        <a:p>
          <a:endParaRPr lang="sv-SE"/>
        </a:p>
      </dgm:t>
    </dgm:pt>
    <dgm:pt modelId="{211A5DF0-5DE7-47DE-AF15-21A59B2FFC3E}">
      <dgm:prSet custT="1"/>
      <dgm:spPr/>
      <dgm:t>
        <a:bodyPr/>
        <a:lstStyle/>
        <a:p>
          <a:r>
            <a:rPr lang="sv-SE" sz="1100" kern="1200" dirty="0" smtClean="0">
              <a:solidFill>
                <a:schemeClr val="tx2">
                  <a:lumMod val="75000"/>
                  <a:lumOff val="25000"/>
                </a:schemeClr>
              </a:solidFill>
              <a:latin typeface="+mn-lt"/>
              <a:ea typeface="+mn-ea"/>
              <a:cs typeface="+mn-cs"/>
            </a:rPr>
            <a:t>För att vara konkurrenskraftiga i framtiden behöver vi öka digitaliseringsgraden i organisationen , både insamlingskanalerna och våra framtida frivilliga blir alltmer digitala. Fokus 2018 blir att öka transparensen och att synliggöra resultat och effekter av vårt arbete. Detta sker både genom förbättrad datakvalitet och genom att vidareutveckla vår web rodakorset.se men också genom att säkerställa att Svenska Röda Korset uppfyller säkerhetsstandarden GDPR. Dessa initiativ lägger också grunden till att stötta kretsarna att enklare och effektivare kunna planera, genomföra och följa upp verksamheten.</a:t>
          </a:r>
        </a:p>
      </dgm:t>
    </dgm:pt>
    <dgm:pt modelId="{9320BEB3-F12D-4D69-83E7-F34A92C2B75D}" type="sibTrans" cxnId="{7AC6B598-F588-4B7B-A805-68A259E84284}">
      <dgm:prSet/>
      <dgm:spPr/>
      <dgm:t>
        <a:bodyPr/>
        <a:lstStyle/>
        <a:p>
          <a:endParaRPr lang="sv-SE"/>
        </a:p>
      </dgm:t>
    </dgm:pt>
    <dgm:pt modelId="{561C6F6F-A569-449B-822E-586F7A37406C}" type="parTrans" cxnId="{7AC6B598-F588-4B7B-A805-68A259E84284}">
      <dgm:prSet/>
      <dgm:spPr/>
      <dgm:t>
        <a:bodyPr/>
        <a:lstStyle/>
        <a:p>
          <a:endParaRPr lang="sv-SE"/>
        </a:p>
      </dgm:t>
    </dgm:pt>
    <dgm:pt modelId="{17CC5B33-3654-4357-82F8-F5887EEAE4A3}" type="pres">
      <dgm:prSet presAssocID="{5C56EBC3-7BAD-46A4-BA42-1B83F59DACC5}" presName="linearFlow" presStyleCnt="0">
        <dgm:presLayoutVars>
          <dgm:dir/>
          <dgm:resizeHandles val="exact"/>
        </dgm:presLayoutVars>
      </dgm:prSet>
      <dgm:spPr/>
      <dgm:t>
        <a:bodyPr/>
        <a:lstStyle/>
        <a:p>
          <a:endParaRPr lang="sv-SE"/>
        </a:p>
      </dgm:t>
    </dgm:pt>
    <dgm:pt modelId="{C4BB7117-56EF-435A-9560-AD40E14DD61D}" type="pres">
      <dgm:prSet presAssocID="{2AB9F8BB-B545-4E75-8C49-9CF89F1A95AE}" presName="composite" presStyleCnt="0"/>
      <dgm:spPr/>
    </dgm:pt>
    <dgm:pt modelId="{8646193B-BE72-4A78-B9DD-229252852775}" type="pres">
      <dgm:prSet presAssocID="{2AB9F8BB-B545-4E75-8C49-9CF89F1A95AE}" presName="imgShp" presStyleLbl="fgImgPlace1" presStyleIdx="0" presStyleCnt="3" custLinFactX="-6657" custLinFactNeighborX="-100000" custLinFactNeighborY="-43"/>
      <dgm:spPr>
        <a:blipFill rotWithShape="1">
          <a:blip xmlns:r="http://schemas.openxmlformats.org/officeDocument/2006/relationships" r:embed="rId1"/>
          <a:stretch>
            <a:fillRect/>
          </a:stretch>
        </a:blipFill>
      </dgm:spPr>
      <dgm:t>
        <a:bodyPr/>
        <a:lstStyle/>
        <a:p>
          <a:endParaRPr lang="sv-SE"/>
        </a:p>
      </dgm:t>
    </dgm:pt>
    <dgm:pt modelId="{13E6D0D2-49CC-47BF-9E53-D0C505385049}" type="pres">
      <dgm:prSet presAssocID="{2AB9F8BB-B545-4E75-8C49-9CF89F1A95AE}" presName="txShp" presStyleLbl="node1" presStyleIdx="0" presStyleCnt="3" custScaleX="129323">
        <dgm:presLayoutVars>
          <dgm:bulletEnabled val="1"/>
        </dgm:presLayoutVars>
      </dgm:prSet>
      <dgm:spPr/>
      <dgm:t>
        <a:bodyPr/>
        <a:lstStyle/>
        <a:p>
          <a:endParaRPr lang="sv-SE"/>
        </a:p>
      </dgm:t>
    </dgm:pt>
    <dgm:pt modelId="{13A61233-3362-48D0-A2A3-BBAABAECD9E8}" type="pres">
      <dgm:prSet presAssocID="{F8417485-FEE3-4F19-A181-34FBBA09C412}" presName="spacing" presStyleCnt="0"/>
      <dgm:spPr/>
    </dgm:pt>
    <dgm:pt modelId="{E9EB4215-631C-401F-903F-925EC2DB56A1}" type="pres">
      <dgm:prSet presAssocID="{A80D7A29-CDEE-422B-87E6-212D237CBA93}" presName="composite" presStyleCnt="0"/>
      <dgm:spPr/>
    </dgm:pt>
    <dgm:pt modelId="{03FAB15D-8E9A-43F0-8E6B-C8588138B9E5}" type="pres">
      <dgm:prSet presAssocID="{A80D7A29-CDEE-422B-87E6-212D237CBA93}" presName="imgShp" presStyleLbl="fgImgPlace1" presStyleIdx="1" presStyleCnt="3" custLinFactX="-6657" custLinFactNeighborX="-100000" custLinFactNeighborY="-43"/>
      <dgm:spPr>
        <a:blipFill rotWithShape="1">
          <a:blip xmlns:r="http://schemas.openxmlformats.org/officeDocument/2006/relationships" r:embed="rId2"/>
          <a:stretch>
            <a:fillRect/>
          </a:stretch>
        </a:blipFill>
      </dgm:spPr>
      <dgm:t>
        <a:bodyPr/>
        <a:lstStyle/>
        <a:p>
          <a:endParaRPr lang="sv-SE"/>
        </a:p>
      </dgm:t>
    </dgm:pt>
    <dgm:pt modelId="{D8A4D9EB-E8BB-416F-8B66-E07C1EEAB6C0}" type="pres">
      <dgm:prSet presAssocID="{A80D7A29-CDEE-422B-87E6-212D237CBA93}" presName="txShp" presStyleLbl="node1" presStyleIdx="1" presStyleCnt="3" custScaleX="129323">
        <dgm:presLayoutVars>
          <dgm:bulletEnabled val="1"/>
        </dgm:presLayoutVars>
      </dgm:prSet>
      <dgm:spPr/>
      <dgm:t>
        <a:bodyPr/>
        <a:lstStyle/>
        <a:p>
          <a:endParaRPr lang="sv-SE"/>
        </a:p>
      </dgm:t>
    </dgm:pt>
    <dgm:pt modelId="{9610E0EF-9828-4988-A054-613D881FE50E}" type="pres">
      <dgm:prSet presAssocID="{AD3E1B7A-7F0B-4DE7-BD31-9E346D72F55E}" presName="spacing" presStyleCnt="0"/>
      <dgm:spPr/>
    </dgm:pt>
    <dgm:pt modelId="{0227259D-200B-421A-8F9B-3145C827E1E1}" type="pres">
      <dgm:prSet presAssocID="{D90362E0-52C9-4640-B3AB-22139D293B26}" presName="composite" presStyleCnt="0"/>
      <dgm:spPr/>
    </dgm:pt>
    <dgm:pt modelId="{12755869-5C4C-4F3F-84DF-17FB9EA3A622}" type="pres">
      <dgm:prSet presAssocID="{D90362E0-52C9-4640-B3AB-22139D293B26}" presName="imgShp" presStyleLbl="fgImgPlace1" presStyleIdx="2" presStyleCnt="3" custLinFactX="-4219" custLinFactNeighborX="-100000"/>
      <dgm:spPr>
        <a:blipFill rotWithShape="1">
          <a:blip xmlns:r="http://schemas.openxmlformats.org/officeDocument/2006/relationships" r:embed="rId3"/>
          <a:stretch>
            <a:fillRect/>
          </a:stretch>
        </a:blipFill>
      </dgm:spPr>
      <dgm:t>
        <a:bodyPr/>
        <a:lstStyle/>
        <a:p>
          <a:endParaRPr lang="sv-SE"/>
        </a:p>
      </dgm:t>
    </dgm:pt>
    <dgm:pt modelId="{C5990D96-4C5B-4F70-8436-0277973CA4BF}" type="pres">
      <dgm:prSet presAssocID="{D90362E0-52C9-4640-B3AB-22139D293B26}" presName="txShp" presStyleLbl="node1" presStyleIdx="2" presStyleCnt="3" custScaleX="129323">
        <dgm:presLayoutVars>
          <dgm:bulletEnabled val="1"/>
        </dgm:presLayoutVars>
      </dgm:prSet>
      <dgm:spPr/>
      <dgm:t>
        <a:bodyPr/>
        <a:lstStyle/>
        <a:p>
          <a:endParaRPr lang="sv-SE"/>
        </a:p>
      </dgm:t>
    </dgm:pt>
  </dgm:ptLst>
  <dgm:cxnLst>
    <dgm:cxn modelId="{AC1A1C56-C18C-43FD-90BB-664B0D073785}" type="presOf" srcId="{5C56EBC3-7BAD-46A4-BA42-1B83F59DACC5}" destId="{17CC5B33-3654-4357-82F8-F5887EEAE4A3}" srcOrd="0" destOrd="0" presId="urn:microsoft.com/office/officeart/2005/8/layout/vList3"/>
    <dgm:cxn modelId="{3EF4A0E9-BCA7-4DD5-92C9-75473DE3C557}" srcId="{A80D7A29-CDEE-422B-87E6-212D237CBA93}" destId="{DB4842FC-A850-48CD-AAB5-DA81DF0EA883}" srcOrd="0" destOrd="0" parTransId="{357E20E7-57A9-48D4-9C5A-FD06A87F9877}" sibTransId="{ECE5FAE9-2C06-4946-B47F-E58E6BFBDC9E}"/>
    <dgm:cxn modelId="{298DED1D-BA24-42D3-AAB9-2F30EB1FEA15}" srcId="{2AB9F8BB-B545-4E75-8C49-9CF89F1A95AE}" destId="{AF652271-C417-4040-A309-97CD25F60AC0}" srcOrd="0" destOrd="0" parTransId="{CA158D74-4924-4845-9ADB-68814F3301E2}" sibTransId="{08289A8C-8FD4-4925-910A-8771B4C86886}"/>
    <dgm:cxn modelId="{A6287F0F-1982-4EF9-B0C5-17C9C2017411}" srcId="{5C56EBC3-7BAD-46A4-BA42-1B83F59DACC5}" destId="{D90362E0-52C9-4640-B3AB-22139D293B26}" srcOrd="2" destOrd="0" parTransId="{F9947BB2-143F-4412-911B-18188B39F786}" sibTransId="{D2CCE1FC-2EAF-4333-B007-610FEE84C6E5}"/>
    <dgm:cxn modelId="{B0D9BBC4-DE31-4E85-B6B7-3FCD4700A97F}" type="presOf" srcId="{A80D7A29-CDEE-422B-87E6-212D237CBA93}" destId="{D8A4D9EB-E8BB-416F-8B66-E07C1EEAB6C0}" srcOrd="0" destOrd="0" presId="urn:microsoft.com/office/officeart/2005/8/layout/vList3"/>
    <dgm:cxn modelId="{0DC52259-BF90-4791-A2D1-E47E64B2B4E9}" type="presOf" srcId="{211A5DF0-5DE7-47DE-AF15-21A59B2FFC3E}" destId="{C5990D96-4C5B-4F70-8436-0277973CA4BF}" srcOrd="0" destOrd="1" presId="urn:microsoft.com/office/officeart/2005/8/layout/vList3"/>
    <dgm:cxn modelId="{3CA0A565-EA16-4EB6-99FA-E9D795D5E37A}" type="presOf" srcId="{DB4842FC-A850-48CD-AAB5-DA81DF0EA883}" destId="{D8A4D9EB-E8BB-416F-8B66-E07C1EEAB6C0}" srcOrd="0" destOrd="1" presId="urn:microsoft.com/office/officeart/2005/8/layout/vList3"/>
    <dgm:cxn modelId="{AE1F6647-53A6-46A6-8F64-07D21E3C1552}" type="presOf" srcId="{D90362E0-52C9-4640-B3AB-22139D293B26}" destId="{C5990D96-4C5B-4F70-8436-0277973CA4BF}" srcOrd="0" destOrd="0" presId="urn:microsoft.com/office/officeart/2005/8/layout/vList3"/>
    <dgm:cxn modelId="{94E9E481-0080-4F22-9D6D-CE33DD6E588E}" type="presOf" srcId="{AF652271-C417-4040-A309-97CD25F60AC0}" destId="{13E6D0D2-49CC-47BF-9E53-D0C505385049}" srcOrd="0" destOrd="1" presId="urn:microsoft.com/office/officeart/2005/8/layout/vList3"/>
    <dgm:cxn modelId="{6C0C3328-878C-4792-BAB8-3F8E25509C7B}" srcId="{5C56EBC3-7BAD-46A4-BA42-1B83F59DACC5}" destId="{2AB9F8BB-B545-4E75-8C49-9CF89F1A95AE}" srcOrd="0" destOrd="0" parTransId="{D7887DD5-4E8F-422A-9740-D324B005547C}" sibTransId="{F8417485-FEE3-4F19-A181-34FBBA09C412}"/>
    <dgm:cxn modelId="{7AC6B598-F588-4B7B-A805-68A259E84284}" srcId="{D90362E0-52C9-4640-B3AB-22139D293B26}" destId="{211A5DF0-5DE7-47DE-AF15-21A59B2FFC3E}" srcOrd="0" destOrd="0" parTransId="{561C6F6F-A569-449B-822E-586F7A37406C}" sibTransId="{9320BEB3-F12D-4D69-83E7-F34A92C2B75D}"/>
    <dgm:cxn modelId="{A1EEA6EB-2505-45A6-9717-0BFF5BA37808}" type="presOf" srcId="{2AB9F8BB-B545-4E75-8C49-9CF89F1A95AE}" destId="{13E6D0D2-49CC-47BF-9E53-D0C505385049}" srcOrd="0" destOrd="0" presId="urn:microsoft.com/office/officeart/2005/8/layout/vList3"/>
    <dgm:cxn modelId="{7B118492-1885-4FEF-8647-7768C50301D4}" srcId="{5C56EBC3-7BAD-46A4-BA42-1B83F59DACC5}" destId="{A80D7A29-CDEE-422B-87E6-212D237CBA93}" srcOrd="1" destOrd="0" parTransId="{796E071E-7E3E-489A-92D3-9191280A2E17}" sibTransId="{AD3E1B7A-7F0B-4DE7-BD31-9E346D72F55E}"/>
    <dgm:cxn modelId="{9ADBEF68-0D9A-4EB2-B976-0FCE64160B01}" type="presParOf" srcId="{17CC5B33-3654-4357-82F8-F5887EEAE4A3}" destId="{C4BB7117-56EF-435A-9560-AD40E14DD61D}" srcOrd="0" destOrd="0" presId="urn:microsoft.com/office/officeart/2005/8/layout/vList3"/>
    <dgm:cxn modelId="{09121D74-F0FA-449C-962F-71760DEF8D7B}" type="presParOf" srcId="{C4BB7117-56EF-435A-9560-AD40E14DD61D}" destId="{8646193B-BE72-4A78-B9DD-229252852775}" srcOrd="0" destOrd="0" presId="urn:microsoft.com/office/officeart/2005/8/layout/vList3"/>
    <dgm:cxn modelId="{DA4F74B6-38EF-48C8-9915-C471D14B6D6E}" type="presParOf" srcId="{C4BB7117-56EF-435A-9560-AD40E14DD61D}" destId="{13E6D0D2-49CC-47BF-9E53-D0C505385049}" srcOrd="1" destOrd="0" presId="urn:microsoft.com/office/officeart/2005/8/layout/vList3"/>
    <dgm:cxn modelId="{4FF33DC0-1E40-4CCE-9A26-78D2B7923819}" type="presParOf" srcId="{17CC5B33-3654-4357-82F8-F5887EEAE4A3}" destId="{13A61233-3362-48D0-A2A3-BBAABAECD9E8}" srcOrd="1" destOrd="0" presId="urn:microsoft.com/office/officeart/2005/8/layout/vList3"/>
    <dgm:cxn modelId="{57E24A95-5FA1-4829-B662-5774625FB8C1}" type="presParOf" srcId="{17CC5B33-3654-4357-82F8-F5887EEAE4A3}" destId="{E9EB4215-631C-401F-903F-925EC2DB56A1}" srcOrd="2" destOrd="0" presId="urn:microsoft.com/office/officeart/2005/8/layout/vList3"/>
    <dgm:cxn modelId="{8E4BA145-BAFB-4F10-986F-65D322B6F612}" type="presParOf" srcId="{E9EB4215-631C-401F-903F-925EC2DB56A1}" destId="{03FAB15D-8E9A-43F0-8E6B-C8588138B9E5}" srcOrd="0" destOrd="0" presId="urn:microsoft.com/office/officeart/2005/8/layout/vList3"/>
    <dgm:cxn modelId="{F52BEDFB-22D2-4F6C-93B5-0B10CFF87C9D}" type="presParOf" srcId="{E9EB4215-631C-401F-903F-925EC2DB56A1}" destId="{D8A4D9EB-E8BB-416F-8B66-E07C1EEAB6C0}" srcOrd="1" destOrd="0" presId="urn:microsoft.com/office/officeart/2005/8/layout/vList3"/>
    <dgm:cxn modelId="{FA2556C0-D10A-4E75-B617-95BD0435C3E1}" type="presParOf" srcId="{17CC5B33-3654-4357-82F8-F5887EEAE4A3}" destId="{9610E0EF-9828-4988-A054-613D881FE50E}" srcOrd="3" destOrd="0" presId="urn:microsoft.com/office/officeart/2005/8/layout/vList3"/>
    <dgm:cxn modelId="{BA86977D-E7A3-4B2C-B57E-34BA233153BA}" type="presParOf" srcId="{17CC5B33-3654-4357-82F8-F5887EEAE4A3}" destId="{0227259D-200B-421A-8F9B-3145C827E1E1}" srcOrd="4" destOrd="0" presId="urn:microsoft.com/office/officeart/2005/8/layout/vList3"/>
    <dgm:cxn modelId="{AB96A32E-455E-410D-ABDF-ABA8388CF3D5}" type="presParOf" srcId="{0227259D-200B-421A-8F9B-3145C827E1E1}" destId="{12755869-5C4C-4F3F-84DF-17FB9EA3A622}" srcOrd="0" destOrd="0" presId="urn:microsoft.com/office/officeart/2005/8/layout/vList3"/>
    <dgm:cxn modelId="{118BC056-1949-4C7E-A9FF-7812E7D12918}" type="presParOf" srcId="{0227259D-200B-421A-8F9B-3145C827E1E1}" destId="{C5990D96-4C5B-4F70-8436-0277973CA4B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6D0D2-49CC-47BF-9E53-D0C505385049}">
      <dsp:nvSpPr>
        <dsp:cNvPr id="0" name=""/>
        <dsp:cNvSpPr/>
      </dsp:nvSpPr>
      <dsp:spPr>
        <a:xfrm rot="10800000">
          <a:off x="834811" y="480"/>
          <a:ext cx="10256085" cy="112503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6110" tIns="41910" rIns="78232" bIns="41910" numCol="1" spcCol="1270" anchor="t" anchorCtr="0">
          <a:noAutofit/>
        </a:bodyPr>
        <a:lstStyle/>
        <a:p>
          <a:pPr lvl="0" algn="l" defTabSz="488950">
            <a:lnSpc>
              <a:spcPct val="90000"/>
            </a:lnSpc>
            <a:spcBef>
              <a:spcPct val="0"/>
            </a:spcBef>
            <a:spcAft>
              <a:spcPct val="35000"/>
            </a:spcAft>
          </a:pPr>
          <a:r>
            <a:rPr lang="sv-SE" sz="1100" b="1" kern="1200" dirty="0" smtClean="0">
              <a:solidFill>
                <a:schemeClr val="tx2">
                  <a:lumMod val="75000"/>
                  <a:lumOff val="25000"/>
                </a:schemeClr>
              </a:solidFill>
              <a:latin typeface="+mn-lt"/>
              <a:ea typeface="+mn-ea"/>
              <a:cs typeface="+mn-cs"/>
            </a:rPr>
            <a:t>Ökad kris och beredskapsförmåga i Sverige </a:t>
          </a:r>
          <a:endParaRPr lang="sv-SE" sz="1100" b="1" kern="1200" dirty="0">
            <a:solidFill>
              <a:schemeClr val="tx2">
                <a:lumMod val="75000"/>
                <a:lumOff val="25000"/>
              </a:schemeClr>
            </a:solidFill>
            <a:latin typeface="+mn-lt"/>
            <a:ea typeface="+mn-ea"/>
            <a:cs typeface="+mn-cs"/>
          </a:endParaRPr>
        </a:p>
        <a:p>
          <a:pPr marL="57150" lvl="1" indent="-57150" algn="l" defTabSz="488950">
            <a:lnSpc>
              <a:spcPct val="90000"/>
            </a:lnSpc>
            <a:spcBef>
              <a:spcPct val="0"/>
            </a:spcBef>
            <a:spcAft>
              <a:spcPct val="15000"/>
            </a:spcAft>
            <a:buChar char="••"/>
          </a:pPr>
          <a:r>
            <a:rPr lang="sv-SE" sz="1100" kern="1200" dirty="0" smtClean="0">
              <a:solidFill>
                <a:schemeClr val="tx2">
                  <a:lumMod val="75000"/>
                  <a:lumOff val="25000"/>
                </a:schemeClr>
              </a:solidFill>
              <a:latin typeface="+mn-lt"/>
              <a:ea typeface="+mn-ea"/>
              <a:cs typeface="+mn-cs"/>
            </a:rPr>
            <a:t>Den stora förflyttning mot kris som vi vill göra kommande år i enlighet med den målbild som styrelsen godkände på styrelsemötet i maj 2017, kräver en grundläggande kapacitetsförmåga. Hit hör stödet till frivilliga och samverkan med relevanta organisationer i samhället. Satsning 2018 görs därför på rekrytering och utbildning av frivilliga samt ökad samverkan med myndigheter för att kunna nå ut till fler i kris och säkerställa framtida finansiering av verksamhet. </a:t>
          </a:r>
          <a:endParaRPr lang="sv-SE" sz="1100" kern="1200" dirty="0">
            <a:solidFill>
              <a:schemeClr val="tx2">
                <a:lumMod val="75000"/>
                <a:lumOff val="25000"/>
              </a:schemeClr>
            </a:solidFill>
            <a:latin typeface="+mn-lt"/>
            <a:ea typeface="+mn-ea"/>
            <a:cs typeface="+mn-cs"/>
          </a:endParaRPr>
        </a:p>
      </dsp:txBody>
      <dsp:txXfrm rot="10800000">
        <a:off x="1116070" y="480"/>
        <a:ext cx="9974826" cy="1125035"/>
      </dsp:txXfrm>
    </dsp:sp>
    <dsp:sp modelId="{8646193B-BE72-4A78-B9DD-229252852775}">
      <dsp:nvSpPr>
        <dsp:cNvPr id="0" name=""/>
        <dsp:cNvSpPr/>
      </dsp:nvSpPr>
      <dsp:spPr>
        <a:xfrm>
          <a:off x="235108" y="0"/>
          <a:ext cx="1125035" cy="1125035"/>
        </a:xfrm>
        <a:prstGeom prst="ellipse">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D8A4D9EB-E8BB-416F-8B66-E07C1EEAB6C0}">
      <dsp:nvSpPr>
        <dsp:cNvPr id="0" name=""/>
        <dsp:cNvSpPr/>
      </dsp:nvSpPr>
      <dsp:spPr>
        <a:xfrm rot="10800000">
          <a:off x="834811" y="1406775"/>
          <a:ext cx="10256085" cy="112503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6110" tIns="41910" rIns="78232" bIns="41910" numCol="1" spcCol="1270" anchor="t" anchorCtr="0">
          <a:noAutofit/>
        </a:bodyPr>
        <a:lstStyle/>
        <a:p>
          <a:pPr lvl="0" algn="l" defTabSz="488950">
            <a:lnSpc>
              <a:spcPct val="90000"/>
            </a:lnSpc>
            <a:spcBef>
              <a:spcPct val="0"/>
            </a:spcBef>
            <a:spcAft>
              <a:spcPct val="35000"/>
            </a:spcAft>
          </a:pPr>
          <a:r>
            <a:rPr lang="sv-SE" sz="1100" b="1" kern="1200" dirty="0" smtClean="0">
              <a:solidFill>
                <a:schemeClr val="tx2">
                  <a:lumMod val="75000"/>
                  <a:lumOff val="25000"/>
                </a:schemeClr>
              </a:solidFill>
              <a:latin typeface="+mn-lt"/>
              <a:ea typeface="+mn-ea"/>
              <a:cs typeface="+mn-cs"/>
            </a:rPr>
            <a:t>Ökat internationellt verksamhetsstöd till akuta och utdragna kriser</a:t>
          </a:r>
        </a:p>
        <a:p>
          <a:pPr marL="57150" lvl="1" indent="-57150" algn="l" defTabSz="488950">
            <a:lnSpc>
              <a:spcPct val="90000"/>
            </a:lnSpc>
            <a:spcBef>
              <a:spcPct val="0"/>
            </a:spcBef>
            <a:spcAft>
              <a:spcPct val="15000"/>
            </a:spcAft>
            <a:buChar char="••"/>
          </a:pPr>
          <a:r>
            <a:rPr lang="sv-SE" sz="1100" kern="1200" dirty="0" smtClean="0">
              <a:solidFill>
                <a:schemeClr val="tx2">
                  <a:lumMod val="75000"/>
                  <a:lumOff val="25000"/>
                </a:schemeClr>
              </a:solidFill>
              <a:latin typeface="+mn-lt"/>
              <a:ea typeface="+mn-ea"/>
              <a:cs typeface="+mn-cs"/>
            </a:rPr>
            <a:t>Internationellt är målet 2018 att öka de medel som går till krisinsatser samtidigt som vi behåller balansen mellan resurser vi lägger på insatser i kris och långsiktiga insatser som bygger </a:t>
          </a:r>
          <a:r>
            <a:rPr lang="sv-SE" sz="1100" kern="1200" dirty="0" err="1" smtClean="0">
              <a:solidFill>
                <a:schemeClr val="tx2">
                  <a:lumMod val="75000"/>
                  <a:lumOff val="25000"/>
                </a:schemeClr>
              </a:solidFill>
              <a:latin typeface="+mn-lt"/>
              <a:ea typeface="+mn-ea"/>
              <a:cs typeface="+mn-cs"/>
            </a:rPr>
            <a:t>resiliens</a:t>
          </a:r>
          <a:r>
            <a:rPr lang="sv-SE" sz="1100" kern="1200" dirty="0" smtClean="0">
              <a:solidFill>
                <a:schemeClr val="tx2">
                  <a:lumMod val="75000"/>
                  <a:lumOff val="25000"/>
                </a:schemeClr>
              </a:solidFill>
              <a:latin typeface="+mn-lt"/>
              <a:ea typeface="+mn-ea"/>
              <a:cs typeface="+mn-cs"/>
            </a:rPr>
            <a:t>. Detta möjliggöras genom styrning av medel i verksamhetsplaneringen men förutsätter också utökade externa bidrag. Under 2018 förväntas Svenska Röda Korset säkra ett bidrag från Sidas regionala strategi för att täcka den föreslagna satsningen med stöd till Syrienkrisens olika appeller. Vi satsar även på att förstärka vår kapacitet att skicka internationella delegater till krisinsatser. </a:t>
          </a:r>
        </a:p>
      </dsp:txBody>
      <dsp:txXfrm rot="10800000">
        <a:off x="1116070" y="1406775"/>
        <a:ext cx="9974826" cy="1125035"/>
      </dsp:txXfrm>
    </dsp:sp>
    <dsp:sp modelId="{03FAB15D-8E9A-43F0-8E6B-C8588138B9E5}">
      <dsp:nvSpPr>
        <dsp:cNvPr id="0" name=""/>
        <dsp:cNvSpPr/>
      </dsp:nvSpPr>
      <dsp:spPr>
        <a:xfrm>
          <a:off x="235108" y="1406291"/>
          <a:ext cx="1125035" cy="1125035"/>
        </a:xfrm>
        <a:prstGeom prst="ellipse">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C5990D96-4C5B-4F70-8436-0277973CA4BF}">
      <dsp:nvSpPr>
        <dsp:cNvPr id="0" name=""/>
        <dsp:cNvSpPr/>
      </dsp:nvSpPr>
      <dsp:spPr>
        <a:xfrm rot="10800000">
          <a:off x="834811" y="2813070"/>
          <a:ext cx="10256085" cy="112503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6110" tIns="41910" rIns="78232" bIns="41910" numCol="1" spcCol="1270" anchor="t" anchorCtr="0">
          <a:noAutofit/>
        </a:bodyPr>
        <a:lstStyle/>
        <a:p>
          <a:pPr lvl="0" algn="l" defTabSz="488950">
            <a:lnSpc>
              <a:spcPct val="90000"/>
            </a:lnSpc>
            <a:spcBef>
              <a:spcPct val="0"/>
            </a:spcBef>
            <a:spcAft>
              <a:spcPct val="35000"/>
            </a:spcAft>
          </a:pPr>
          <a:r>
            <a:rPr lang="sv-SE" sz="1100" b="1" kern="1200" dirty="0" smtClean="0">
              <a:solidFill>
                <a:schemeClr val="tx2">
                  <a:lumMod val="75000"/>
                  <a:lumOff val="25000"/>
                </a:schemeClr>
              </a:solidFill>
              <a:latin typeface="+mn-lt"/>
              <a:ea typeface="+mn-ea"/>
              <a:cs typeface="+mn-cs"/>
            </a:rPr>
            <a:t>Ökad innovation och digitalisering, för att visa effekterna av vårt arbete och stötta ökad insamling och engagemang</a:t>
          </a:r>
        </a:p>
        <a:p>
          <a:pPr marL="57150" lvl="1" indent="-57150" algn="l" defTabSz="488950">
            <a:lnSpc>
              <a:spcPct val="90000"/>
            </a:lnSpc>
            <a:spcBef>
              <a:spcPct val="0"/>
            </a:spcBef>
            <a:spcAft>
              <a:spcPct val="15000"/>
            </a:spcAft>
            <a:buChar char="••"/>
          </a:pPr>
          <a:r>
            <a:rPr lang="sv-SE" sz="1100" kern="1200" dirty="0" smtClean="0">
              <a:solidFill>
                <a:schemeClr val="tx2">
                  <a:lumMod val="75000"/>
                  <a:lumOff val="25000"/>
                </a:schemeClr>
              </a:solidFill>
              <a:latin typeface="+mn-lt"/>
              <a:ea typeface="+mn-ea"/>
              <a:cs typeface="+mn-cs"/>
            </a:rPr>
            <a:t>För att vara konkurrenskraftiga i framtiden behöver vi öka digitaliseringsgraden i organisationen , både insamlingskanalerna och våra framtida frivilliga blir alltmer digitala. Fokus 2018 blir att öka transparensen och att synliggöra resultat och effekter av vårt arbete. Detta sker både genom förbättrad datakvalitet och genom att vidareutveckla vår web rodakorset.se men också genom att säkerställa att Svenska Röda Korset uppfyller säkerhetsstandarden GDPR. Dessa initiativ lägger också grunden till att stötta kretsarna att enklare och effektivare kunna planera, genomföra och följa upp verksamheten.</a:t>
          </a:r>
        </a:p>
      </dsp:txBody>
      <dsp:txXfrm rot="10800000">
        <a:off x="1116070" y="2813070"/>
        <a:ext cx="9974826" cy="1125035"/>
      </dsp:txXfrm>
    </dsp:sp>
    <dsp:sp modelId="{12755869-5C4C-4F3F-84DF-17FB9EA3A622}">
      <dsp:nvSpPr>
        <dsp:cNvPr id="0" name=""/>
        <dsp:cNvSpPr/>
      </dsp:nvSpPr>
      <dsp:spPr>
        <a:xfrm>
          <a:off x="262537" y="2813070"/>
          <a:ext cx="1125035" cy="1125035"/>
        </a:xfrm>
        <a:prstGeom prst="ellipse">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3"/>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36000"/>
            <a:ext cx="12192000" cy="838200"/>
          </a:xfrm>
          <a:prstGeom prst="rect">
            <a:avLst/>
          </a:prstGeom>
        </p:spPr>
      </p:pic>
      <p:sp>
        <p:nvSpPr>
          <p:cNvPr id="2" name="Rubrik 1"/>
          <p:cNvSpPr>
            <a:spLocks noGrp="1"/>
          </p:cNvSpPr>
          <p:nvPr>
            <p:ph type="ctrTitle" hasCustomPrompt="1"/>
          </p:nvPr>
        </p:nvSpPr>
        <p:spPr>
          <a:xfrm>
            <a:off x="652800" y="1058400"/>
            <a:ext cx="10886400" cy="4057200"/>
          </a:xfrm>
        </p:spPr>
        <p:txBody>
          <a:bodyPr anchor="ctr" anchorCtr="0"/>
          <a:lstStyle>
            <a:lvl1pPr algn="ctr">
              <a:defRPr sz="7200" b="0" i="0" cap="all" baseline="0">
                <a:latin typeface="Meet Me In Brooklyn" panose="02000506000000020004" pitchFamily="2" charset="0"/>
              </a:defRPr>
            </a:lvl1pPr>
          </a:lstStyle>
          <a:p>
            <a:r>
              <a:rPr lang="sv-SE" dirty="0"/>
              <a:t>Lägg till rubrik</a:t>
            </a:r>
            <a:br>
              <a:rPr lang="sv-SE" dirty="0"/>
            </a:br>
            <a:r>
              <a:rPr lang="sv-SE" dirty="0"/>
              <a:t>i rött eller svart</a:t>
            </a:r>
          </a:p>
        </p:txBody>
      </p:sp>
      <p:sp>
        <p:nvSpPr>
          <p:cNvPr id="3" name="Underrubrik 2"/>
          <p:cNvSpPr>
            <a:spLocks noGrp="1"/>
          </p:cNvSpPr>
          <p:nvPr>
            <p:ph type="subTitle" idx="1" hasCustomPrompt="1"/>
          </p:nvPr>
        </p:nvSpPr>
        <p:spPr>
          <a:xfrm>
            <a:off x="652800" y="5706000"/>
            <a:ext cx="5115600" cy="334800"/>
          </a:xfrm>
        </p:spPr>
        <p:txBody>
          <a:bodyPr anchor="ctr" anchorCtr="0"/>
          <a:lstStyle>
            <a:lvl1pPr marL="0" indent="0" algn="l">
              <a:lnSpc>
                <a:spcPct val="100000"/>
              </a:lnSpc>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Presentation DD månad ÅÅÅÅ</a:t>
            </a:r>
          </a:p>
        </p:txBody>
      </p:sp>
      <p:sp>
        <p:nvSpPr>
          <p:cNvPr id="4" name="Platshållare för datum 3"/>
          <p:cNvSpPr>
            <a:spLocks noGrp="1"/>
          </p:cNvSpPr>
          <p:nvPr>
            <p:ph type="dt" sz="half" idx="10"/>
          </p:nvPr>
        </p:nvSpPr>
        <p:spPr/>
        <p:txBody>
          <a:bodyPr/>
          <a:lstStyle/>
          <a:p>
            <a:fld id="{CEFD04FD-0136-41EA-89F0-8F041D7B6798}" type="datetimeFigureOut">
              <a:rPr lang="sv-SE" smtClean="0"/>
              <a:t>2017-10-17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191541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t foto + värdecita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9"/>
            <a:ext cx="12192000" cy="6856442"/>
          </a:xfrm>
          <a:prstGeom prst="rect">
            <a:avLst/>
          </a:prstGeom>
        </p:spPr>
      </p:pic>
      <p:sp>
        <p:nvSpPr>
          <p:cNvPr id="3" name="Platshållare för datum 2"/>
          <p:cNvSpPr>
            <a:spLocks noGrp="1"/>
          </p:cNvSpPr>
          <p:nvPr>
            <p:ph type="dt" sz="half" idx="10"/>
          </p:nvPr>
        </p:nvSpPr>
        <p:spPr/>
        <p:txBody>
          <a:bodyPr/>
          <a:lstStyle>
            <a:lvl1pPr>
              <a:defRPr>
                <a:solidFill>
                  <a:schemeClr val="bg1"/>
                </a:solidFill>
              </a:defRPr>
            </a:lvl1pPr>
          </a:lstStyle>
          <a:p>
            <a:fld id="{CEFD04FD-0136-41EA-89F0-8F041D7B6798}" type="datetimeFigureOut">
              <a:rPr lang="sv-SE" smtClean="0"/>
              <a:t>2017-10-17</a:t>
            </a:fld>
            <a:endParaRPr lang="sv-SE"/>
          </a:p>
        </p:txBody>
      </p:sp>
      <p:sp>
        <p:nvSpPr>
          <p:cNvPr id="4" name="Platshållare för sidfot 3"/>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BDAAF25B-20E9-4EB5-8B4F-D2AC0A592DDB}" type="slidenum">
              <a:rPr lang="sv-SE" smtClean="0"/>
              <a:t>‹#›</a:t>
            </a:fld>
            <a:endParaRPr lang="sv-SE"/>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404" y="5436324"/>
            <a:ext cx="1979595" cy="837521"/>
          </a:xfrm>
          <a:prstGeom prst="rect">
            <a:avLst/>
          </a:prstGeom>
        </p:spPr>
      </p:pic>
      <p:sp>
        <p:nvSpPr>
          <p:cNvPr id="9" name="textruta 8"/>
          <p:cNvSpPr txBox="1"/>
          <p:nvPr/>
        </p:nvSpPr>
        <p:spPr>
          <a:xfrm>
            <a:off x="622710" y="4467117"/>
            <a:ext cx="4769224" cy="1938992"/>
          </a:xfrm>
          <a:prstGeom prst="rect">
            <a:avLst/>
          </a:prstGeom>
          <a:noFill/>
        </p:spPr>
        <p:txBody>
          <a:bodyPr wrap="square" rtlCol="0">
            <a:spAutoFit/>
          </a:bodyPr>
          <a:lstStyle/>
          <a:p>
            <a:r>
              <a:rPr lang="sv-SE" sz="4000" b="0" i="0" cap="all" baseline="0" dirty="0">
                <a:solidFill>
                  <a:schemeClr val="accent1"/>
                </a:solidFill>
                <a:latin typeface="Meet Me In Brooklyn" panose="02000506000000020004" pitchFamily="2" charset="0"/>
              </a:rPr>
              <a:t>Ingen ska</a:t>
            </a:r>
          </a:p>
          <a:p>
            <a:r>
              <a:rPr lang="sv-SE" sz="4000" b="0" i="0" cap="all" baseline="0" dirty="0">
                <a:solidFill>
                  <a:schemeClr val="accent1"/>
                </a:solidFill>
                <a:latin typeface="Meet Me In Brooklyn" panose="02000506000000020004" pitchFamily="2" charset="0"/>
              </a:rPr>
              <a:t>Lämnas ensam</a:t>
            </a:r>
          </a:p>
          <a:p>
            <a:r>
              <a:rPr lang="sv-SE" sz="4000" b="0" i="0" cap="all" baseline="0" dirty="0">
                <a:solidFill>
                  <a:schemeClr val="bg1"/>
                </a:solidFill>
                <a:latin typeface="Meet Me In Brooklyn" panose="02000506000000020004" pitchFamily="2" charset="0"/>
              </a:rPr>
              <a:t>I en katastrof</a:t>
            </a:r>
          </a:p>
        </p:txBody>
      </p:sp>
    </p:spTree>
    <p:extLst>
      <p:ext uri="{BB962C8B-B14F-4D97-AF65-F5344CB8AC3E}">
        <p14:creationId xmlns:p14="http://schemas.microsoft.com/office/powerpoint/2010/main" val="3510370965"/>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v foto + värdecita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9"/>
            <a:ext cx="12192000" cy="6856441"/>
          </a:xfrm>
          <a:prstGeom prst="rect">
            <a:avLst/>
          </a:prstGeom>
        </p:spPr>
      </p:pic>
      <p:sp>
        <p:nvSpPr>
          <p:cNvPr id="3" name="Platshållare för datum 2"/>
          <p:cNvSpPr>
            <a:spLocks noGrp="1"/>
          </p:cNvSpPr>
          <p:nvPr>
            <p:ph type="dt" sz="half" idx="10"/>
          </p:nvPr>
        </p:nvSpPr>
        <p:spPr/>
        <p:txBody>
          <a:bodyPr/>
          <a:lstStyle>
            <a:lvl1pPr>
              <a:defRPr>
                <a:solidFill>
                  <a:schemeClr val="bg1"/>
                </a:solidFill>
              </a:defRPr>
            </a:lvl1pPr>
          </a:lstStyle>
          <a:p>
            <a:fld id="{CEFD04FD-0136-41EA-89F0-8F041D7B6798}" type="datetimeFigureOut">
              <a:rPr lang="sv-SE" smtClean="0"/>
              <a:t>2017-10-17</a:t>
            </a:fld>
            <a:endParaRPr lang="sv-SE"/>
          </a:p>
        </p:txBody>
      </p:sp>
      <p:sp>
        <p:nvSpPr>
          <p:cNvPr id="4" name="Platshållare för sidfot 3"/>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BDAAF25B-20E9-4EB5-8B4F-D2AC0A592DDB}" type="slidenum">
              <a:rPr lang="sv-SE" smtClean="0"/>
              <a:t>‹#›</a:t>
            </a:fld>
            <a:endParaRPr lang="sv-SE"/>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404" y="5436324"/>
            <a:ext cx="1979595" cy="837521"/>
          </a:xfrm>
          <a:prstGeom prst="rect">
            <a:avLst/>
          </a:prstGeom>
        </p:spPr>
      </p:pic>
      <p:sp>
        <p:nvSpPr>
          <p:cNvPr id="9" name="textruta 8"/>
          <p:cNvSpPr txBox="1"/>
          <p:nvPr/>
        </p:nvSpPr>
        <p:spPr>
          <a:xfrm>
            <a:off x="622800" y="4467599"/>
            <a:ext cx="4769224" cy="1940400"/>
          </a:xfrm>
          <a:prstGeom prst="rect">
            <a:avLst/>
          </a:prstGeom>
          <a:noFill/>
        </p:spPr>
        <p:txBody>
          <a:bodyPr wrap="square" rtlCol="0" anchor="b">
            <a:spAutoFit/>
          </a:bodyPr>
          <a:lstStyle/>
          <a:p>
            <a:r>
              <a:rPr lang="sv-SE" sz="4000" b="0" i="0" cap="all" baseline="0" dirty="0">
                <a:solidFill>
                  <a:schemeClr val="bg1"/>
                </a:solidFill>
                <a:latin typeface="Meet Me In Brooklyn" panose="02000506000000020004" pitchFamily="2" charset="0"/>
              </a:rPr>
              <a:t>Vi räddar liv</a:t>
            </a:r>
          </a:p>
          <a:p>
            <a:r>
              <a:rPr lang="sv-SE" sz="4000" b="0" i="0" cap="all" baseline="0" dirty="0">
                <a:solidFill>
                  <a:schemeClr val="accent1"/>
                </a:solidFill>
                <a:latin typeface="Meet Me In Brooklyn" panose="02000506000000020004" pitchFamily="2" charset="0"/>
              </a:rPr>
              <a:t>Och ger hopp</a:t>
            </a:r>
          </a:p>
        </p:txBody>
      </p:sp>
    </p:spTree>
    <p:extLst>
      <p:ext uri="{BB962C8B-B14F-4D97-AF65-F5344CB8AC3E}">
        <p14:creationId xmlns:p14="http://schemas.microsoft.com/office/powerpoint/2010/main" val="4195590784"/>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get foto + värdecitat">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0"/>
            <a:ext cx="12192000" cy="6858000"/>
          </a:xfrm>
        </p:spPr>
        <p:txBody>
          <a:bodyPr tIns="144000"/>
          <a:lstStyle>
            <a:lvl1pPr marL="0" indent="0" algn="ctr">
              <a:buNone/>
              <a:defRPr/>
            </a:lvl1pPr>
          </a:lstStyle>
          <a:p>
            <a:r>
              <a:rPr lang="sv-SE" dirty="0"/>
              <a:t>Dra bilden till platshållaren eller klicka på ikonen nedan för att lägga till den i bakgrunden </a:t>
            </a:r>
          </a:p>
        </p:txBody>
      </p:sp>
      <p:sp>
        <p:nvSpPr>
          <p:cNvPr id="2" name="Rubrik 1"/>
          <p:cNvSpPr>
            <a:spLocks noGrp="1"/>
          </p:cNvSpPr>
          <p:nvPr>
            <p:ph type="title" hasCustomPrompt="1"/>
          </p:nvPr>
        </p:nvSpPr>
        <p:spPr>
          <a:xfrm>
            <a:off x="622800" y="4467600"/>
            <a:ext cx="4770000" cy="1940400"/>
          </a:xfrm>
          <a:solidFill>
            <a:schemeClr val="tx1">
              <a:alpha val="0"/>
            </a:schemeClr>
          </a:solidFill>
        </p:spPr>
        <p:txBody>
          <a:bodyPr anchor="b">
            <a:noAutofit/>
          </a:bodyPr>
          <a:lstStyle>
            <a:lvl1pPr algn="l">
              <a:defRPr sz="4000" b="0" i="0" cap="all" baseline="0">
                <a:latin typeface="Meet Me In Brooklyn" panose="02000506000000020004" pitchFamily="2" charset="0"/>
              </a:defRPr>
            </a:lvl1pPr>
          </a:lstStyle>
          <a:p>
            <a:r>
              <a:rPr lang="sv-SE" dirty="0"/>
              <a:t>Eller citat i nederkant i rött, svart eller vitt</a:t>
            </a:r>
          </a:p>
        </p:txBody>
      </p:sp>
      <p:sp>
        <p:nvSpPr>
          <p:cNvPr id="3" name="Platshållare för datum 2"/>
          <p:cNvSpPr>
            <a:spLocks noGrp="1"/>
          </p:cNvSpPr>
          <p:nvPr>
            <p:ph type="dt" sz="half" idx="10"/>
          </p:nvPr>
        </p:nvSpPr>
        <p:spPr/>
        <p:txBody>
          <a:bodyPr/>
          <a:lstStyle/>
          <a:p>
            <a:fld id="{CEFD04FD-0136-41EA-89F0-8F041D7B6798}" type="datetimeFigureOut">
              <a:rPr lang="sv-SE" smtClean="0"/>
              <a:t>2017-10-17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
        <p:nvSpPr>
          <p:cNvPr id="7" name="Platshållare för text 6"/>
          <p:cNvSpPr>
            <a:spLocks noGrp="1"/>
          </p:cNvSpPr>
          <p:nvPr>
            <p:ph type="body" sz="quarter" idx="14" hasCustomPrompt="1"/>
          </p:nvPr>
        </p:nvSpPr>
        <p:spPr>
          <a:xfrm>
            <a:off x="10213200" y="5436000"/>
            <a:ext cx="1980000" cy="838800"/>
          </a:xfrm>
          <a:blipFill>
            <a:blip r:embed="rId2"/>
            <a:stretch>
              <a:fillRect/>
            </a:stretch>
          </a:blipFill>
        </p:spPr>
        <p:txBody>
          <a:bodyPr lIns="0" rIns="0" bIns="0"/>
          <a:lstStyle>
            <a:lvl1pPr marL="0" indent="0">
              <a:buNone/>
              <a:defRPr/>
            </a:lvl1pPr>
            <a:lvl5pPr marL="1913400" indent="0">
              <a:buNone/>
              <a:defRPr/>
            </a:lvl5pPr>
          </a:lstStyle>
          <a:p>
            <a:pPr lvl="0"/>
            <a:r>
              <a:rPr lang="sv-SE" dirty="0"/>
              <a:t> </a:t>
            </a:r>
          </a:p>
        </p:txBody>
      </p:sp>
      <p:sp>
        <p:nvSpPr>
          <p:cNvPr id="11" name="Platshållare för text 10"/>
          <p:cNvSpPr>
            <a:spLocks noGrp="1"/>
          </p:cNvSpPr>
          <p:nvPr>
            <p:ph type="body" sz="quarter" idx="15" hasCustomPrompt="1"/>
          </p:nvPr>
        </p:nvSpPr>
        <p:spPr>
          <a:xfrm>
            <a:off x="622800" y="781049"/>
            <a:ext cx="4770000" cy="1940400"/>
          </a:xfrm>
          <a:solidFill>
            <a:schemeClr val="accent1">
              <a:alpha val="0"/>
            </a:schemeClr>
          </a:solidFill>
        </p:spPr>
        <p:txBody>
          <a:bodyPr>
            <a:noAutofit/>
          </a:bodyPr>
          <a:lstStyle>
            <a:lvl1pPr marL="0" indent="0">
              <a:buFontTx/>
              <a:buNone/>
              <a:defRPr sz="4000" b="0" i="0" cap="all" baseline="0">
                <a:latin typeface="Meet Me In Brooklyn" panose="02000506000000020004" pitchFamily="2" charset="0"/>
              </a:defRPr>
            </a:lvl1pPr>
          </a:lstStyle>
          <a:p>
            <a:pPr lvl="0"/>
            <a:r>
              <a:rPr lang="sv-SE" dirty="0"/>
              <a:t>Ett citat i ovankant i rött, svart eller vitt</a:t>
            </a:r>
          </a:p>
        </p:txBody>
      </p:sp>
    </p:spTree>
    <p:extLst>
      <p:ext uri="{BB962C8B-B14F-4D97-AF65-F5344CB8AC3E}">
        <p14:creationId xmlns:p14="http://schemas.microsoft.com/office/powerpoint/2010/main" val="322667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vslutning">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52530" y="650137"/>
            <a:ext cx="10886941" cy="4445603"/>
          </a:xfrm>
        </p:spPr>
        <p:txBody>
          <a:bodyPr anchor="ctr"/>
          <a:lstStyle>
            <a:lvl1pPr algn="ctr">
              <a:defRPr sz="7200" b="0" i="0" cap="all" baseline="0">
                <a:latin typeface="Meet Me In Brooklyn" panose="02000506000000020004" pitchFamily="2" charset="0"/>
              </a:defRPr>
            </a:lvl1pPr>
          </a:lstStyle>
          <a:p>
            <a:r>
              <a:rPr lang="sv-SE" dirty="0"/>
              <a:t>Lägg till</a:t>
            </a:r>
            <a:br>
              <a:rPr lang="sv-SE" dirty="0"/>
            </a:br>
            <a:r>
              <a:rPr lang="sv-SE" dirty="0"/>
              <a:t>avslutande text</a:t>
            </a:r>
            <a:br>
              <a:rPr lang="sv-SE" dirty="0"/>
            </a:br>
            <a:r>
              <a:rPr lang="sv-SE" dirty="0"/>
              <a:t>i rött eller svart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2017-10-17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
        <p:nvSpPr>
          <p:cNvPr id="11" name="Rektangel 10"/>
          <p:cNvSpPr/>
          <p:nvPr/>
        </p:nvSpPr>
        <p:spPr>
          <a:xfrm>
            <a:off x="10376080" y="5666704"/>
            <a:ext cx="1327823" cy="49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2404" y="5436324"/>
            <a:ext cx="1979595" cy="837521"/>
          </a:xfrm>
          <a:prstGeom prst="rect">
            <a:avLst/>
          </a:prstGeom>
        </p:spPr>
      </p:pic>
    </p:spTree>
    <p:extLst>
      <p:ext uri="{BB962C8B-B14F-4D97-AF65-F5344CB8AC3E}">
        <p14:creationId xmlns:p14="http://schemas.microsoft.com/office/powerpoint/2010/main" val="1543618999"/>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dirty="0"/>
              <a:t>Lägg till rubrik</a:t>
            </a:r>
          </a:p>
        </p:txBody>
      </p:sp>
      <p:sp>
        <p:nvSpPr>
          <p:cNvPr id="3" name="Platshållare för innehåll 2"/>
          <p:cNvSpPr>
            <a:spLocks noGrp="1"/>
          </p:cNvSpPr>
          <p:nvPr>
            <p:ph idx="1" hasCustomPrompt="1"/>
          </p:nvPr>
        </p:nvSpPr>
        <p:spPr>
          <a:xfrm>
            <a:off x="669600" y="1648800"/>
            <a:ext cx="9777600" cy="3823200"/>
          </a:xfrm>
        </p:spPr>
        <p:txBody>
          <a:bodyPr lIns="36000" tIns="0"/>
          <a:lstStyle>
            <a:lvl1pPr marL="144000">
              <a:defRPr/>
            </a:lvl1pPr>
          </a:lstStyle>
          <a:p>
            <a:pPr lvl="0"/>
            <a:r>
              <a:rPr lang="sv-SE" dirty="0"/>
              <a:t>Klicka här för att lägga till text/punktlista och klicka på symbolerna nedan för att lägga till diagram, media etc.</a:t>
            </a:r>
          </a:p>
        </p:txBody>
      </p:sp>
      <p:sp>
        <p:nvSpPr>
          <p:cNvPr id="4" name="Platshållare för datum 3"/>
          <p:cNvSpPr>
            <a:spLocks noGrp="1"/>
          </p:cNvSpPr>
          <p:nvPr>
            <p:ph type="dt" sz="half" idx="10"/>
          </p:nvPr>
        </p:nvSpPr>
        <p:spPr/>
        <p:txBody>
          <a:bodyPr/>
          <a:lstStyle/>
          <a:p>
            <a:fld id="{CEFD04FD-0136-41EA-89F0-8F041D7B6798}" type="datetimeFigureOut">
              <a:rPr lang="sv-SE" smtClean="0"/>
              <a:t>2017-10-17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379687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52800" y="1152000"/>
            <a:ext cx="10886400" cy="3456095"/>
          </a:xfrm>
        </p:spPr>
        <p:txBody>
          <a:bodyPr anchor="ctr" anchorCtr="0"/>
          <a:lstStyle>
            <a:lvl1pPr algn="ctr">
              <a:defRPr sz="5400" b="0" i="0" cap="all" baseline="0">
                <a:latin typeface="Meet Me In Brooklyn" panose="02000506000000020004" pitchFamily="2" charset="0"/>
              </a:defRPr>
            </a:lvl1pPr>
          </a:lstStyle>
          <a:p>
            <a:r>
              <a:rPr lang="sv-SE" dirty="0"/>
              <a:t>Lägg till avsnittsrubrik</a:t>
            </a:r>
            <a:br>
              <a:rPr lang="sv-SE" dirty="0"/>
            </a:br>
            <a:r>
              <a:rPr lang="sv-SE" dirty="0"/>
              <a:t>i svart eller rött</a:t>
            </a:r>
          </a:p>
        </p:txBody>
      </p:sp>
      <p:sp>
        <p:nvSpPr>
          <p:cNvPr id="3" name="Platshållare för text 2"/>
          <p:cNvSpPr>
            <a:spLocks noGrp="1"/>
          </p:cNvSpPr>
          <p:nvPr>
            <p:ph type="body" idx="1" hasCustomPrompt="1"/>
          </p:nvPr>
        </p:nvSpPr>
        <p:spPr>
          <a:xfrm>
            <a:off x="651600" y="4719411"/>
            <a:ext cx="10886400" cy="605624"/>
          </a:xfrm>
        </p:spPr>
        <p:txBody>
          <a:bodyPr anchor="ctr" anchorCtr="0"/>
          <a:lstStyle>
            <a:lvl1pPr marL="0" indent="0" algn="ctr">
              <a:lnSpc>
                <a:spcPct val="100000"/>
              </a:lnSpc>
              <a:spcBef>
                <a:spcPts val="0"/>
              </a:spcBef>
              <a:buNone/>
              <a:defRPr sz="1800" b="0" i="0" cap="none"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 om nödvändigt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2017-10-17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pic>
        <p:nvPicPr>
          <p:cNvPr id="10" name="Bildobjekt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3200" y="5436000"/>
            <a:ext cx="1981204" cy="838202"/>
          </a:xfrm>
          <a:prstGeom prst="rect">
            <a:avLst/>
          </a:prstGeom>
        </p:spPr>
      </p:pic>
    </p:spTree>
    <p:extLst>
      <p:ext uri="{BB962C8B-B14F-4D97-AF65-F5344CB8AC3E}">
        <p14:creationId xmlns:p14="http://schemas.microsoft.com/office/powerpoint/2010/main" val="353079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dirty="0"/>
              <a:t>Lägg till rubrik</a:t>
            </a:r>
          </a:p>
        </p:txBody>
      </p:sp>
      <p:sp>
        <p:nvSpPr>
          <p:cNvPr id="3" name="Platshållare för innehåll 2"/>
          <p:cNvSpPr>
            <a:spLocks noGrp="1"/>
          </p:cNvSpPr>
          <p:nvPr>
            <p:ph sz="half" idx="1" hasCustomPrompt="1"/>
          </p:nvPr>
        </p:nvSpPr>
        <p:spPr>
          <a:xfrm>
            <a:off x="669600" y="1648799"/>
            <a:ext cx="4719600" cy="3801600"/>
          </a:xfrm>
        </p:spPr>
        <p:txBody>
          <a:bodyPr lIns="36000" tIns="0"/>
          <a:lstStyle>
            <a:lvl1pPr>
              <a:defRPr/>
            </a:lvl1pPr>
          </a:lstStyle>
          <a:p>
            <a:pPr lvl="0"/>
            <a:r>
              <a:rPr lang="sv-SE" dirty="0"/>
              <a:t>Klicka här för att lägga till text/punktlista och klicka på symbolerna nedan för att lägga till diagram, media etc.</a:t>
            </a:r>
          </a:p>
          <a:p>
            <a:pPr lvl="0"/>
            <a:endParaRPr lang="sv-SE" dirty="0"/>
          </a:p>
        </p:txBody>
      </p:sp>
      <p:sp>
        <p:nvSpPr>
          <p:cNvPr id="4" name="Platshållare för innehåll 3"/>
          <p:cNvSpPr>
            <a:spLocks noGrp="1"/>
          </p:cNvSpPr>
          <p:nvPr>
            <p:ph sz="half" idx="2" hasCustomPrompt="1"/>
          </p:nvPr>
        </p:nvSpPr>
        <p:spPr>
          <a:xfrm>
            <a:off x="5706000" y="1648799"/>
            <a:ext cx="4719600" cy="3801600"/>
          </a:xfrm>
        </p:spPr>
        <p:txBody>
          <a:bodyPr lIns="36000" tIns="0"/>
          <a:lstStyle>
            <a:lvl1pPr>
              <a:defRPr/>
            </a:lvl1pPr>
          </a:lstStyle>
          <a:p>
            <a:pPr lvl="0"/>
            <a:r>
              <a:rPr lang="sv-SE" dirty="0"/>
              <a:t>Klicka här för att lägga till text/punktlista och klicka på symbolerna nedan för att lägga till diagram, media etc. </a:t>
            </a:r>
          </a:p>
        </p:txBody>
      </p:sp>
      <p:sp>
        <p:nvSpPr>
          <p:cNvPr id="5" name="Platshållare för datum 4"/>
          <p:cNvSpPr>
            <a:spLocks noGrp="1"/>
          </p:cNvSpPr>
          <p:nvPr>
            <p:ph type="dt" sz="half" idx="10"/>
          </p:nvPr>
        </p:nvSpPr>
        <p:spPr/>
        <p:txBody>
          <a:bodyPr/>
          <a:lstStyle/>
          <a:p>
            <a:fld id="{CEFD04FD-0136-41EA-89F0-8F041D7B6798}" type="datetimeFigureOut">
              <a:rPr lang="sv-SE" smtClean="0"/>
              <a:t>2017-10-17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116062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69600" y="748800"/>
            <a:ext cx="9777600" cy="507600"/>
          </a:xfrm>
        </p:spPr>
        <p:txBody>
          <a:bodyPr lIns="36000"/>
          <a:lstStyle>
            <a:lvl1pPr>
              <a:defRPr/>
            </a:lvl1pPr>
          </a:lstStyle>
          <a:p>
            <a:r>
              <a:rPr lang="sv-SE" dirty="0"/>
              <a:t>Lägg till rubrik</a:t>
            </a:r>
          </a:p>
        </p:txBody>
      </p:sp>
      <p:sp>
        <p:nvSpPr>
          <p:cNvPr id="3" name="Platshållare för text 2"/>
          <p:cNvSpPr>
            <a:spLocks noGrp="1"/>
          </p:cNvSpPr>
          <p:nvPr>
            <p:ph type="body" idx="1" hasCustomPrompt="1"/>
          </p:nvPr>
        </p:nvSpPr>
        <p:spPr>
          <a:xfrm>
            <a:off x="669600" y="1648800"/>
            <a:ext cx="4719600" cy="331200"/>
          </a:xfrm>
        </p:spPr>
        <p:txBody>
          <a:bodyPr lIns="36000" tIns="0"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Lägg till underrubrik</a:t>
            </a:r>
          </a:p>
        </p:txBody>
      </p:sp>
      <p:sp>
        <p:nvSpPr>
          <p:cNvPr id="4" name="Platshållare för innehåll 3"/>
          <p:cNvSpPr>
            <a:spLocks noGrp="1"/>
          </p:cNvSpPr>
          <p:nvPr>
            <p:ph sz="half" idx="2" hasCustomPrompt="1"/>
          </p:nvPr>
        </p:nvSpPr>
        <p:spPr>
          <a:xfrm>
            <a:off x="669600" y="2152799"/>
            <a:ext cx="4719600" cy="3297600"/>
          </a:xfrm>
        </p:spPr>
        <p:txBody>
          <a:bodyPr lIns="36000" tIns="0"/>
          <a:lstStyle>
            <a:lvl1pPr>
              <a:defRPr/>
            </a:lvl1pPr>
          </a:lstStyle>
          <a:p>
            <a:pPr lvl="0"/>
            <a:r>
              <a:rPr lang="sv-SE" dirty="0"/>
              <a:t>Klicka här för att lägga till text/punktlista och klicka på symbolerna nedan för att lägga till diagram, media etc.</a:t>
            </a:r>
          </a:p>
        </p:txBody>
      </p:sp>
      <p:sp>
        <p:nvSpPr>
          <p:cNvPr id="5" name="Platshållare för text 4"/>
          <p:cNvSpPr>
            <a:spLocks noGrp="1"/>
          </p:cNvSpPr>
          <p:nvPr>
            <p:ph type="body" sz="quarter" idx="3" hasCustomPrompt="1"/>
          </p:nvPr>
        </p:nvSpPr>
        <p:spPr>
          <a:xfrm>
            <a:off x="5727600" y="1648800"/>
            <a:ext cx="4719600" cy="331200"/>
          </a:xfrm>
        </p:spPr>
        <p:txBody>
          <a:bodyPr lIns="36000" tIns="0"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Lägg till underrubrik</a:t>
            </a:r>
          </a:p>
        </p:txBody>
      </p:sp>
      <p:sp>
        <p:nvSpPr>
          <p:cNvPr id="6" name="Platshållare för innehåll 5"/>
          <p:cNvSpPr>
            <a:spLocks noGrp="1"/>
          </p:cNvSpPr>
          <p:nvPr>
            <p:ph sz="quarter" idx="4" hasCustomPrompt="1"/>
          </p:nvPr>
        </p:nvSpPr>
        <p:spPr>
          <a:xfrm>
            <a:off x="5727600" y="2142397"/>
            <a:ext cx="4719600" cy="3297600"/>
          </a:xfrm>
        </p:spPr>
        <p:txBody>
          <a:bodyPr lIns="36000" tIns="0"/>
          <a:lstStyle>
            <a:lvl1pPr>
              <a:defRPr/>
            </a:lvl1pPr>
          </a:lstStyle>
          <a:p>
            <a:pPr lvl="0"/>
            <a:r>
              <a:rPr lang="sv-SE" dirty="0"/>
              <a:t>Klicka här för att lägga till text/punktlista och klicka på symbolerna nedan för att lägga till diagram, media etc.</a:t>
            </a:r>
          </a:p>
        </p:txBody>
      </p:sp>
      <p:sp>
        <p:nvSpPr>
          <p:cNvPr id="7" name="Platshållare för datum 6"/>
          <p:cNvSpPr>
            <a:spLocks noGrp="1"/>
          </p:cNvSpPr>
          <p:nvPr>
            <p:ph type="dt" sz="half" idx="10"/>
          </p:nvPr>
        </p:nvSpPr>
        <p:spPr/>
        <p:txBody>
          <a:bodyPr/>
          <a:lstStyle/>
          <a:p>
            <a:fld id="{CEFD04FD-0136-41EA-89F0-8F041D7B6798}" type="datetimeFigureOut">
              <a:rPr lang="sv-SE" smtClean="0"/>
              <a:t>2017-10-17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210682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dirty="0"/>
              <a:t>Lägg till rubrik</a:t>
            </a:r>
          </a:p>
        </p:txBody>
      </p:sp>
      <p:sp>
        <p:nvSpPr>
          <p:cNvPr id="3" name="Platshållare för datum 2"/>
          <p:cNvSpPr>
            <a:spLocks noGrp="1"/>
          </p:cNvSpPr>
          <p:nvPr>
            <p:ph type="dt" sz="half" idx="10"/>
          </p:nvPr>
        </p:nvSpPr>
        <p:spPr/>
        <p:txBody>
          <a:bodyPr/>
          <a:lstStyle/>
          <a:p>
            <a:fld id="{CEFD04FD-0136-41EA-89F0-8F041D7B6798}" type="datetimeFigureOut">
              <a:rPr lang="sv-SE" smtClean="0"/>
              <a:t>2017-10-17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295219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FD04FD-0136-41EA-89F0-8F041D7B6798}" type="datetimeFigureOut">
              <a:rPr lang="sv-SE" smtClean="0"/>
              <a:t>2017-10-17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65615475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25" userDrawn="1">
          <p15:clr>
            <a:srgbClr val="FBAE40"/>
          </p15:clr>
        </p15:guide>
        <p15:guide id="2" pos="2593" userDrawn="1">
          <p15:clr>
            <a:srgbClr val="FBAE40"/>
          </p15:clr>
        </p15:guide>
        <p15:guide id="3" pos="6131" userDrawn="1">
          <p15:clr>
            <a:srgbClr val="FBAE40"/>
          </p15:clr>
        </p15:guide>
        <p15:guide id="4" pos="7378" userDrawn="1">
          <p15:clr>
            <a:srgbClr val="FBAE40"/>
          </p15:clr>
        </p15:guide>
        <p15:guide id="5" pos="48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Rubrikbild eget foto">
    <p:spTree>
      <p:nvGrpSpPr>
        <p:cNvPr id="1" name=""/>
        <p:cNvGrpSpPr/>
        <p:nvPr/>
      </p:nvGrpSpPr>
      <p:grpSpPr>
        <a:xfrm>
          <a:off x="0" y="0"/>
          <a:ext cx="0" cy="0"/>
          <a:chOff x="0" y="0"/>
          <a:chExt cx="0" cy="0"/>
        </a:xfrm>
      </p:grpSpPr>
      <p:sp>
        <p:nvSpPr>
          <p:cNvPr id="14" name="Platshållare för bild 7"/>
          <p:cNvSpPr>
            <a:spLocks noGrp="1"/>
          </p:cNvSpPr>
          <p:nvPr>
            <p:ph type="pic" sz="quarter" idx="13" hasCustomPrompt="1"/>
          </p:nvPr>
        </p:nvSpPr>
        <p:spPr>
          <a:xfrm>
            <a:off x="0" y="0"/>
            <a:ext cx="12192000" cy="6858000"/>
          </a:xfrm>
        </p:spPr>
        <p:txBody>
          <a:bodyPr tIns="144000"/>
          <a:lstStyle>
            <a:lvl1pPr marL="0" indent="0" algn="ctr">
              <a:buFontTx/>
              <a:buNone/>
              <a:defRPr/>
            </a:lvl1pPr>
          </a:lstStyle>
          <a:p>
            <a:r>
              <a:rPr lang="sv-SE" dirty="0"/>
              <a:t>Dra bilden till platshållaren eller klicka på ikonen nedan för att lägga till ny bakgrund </a:t>
            </a:r>
          </a:p>
        </p:txBody>
      </p:sp>
      <p:sp>
        <p:nvSpPr>
          <p:cNvPr id="2" name="Rubrik 1"/>
          <p:cNvSpPr>
            <a:spLocks noGrp="1"/>
          </p:cNvSpPr>
          <p:nvPr>
            <p:ph type="ctrTitle" hasCustomPrompt="1"/>
          </p:nvPr>
        </p:nvSpPr>
        <p:spPr>
          <a:xfrm>
            <a:off x="652530" y="3640348"/>
            <a:ext cx="10886941" cy="1496428"/>
          </a:xfrm>
          <a:solidFill>
            <a:schemeClr val="tx1">
              <a:alpha val="0"/>
            </a:schemeClr>
          </a:solidFill>
        </p:spPr>
        <p:txBody>
          <a:bodyPr anchor="b"/>
          <a:lstStyle>
            <a:lvl1pPr algn="ctr">
              <a:defRPr sz="7200" b="0" i="0" cap="all" baseline="0">
                <a:latin typeface="Meet Me In Brooklyn" panose="02000506000000020004" pitchFamily="2" charset="0"/>
              </a:defRPr>
            </a:lvl1pPr>
          </a:lstStyle>
          <a:p>
            <a:r>
              <a:rPr lang="sv-SE" dirty="0"/>
              <a:t>Lägg till rubrik</a:t>
            </a:r>
            <a:br>
              <a:rPr lang="sv-SE" dirty="0"/>
            </a:br>
            <a:r>
              <a:rPr lang="sv-SE" dirty="0"/>
              <a:t>i rött eller svart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2017-10-17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
        <p:nvSpPr>
          <p:cNvPr id="11" name="Rektangel 10"/>
          <p:cNvSpPr/>
          <p:nvPr/>
        </p:nvSpPr>
        <p:spPr>
          <a:xfrm>
            <a:off x="10376080" y="5666704"/>
            <a:ext cx="1327823" cy="49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14"/>
          <p:cNvSpPr>
            <a:spLocks noGrp="1"/>
          </p:cNvSpPr>
          <p:nvPr>
            <p:ph type="body" sz="quarter" idx="14" hasCustomPrompt="1"/>
          </p:nvPr>
        </p:nvSpPr>
        <p:spPr>
          <a:xfrm>
            <a:off x="0" y="5436000"/>
            <a:ext cx="12192000" cy="838800"/>
          </a:xfrm>
          <a:blipFill>
            <a:blip r:embed="rId2"/>
            <a:stretch>
              <a:fillRect/>
            </a:stretch>
          </a:blipFill>
        </p:spPr>
        <p:txBody>
          <a:bodyPr lIns="0" rIns="0" bIns="0"/>
          <a:lstStyle>
            <a:lvl1pPr marL="0" indent="0">
              <a:buFontTx/>
              <a:buNone/>
              <a:defRPr/>
            </a:lvl1pPr>
          </a:lstStyle>
          <a:p>
            <a:pPr lvl="0"/>
            <a:r>
              <a:rPr lang="sv-SE" dirty="0"/>
              <a:t> </a:t>
            </a:r>
          </a:p>
        </p:txBody>
      </p:sp>
      <p:sp>
        <p:nvSpPr>
          <p:cNvPr id="10" name="Underrubrik 2"/>
          <p:cNvSpPr>
            <a:spLocks noGrp="1"/>
          </p:cNvSpPr>
          <p:nvPr>
            <p:ph type="subTitle" idx="1" hasCustomPrompt="1"/>
          </p:nvPr>
        </p:nvSpPr>
        <p:spPr>
          <a:xfrm>
            <a:off x="648228" y="5706722"/>
            <a:ext cx="5115263" cy="334851"/>
          </a:xfrm>
        </p:spPr>
        <p:txBody>
          <a:bodyPr anchor="b">
            <a:noAutofit/>
          </a:bodyPr>
          <a:lstStyle>
            <a:lvl1pPr marL="0" indent="0" algn="l">
              <a:buFontTx/>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Presentation DD månad ÅÅÅÅ</a:t>
            </a:r>
          </a:p>
        </p:txBody>
      </p:sp>
    </p:spTree>
    <p:extLst>
      <p:ext uri="{BB962C8B-B14F-4D97-AF65-F5344CB8AC3E}">
        <p14:creationId xmlns:p14="http://schemas.microsoft.com/office/powerpoint/2010/main" val="498134810"/>
      </p:ext>
    </p:extLst>
  </p:cSld>
  <p:clrMapOvr>
    <a:masterClrMapping/>
  </p:clrMapOvr>
  <p:extLst mod="1">
    <p:ext uri="{DCECCB84-F9BA-43D5-87BE-67443E8EF086}">
      <p15:sldGuideLst xmlns:p15="http://schemas.microsoft.com/office/powerpoint/2012/main">
        <p15:guide id="1" orient="horz" pos="2160">
          <p15:clr>
            <a:srgbClr val="FBAE40"/>
          </p15:clr>
        </p15:guide>
        <p15:guide id="2" pos="65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vsnittsrubrik eget foto">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0"/>
            <a:ext cx="12192000" cy="6858000"/>
          </a:xfrm>
        </p:spPr>
        <p:txBody>
          <a:bodyPr tIns="144000"/>
          <a:lstStyle>
            <a:lvl1pPr marL="0" indent="0" algn="ctr">
              <a:buFontTx/>
              <a:buNone/>
              <a:defRPr/>
            </a:lvl1pPr>
          </a:lstStyle>
          <a:p>
            <a:r>
              <a:rPr lang="sv-SE" dirty="0"/>
              <a:t>Dra bilden till platshållaren eller klicka på ikonen nedan för att lägga till den i bakgrunden </a:t>
            </a:r>
          </a:p>
        </p:txBody>
      </p:sp>
      <p:sp>
        <p:nvSpPr>
          <p:cNvPr id="2" name="Rubrik 1"/>
          <p:cNvSpPr>
            <a:spLocks noGrp="1"/>
          </p:cNvSpPr>
          <p:nvPr>
            <p:ph type="title" hasCustomPrompt="1"/>
          </p:nvPr>
        </p:nvSpPr>
        <p:spPr>
          <a:xfrm>
            <a:off x="652800" y="3674853"/>
            <a:ext cx="10886400" cy="1502671"/>
          </a:xfrm>
          <a:solidFill>
            <a:schemeClr val="tx1">
              <a:alpha val="0"/>
            </a:schemeClr>
          </a:solidFill>
        </p:spPr>
        <p:txBody>
          <a:bodyPr anchor="b">
            <a:noAutofit/>
          </a:bodyPr>
          <a:lstStyle>
            <a:lvl1pPr algn="ctr">
              <a:defRPr sz="5400" b="0" i="0" cap="all" baseline="0">
                <a:latin typeface="Meet Me In Brooklyn" panose="02000506000000020004" pitchFamily="2" charset="0"/>
              </a:defRPr>
            </a:lvl1pPr>
          </a:lstStyle>
          <a:p>
            <a:r>
              <a:rPr lang="sv-SE" dirty="0"/>
              <a:t>Lägg till avsnittsrubrik </a:t>
            </a:r>
            <a:br>
              <a:rPr lang="sv-SE" dirty="0"/>
            </a:br>
            <a:r>
              <a:rPr lang="sv-SE" dirty="0"/>
              <a:t>i rött, svart eller vitt</a:t>
            </a:r>
          </a:p>
        </p:txBody>
      </p:sp>
      <p:sp>
        <p:nvSpPr>
          <p:cNvPr id="3" name="Platshållare för datum 2"/>
          <p:cNvSpPr>
            <a:spLocks noGrp="1"/>
          </p:cNvSpPr>
          <p:nvPr>
            <p:ph type="dt" sz="half" idx="10"/>
          </p:nvPr>
        </p:nvSpPr>
        <p:spPr/>
        <p:txBody>
          <a:bodyPr/>
          <a:lstStyle/>
          <a:p>
            <a:fld id="{CEFD04FD-0136-41EA-89F0-8F041D7B6798}" type="datetimeFigureOut">
              <a:rPr lang="sv-SE" smtClean="0"/>
              <a:t>2017-10-17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
        <p:nvSpPr>
          <p:cNvPr id="7" name="Platshållare för text 6"/>
          <p:cNvSpPr>
            <a:spLocks noGrp="1"/>
          </p:cNvSpPr>
          <p:nvPr>
            <p:ph type="body" sz="quarter" idx="14" hasCustomPrompt="1"/>
          </p:nvPr>
        </p:nvSpPr>
        <p:spPr>
          <a:xfrm>
            <a:off x="10213200" y="5436000"/>
            <a:ext cx="1980000" cy="838800"/>
          </a:xfrm>
          <a:blipFill>
            <a:blip r:embed="rId2"/>
            <a:stretch>
              <a:fillRect/>
            </a:stretch>
          </a:blipFill>
        </p:spPr>
        <p:txBody>
          <a:bodyPr lIns="0" rIns="0" bIns="0"/>
          <a:lstStyle>
            <a:lvl1pPr marL="0" indent="0">
              <a:buFontTx/>
              <a:buNone/>
              <a:defRPr/>
            </a:lvl1pPr>
            <a:lvl5pPr marL="1913400" indent="0">
              <a:buNone/>
              <a:defRPr/>
            </a:lvl5pPr>
          </a:lstStyle>
          <a:p>
            <a:pPr lvl="0"/>
            <a:r>
              <a:rPr lang="sv-SE" dirty="0"/>
              <a:t> </a:t>
            </a:r>
          </a:p>
        </p:txBody>
      </p:sp>
    </p:spTree>
    <p:extLst>
      <p:ext uri="{BB962C8B-B14F-4D97-AF65-F5344CB8AC3E}">
        <p14:creationId xmlns:p14="http://schemas.microsoft.com/office/powerpoint/2010/main" val="1430714966"/>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Bildobjekt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10796" y="5937249"/>
            <a:ext cx="1981204" cy="838202"/>
          </a:xfrm>
          <a:prstGeom prst="rect">
            <a:avLst/>
          </a:prstGeom>
        </p:spPr>
      </p:pic>
      <p:sp>
        <p:nvSpPr>
          <p:cNvPr id="2" name="Platshållare för rubrik 1"/>
          <p:cNvSpPr>
            <a:spLocks noGrp="1"/>
          </p:cNvSpPr>
          <p:nvPr>
            <p:ph type="title"/>
          </p:nvPr>
        </p:nvSpPr>
        <p:spPr>
          <a:xfrm>
            <a:off x="669600" y="748800"/>
            <a:ext cx="9777600" cy="507600"/>
          </a:xfrm>
          <a:prstGeom prst="rect">
            <a:avLst/>
          </a:prstGeom>
        </p:spPr>
        <p:txBody>
          <a:bodyPr vert="horz" lIns="36000" tIns="45720" rIns="91440" bIns="45720" rtlCol="0" anchor="ctr">
            <a:noAutofit/>
          </a:bodyPr>
          <a:lstStyle/>
          <a:p>
            <a:r>
              <a:rPr lang="sv-SE" dirty="0"/>
              <a:t>Lägg till rubrik</a:t>
            </a:r>
          </a:p>
        </p:txBody>
      </p:sp>
      <p:sp>
        <p:nvSpPr>
          <p:cNvPr id="3" name="Platshållare för text 2"/>
          <p:cNvSpPr>
            <a:spLocks noGrp="1"/>
          </p:cNvSpPr>
          <p:nvPr>
            <p:ph type="body" idx="1"/>
          </p:nvPr>
        </p:nvSpPr>
        <p:spPr>
          <a:xfrm>
            <a:off x="669600" y="1648800"/>
            <a:ext cx="9777600" cy="3801600"/>
          </a:xfrm>
          <a:prstGeom prst="rect">
            <a:avLst/>
          </a:prstGeom>
        </p:spPr>
        <p:txBody>
          <a:bodyPr vert="horz" lIns="36000" tIns="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9600" y="6282871"/>
            <a:ext cx="2743200" cy="365125"/>
          </a:xfrm>
          <a:prstGeom prst="rect">
            <a:avLst/>
          </a:prstGeom>
        </p:spPr>
        <p:txBody>
          <a:bodyPr vert="horz" lIns="91440" tIns="45720" rIns="91440" bIns="45720" rtlCol="0" anchor="ctr"/>
          <a:lstStyle>
            <a:lvl1pPr algn="l">
              <a:defRPr sz="1200">
                <a:solidFill>
                  <a:schemeClr val="tx1"/>
                </a:solidFill>
              </a:defRPr>
            </a:lvl1pPr>
          </a:lstStyle>
          <a:p>
            <a:fld id="{CEFD04FD-0136-41EA-89F0-8F041D7B6798}" type="datetimeFigureOut">
              <a:rPr lang="sv-SE" smtClean="0"/>
              <a:t>2017-10-17</a:t>
            </a:fld>
            <a:endParaRPr lang="sv-SE"/>
          </a:p>
        </p:txBody>
      </p:sp>
      <p:sp>
        <p:nvSpPr>
          <p:cNvPr id="5" name="Platshållare för sidfot 4"/>
          <p:cNvSpPr>
            <a:spLocks noGrp="1"/>
          </p:cNvSpPr>
          <p:nvPr>
            <p:ph type="ftr" sz="quarter" idx="3"/>
          </p:nvPr>
        </p:nvSpPr>
        <p:spPr>
          <a:xfrm>
            <a:off x="3870000" y="6282871"/>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8442000" y="6282871"/>
            <a:ext cx="1733550" cy="365125"/>
          </a:xfrm>
          <a:prstGeom prst="rect">
            <a:avLst/>
          </a:prstGeom>
        </p:spPr>
        <p:txBody>
          <a:bodyPr vert="horz" lIns="91440" tIns="45720" rIns="91440" bIns="45720" rtlCol="0" anchor="ctr"/>
          <a:lstStyle>
            <a:lvl1pPr algn="r">
              <a:defRPr sz="1200">
                <a:solidFill>
                  <a:schemeClr val="tx1"/>
                </a:solidFill>
              </a:defRPr>
            </a:lvl1pPr>
          </a:lstStyle>
          <a:p>
            <a:fld id="{BDAAF25B-20E9-4EB5-8B4F-D2AC0A592DDB}" type="slidenum">
              <a:rPr lang="sv-SE" smtClean="0"/>
              <a:t>‹#›</a:t>
            </a:fld>
            <a:endParaRPr lang="sv-SE"/>
          </a:p>
        </p:txBody>
      </p:sp>
      <p:cxnSp>
        <p:nvCxnSpPr>
          <p:cNvPr id="17" name="Rak koppling 16"/>
          <p:cNvCxnSpPr>
            <a:cxnSpLocks/>
          </p:cNvCxnSpPr>
          <p:nvPr/>
        </p:nvCxnSpPr>
        <p:spPr>
          <a:xfrm>
            <a:off x="506995" y="5866635"/>
            <a:ext cx="1120497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8247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144000" indent="-144000" algn="l" defTabSz="914400" rtl="0" eaLnBrk="1" latinLnBrk="0" hangingPunct="1">
        <a:lnSpc>
          <a:spcPct val="90000"/>
        </a:lnSpc>
        <a:spcBef>
          <a:spcPts val="1000"/>
        </a:spcBef>
        <a:buClr>
          <a:schemeClr val="accent1"/>
        </a:buClr>
        <a:buSzPct val="90000"/>
        <a:buFont typeface="Arial" panose="020B0604020202020204" pitchFamily="34" charset="0"/>
        <a:buChar char="•"/>
        <a:defRPr sz="2000" kern="1200">
          <a:solidFill>
            <a:schemeClr val="tx1"/>
          </a:solidFill>
          <a:latin typeface="+mn-lt"/>
          <a:ea typeface="+mn-ea"/>
          <a:cs typeface="+mn-cs"/>
        </a:defRPr>
      </a:lvl1pPr>
      <a:lvl2pPr marL="504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2pPr>
      <a:lvl3pPr marL="792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3pPr>
      <a:lvl4pPr marL="1080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400" kern="1200">
          <a:solidFill>
            <a:schemeClr val="tx1"/>
          </a:solidFill>
          <a:latin typeface="+mn-lt"/>
          <a:ea typeface="+mn-ea"/>
          <a:cs typeface="+mn-cs"/>
        </a:defRPr>
      </a:lvl4pPr>
      <a:lvl5pPr marL="1368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6516">
          <p15:clr>
            <a:srgbClr val="F26B43"/>
          </p15:clr>
        </p15:guide>
        <p15:guide id="3" orient="horz" pos="3838">
          <p15:clr>
            <a:srgbClr val="F26B43"/>
          </p15:clr>
        </p15:guide>
        <p15:guide id="4" pos="73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52800" y="1058399"/>
            <a:ext cx="10886400" cy="4253829"/>
          </a:xfrm>
        </p:spPr>
        <p:txBody>
          <a:bodyPr/>
          <a:lstStyle/>
          <a:p>
            <a:r>
              <a:rPr lang="sv-SE" sz="6000" dirty="0" smtClean="0"/>
              <a:t/>
            </a:r>
            <a:br>
              <a:rPr lang="sv-SE" sz="6000" dirty="0" smtClean="0"/>
            </a:br>
            <a:r>
              <a:rPr lang="sv-SE" sz="6000" dirty="0" smtClean="0"/>
              <a:t>Svenska röda korset</a:t>
            </a:r>
            <a:r>
              <a:rPr lang="sv-SE" dirty="0" smtClean="0"/>
              <a:t/>
            </a:r>
            <a:br>
              <a:rPr lang="sv-SE" dirty="0" smtClean="0"/>
            </a:br>
            <a:r>
              <a:rPr lang="sv-SE" sz="3500" dirty="0" smtClean="0"/>
              <a:t/>
            </a:r>
            <a:br>
              <a:rPr lang="sv-SE" sz="3500" dirty="0" smtClean="0"/>
            </a:br>
            <a:r>
              <a:rPr lang="sv-SE" sz="3500" dirty="0" smtClean="0">
                <a:solidFill>
                  <a:srgbClr val="C00000"/>
                </a:solidFill>
              </a:rPr>
              <a:t>Verksamhetsplan </a:t>
            </a:r>
            <a:br>
              <a:rPr lang="sv-SE" sz="3500" dirty="0" smtClean="0">
                <a:solidFill>
                  <a:srgbClr val="C00000"/>
                </a:solidFill>
              </a:rPr>
            </a:br>
            <a:r>
              <a:rPr lang="sv-SE" sz="3500" dirty="0" smtClean="0">
                <a:solidFill>
                  <a:srgbClr val="C00000"/>
                </a:solidFill>
              </a:rPr>
              <a:t>och budget 2018</a:t>
            </a:r>
            <a:r>
              <a:rPr lang="sv-SE" sz="2500" dirty="0" smtClean="0"/>
              <a:t/>
            </a:r>
            <a:br>
              <a:rPr lang="sv-SE" sz="2500" dirty="0" smtClean="0"/>
            </a:br>
            <a:endParaRPr lang="sv-SE" sz="2500" dirty="0"/>
          </a:p>
        </p:txBody>
      </p:sp>
    </p:spTree>
    <p:extLst>
      <p:ext uri="{BB962C8B-B14F-4D97-AF65-F5344CB8AC3E}">
        <p14:creationId xmlns:p14="http://schemas.microsoft.com/office/powerpoint/2010/main" val="3189257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hqprint">
            <a:alphaModFix amt="45000"/>
            <a:extLst>
              <a:ext uri="{28A0092B-C50C-407E-A947-70E740481C1C}">
                <a14:useLocalDpi xmlns:a14="http://schemas.microsoft.com/office/drawing/2010/main" val="0"/>
              </a:ext>
            </a:extLst>
          </a:blip>
          <a:stretch>
            <a:fillRect/>
          </a:stretch>
        </p:blipFill>
        <p:spPr>
          <a:xfrm>
            <a:off x="9638702" y="219249"/>
            <a:ext cx="2336622" cy="1295900"/>
          </a:xfrm>
          <a:prstGeom prst="rect">
            <a:avLst/>
          </a:prstGeom>
          <a:effectLst>
            <a:outerShdw sx="1000" sy="1000" algn="ctr" rotWithShape="0">
              <a:srgbClr val="000000"/>
            </a:outerShdw>
          </a:effectLst>
        </p:spPr>
      </p:pic>
      <p:graphicFrame>
        <p:nvGraphicFramePr>
          <p:cNvPr id="5" name="Tabell 1"/>
          <p:cNvGraphicFramePr>
            <a:graphicFrameLocks noGrp="1"/>
          </p:cNvGraphicFramePr>
          <p:nvPr>
            <p:extLst>
              <p:ext uri="{D42A27DB-BD31-4B8C-83A1-F6EECF244321}">
                <p14:modId xmlns:p14="http://schemas.microsoft.com/office/powerpoint/2010/main" val="456320091"/>
              </p:ext>
            </p:extLst>
          </p:nvPr>
        </p:nvGraphicFramePr>
        <p:xfrm>
          <a:off x="827313" y="3187341"/>
          <a:ext cx="10909323" cy="2484120"/>
        </p:xfrm>
        <a:graphic>
          <a:graphicData uri="http://schemas.openxmlformats.org/drawingml/2006/table">
            <a:tbl>
              <a:tblPr firstRow="1" bandRow="1">
                <a:tableStyleId>{5C22544A-7EE6-4342-B048-85BDC9FD1C3A}</a:tableStyleId>
              </a:tblPr>
              <a:tblGrid>
                <a:gridCol w="3506512">
                  <a:extLst>
                    <a:ext uri="{9D8B030D-6E8A-4147-A177-3AD203B41FA5}">
                      <a16:colId xmlns:a16="http://schemas.microsoft.com/office/drawing/2014/main" val="20000"/>
                    </a:ext>
                  </a:extLst>
                </a:gridCol>
                <a:gridCol w="3551539">
                  <a:extLst>
                    <a:ext uri="{9D8B030D-6E8A-4147-A177-3AD203B41FA5}">
                      <a16:colId xmlns:a16="http://schemas.microsoft.com/office/drawing/2014/main" val="20001"/>
                    </a:ext>
                  </a:extLst>
                </a:gridCol>
                <a:gridCol w="1922224">
                  <a:extLst>
                    <a:ext uri="{9D8B030D-6E8A-4147-A177-3AD203B41FA5}">
                      <a16:colId xmlns:a16="http://schemas.microsoft.com/office/drawing/2014/main" val="1673826040"/>
                    </a:ext>
                  </a:extLst>
                </a:gridCol>
                <a:gridCol w="1929048">
                  <a:extLst>
                    <a:ext uri="{9D8B030D-6E8A-4147-A177-3AD203B41FA5}">
                      <a16:colId xmlns:a16="http://schemas.microsoft.com/office/drawing/2014/main" val="1111276150"/>
                    </a:ext>
                  </a:extLst>
                </a:gridCol>
              </a:tblGrid>
              <a:tr h="216345">
                <a:tc>
                  <a:txBody>
                    <a:bodyPr/>
                    <a:lstStyle/>
                    <a:p>
                      <a:r>
                        <a:rPr lang="sv-SE" sz="1100" dirty="0" smtClean="0">
                          <a:latin typeface="+mn-lt"/>
                        </a:rPr>
                        <a:t>Delmål /</a:t>
                      </a:r>
                      <a:r>
                        <a:rPr lang="sv-SE" sz="1100" dirty="0" smtClean="0">
                          <a:effectLst/>
                        </a:rPr>
                        <a:t>Förväntade resultat</a:t>
                      </a:r>
                      <a:endParaRPr lang="sv-SE" sz="11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dirty="0" smtClean="0">
                          <a:latin typeface="+mn-lt"/>
                        </a:rPr>
                        <a:t>Indikator</a:t>
                      </a:r>
                      <a:endParaRPr lang="sv-SE" sz="11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dirty="0" err="1" smtClean="0">
                          <a:latin typeface="+mn-lt"/>
                        </a:rPr>
                        <a:t>Baseline</a:t>
                      </a:r>
                      <a:endParaRPr lang="sv-SE" sz="11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dirty="0" smtClean="0">
                          <a:latin typeface="+mn-lt"/>
                        </a:rPr>
                        <a:t>Indikatormål 2018</a:t>
                      </a:r>
                      <a:endParaRPr lang="sv-SE" sz="11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extLst>
                  <a:ext uri="{0D108BD9-81ED-4DB2-BD59-A6C34878D82A}">
                    <a16:rowId xmlns:a16="http://schemas.microsoft.com/office/drawing/2014/main" val="10000"/>
                  </a:ext>
                </a:extLst>
              </a:tr>
              <a:tr h="1942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Ökat antal frivilliga.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Antal frivilliga.</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32 000 (2015)</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1695940"/>
                  </a:ext>
                </a:extLst>
              </a:tr>
              <a:tr h="31180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Ökad ledarskapskompetens hos frivilliga och anställda.</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Antal personer i kretsar som genomgått ledarskapsutbildning under året.</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300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600</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180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Ökat förtroende från allmänheten. </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Andel av allmänheten som svarar på fråga: Hur skulle du bedöma organisationens övergripande rykte/anseende?</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35% (aug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37%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180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Ökad innovation och digitalisering.</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Andel av allmänhet som uppfattar Svenska Röda Korset som modern organisation.</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12% (aug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15%</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9024929"/>
                  </a:ext>
                </a:extLst>
              </a:tr>
              <a:tr h="31180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smtClean="0">
                          <a:solidFill>
                            <a:srgbClr val="404040"/>
                          </a:solidFill>
                          <a:latin typeface="+mn-lt"/>
                          <a:ea typeface="+mn-ea"/>
                          <a:cs typeface="Arial" panose="020B0604020202020204" pitchFamily="34" charset="0"/>
                        </a:rPr>
                        <a:t>Visa resultat/synlighet/transparens.</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Andel av allmänhet som anser att vi är tydliga med vart medlen går.</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18% (aug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21%</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2093821"/>
                  </a:ext>
                </a:extLst>
              </a:tr>
              <a:tr h="31180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Öka delegatförsörjningen till rörelsen.</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Antalet uppdrag och delegatmånader.</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42 uppdrag/181månader (2016)</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70 uppdrag/280 månader</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2504686"/>
                  </a:ext>
                </a:extLst>
              </a:tr>
            </a:tbl>
          </a:graphicData>
        </a:graphic>
      </p:graphicFrame>
      <p:sp>
        <p:nvSpPr>
          <p:cNvPr id="6"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Verksamhetsplan 2018.</a:t>
            </a:r>
            <a:r>
              <a:rPr lang="sv-SE" sz="3200" dirty="0" smtClean="0">
                <a:solidFill>
                  <a:srgbClr val="E20025"/>
                </a:solidFill>
              </a:rPr>
              <a:t> </a:t>
            </a:r>
            <a:r>
              <a:rPr lang="sv-SE" sz="1800" dirty="0" smtClean="0">
                <a:solidFill>
                  <a:srgbClr val="E20025"/>
                </a:solidFill>
              </a:rPr>
              <a:t>Mål 4: Stärkt rörelse och ökad effektivitet</a:t>
            </a:r>
            <a:endParaRPr lang="sv-SE" sz="1800" dirty="0">
              <a:solidFill>
                <a:srgbClr val="E20025"/>
              </a:solidFill>
            </a:endParaRPr>
          </a:p>
        </p:txBody>
      </p:sp>
      <p:sp>
        <p:nvSpPr>
          <p:cNvPr id="3" name="textruta 2"/>
          <p:cNvSpPr txBox="1"/>
          <p:nvPr/>
        </p:nvSpPr>
        <p:spPr>
          <a:xfrm>
            <a:off x="6547187" y="1694258"/>
            <a:ext cx="4970418" cy="1169551"/>
          </a:xfrm>
          <a:prstGeom prst="rect">
            <a:avLst/>
          </a:prstGeom>
          <a:noFill/>
        </p:spPr>
        <p:txBody>
          <a:bodyPr wrap="square" rtlCol="0">
            <a:spAutoFit/>
          </a:bodyPr>
          <a:lstStyle/>
          <a:p>
            <a:pPr fontAlgn="ctr"/>
            <a:r>
              <a:rPr lang="sv-SE" sz="1000" b="1" dirty="0" smtClean="0">
                <a:solidFill>
                  <a:schemeClr val="accent1"/>
                </a:solidFill>
                <a:cs typeface="Arial" panose="020B0604020202020204" pitchFamily="34" charset="0"/>
              </a:rPr>
              <a:t>INTERNATIONELLT</a:t>
            </a:r>
          </a:p>
          <a:p>
            <a:pPr fontAlgn="ctr">
              <a:spcAft>
                <a:spcPts val="600"/>
              </a:spcAft>
            </a:pPr>
            <a:r>
              <a:rPr lang="sv-SE" sz="1000" dirty="0" smtClean="0">
                <a:solidFill>
                  <a:schemeClr val="tx2">
                    <a:lumMod val="75000"/>
                    <a:lumOff val="25000"/>
                  </a:schemeClr>
                </a:solidFill>
                <a:cs typeface="Arial" panose="020B0604020202020204" pitchFamily="34" charset="0"/>
              </a:rPr>
              <a:t>Ett </a:t>
            </a:r>
            <a:r>
              <a:rPr lang="sv-SE" sz="1000" dirty="0">
                <a:solidFill>
                  <a:schemeClr val="tx2">
                    <a:lumMod val="75000"/>
                    <a:lumOff val="25000"/>
                  </a:schemeClr>
                </a:solidFill>
                <a:cs typeface="Arial" panose="020B0604020202020204" pitchFamily="34" charset="0"/>
              </a:rPr>
              <a:t>strategiskt mål är att vara mer närvarande i rörelsens arbete internationellt t.ex. genom att sända ut fler delegater, finnas med egen personal i fält och engagera oss i rekryteringen till ledande poster inom rörelsen. Planen är att utöka antalet uppdrag och delegatmånader genom en ökning av ICRC delegater, ökning av Hälsa och WASH-delegater till katastrofinsatser och ökning av Svenska Röda Korset personal på strategiska positioner i rörelsen</a:t>
            </a:r>
            <a:r>
              <a:rPr lang="sv-SE" sz="1000" dirty="0" smtClean="0">
                <a:solidFill>
                  <a:schemeClr val="tx2">
                    <a:lumMod val="75000"/>
                    <a:lumOff val="25000"/>
                  </a:schemeClr>
                </a:solidFill>
                <a:cs typeface="Arial" panose="020B0604020202020204" pitchFamily="34" charset="0"/>
              </a:rPr>
              <a:t>.</a:t>
            </a:r>
            <a:endParaRPr lang="sv-SE" sz="1000" dirty="0">
              <a:solidFill>
                <a:schemeClr val="tx2">
                  <a:lumMod val="75000"/>
                  <a:lumOff val="25000"/>
                </a:schemeClr>
              </a:solidFill>
              <a:cs typeface="Arial" panose="020B0604020202020204" pitchFamily="34" charset="0"/>
            </a:endParaRPr>
          </a:p>
        </p:txBody>
      </p:sp>
      <p:sp>
        <p:nvSpPr>
          <p:cNvPr id="7" name="textruta 6"/>
          <p:cNvSpPr txBox="1"/>
          <p:nvPr/>
        </p:nvSpPr>
        <p:spPr>
          <a:xfrm>
            <a:off x="724988" y="903222"/>
            <a:ext cx="10334898" cy="830997"/>
          </a:xfrm>
          <a:prstGeom prst="rect">
            <a:avLst/>
          </a:prstGeom>
          <a:noFill/>
        </p:spPr>
        <p:txBody>
          <a:bodyPr wrap="square" rtlCol="0">
            <a:spAutoFit/>
          </a:bodyPr>
          <a:lstStyle/>
          <a:p>
            <a:r>
              <a:rPr lang="sv-SE" sz="1200" dirty="0">
                <a:solidFill>
                  <a:schemeClr val="tx2">
                    <a:lumMod val="75000"/>
                    <a:lumOff val="25000"/>
                  </a:schemeClr>
                </a:solidFill>
                <a:cs typeface="Arial" panose="020B0604020202020204" pitchFamily="34" charset="0"/>
              </a:rPr>
              <a:t>Fokus är att säkerställa resurseffektiva processer med tydliga riktlinjer och verktyg, som stöttar verksamheten i vardag och kris. Det innebär att vi lägger grunden för att de kommande åren kunna utvecklas hållbart (ekonomiskt, socialt och ekologiskt). Vi utvecklar metoder och systemstöd  för att  få en bättre överblick över hela Svenska Röda Korsets ekonomi och verksamhetsresultat (tjänstemannaledd såväl som frivilligledd) så att vi kan bli bättre på att berätta om våra resultat för frivilliga, givare och allmänheten. </a:t>
            </a:r>
          </a:p>
        </p:txBody>
      </p:sp>
      <p:sp>
        <p:nvSpPr>
          <p:cNvPr id="8" name="textruta 7"/>
          <p:cNvSpPr txBox="1"/>
          <p:nvPr/>
        </p:nvSpPr>
        <p:spPr>
          <a:xfrm>
            <a:off x="724988" y="1675431"/>
            <a:ext cx="5695404" cy="1477328"/>
          </a:xfrm>
          <a:prstGeom prst="rect">
            <a:avLst/>
          </a:prstGeom>
          <a:noFill/>
        </p:spPr>
        <p:txBody>
          <a:bodyPr wrap="square" rtlCol="0">
            <a:spAutoFit/>
          </a:bodyPr>
          <a:lstStyle/>
          <a:p>
            <a:pPr fontAlgn="ctr"/>
            <a:r>
              <a:rPr lang="sv-SE" sz="1000" b="1" dirty="0" smtClean="0">
                <a:solidFill>
                  <a:schemeClr val="accent1"/>
                </a:solidFill>
                <a:cs typeface="Arial" panose="020B0604020202020204" pitchFamily="34" charset="0"/>
              </a:rPr>
              <a:t>NATIONELLT</a:t>
            </a:r>
          </a:p>
          <a:p>
            <a:pPr fontAlgn="ctr">
              <a:spcAft>
                <a:spcPts val="600"/>
              </a:spcAft>
            </a:pPr>
            <a:r>
              <a:rPr lang="sv-SE" sz="1000" dirty="0">
                <a:solidFill>
                  <a:schemeClr val="tx2">
                    <a:lumMod val="75000"/>
                    <a:lumOff val="25000"/>
                  </a:schemeClr>
                </a:solidFill>
                <a:cs typeface="Arial" panose="020B0604020202020204" pitchFamily="34" charset="0"/>
              </a:rPr>
              <a:t>För att lyckas nationellt  behöver vi engagera fler i våra verksamheter. Vi behöver aktivt rekrytera på flera sätt och på nya platser för att få in fler yngre och för att Röda Korset ska spegla Sveriges befolkning. I linje med frivilligstrategin fortsätter arbetet med att göra det lätt att vara frivillig vad gäller såväl rekrytering och att bli samt att vara frivillig, t.ex. genom bred implementering av verktyget Frivillig. Vi satsar också på att stötta våra ledare i deras ledarutveckling genom utbildning, stöd och nätverk på alla områden. Genomgående gäller att ett starkare Svenskt Röda Kors bygger på våra kretsar varför effektivisering, prioritering och förstärkning av stödet till kretsar i kommunerna ligger som en bas i det som planeras</a:t>
            </a:r>
            <a:r>
              <a:rPr lang="sv-SE" sz="1000" dirty="0" smtClean="0">
                <a:solidFill>
                  <a:schemeClr val="tx2">
                    <a:lumMod val="75000"/>
                    <a:lumOff val="25000"/>
                  </a:schemeClr>
                </a:solidFill>
                <a:cs typeface="Arial" panose="020B0604020202020204" pitchFamily="34" charset="0"/>
              </a:rPr>
              <a:t>.</a:t>
            </a:r>
            <a:endParaRPr lang="sv-SE" sz="1000" dirty="0">
              <a:solidFill>
                <a:schemeClr val="tx2">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1254830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rotWithShape="1">
          <a:blip r:embed="rId2" cstate="print">
            <a:alphaModFix amt="63000"/>
            <a:extLst>
              <a:ext uri="{28A0092B-C50C-407E-A947-70E740481C1C}">
                <a14:useLocalDpi xmlns:a14="http://schemas.microsoft.com/office/drawing/2010/main" val="0"/>
              </a:ext>
            </a:extLst>
          </a:blip>
          <a:srcRect l="90462" t="57772" r="1067" b="27032"/>
          <a:stretch/>
        </p:blipFill>
        <p:spPr>
          <a:xfrm>
            <a:off x="10004698" y="139337"/>
            <a:ext cx="1801997" cy="2063535"/>
          </a:xfrm>
          <a:prstGeom prst="rect">
            <a:avLst/>
          </a:prstGeom>
          <a:effectLst>
            <a:outerShdw sx="1000" sy="1000" algn="ctr" rotWithShape="0">
              <a:srgbClr val="000000"/>
            </a:outerShdw>
          </a:effectLst>
        </p:spPr>
      </p:pic>
      <p:graphicFrame>
        <p:nvGraphicFramePr>
          <p:cNvPr id="5" name="Tabell 4"/>
          <p:cNvGraphicFramePr>
            <a:graphicFrameLocks noGrp="1"/>
          </p:cNvGraphicFramePr>
          <p:nvPr>
            <p:extLst>
              <p:ext uri="{D42A27DB-BD31-4B8C-83A1-F6EECF244321}">
                <p14:modId xmlns:p14="http://schemas.microsoft.com/office/powerpoint/2010/main" val="198680381"/>
              </p:ext>
            </p:extLst>
          </p:nvPr>
        </p:nvGraphicFramePr>
        <p:xfrm>
          <a:off x="540000" y="3511064"/>
          <a:ext cx="11196637" cy="2191843"/>
        </p:xfrm>
        <a:graphic>
          <a:graphicData uri="http://schemas.openxmlformats.org/drawingml/2006/table">
            <a:tbl>
              <a:tblPr firstRow="1" bandRow="1">
                <a:tableStyleId>{5C22544A-7EE6-4342-B048-85BDC9FD1C3A}</a:tableStyleId>
              </a:tblPr>
              <a:tblGrid>
                <a:gridCol w="3598862">
                  <a:extLst>
                    <a:ext uri="{9D8B030D-6E8A-4147-A177-3AD203B41FA5}">
                      <a16:colId xmlns:a16="http://schemas.microsoft.com/office/drawing/2014/main" val="20000"/>
                    </a:ext>
                  </a:extLst>
                </a:gridCol>
                <a:gridCol w="3645074">
                  <a:extLst>
                    <a:ext uri="{9D8B030D-6E8A-4147-A177-3AD203B41FA5}">
                      <a16:colId xmlns:a16="http://schemas.microsoft.com/office/drawing/2014/main" val="20001"/>
                    </a:ext>
                  </a:extLst>
                </a:gridCol>
                <a:gridCol w="1964372">
                  <a:extLst>
                    <a:ext uri="{9D8B030D-6E8A-4147-A177-3AD203B41FA5}">
                      <a16:colId xmlns:a16="http://schemas.microsoft.com/office/drawing/2014/main" val="1673826040"/>
                    </a:ext>
                  </a:extLst>
                </a:gridCol>
                <a:gridCol w="1988329">
                  <a:extLst>
                    <a:ext uri="{9D8B030D-6E8A-4147-A177-3AD203B41FA5}">
                      <a16:colId xmlns:a16="http://schemas.microsoft.com/office/drawing/2014/main" val="1111276150"/>
                    </a:ext>
                  </a:extLst>
                </a:gridCol>
              </a:tblGrid>
              <a:tr h="260569">
                <a:tc>
                  <a:txBody>
                    <a:bodyPr/>
                    <a:lstStyle/>
                    <a:p>
                      <a:pPr marL="0" algn="l" defTabSz="914400" rtl="0" eaLnBrk="1" fontAlgn="ctr" latinLnBrk="0" hangingPunct="1"/>
                      <a:r>
                        <a:rPr lang="sv-SE" sz="1100" dirty="0" smtClean="0">
                          <a:latin typeface="+mn-lt"/>
                        </a:rPr>
                        <a:t>Delmål /</a:t>
                      </a:r>
                      <a:r>
                        <a:rPr lang="sv-SE" sz="1100" dirty="0" smtClean="0">
                          <a:effectLst/>
                        </a:rPr>
                        <a:t>Förväntade resultat</a:t>
                      </a:r>
                      <a:endParaRPr lang="sv-SE" sz="1100" b="1" kern="1200" dirty="0">
                        <a:solidFill>
                          <a:schemeClr val="lt1"/>
                        </a:solidFill>
                        <a:latin typeface="+mn-lt"/>
                        <a:ea typeface="+mn-ea"/>
                        <a:cs typeface="+mn-cs"/>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pPr marL="0" algn="l" defTabSz="914400" rtl="0" eaLnBrk="1" fontAlgn="ctr" latinLnBrk="0" hangingPunct="1"/>
                      <a:r>
                        <a:rPr lang="sv-SE" sz="1100" b="1" kern="1200" dirty="0" smtClean="0">
                          <a:solidFill>
                            <a:schemeClr val="lt1"/>
                          </a:solidFill>
                          <a:latin typeface="+mn-lt"/>
                          <a:ea typeface="+mn-ea"/>
                          <a:cs typeface="+mn-cs"/>
                        </a:rPr>
                        <a:t>Indikator</a:t>
                      </a:r>
                      <a:endParaRPr lang="sv-SE" sz="1100" b="1" kern="1200" dirty="0">
                        <a:solidFill>
                          <a:schemeClr val="lt1"/>
                        </a:solidFill>
                        <a:latin typeface="+mn-lt"/>
                        <a:ea typeface="+mn-ea"/>
                        <a:cs typeface="+mn-cs"/>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pPr marL="0" algn="l" defTabSz="914400" rtl="0" eaLnBrk="1" fontAlgn="ctr" latinLnBrk="0" hangingPunct="1"/>
                      <a:r>
                        <a:rPr lang="sv-SE" sz="1100" b="1" kern="1200" dirty="0" err="1" smtClean="0">
                          <a:solidFill>
                            <a:schemeClr val="lt1"/>
                          </a:solidFill>
                          <a:latin typeface="+mn-lt"/>
                          <a:ea typeface="+mn-ea"/>
                          <a:cs typeface="+mn-cs"/>
                        </a:rPr>
                        <a:t>Baseline</a:t>
                      </a:r>
                      <a:endParaRPr lang="sv-SE" sz="1100" b="1" kern="1200" dirty="0">
                        <a:solidFill>
                          <a:schemeClr val="lt1"/>
                        </a:solidFill>
                        <a:latin typeface="+mn-lt"/>
                        <a:ea typeface="+mn-ea"/>
                        <a:cs typeface="+mn-cs"/>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pPr marL="0" algn="l" defTabSz="914400" rtl="0" eaLnBrk="1" fontAlgn="ctr" latinLnBrk="0" hangingPunct="1"/>
                      <a:r>
                        <a:rPr lang="sv-SE" sz="1100" b="1" kern="1200" dirty="0" smtClean="0">
                          <a:solidFill>
                            <a:schemeClr val="lt1"/>
                          </a:solidFill>
                          <a:latin typeface="+mn-lt"/>
                          <a:ea typeface="+mn-ea"/>
                          <a:cs typeface="+mn-cs"/>
                        </a:rPr>
                        <a:t>Indikatormål</a:t>
                      </a:r>
                      <a:r>
                        <a:rPr lang="sv-SE" sz="1100" b="1" kern="1200" baseline="0" dirty="0" smtClean="0">
                          <a:solidFill>
                            <a:schemeClr val="lt1"/>
                          </a:solidFill>
                          <a:latin typeface="+mn-lt"/>
                          <a:ea typeface="+mn-ea"/>
                          <a:cs typeface="+mn-cs"/>
                        </a:rPr>
                        <a:t> 2018</a:t>
                      </a:r>
                      <a:endParaRPr lang="sv-SE" sz="1100" b="1" kern="1200" dirty="0">
                        <a:solidFill>
                          <a:schemeClr val="lt1"/>
                        </a:solidFill>
                        <a:latin typeface="+mn-lt"/>
                        <a:ea typeface="+mn-ea"/>
                        <a:cs typeface="+mn-cs"/>
                      </a:endParaRPr>
                    </a:p>
                  </a:txBody>
                  <a:tcPr>
                    <a:lnB w="12700" cap="flat" cmpd="sng" algn="ctr">
                      <a:solidFill>
                        <a:schemeClr val="bg1">
                          <a:lumMod val="75000"/>
                        </a:schemeClr>
                      </a:solidFill>
                      <a:prstDash val="solid"/>
                      <a:round/>
                      <a:headEnd type="none" w="med" len="med"/>
                      <a:tailEnd type="none" w="med" len="med"/>
                    </a:lnB>
                    <a:solidFill>
                      <a:srgbClr val="EE7884"/>
                    </a:solidFill>
                  </a:tcPr>
                </a:tc>
                <a:extLst>
                  <a:ext uri="{0D108BD9-81ED-4DB2-BD59-A6C34878D82A}">
                    <a16:rowId xmlns:a16="http://schemas.microsoft.com/office/drawing/2014/main" val="10000"/>
                  </a:ext>
                </a:extLst>
              </a:tr>
              <a:tr h="245241">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Stabil intäktstillväxt </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Insamlade medel</a:t>
                      </a:r>
                      <a:r>
                        <a:rPr lang="sv-SE" sz="1000" kern="1200" baseline="0" dirty="0" smtClean="0">
                          <a:solidFill>
                            <a:srgbClr val="404040"/>
                          </a:solidFill>
                          <a:latin typeface="+mn-lt"/>
                          <a:ea typeface="+mn-ea"/>
                          <a:cs typeface="Arial" panose="020B0604020202020204" pitchFamily="34" charset="0"/>
                        </a:rPr>
                        <a:t>  i MSEK</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smtClean="0">
                          <a:solidFill>
                            <a:srgbClr val="404040"/>
                          </a:solidFill>
                          <a:latin typeface="+mn-lt"/>
                          <a:ea typeface="+mn-ea"/>
                          <a:cs typeface="Arial" panose="020B0604020202020204" pitchFamily="34" charset="0"/>
                        </a:rPr>
                        <a:t>319 MSEK (2016)</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444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1695940"/>
                  </a:ext>
                </a:extLst>
              </a:tr>
              <a:tr h="245241">
                <a:tc>
                  <a:txBody>
                    <a:bodyPr/>
                    <a:lstStyle/>
                    <a:p>
                      <a:pPr marL="0" algn="l" defTabSz="914400" rtl="0" eaLnBrk="1" fontAlgn="ctr" latinLnBrk="0" hangingPunct="1"/>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Externa bidrag (INT) i MSEK</a:t>
                      </a:r>
                      <a:endParaRPr lang="sv-SE" sz="1000" kern="1200" baseline="0" dirty="0" smtClean="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smtClean="0">
                          <a:solidFill>
                            <a:srgbClr val="404040"/>
                          </a:solidFill>
                          <a:latin typeface="+mn-lt"/>
                          <a:ea typeface="+mn-ea"/>
                          <a:cs typeface="Arial" panose="020B0604020202020204" pitchFamily="34" charset="0"/>
                        </a:rPr>
                        <a:t>215 MSEK (2015)</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244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23558342"/>
                  </a:ext>
                </a:extLst>
              </a:tr>
              <a:tr h="245241">
                <a:tc>
                  <a:txBody>
                    <a:bodyPr/>
                    <a:lstStyle/>
                    <a:p>
                      <a:pPr marL="0" algn="l" defTabSz="914400" rtl="0" eaLnBrk="1" fontAlgn="ctr" latinLnBrk="0" hangingPunct="1"/>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baseline="0" dirty="0" smtClean="0">
                          <a:solidFill>
                            <a:srgbClr val="404040"/>
                          </a:solidFill>
                          <a:latin typeface="+mn-lt"/>
                          <a:ea typeface="+mn-ea"/>
                          <a:cs typeface="Arial" panose="020B0604020202020204" pitchFamily="34" charset="0"/>
                        </a:rPr>
                        <a:t>Externa bidrag (NAT) i MSEK</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50 MSEK (2015)</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77 MSEK</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41174203"/>
                  </a:ext>
                </a:extLst>
              </a:tr>
              <a:tr h="398517">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Ökad</a:t>
                      </a:r>
                      <a:r>
                        <a:rPr lang="sv-SE" sz="1000" kern="1200" baseline="0" dirty="0" smtClean="0">
                          <a:solidFill>
                            <a:srgbClr val="404040"/>
                          </a:solidFill>
                          <a:latin typeface="+mn-lt"/>
                          <a:ea typeface="+mn-ea"/>
                          <a:cs typeface="Arial" panose="020B0604020202020204" pitchFamily="34" charset="0"/>
                        </a:rPr>
                        <a:t> f</a:t>
                      </a:r>
                      <a:r>
                        <a:rPr lang="sv-SE" sz="1000" kern="1200" dirty="0" smtClean="0">
                          <a:solidFill>
                            <a:srgbClr val="404040"/>
                          </a:solidFill>
                          <a:latin typeface="+mn-lt"/>
                          <a:ea typeface="+mn-ea"/>
                          <a:cs typeface="Arial" panose="020B0604020202020204" pitchFamily="34" charset="0"/>
                        </a:rPr>
                        <a:t>inansiell flexibilitet</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Andel fria eller fördelningsbara intäkter relativt ändamålsbundna</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smtClean="0">
                          <a:solidFill>
                            <a:srgbClr val="404040"/>
                          </a:solidFill>
                          <a:latin typeface="+mn-lt"/>
                          <a:ea typeface="+mn-ea"/>
                          <a:cs typeface="Arial" panose="020B0604020202020204" pitchFamily="34" charset="0"/>
                        </a:rPr>
                        <a:t>36 % (prognos Q2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38 %</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8343345"/>
                  </a:ext>
                </a:extLst>
              </a:tr>
              <a:tr h="398517">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Ökad preferens för Röda Korset </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Andel av allmänheteten som i första hand väljer </a:t>
                      </a:r>
                      <a:br>
                        <a:rPr lang="sv-SE" sz="1000" kern="1200" dirty="0" smtClean="0">
                          <a:solidFill>
                            <a:srgbClr val="404040"/>
                          </a:solidFill>
                          <a:latin typeface="+mn-lt"/>
                          <a:ea typeface="+mn-ea"/>
                          <a:cs typeface="Arial" panose="020B0604020202020204" pitchFamily="34" charset="0"/>
                        </a:rPr>
                      </a:br>
                      <a:r>
                        <a:rPr lang="sv-SE" sz="1000" kern="1200" dirty="0" smtClean="0">
                          <a:solidFill>
                            <a:srgbClr val="404040"/>
                          </a:solidFill>
                          <a:latin typeface="+mn-lt"/>
                          <a:ea typeface="+mn-ea"/>
                          <a:cs typeface="Arial" panose="020B0604020202020204" pitchFamily="34" charset="0"/>
                        </a:rPr>
                        <a:t>Svenska Röda Korset när de ska ge en gåva.(</a:t>
                      </a:r>
                      <a:r>
                        <a:rPr lang="sv-SE" sz="1000" kern="1200" dirty="0" err="1" smtClean="0">
                          <a:solidFill>
                            <a:srgbClr val="404040"/>
                          </a:solidFill>
                          <a:latin typeface="+mn-lt"/>
                          <a:ea typeface="+mn-ea"/>
                          <a:cs typeface="Arial" panose="020B0604020202020204" pitchFamily="34" charset="0"/>
                        </a:rPr>
                        <a:t>Top</a:t>
                      </a:r>
                      <a:r>
                        <a:rPr lang="sv-SE" sz="1000" kern="1200" dirty="0" smtClean="0">
                          <a:solidFill>
                            <a:srgbClr val="404040"/>
                          </a:solidFill>
                          <a:latin typeface="+mn-lt"/>
                          <a:ea typeface="+mn-ea"/>
                          <a:cs typeface="Arial" panose="020B0604020202020204" pitchFamily="34" charset="0"/>
                        </a:rPr>
                        <a:t> 2)</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smtClean="0">
                          <a:solidFill>
                            <a:srgbClr val="404040"/>
                          </a:solidFill>
                          <a:latin typeface="+mn-lt"/>
                          <a:ea typeface="+mn-ea"/>
                          <a:cs typeface="Arial" panose="020B0604020202020204" pitchFamily="34" charset="0"/>
                        </a:rPr>
                        <a:t>32 % (aug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34 %</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8517">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SIK-tal stabiliserat</a:t>
                      </a:r>
                      <a:r>
                        <a:rPr lang="sv-SE" sz="1000" kern="1200" baseline="0" dirty="0" smtClean="0">
                          <a:solidFill>
                            <a:srgbClr val="404040"/>
                          </a:solidFill>
                          <a:latin typeface="+mn-lt"/>
                          <a:ea typeface="+mn-ea"/>
                          <a:cs typeface="Arial" panose="020B0604020202020204" pitchFamily="34" charset="0"/>
                        </a:rPr>
                        <a:t> på en konkurrensmässig nivå</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Andel av intäkter som går till insamling och administrationskostnader. </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smtClean="0">
                          <a:solidFill>
                            <a:srgbClr val="404040"/>
                          </a:solidFill>
                          <a:latin typeface="+mn-lt"/>
                          <a:ea typeface="+mn-ea"/>
                          <a:cs typeface="Arial" panose="020B0604020202020204" pitchFamily="34" charset="0"/>
                        </a:rPr>
                        <a:t>17 % (utfall 2016), 20%</a:t>
                      </a:r>
                      <a:r>
                        <a:rPr lang="sv-SE" sz="1000" kern="1200" baseline="0" smtClean="0">
                          <a:solidFill>
                            <a:srgbClr val="404040"/>
                          </a:solidFill>
                          <a:latin typeface="+mn-lt"/>
                          <a:ea typeface="+mn-ea"/>
                          <a:cs typeface="Arial" panose="020B0604020202020204" pitchFamily="34" charset="0"/>
                        </a:rPr>
                        <a:t> (prognos Q2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19</a:t>
                      </a:r>
                      <a:r>
                        <a:rPr lang="sv-SE" sz="1000" kern="1200" baseline="0" dirty="0" smtClean="0">
                          <a:solidFill>
                            <a:srgbClr val="404040"/>
                          </a:solidFill>
                          <a:latin typeface="+mn-lt"/>
                          <a:ea typeface="+mn-ea"/>
                          <a:cs typeface="Arial" panose="020B0604020202020204" pitchFamily="34" charset="0"/>
                        </a:rPr>
                        <a:t> </a:t>
                      </a:r>
                      <a:r>
                        <a:rPr lang="sv-SE" sz="1000" kern="1200" dirty="0" smtClean="0">
                          <a:solidFill>
                            <a:srgbClr val="404040"/>
                          </a:solidFill>
                          <a:latin typeface="+mn-lt"/>
                          <a:ea typeface="+mn-ea"/>
                          <a:cs typeface="Arial" panose="020B0604020202020204" pitchFamily="34" charset="0"/>
                        </a:rPr>
                        <a:t>%</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textruta 6"/>
          <p:cNvSpPr txBox="1"/>
          <p:nvPr/>
        </p:nvSpPr>
        <p:spPr>
          <a:xfrm>
            <a:off x="540000" y="1213603"/>
            <a:ext cx="11266695" cy="1938992"/>
          </a:xfrm>
          <a:prstGeom prst="rect">
            <a:avLst/>
          </a:prstGeom>
          <a:noFill/>
        </p:spPr>
        <p:txBody>
          <a:bodyPr wrap="square" numCol="2" spcCol="180000" rtlCol="0">
            <a:spAutoFit/>
          </a:bodyPr>
          <a:lstStyle/>
          <a:p>
            <a:r>
              <a:rPr lang="sv-SE" sz="1000" dirty="0">
                <a:solidFill>
                  <a:schemeClr val="tx2">
                    <a:lumMod val="75000"/>
                    <a:lumOff val="25000"/>
                  </a:schemeClr>
                </a:solidFill>
                <a:cs typeface="Arial" panose="020B0604020202020204" pitchFamily="34" charset="0"/>
              </a:rPr>
              <a:t>Vi ökar våra intäkter från både insamlingsintäkter och externa bidrag och ökar förutsägbarhet och flexibilitet i enlighet med </a:t>
            </a:r>
            <a:r>
              <a:rPr lang="sv-SE" sz="1000" dirty="0" smtClean="0">
                <a:solidFill>
                  <a:schemeClr val="tx2">
                    <a:lumMod val="75000"/>
                    <a:lumOff val="25000"/>
                  </a:schemeClr>
                </a:solidFill>
                <a:cs typeface="Arial" panose="020B0604020202020204" pitchFamily="34" charset="0"/>
              </a:rPr>
              <a:t>finansieringsstrategin</a:t>
            </a:r>
            <a:r>
              <a:rPr lang="sv-SE" sz="1000" dirty="0" smtClean="0">
                <a:solidFill>
                  <a:schemeClr val="tx2">
                    <a:lumMod val="75000"/>
                    <a:lumOff val="25000"/>
                  </a:schemeClr>
                </a:solidFill>
                <a:cs typeface="Arial" panose="020B0604020202020204" pitchFamily="34" charset="0"/>
              </a:rPr>
              <a:t>. Ambitionen </a:t>
            </a:r>
            <a:r>
              <a:rPr lang="sv-SE" sz="1000" dirty="0">
                <a:solidFill>
                  <a:schemeClr val="tx2">
                    <a:lumMod val="75000"/>
                    <a:lumOff val="25000"/>
                  </a:schemeClr>
                </a:solidFill>
                <a:cs typeface="Arial" panose="020B0604020202020204" pitchFamily="34" charset="0"/>
              </a:rPr>
              <a:t>är att de externa bidragen för internationell verksamhet ska ha ökat med 50% från 2015 till </a:t>
            </a:r>
            <a:r>
              <a:rPr lang="sv-SE" sz="1000" dirty="0" smtClean="0">
                <a:solidFill>
                  <a:schemeClr val="tx2">
                    <a:lumMod val="75000"/>
                    <a:lumOff val="25000"/>
                  </a:schemeClr>
                </a:solidFill>
                <a:cs typeface="Arial" panose="020B0604020202020204" pitchFamily="34" charset="0"/>
              </a:rPr>
              <a:t>2019. Under </a:t>
            </a:r>
            <a:r>
              <a:rPr lang="sv-SE" sz="1000" dirty="0">
                <a:solidFill>
                  <a:schemeClr val="tx2">
                    <a:lumMod val="75000"/>
                    <a:lumOff val="25000"/>
                  </a:schemeClr>
                </a:solidFill>
                <a:cs typeface="Arial" panose="020B0604020202020204" pitchFamily="34" charset="0"/>
              </a:rPr>
              <a:t>2018 utgörs ökningarna framförallt på ett antagande om tillgång till finansiering på 30 MSEK från Sidas </a:t>
            </a:r>
            <a:r>
              <a:rPr lang="sv-SE" sz="1000" dirty="0" err="1">
                <a:solidFill>
                  <a:schemeClr val="tx2">
                    <a:lumMod val="75000"/>
                    <a:lumOff val="25000"/>
                  </a:schemeClr>
                </a:solidFill>
                <a:cs typeface="Arial" panose="020B0604020202020204" pitchFamily="34" charset="0"/>
              </a:rPr>
              <a:t>landramar</a:t>
            </a:r>
            <a:r>
              <a:rPr lang="sv-SE" sz="1000" dirty="0">
                <a:solidFill>
                  <a:schemeClr val="tx2">
                    <a:lumMod val="75000"/>
                    <a:lumOff val="25000"/>
                  </a:schemeClr>
                </a:solidFill>
                <a:cs typeface="Arial" panose="020B0604020202020204" pitchFamily="34" charset="0"/>
              </a:rPr>
              <a:t> för katastrofarbete i Syrien och att vi under året även säkrar Sida </a:t>
            </a:r>
            <a:r>
              <a:rPr lang="sv-SE" sz="1000" dirty="0" err="1">
                <a:solidFill>
                  <a:schemeClr val="tx2">
                    <a:lumMod val="75000"/>
                    <a:lumOff val="25000"/>
                  </a:schemeClr>
                </a:solidFill>
                <a:cs typeface="Arial" panose="020B0604020202020204" pitchFamily="34" charset="0"/>
              </a:rPr>
              <a:t>CivSam</a:t>
            </a:r>
            <a:r>
              <a:rPr lang="sv-SE" sz="1000" dirty="0">
                <a:solidFill>
                  <a:schemeClr val="tx2">
                    <a:lumMod val="75000"/>
                    <a:lumOff val="25000"/>
                  </a:schemeClr>
                </a:solidFill>
                <a:cs typeface="Arial" panose="020B0604020202020204" pitchFamily="34" charset="0"/>
              </a:rPr>
              <a:t> finansiering för 2019.</a:t>
            </a:r>
          </a:p>
          <a:p>
            <a:endParaRPr lang="sv-SE" sz="1000" dirty="0">
              <a:solidFill>
                <a:schemeClr val="tx2">
                  <a:lumMod val="75000"/>
                  <a:lumOff val="25000"/>
                </a:schemeClr>
              </a:solidFill>
              <a:cs typeface="Arial" panose="020B0604020202020204" pitchFamily="34" charset="0"/>
            </a:endParaRPr>
          </a:p>
          <a:p>
            <a:r>
              <a:rPr lang="sv-SE" sz="1000" dirty="0">
                <a:solidFill>
                  <a:schemeClr val="tx2">
                    <a:lumMod val="75000"/>
                    <a:lumOff val="25000"/>
                  </a:schemeClr>
                </a:solidFill>
                <a:cs typeface="Arial" panose="020B0604020202020204" pitchFamily="34" charset="0"/>
              </a:rPr>
              <a:t>Nationellt ser vi en fortsatt positiv utveckling av externa bidrag som är i enlighet med de långsiktiga </a:t>
            </a:r>
            <a:r>
              <a:rPr lang="sv-SE" sz="1000" dirty="0" smtClean="0">
                <a:solidFill>
                  <a:schemeClr val="tx2">
                    <a:lumMod val="75000"/>
                    <a:lumOff val="25000"/>
                  </a:schemeClr>
                </a:solidFill>
                <a:cs typeface="Arial" panose="020B0604020202020204" pitchFamily="34" charset="0"/>
              </a:rPr>
              <a:t>finansieringsmålen. Samtidigt </a:t>
            </a:r>
            <a:r>
              <a:rPr lang="sv-SE" sz="1000" dirty="0">
                <a:solidFill>
                  <a:schemeClr val="tx2">
                    <a:lumMod val="75000"/>
                    <a:lumOff val="25000"/>
                  </a:schemeClr>
                </a:solidFill>
                <a:cs typeface="Arial" panose="020B0604020202020204" pitchFamily="34" charset="0"/>
              </a:rPr>
              <a:t>som vi 2018 tappar bidrag från regeringen kompenseras detta genom utökade riktade bidrag från andra civila myndigheter. </a:t>
            </a:r>
          </a:p>
          <a:p>
            <a:endParaRPr lang="sv-SE" sz="1000" dirty="0" smtClean="0">
              <a:solidFill>
                <a:schemeClr val="tx2">
                  <a:lumMod val="75000"/>
                  <a:lumOff val="25000"/>
                </a:schemeClr>
              </a:solidFill>
              <a:cs typeface="Arial" panose="020B0604020202020204" pitchFamily="34" charset="0"/>
            </a:endParaRPr>
          </a:p>
          <a:p>
            <a:endParaRPr lang="sv-SE" sz="1000" dirty="0">
              <a:solidFill>
                <a:schemeClr val="tx2">
                  <a:lumMod val="75000"/>
                  <a:lumOff val="25000"/>
                </a:schemeClr>
              </a:solidFill>
              <a:cs typeface="Arial" panose="020B0604020202020204" pitchFamily="34" charset="0"/>
            </a:endParaRPr>
          </a:p>
          <a:p>
            <a:r>
              <a:rPr lang="sv-SE" sz="1000" dirty="0">
                <a:solidFill>
                  <a:schemeClr val="tx2">
                    <a:lumMod val="75000"/>
                    <a:lumOff val="25000"/>
                  </a:schemeClr>
                </a:solidFill>
                <a:cs typeface="Arial" panose="020B0604020202020204" pitchFamily="34" charset="0"/>
              </a:rPr>
              <a:t>Vi fortsätter satsning på månadsgivande för fria och förutsägbara intäkter, där den enskilt största ökningen fortsatt är genom Direktdialog. Ett stort fokus för året är att utveckla och sjösätta nya metoder och kanaler för att säkra metoder för framtiden. Nya lokala insamlingsmetoder ska utvecklas,  och vi säkrar utrullning av Second Hand Konceptet, samt utvärderar butiker i egen regi. Vi kommer investera i marknadsföring för givande i digitala kanaler och påbörjar utveckling av en riktig engagemangswebb - ETT gemensamt Röda Korset på nätet. Vårt företagserbjudande ska paketeras och säljas in proaktivt, och vi ökar marknadsföring på arv för långsiktiga resultat. Viljan att bidra till Röda Korset behöver öka, det gör vi framför allt genom att stärka vår förmåga att visa upp vilka resultat vi når och vad vi gör för pengarna. Därför är det också viktigt att SIK-talet inte stiger över prognostiserad nivå 2017. </a:t>
            </a:r>
          </a:p>
        </p:txBody>
      </p:sp>
      <p:sp>
        <p:nvSpPr>
          <p:cNvPr id="6"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Verksamhetsplan 2018.</a:t>
            </a:r>
            <a:r>
              <a:rPr lang="sv-SE" sz="3200" dirty="0" smtClean="0">
                <a:solidFill>
                  <a:srgbClr val="E20025"/>
                </a:solidFill>
              </a:rPr>
              <a:t> </a:t>
            </a:r>
            <a:r>
              <a:rPr lang="sv-SE" sz="1800" dirty="0" smtClean="0">
                <a:solidFill>
                  <a:srgbClr val="E20025"/>
                </a:solidFill>
              </a:rPr>
              <a:t>Mål 5: Ökad finansiering</a:t>
            </a:r>
            <a:endParaRPr lang="sv-SE" sz="1800" dirty="0">
              <a:solidFill>
                <a:srgbClr val="E20025"/>
              </a:solidFill>
            </a:endParaRPr>
          </a:p>
        </p:txBody>
      </p:sp>
    </p:spTree>
    <p:extLst>
      <p:ext uri="{BB962C8B-B14F-4D97-AF65-F5344CB8AC3E}">
        <p14:creationId xmlns:p14="http://schemas.microsoft.com/office/powerpoint/2010/main" val="241476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 13"/>
          <p:cNvGrpSpPr/>
          <p:nvPr/>
        </p:nvGrpSpPr>
        <p:grpSpPr>
          <a:xfrm>
            <a:off x="7286432" y="511324"/>
            <a:ext cx="2022739" cy="1388165"/>
            <a:chOff x="10438861" y="-388092"/>
            <a:chExt cx="1559094" cy="1069975"/>
          </a:xfrm>
        </p:grpSpPr>
        <p:pic>
          <p:nvPicPr>
            <p:cNvPr id="8" name="Bildobjekt 3"/>
            <p:cNvPicPr>
              <a:picLocks noChangeAspect="1"/>
            </p:cNvPicPr>
            <p:nvPr/>
          </p:nvPicPr>
          <p:blipFill rotWithShape="1">
            <a:blip r:embed="rId2">
              <a:extLst>
                <a:ext uri="{28A0092B-C50C-407E-A947-70E740481C1C}">
                  <a14:useLocalDpi xmlns:a14="http://schemas.microsoft.com/office/drawing/2010/main"/>
                </a:ext>
              </a:extLst>
            </a:blip>
            <a:srcRect l="82163"/>
            <a:stretch/>
          </p:blipFill>
          <p:spPr bwMode="auto">
            <a:xfrm>
              <a:off x="10586074" y="-388092"/>
              <a:ext cx="1411881"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10438861" y="256973"/>
              <a:ext cx="853153" cy="278886"/>
            </a:xfrm>
            <a:prstGeom prst="rect">
              <a:avLst/>
            </a:prstGeom>
          </p:spPr>
          <p:txBody>
            <a:bodyPr wrap="square">
              <a:noAutofit/>
            </a:bodyPr>
            <a:lstStyle/>
            <a:p>
              <a:pPr fontAlgn="ctr"/>
              <a:r>
                <a:rPr lang="sv-SE" sz="1400" b="1" dirty="0" smtClean="0">
                  <a:solidFill>
                    <a:srgbClr val="404040"/>
                  </a:solidFill>
                  <a:cs typeface="Arial" panose="020B0604020202020204" pitchFamily="34" charset="0"/>
                </a:rPr>
                <a:t>ÅTGÄRD</a:t>
              </a:r>
              <a:endParaRPr lang="sv-SE" sz="1400" b="1" dirty="0">
                <a:solidFill>
                  <a:srgbClr val="404040"/>
                </a:solidFill>
                <a:cs typeface="Arial" panose="020B0604020202020204" pitchFamily="34" charset="0"/>
              </a:endParaRPr>
            </a:p>
          </p:txBody>
        </p:sp>
      </p:grpSp>
      <p:sp>
        <p:nvSpPr>
          <p:cNvPr id="15" name="Rektangel 14"/>
          <p:cNvSpPr/>
          <p:nvPr/>
        </p:nvSpPr>
        <p:spPr>
          <a:xfrm>
            <a:off x="1962727" y="1720201"/>
            <a:ext cx="9757405" cy="40236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653143" y="1766983"/>
            <a:ext cx="1440135" cy="461665"/>
          </a:xfrm>
          <a:prstGeom prst="rect">
            <a:avLst/>
          </a:prstGeom>
        </p:spPr>
        <p:txBody>
          <a:bodyPr wrap="square">
            <a:spAutoFit/>
          </a:bodyPr>
          <a:lstStyle/>
          <a:p>
            <a:pPr fontAlgn="ctr">
              <a:defRPr/>
            </a:pPr>
            <a:r>
              <a:rPr lang="sv-SE" sz="1200" b="1" dirty="0">
                <a:solidFill>
                  <a:srgbClr val="404040"/>
                </a:solidFill>
                <a:cs typeface="Arial" panose="020B0604020202020204" pitchFamily="34" charset="0"/>
              </a:rPr>
              <a:t>Personal- </a:t>
            </a:r>
            <a:r>
              <a:rPr lang="sv-SE" sz="1200" b="1" dirty="0" smtClean="0">
                <a:solidFill>
                  <a:srgbClr val="404040"/>
                </a:solidFill>
                <a:cs typeface="Arial" panose="020B0604020202020204" pitchFamily="34" charset="0"/>
              </a:rPr>
              <a:t>och </a:t>
            </a:r>
          </a:p>
          <a:p>
            <a:pPr fontAlgn="ctr">
              <a:defRPr/>
            </a:pPr>
            <a:r>
              <a:rPr lang="sv-SE" sz="1200" b="1" dirty="0" smtClean="0">
                <a:solidFill>
                  <a:srgbClr val="404040"/>
                </a:solidFill>
                <a:cs typeface="Arial" panose="020B0604020202020204" pitchFamily="34" charset="0"/>
              </a:rPr>
              <a:t>säkerhetsrisker</a:t>
            </a:r>
            <a:endParaRPr lang="sv-SE" sz="1200" b="1" dirty="0">
              <a:solidFill>
                <a:srgbClr val="404040"/>
              </a:solidFill>
              <a:cs typeface="Arial" panose="020B0604020202020204" pitchFamily="34" charset="0"/>
            </a:endParaRPr>
          </a:p>
        </p:txBody>
      </p:sp>
      <p:sp>
        <p:nvSpPr>
          <p:cNvPr id="9" name="Rektangel 8"/>
          <p:cNvSpPr/>
          <p:nvPr/>
        </p:nvSpPr>
        <p:spPr>
          <a:xfrm>
            <a:off x="653143" y="2339853"/>
            <a:ext cx="1179034" cy="461665"/>
          </a:xfrm>
          <a:prstGeom prst="rect">
            <a:avLst/>
          </a:prstGeom>
        </p:spPr>
        <p:txBody>
          <a:bodyPr wrap="square">
            <a:spAutoFit/>
          </a:bodyPr>
          <a:lstStyle/>
          <a:p>
            <a:pPr fontAlgn="ctr">
              <a:defRPr/>
            </a:pPr>
            <a:r>
              <a:rPr lang="sv-SE" sz="1200" b="1" dirty="0" smtClean="0">
                <a:solidFill>
                  <a:srgbClr val="404040"/>
                </a:solidFill>
                <a:cs typeface="Arial" panose="020B0604020202020204" pitchFamily="34" charset="0"/>
              </a:rPr>
              <a:t>Verksamhets-</a:t>
            </a:r>
          </a:p>
          <a:p>
            <a:pPr fontAlgn="ctr">
              <a:defRPr/>
            </a:pPr>
            <a:r>
              <a:rPr lang="sv-SE" sz="1200" b="1" dirty="0" smtClean="0">
                <a:solidFill>
                  <a:srgbClr val="404040"/>
                </a:solidFill>
                <a:cs typeface="Arial" panose="020B0604020202020204" pitchFamily="34" charset="0"/>
              </a:rPr>
              <a:t>risker</a:t>
            </a:r>
            <a:endParaRPr lang="sv-SE" sz="1200" b="1" dirty="0">
              <a:solidFill>
                <a:srgbClr val="404040"/>
              </a:solidFill>
              <a:cs typeface="Arial" panose="020B0604020202020204" pitchFamily="34" charset="0"/>
            </a:endParaRPr>
          </a:p>
        </p:txBody>
      </p:sp>
      <p:sp>
        <p:nvSpPr>
          <p:cNvPr id="10" name="Rektangel 9"/>
          <p:cNvSpPr/>
          <p:nvPr/>
        </p:nvSpPr>
        <p:spPr>
          <a:xfrm>
            <a:off x="-1130900" y="4366760"/>
            <a:ext cx="1466727" cy="646331"/>
          </a:xfrm>
          <a:prstGeom prst="rect">
            <a:avLst/>
          </a:prstGeom>
        </p:spPr>
        <p:txBody>
          <a:bodyPr wrap="square">
            <a:spAutoFit/>
          </a:bodyPr>
          <a:lstStyle/>
          <a:p>
            <a:pPr lvl="0" fontAlgn="ctr">
              <a:defRPr/>
            </a:pPr>
            <a:r>
              <a:rPr lang="sv-SE" sz="1200" b="1" dirty="0" smtClean="0">
                <a:solidFill>
                  <a:srgbClr val="404040"/>
                </a:solidFill>
                <a:cs typeface="Arial" panose="020B0604020202020204" pitchFamily="34" charset="0"/>
              </a:rPr>
              <a:t>Förtroende-</a:t>
            </a:r>
          </a:p>
          <a:p>
            <a:pPr lvl="0" fontAlgn="ctr">
              <a:defRPr/>
            </a:pPr>
            <a:r>
              <a:rPr lang="sv-SE" sz="1200" b="1" dirty="0" smtClean="0">
                <a:solidFill>
                  <a:srgbClr val="404040"/>
                </a:solidFill>
                <a:cs typeface="Arial" panose="020B0604020202020204" pitchFamily="34" charset="0"/>
              </a:rPr>
              <a:t>risker &amp;</a:t>
            </a:r>
          </a:p>
          <a:p>
            <a:pPr lvl="0" fontAlgn="ctr">
              <a:defRPr/>
            </a:pPr>
            <a:r>
              <a:rPr lang="sv-SE" sz="1200" b="1" dirty="0" smtClean="0">
                <a:solidFill>
                  <a:srgbClr val="404040"/>
                </a:solidFill>
                <a:cs typeface="Arial" panose="020B0604020202020204" pitchFamily="34" charset="0"/>
              </a:rPr>
              <a:t>intäktsrisker</a:t>
            </a:r>
            <a:endParaRPr lang="sv-SE" sz="1200" b="1" dirty="0">
              <a:solidFill>
                <a:srgbClr val="404040"/>
              </a:solidFill>
              <a:cs typeface="Arial" panose="020B0604020202020204" pitchFamily="34" charset="0"/>
            </a:endParaRPr>
          </a:p>
        </p:txBody>
      </p:sp>
      <p:grpSp>
        <p:nvGrpSpPr>
          <p:cNvPr id="13" name="Grupp 12"/>
          <p:cNvGrpSpPr/>
          <p:nvPr/>
        </p:nvGrpSpPr>
        <p:grpSpPr>
          <a:xfrm>
            <a:off x="2147019" y="817838"/>
            <a:ext cx="1206732" cy="999503"/>
            <a:chOff x="6614302" y="681262"/>
            <a:chExt cx="923252" cy="764704"/>
          </a:xfrm>
        </p:grpSpPr>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41296" t="5366" r="47894" b="77265"/>
            <a:stretch/>
          </p:blipFill>
          <p:spPr>
            <a:xfrm>
              <a:off x="6829547" y="681262"/>
              <a:ext cx="708007" cy="726176"/>
            </a:xfrm>
            <a:prstGeom prst="rect">
              <a:avLst/>
            </a:prstGeom>
          </p:spPr>
        </p:pic>
        <p:sp>
          <p:nvSpPr>
            <p:cNvPr id="5" name="Rektangel 4"/>
            <p:cNvSpPr/>
            <p:nvPr/>
          </p:nvSpPr>
          <p:spPr>
            <a:xfrm>
              <a:off x="6614302" y="1081836"/>
              <a:ext cx="838711" cy="364130"/>
            </a:xfrm>
            <a:prstGeom prst="rect">
              <a:avLst/>
            </a:prstGeom>
          </p:spPr>
          <p:txBody>
            <a:bodyPr wrap="square">
              <a:noAutofit/>
            </a:bodyPr>
            <a:lstStyle/>
            <a:p>
              <a:pPr fontAlgn="ctr"/>
              <a:r>
                <a:rPr lang="sv-SE" sz="1400" b="1" dirty="0" smtClean="0">
                  <a:solidFill>
                    <a:srgbClr val="404040"/>
                  </a:solidFill>
                  <a:cs typeface="Arial" panose="020B0604020202020204" pitchFamily="34" charset="0"/>
                </a:rPr>
                <a:t>RISK</a:t>
              </a:r>
            </a:p>
          </p:txBody>
        </p:sp>
      </p:grpSp>
      <p:cxnSp>
        <p:nvCxnSpPr>
          <p:cNvPr id="16" name="Rak 15"/>
          <p:cNvCxnSpPr/>
          <p:nvPr/>
        </p:nvCxnSpPr>
        <p:spPr>
          <a:xfrm>
            <a:off x="1962727" y="1723060"/>
            <a:ext cx="0" cy="4020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k 23"/>
          <p:cNvCxnSpPr/>
          <p:nvPr/>
        </p:nvCxnSpPr>
        <p:spPr>
          <a:xfrm>
            <a:off x="653143" y="2282843"/>
            <a:ext cx="11066989"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ktangel 27"/>
          <p:cNvSpPr/>
          <p:nvPr/>
        </p:nvSpPr>
        <p:spPr>
          <a:xfrm>
            <a:off x="7296230" y="1752899"/>
            <a:ext cx="4102943" cy="4310183"/>
          </a:xfrm>
          <a:prstGeom prst="rect">
            <a:avLst/>
          </a:prstGeom>
        </p:spPr>
        <p:txBody>
          <a:bodyPr wrap="square">
            <a:noAutofit/>
          </a:bodyPr>
          <a:lstStyle/>
          <a:p>
            <a:pPr lvl="0" fontAlgn="ctr">
              <a:defRPr/>
            </a:pPr>
            <a:r>
              <a:rPr lang="sv-SE" sz="1300" dirty="0">
                <a:solidFill>
                  <a:srgbClr val="404040"/>
                </a:solidFill>
              </a:rPr>
              <a:t>Förankra riktlinjer och rutiner, genomföra säkerhetsutbildningar samt kontroll över </a:t>
            </a:r>
            <a:r>
              <a:rPr lang="sv-SE" sz="1300" dirty="0" smtClean="0">
                <a:solidFill>
                  <a:srgbClr val="404040"/>
                </a:solidFill>
              </a:rPr>
              <a:t>resandet</a:t>
            </a:r>
          </a:p>
          <a:p>
            <a:pPr lvl="0" fontAlgn="ctr">
              <a:defRPr/>
            </a:pPr>
            <a:endParaRPr lang="sv-SE" sz="1300" dirty="0">
              <a:solidFill>
                <a:srgbClr val="404040"/>
              </a:solidFill>
              <a:cs typeface="Arial" panose="020B0604020202020204" pitchFamily="34" charset="0"/>
            </a:endParaRPr>
          </a:p>
          <a:p>
            <a:pPr fontAlgn="ctr">
              <a:defRPr/>
            </a:pPr>
            <a:r>
              <a:rPr lang="sv-SE" sz="1300" dirty="0">
                <a:solidFill>
                  <a:srgbClr val="404040"/>
                </a:solidFill>
              </a:rPr>
              <a:t>Stöd till kretsar för att rekrytera </a:t>
            </a:r>
            <a:r>
              <a:rPr lang="sv-SE" sz="1300" dirty="0" smtClean="0">
                <a:solidFill>
                  <a:srgbClr val="404040"/>
                </a:solidFill>
              </a:rPr>
              <a:t>frivilliga</a:t>
            </a:r>
          </a:p>
          <a:p>
            <a:pPr fontAlgn="ctr">
              <a:defRPr/>
            </a:pPr>
            <a:endParaRPr lang="sv-SE" sz="1300" dirty="0" smtClean="0">
              <a:solidFill>
                <a:srgbClr val="404040"/>
              </a:solidFill>
            </a:endParaRPr>
          </a:p>
          <a:p>
            <a:pPr fontAlgn="ctr">
              <a:defRPr/>
            </a:pPr>
            <a:endParaRPr lang="sv-SE" sz="1300" dirty="0" smtClean="0">
              <a:solidFill>
                <a:srgbClr val="404040"/>
              </a:solidFill>
            </a:endParaRPr>
          </a:p>
          <a:p>
            <a:pPr fontAlgn="ctr">
              <a:defRPr/>
            </a:pPr>
            <a:r>
              <a:rPr lang="sv-SE" sz="1300" dirty="0">
                <a:solidFill>
                  <a:srgbClr val="404040"/>
                </a:solidFill>
              </a:rPr>
              <a:t>Problemen är identifierade i handlingsplan för beredskap och arbetas på kontinuerligt </a:t>
            </a:r>
            <a:endParaRPr lang="sv-SE" sz="1300" dirty="0" smtClean="0">
              <a:solidFill>
                <a:srgbClr val="404040"/>
              </a:solidFill>
            </a:endParaRPr>
          </a:p>
          <a:p>
            <a:pPr fontAlgn="ctr">
              <a:defRPr/>
            </a:pPr>
            <a:endParaRPr lang="sv-SE" sz="1300" dirty="0">
              <a:solidFill>
                <a:srgbClr val="404040"/>
              </a:solidFill>
            </a:endParaRPr>
          </a:p>
          <a:p>
            <a:pPr fontAlgn="ctr">
              <a:defRPr/>
            </a:pPr>
            <a:r>
              <a:rPr lang="sv-SE" sz="1300" dirty="0">
                <a:solidFill>
                  <a:srgbClr val="404040"/>
                </a:solidFill>
              </a:rPr>
              <a:t>Resurser och kompetens till IT-projekt personal, projekt/styrgrupps kompetens säkras. </a:t>
            </a:r>
          </a:p>
          <a:p>
            <a:pPr fontAlgn="ctr">
              <a:defRPr/>
            </a:pPr>
            <a:endParaRPr lang="sv-SE" sz="1300" dirty="0" smtClean="0">
              <a:solidFill>
                <a:srgbClr val="404040"/>
              </a:solidFill>
            </a:endParaRPr>
          </a:p>
          <a:p>
            <a:pPr fontAlgn="ctr">
              <a:defRPr/>
            </a:pPr>
            <a:endParaRPr lang="sv-SE" sz="1300" dirty="0" smtClean="0">
              <a:solidFill>
                <a:srgbClr val="404040"/>
              </a:solidFill>
            </a:endParaRPr>
          </a:p>
          <a:p>
            <a:pPr fontAlgn="ctr">
              <a:defRPr/>
            </a:pPr>
            <a:r>
              <a:rPr lang="sv-SE" sz="1300" dirty="0">
                <a:solidFill>
                  <a:srgbClr val="404040"/>
                </a:solidFill>
              </a:rPr>
              <a:t>Aktiv projektledning och tät uppföljning av projektets framdrift. </a:t>
            </a:r>
          </a:p>
          <a:p>
            <a:pPr fontAlgn="ctr">
              <a:defRPr/>
            </a:pPr>
            <a:endParaRPr lang="sv-SE" sz="1300" dirty="0" smtClean="0">
              <a:solidFill>
                <a:srgbClr val="404040"/>
              </a:solidFill>
            </a:endParaRPr>
          </a:p>
          <a:p>
            <a:pPr lvl="0" defTabSz="457200" fontAlgn="ctr">
              <a:defRPr/>
            </a:pPr>
            <a:r>
              <a:rPr lang="sv-SE" sz="1300" dirty="0">
                <a:solidFill>
                  <a:srgbClr val="404040"/>
                </a:solidFill>
              </a:rPr>
              <a:t>Kontinuerlig konstruktiv dialog och samarbete mellan internationella och HR. </a:t>
            </a:r>
          </a:p>
        </p:txBody>
      </p:sp>
      <p:sp>
        <p:nvSpPr>
          <p:cNvPr id="29" name="Rektangel 28"/>
          <p:cNvSpPr/>
          <p:nvPr/>
        </p:nvSpPr>
        <p:spPr>
          <a:xfrm>
            <a:off x="2137158" y="1743380"/>
            <a:ext cx="4751208" cy="4558553"/>
          </a:xfrm>
          <a:prstGeom prst="rect">
            <a:avLst/>
          </a:prstGeom>
        </p:spPr>
        <p:txBody>
          <a:bodyPr wrap="square">
            <a:noAutofit/>
          </a:bodyPr>
          <a:lstStyle/>
          <a:p>
            <a:pPr lvl="0" defTabSz="457200" fontAlgn="ctr">
              <a:defRPr/>
            </a:pPr>
            <a:r>
              <a:rPr lang="sv-SE" sz="1300" dirty="0">
                <a:solidFill>
                  <a:srgbClr val="404040"/>
                </a:solidFill>
              </a:rPr>
              <a:t>Säkerhetsincidenter för personal och frivilliga</a:t>
            </a:r>
            <a:r>
              <a:rPr lang="sv-SE" sz="1300" dirty="0" smtClean="0">
                <a:solidFill>
                  <a:srgbClr val="404040"/>
                </a:solidFill>
              </a:rPr>
              <a:t>.</a:t>
            </a:r>
          </a:p>
          <a:p>
            <a:pPr lvl="0" defTabSz="457200" fontAlgn="ctr">
              <a:defRPr/>
            </a:pPr>
            <a:endParaRPr lang="sv-SE" sz="1300" dirty="0" smtClean="0">
              <a:solidFill>
                <a:srgbClr val="404040"/>
              </a:solidFill>
            </a:endParaRPr>
          </a:p>
          <a:p>
            <a:pPr lvl="0" defTabSz="457200" fontAlgn="ctr">
              <a:defRPr/>
            </a:pPr>
            <a:endParaRPr lang="sv-SE" sz="1300" dirty="0">
              <a:solidFill>
                <a:srgbClr val="404040"/>
              </a:solidFill>
            </a:endParaRPr>
          </a:p>
          <a:p>
            <a:pPr defTabSz="457200" fontAlgn="ctr">
              <a:defRPr/>
            </a:pPr>
            <a:r>
              <a:rPr lang="sv-SE" sz="1300" dirty="0">
                <a:solidFill>
                  <a:srgbClr val="404040"/>
                </a:solidFill>
              </a:rPr>
              <a:t>Rekrytering av nya frivilliga – vi ökar inte </a:t>
            </a:r>
            <a:r>
              <a:rPr lang="sv-SE" sz="1300" dirty="0" smtClean="0">
                <a:solidFill>
                  <a:srgbClr val="404040"/>
                </a:solidFill>
              </a:rPr>
              <a:t/>
            </a:r>
            <a:br>
              <a:rPr lang="sv-SE" sz="1300" dirty="0" smtClean="0">
                <a:solidFill>
                  <a:srgbClr val="404040"/>
                </a:solidFill>
              </a:rPr>
            </a:br>
            <a:r>
              <a:rPr lang="sv-SE" sz="1300" dirty="0" smtClean="0">
                <a:solidFill>
                  <a:srgbClr val="404040"/>
                </a:solidFill>
              </a:rPr>
              <a:t>beredskapsförmåga </a:t>
            </a:r>
            <a:r>
              <a:rPr lang="sv-SE" sz="1300" dirty="0">
                <a:solidFill>
                  <a:srgbClr val="404040"/>
                </a:solidFill>
              </a:rPr>
              <a:t>som utlovat till myndigheter.  </a:t>
            </a:r>
          </a:p>
          <a:p>
            <a:pPr lvl="0" defTabSz="457200" fontAlgn="ctr">
              <a:defRPr/>
            </a:pPr>
            <a:endParaRPr lang="sv-SE" sz="1300" dirty="0" smtClean="0">
              <a:solidFill>
                <a:srgbClr val="404040"/>
              </a:solidFill>
            </a:endParaRPr>
          </a:p>
          <a:p>
            <a:pPr defTabSz="457200" fontAlgn="ctr">
              <a:defRPr/>
            </a:pPr>
            <a:r>
              <a:rPr lang="sv-SE" sz="1300" dirty="0">
                <a:solidFill>
                  <a:srgbClr val="404040"/>
                </a:solidFill>
              </a:rPr>
              <a:t>Beredskapsförmågan möter inte tillräckligt väl de </a:t>
            </a:r>
            <a:r>
              <a:rPr lang="sv-SE" sz="1300" dirty="0" smtClean="0">
                <a:solidFill>
                  <a:srgbClr val="404040"/>
                </a:solidFill>
              </a:rPr>
              <a:t/>
            </a:r>
            <a:br>
              <a:rPr lang="sv-SE" sz="1300" dirty="0" smtClean="0">
                <a:solidFill>
                  <a:srgbClr val="404040"/>
                </a:solidFill>
              </a:rPr>
            </a:br>
            <a:r>
              <a:rPr lang="sv-SE" sz="1300" dirty="0" smtClean="0">
                <a:solidFill>
                  <a:srgbClr val="404040"/>
                </a:solidFill>
              </a:rPr>
              <a:t>humanitära </a:t>
            </a:r>
            <a:r>
              <a:rPr lang="sv-SE" sz="1300" dirty="0">
                <a:solidFill>
                  <a:srgbClr val="404040"/>
                </a:solidFill>
              </a:rPr>
              <a:t>behoven om vi får stor nationell kris.</a:t>
            </a:r>
          </a:p>
          <a:p>
            <a:pPr lvl="0" defTabSz="457200" fontAlgn="ctr">
              <a:defRPr/>
            </a:pPr>
            <a:endParaRPr lang="sv-SE" sz="1300" dirty="0" smtClean="0">
              <a:solidFill>
                <a:srgbClr val="404040"/>
              </a:solidFill>
            </a:endParaRPr>
          </a:p>
          <a:p>
            <a:pPr defTabSz="457200" fontAlgn="ctr">
              <a:defRPr/>
            </a:pPr>
            <a:r>
              <a:rPr lang="sv-SE" sz="1300" dirty="0">
                <a:solidFill>
                  <a:srgbClr val="404040"/>
                </a:solidFill>
              </a:rPr>
              <a:t>Flera stora IT-projekt </a:t>
            </a:r>
            <a:r>
              <a:rPr lang="sv-SE" sz="1300" dirty="0" smtClean="0">
                <a:solidFill>
                  <a:srgbClr val="404040"/>
                </a:solidFill>
              </a:rPr>
              <a:t>parallellt, </a:t>
            </a:r>
            <a:r>
              <a:rPr lang="sv-SE" sz="1300" dirty="0">
                <a:solidFill>
                  <a:srgbClr val="404040"/>
                </a:solidFill>
              </a:rPr>
              <a:t>vilket ger komplex styrning, förseningar och lägre förmåga att leverera på humanitära behov samt att få intäkter från privata givare. </a:t>
            </a:r>
          </a:p>
          <a:p>
            <a:pPr lvl="0" defTabSz="457200" fontAlgn="ctr">
              <a:defRPr/>
            </a:pPr>
            <a:endParaRPr lang="sv-SE" sz="1300" dirty="0" smtClean="0">
              <a:solidFill>
                <a:srgbClr val="404040"/>
              </a:solidFill>
            </a:endParaRPr>
          </a:p>
          <a:p>
            <a:pPr defTabSz="457200" fontAlgn="ctr">
              <a:defRPr/>
            </a:pPr>
            <a:r>
              <a:rPr lang="sv-SE" sz="1300" dirty="0">
                <a:solidFill>
                  <a:srgbClr val="404040"/>
                </a:solidFill>
              </a:rPr>
              <a:t>Omfattningen av åtgärderna som krävs för att leva upp till GDPR/EUs dataskyddsförordning är större än planerat.</a:t>
            </a:r>
          </a:p>
          <a:p>
            <a:pPr lvl="0" defTabSz="457200" fontAlgn="ctr">
              <a:defRPr/>
            </a:pPr>
            <a:endParaRPr lang="sv-SE" sz="1300" dirty="0" smtClean="0">
              <a:solidFill>
                <a:srgbClr val="404040"/>
              </a:solidFill>
            </a:endParaRPr>
          </a:p>
          <a:p>
            <a:pPr defTabSz="457200" fontAlgn="ctr">
              <a:defRPr/>
            </a:pPr>
            <a:r>
              <a:rPr lang="sv-SE" sz="1300" dirty="0">
                <a:solidFill>
                  <a:srgbClr val="404040"/>
                </a:solidFill>
              </a:rPr>
              <a:t>Brist på sökande och kompetens för att fylla delegatpool </a:t>
            </a:r>
            <a:r>
              <a:rPr lang="sv-SE" sz="1300" dirty="0" smtClean="0">
                <a:solidFill>
                  <a:srgbClr val="404040"/>
                </a:solidFill>
              </a:rPr>
              <a:t/>
            </a:r>
            <a:br>
              <a:rPr lang="sv-SE" sz="1300" dirty="0" smtClean="0">
                <a:solidFill>
                  <a:srgbClr val="404040"/>
                </a:solidFill>
              </a:rPr>
            </a:br>
            <a:r>
              <a:rPr lang="sv-SE" sz="1300" dirty="0" smtClean="0">
                <a:solidFill>
                  <a:srgbClr val="404040"/>
                </a:solidFill>
              </a:rPr>
              <a:t>och </a:t>
            </a:r>
            <a:r>
              <a:rPr lang="sv-SE" sz="1300" dirty="0">
                <a:solidFill>
                  <a:srgbClr val="404040"/>
                </a:solidFill>
              </a:rPr>
              <a:t>målet för antal utsändningar. Matchning svår på </a:t>
            </a:r>
            <a:r>
              <a:rPr lang="sv-SE" sz="1300" dirty="0" smtClean="0">
                <a:solidFill>
                  <a:srgbClr val="404040"/>
                </a:solidFill>
              </a:rPr>
              <a:t/>
            </a:r>
            <a:br>
              <a:rPr lang="sv-SE" sz="1300" dirty="0" smtClean="0">
                <a:solidFill>
                  <a:srgbClr val="404040"/>
                </a:solidFill>
              </a:rPr>
            </a:br>
            <a:r>
              <a:rPr lang="sv-SE" sz="1300" dirty="0" smtClean="0">
                <a:solidFill>
                  <a:srgbClr val="404040"/>
                </a:solidFill>
              </a:rPr>
              <a:t>grund </a:t>
            </a:r>
            <a:r>
              <a:rPr lang="sv-SE" sz="1300" dirty="0">
                <a:solidFill>
                  <a:srgbClr val="404040"/>
                </a:solidFill>
              </a:rPr>
              <a:t>av timing och tillgänglighet</a:t>
            </a:r>
            <a:r>
              <a:rPr lang="sv-SE" sz="1300" dirty="0" smtClean="0">
                <a:solidFill>
                  <a:srgbClr val="404040"/>
                </a:solidFill>
              </a:rPr>
              <a:t>.</a:t>
            </a:r>
            <a:endParaRPr lang="sv-SE" sz="1300" dirty="0">
              <a:solidFill>
                <a:srgbClr val="404040"/>
              </a:solidFill>
            </a:endParaRPr>
          </a:p>
        </p:txBody>
      </p:sp>
      <p:cxnSp>
        <p:nvCxnSpPr>
          <p:cNvPr id="30" name="Rak 29"/>
          <p:cNvCxnSpPr/>
          <p:nvPr/>
        </p:nvCxnSpPr>
        <p:spPr>
          <a:xfrm>
            <a:off x="653143" y="1723060"/>
            <a:ext cx="1106698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ubrik 1"/>
          <p:cNvSpPr txBox="1">
            <a:spLocks/>
          </p:cNvSpPr>
          <p:nvPr/>
        </p:nvSpPr>
        <p:spPr>
          <a:xfrm>
            <a:off x="750388" y="152037"/>
            <a:ext cx="7343481"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Risker.</a:t>
            </a:r>
            <a:r>
              <a:rPr lang="sv-SE" sz="3200" dirty="0" smtClean="0">
                <a:solidFill>
                  <a:srgbClr val="E20025"/>
                </a:solidFill>
              </a:rPr>
              <a:t> </a:t>
            </a:r>
            <a:r>
              <a:rPr lang="sv-SE" sz="1800" dirty="0" smtClean="0">
                <a:solidFill>
                  <a:srgbClr val="E20025"/>
                </a:solidFill>
              </a:rPr>
              <a:t>De största riskerna kopplade till att nå målen 2018.</a:t>
            </a:r>
            <a:endParaRPr lang="sv-SE" sz="1800" dirty="0">
              <a:solidFill>
                <a:srgbClr val="E20025"/>
              </a:solidFill>
            </a:endParaRPr>
          </a:p>
        </p:txBody>
      </p:sp>
      <p:cxnSp>
        <p:nvCxnSpPr>
          <p:cNvPr id="31" name="Rak 30"/>
          <p:cNvCxnSpPr/>
          <p:nvPr/>
        </p:nvCxnSpPr>
        <p:spPr>
          <a:xfrm>
            <a:off x="2009662" y="2911780"/>
            <a:ext cx="97574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32"/>
          <p:cNvCxnSpPr/>
          <p:nvPr/>
        </p:nvCxnSpPr>
        <p:spPr>
          <a:xfrm>
            <a:off x="2009663" y="3470580"/>
            <a:ext cx="97574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33"/>
          <p:cNvCxnSpPr/>
          <p:nvPr/>
        </p:nvCxnSpPr>
        <p:spPr>
          <a:xfrm>
            <a:off x="2009661" y="4273220"/>
            <a:ext cx="97574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2009661" y="4892980"/>
            <a:ext cx="97574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36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 10"/>
          <p:cNvGrpSpPr/>
          <p:nvPr/>
        </p:nvGrpSpPr>
        <p:grpSpPr>
          <a:xfrm>
            <a:off x="7286432" y="511324"/>
            <a:ext cx="2022739" cy="1388165"/>
            <a:chOff x="10438861" y="-388092"/>
            <a:chExt cx="1559094" cy="1069975"/>
          </a:xfrm>
        </p:grpSpPr>
        <p:pic>
          <p:nvPicPr>
            <p:cNvPr id="12" name="Bildobjekt 3"/>
            <p:cNvPicPr>
              <a:picLocks noChangeAspect="1"/>
            </p:cNvPicPr>
            <p:nvPr/>
          </p:nvPicPr>
          <p:blipFill rotWithShape="1">
            <a:blip r:embed="rId2">
              <a:extLst>
                <a:ext uri="{28A0092B-C50C-407E-A947-70E740481C1C}">
                  <a14:useLocalDpi xmlns:a14="http://schemas.microsoft.com/office/drawing/2010/main"/>
                </a:ext>
              </a:extLst>
            </a:blip>
            <a:srcRect l="82163"/>
            <a:stretch/>
          </p:blipFill>
          <p:spPr bwMode="auto">
            <a:xfrm>
              <a:off x="10586074" y="-388092"/>
              <a:ext cx="1411881"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ktangel 12"/>
            <p:cNvSpPr/>
            <p:nvPr/>
          </p:nvSpPr>
          <p:spPr>
            <a:xfrm>
              <a:off x="10438861" y="256973"/>
              <a:ext cx="853153" cy="278886"/>
            </a:xfrm>
            <a:prstGeom prst="rect">
              <a:avLst/>
            </a:prstGeom>
          </p:spPr>
          <p:txBody>
            <a:bodyPr wrap="square">
              <a:noAutofit/>
            </a:bodyPr>
            <a:lstStyle/>
            <a:p>
              <a:pPr fontAlgn="ctr"/>
              <a:r>
                <a:rPr lang="sv-SE" sz="1400" b="1" dirty="0" smtClean="0">
                  <a:solidFill>
                    <a:srgbClr val="404040"/>
                  </a:solidFill>
                  <a:cs typeface="Arial" panose="020B0604020202020204" pitchFamily="34" charset="0"/>
                </a:rPr>
                <a:t>ÅTGÄRD</a:t>
              </a:r>
              <a:endParaRPr lang="sv-SE" sz="1400" b="1" dirty="0">
                <a:solidFill>
                  <a:srgbClr val="404040"/>
                </a:solidFill>
                <a:cs typeface="Arial" panose="020B0604020202020204" pitchFamily="34" charset="0"/>
              </a:endParaRPr>
            </a:p>
          </p:txBody>
        </p:sp>
      </p:grpSp>
      <p:sp>
        <p:nvSpPr>
          <p:cNvPr id="14" name="Rektangel 13"/>
          <p:cNvSpPr/>
          <p:nvPr/>
        </p:nvSpPr>
        <p:spPr>
          <a:xfrm>
            <a:off x="1962727" y="1720201"/>
            <a:ext cx="9757405" cy="38881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p:cNvSpPr/>
          <p:nvPr/>
        </p:nvSpPr>
        <p:spPr>
          <a:xfrm>
            <a:off x="653143" y="1766983"/>
            <a:ext cx="1440135" cy="646331"/>
          </a:xfrm>
          <a:prstGeom prst="rect">
            <a:avLst/>
          </a:prstGeom>
        </p:spPr>
        <p:txBody>
          <a:bodyPr wrap="square">
            <a:spAutoFit/>
          </a:bodyPr>
          <a:lstStyle/>
          <a:p>
            <a:pPr lvl="0" fontAlgn="ctr">
              <a:defRPr/>
            </a:pPr>
            <a:r>
              <a:rPr lang="sv-SE" sz="1200" b="1" dirty="0" smtClean="0">
                <a:solidFill>
                  <a:srgbClr val="404040"/>
                </a:solidFill>
                <a:cs typeface="Arial" panose="020B0604020202020204" pitchFamily="34" charset="0"/>
              </a:rPr>
              <a:t>Förtroende-</a:t>
            </a:r>
          </a:p>
          <a:p>
            <a:pPr lvl="0" fontAlgn="ctr">
              <a:defRPr/>
            </a:pPr>
            <a:r>
              <a:rPr lang="sv-SE" sz="1200" b="1" dirty="0" smtClean="0">
                <a:solidFill>
                  <a:srgbClr val="404040"/>
                </a:solidFill>
                <a:cs typeface="Arial" panose="020B0604020202020204" pitchFamily="34" charset="0"/>
              </a:rPr>
              <a:t>risker </a:t>
            </a:r>
            <a:r>
              <a:rPr lang="sv-SE" sz="1200" b="1" dirty="0">
                <a:solidFill>
                  <a:srgbClr val="404040"/>
                </a:solidFill>
                <a:cs typeface="Arial" panose="020B0604020202020204" pitchFamily="34" charset="0"/>
              </a:rPr>
              <a:t>&amp; intäktsrisker</a:t>
            </a:r>
          </a:p>
        </p:txBody>
      </p:sp>
      <p:grpSp>
        <p:nvGrpSpPr>
          <p:cNvPr id="17" name="Grupp 16"/>
          <p:cNvGrpSpPr/>
          <p:nvPr/>
        </p:nvGrpSpPr>
        <p:grpSpPr>
          <a:xfrm>
            <a:off x="2147019" y="817838"/>
            <a:ext cx="1206732" cy="999503"/>
            <a:chOff x="6614302" y="681262"/>
            <a:chExt cx="923252" cy="764704"/>
          </a:xfrm>
        </p:grpSpPr>
        <p:pic>
          <p:nvPicPr>
            <p:cNvPr id="18" name="Bildobjekt 17"/>
            <p:cNvPicPr>
              <a:picLocks noChangeAspect="1"/>
            </p:cNvPicPr>
            <p:nvPr/>
          </p:nvPicPr>
          <p:blipFill rotWithShape="1">
            <a:blip r:embed="rId3" cstate="print">
              <a:extLst>
                <a:ext uri="{28A0092B-C50C-407E-A947-70E740481C1C}">
                  <a14:useLocalDpi xmlns:a14="http://schemas.microsoft.com/office/drawing/2010/main" val="0"/>
                </a:ext>
              </a:extLst>
            </a:blip>
            <a:srcRect l="41296" t="5366" r="47894" b="77265"/>
            <a:stretch/>
          </p:blipFill>
          <p:spPr>
            <a:xfrm>
              <a:off x="6829547" y="681262"/>
              <a:ext cx="708007" cy="726176"/>
            </a:xfrm>
            <a:prstGeom prst="rect">
              <a:avLst/>
            </a:prstGeom>
          </p:spPr>
        </p:pic>
        <p:sp>
          <p:nvSpPr>
            <p:cNvPr id="19" name="Rektangel 18"/>
            <p:cNvSpPr/>
            <p:nvPr/>
          </p:nvSpPr>
          <p:spPr>
            <a:xfrm>
              <a:off x="6614302" y="1081836"/>
              <a:ext cx="838711" cy="364130"/>
            </a:xfrm>
            <a:prstGeom prst="rect">
              <a:avLst/>
            </a:prstGeom>
          </p:spPr>
          <p:txBody>
            <a:bodyPr wrap="square">
              <a:noAutofit/>
            </a:bodyPr>
            <a:lstStyle/>
            <a:p>
              <a:pPr fontAlgn="ctr"/>
              <a:r>
                <a:rPr lang="sv-SE" sz="1400" b="1" dirty="0" smtClean="0">
                  <a:solidFill>
                    <a:srgbClr val="404040"/>
                  </a:solidFill>
                  <a:cs typeface="Arial" panose="020B0604020202020204" pitchFamily="34" charset="0"/>
                </a:rPr>
                <a:t>RISK</a:t>
              </a:r>
            </a:p>
          </p:txBody>
        </p:sp>
      </p:grpSp>
      <p:cxnSp>
        <p:nvCxnSpPr>
          <p:cNvPr id="20" name="Rak 19"/>
          <p:cNvCxnSpPr/>
          <p:nvPr/>
        </p:nvCxnSpPr>
        <p:spPr>
          <a:xfrm>
            <a:off x="1962727" y="1723060"/>
            <a:ext cx="0" cy="388526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7296230" y="1763059"/>
            <a:ext cx="4316650" cy="4310183"/>
          </a:xfrm>
          <a:prstGeom prst="rect">
            <a:avLst/>
          </a:prstGeom>
        </p:spPr>
        <p:txBody>
          <a:bodyPr wrap="square">
            <a:noAutofit/>
          </a:bodyPr>
          <a:lstStyle/>
          <a:p>
            <a:pPr lvl="0" fontAlgn="ctr">
              <a:defRPr/>
            </a:pPr>
            <a:r>
              <a:rPr lang="sv-SE" sz="1300" dirty="0">
                <a:solidFill>
                  <a:srgbClr val="404040"/>
                </a:solidFill>
              </a:rPr>
              <a:t>Proaktivt kommunikativt arbete för att bemöta dessa. </a:t>
            </a:r>
            <a:endParaRPr lang="sv-SE" sz="1300" dirty="0" smtClean="0">
              <a:solidFill>
                <a:srgbClr val="404040"/>
              </a:solidFill>
            </a:endParaRPr>
          </a:p>
          <a:p>
            <a:pPr lvl="0" fontAlgn="ctr">
              <a:defRPr/>
            </a:pPr>
            <a:endParaRPr lang="sv-SE" sz="1300" dirty="0">
              <a:solidFill>
                <a:srgbClr val="404040"/>
              </a:solidFill>
            </a:endParaRPr>
          </a:p>
          <a:p>
            <a:pPr fontAlgn="ctr">
              <a:defRPr/>
            </a:pPr>
            <a:endParaRPr lang="sv-SE" sz="1300" dirty="0">
              <a:solidFill>
                <a:srgbClr val="404040"/>
              </a:solidFill>
            </a:endParaRPr>
          </a:p>
          <a:p>
            <a:pPr lvl="0" fontAlgn="ctr">
              <a:defRPr/>
            </a:pPr>
            <a:r>
              <a:rPr lang="sv-SE" sz="1300" dirty="0">
                <a:solidFill>
                  <a:srgbClr val="404040"/>
                </a:solidFill>
              </a:rPr>
              <a:t>Synliggöra relevant verksamhet, vara innovativa och kommunicera </a:t>
            </a:r>
          </a:p>
          <a:p>
            <a:pPr fontAlgn="ctr">
              <a:defRPr/>
            </a:pPr>
            <a:endParaRPr lang="sv-SE" sz="1300" dirty="0">
              <a:solidFill>
                <a:srgbClr val="404040"/>
              </a:solidFill>
            </a:endParaRPr>
          </a:p>
          <a:p>
            <a:pPr lvl="0" fontAlgn="ctr">
              <a:defRPr/>
            </a:pPr>
            <a:r>
              <a:rPr lang="sv-SE" sz="1300" dirty="0">
                <a:solidFill>
                  <a:srgbClr val="404040"/>
                </a:solidFill>
              </a:rPr>
              <a:t>Öka transparens och visa effekter av vårt arbete. </a:t>
            </a:r>
            <a:endParaRPr lang="sv-SE" sz="1300" dirty="0" smtClean="0">
              <a:solidFill>
                <a:srgbClr val="404040"/>
              </a:solidFill>
            </a:endParaRPr>
          </a:p>
          <a:p>
            <a:pPr fontAlgn="ctr">
              <a:defRPr/>
            </a:pPr>
            <a:endParaRPr lang="sv-SE" sz="1300" dirty="0">
              <a:solidFill>
                <a:srgbClr val="404040"/>
              </a:solidFill>
            </a:endParaRPr>
          </a:p>
          <a:p>
            <a:pPr lvl="0" fontAlgn="ctr">
              <a:defRPr/>
            </a:pPr>
            <a:r>
              <a:rPr lang="sv-SE" sz="1300" dirty="0">
                <a:solidFill>
                  <a:srgbClr val="404040"/>
                </a:solidFill>
              </a:rPr>
              <a:t>Långsiktigt arbeta på metoder och strategier </a:t>
            </a:r>
            <a:r>
              <a:rPr lang="sv-SE" sz="1300" dirty="0" smtClean="0">
                <a:solidFill>
                  <a:srgbClr val="404040"/>
                </a:solidFill>
              </a:rPr>
              <a:t>för </a:t>
            </a:r>
            <a:r>
              <a:rPr lang="sv-SE" sz="1300" dirty="0">
                <a:solidFill>
                  <a:srgbClr val="404040"/>
                </a:solidFill>
              </a:rPr>
              <a:t>att minska påverkan. </a:t>
            </a:r>
            <a:endParaRPr lang="sv-SE" sz="1300" dirty="0" smtClean="0">
              <a:solidFill>
                <a:srgbClr val="404040"/>
              </a:solidFill>
            </a:endParaRPr>
          </a:p>
          <a:p>
            <a:pPr fontAlgn="ctr">
              <a:defRPr/>
            </a:pPr>
            <a:endParaRPr lang="sv-SE" sz="1300" dirty="0" smtClean="0">
              <a:solidFill>
                <a:srgbClr val="404040"/>
              </a:solidFill>
            </a:endParaRPr>
          </a:p>
          <a:p>
            <a:pPr fontAlgn="ctr">
              <a:defRPr/>
            </a:pPr>
            <a:endParaRPr lang="sv-SE" sz="1300" dirty="0">
              <a:solidFill>
                <a:srgbClr val="404040"/>
              </a:solidFill>
            </a:endParaRPr>
          </a:p>
          <a:p>
            <a:pPr lvl="0" fontAlgn="ctr">
              <a:defRPr/>
            </a:pPr>
            <a:r>
              <a:rPr lang="sv-SE" sz="1300" dirty="0">
                <a:solidFill>
                  <a:srgbClr val="404040"/>
                </a:solidFill>
              </a:rPr>
              <a:t>Investera pengar och tid, vara proaktiva. Arbeta med vårt medarbetsgivarvarumärke. </a:t>
            </a:r>
          </a:p>
          <a:p>
            <a:pPr fontAlgn="ctr">
              <a:defRPr/>
            </a:pPr>
            <a:endParaRPr lang="sv-SE" sz="1300" dirty="0">
              <a:solidFill>
                <a:srgbClr val="404040"/>
              </a:solidFill>
            </a:endParaRPr>
          </a:p>
          <a:p>
            <a:pPr fontAlgn="ctr">
              <a:defRPr/>
            </a:pPr>
            <a:r>
              <a:rPr lang="sv-SE" sz="1300" dirty="0">
                <a:solidFill>
                  <a:srgbClr val="404040"/>
                </a:solidFill>
              </a:rPr>
              <a:t>Arbeta med bilaterala strukturer som fungerar, koordinera oss med andra samarbetsföreningar, lobbyverksamhet samt förbättrad internkontroll.</a:t>
            </a:r>
          </a:p>
        </p:txBody>
      </p:sp>
      <p:sp>
        <p:nvSpPr>
          <p:cNvPr id="23" name="Rektangel 22"/>
          <p:cNvSpPr/>
          <p:nvPr/>
        </p:nvSpPr>
        <p:spPr>
          <a:xfrm>
            <a:off x="2137158" y="1753540"/>
            <a:ext cx="5028522" cy="4558553"/>
          </a:xfrm>
          <a:prstGeom prst="rect">
            <a:avLst/>
          </a:prstGeom>
        </p:spPr>
        <p:txBody>
          <a:bodyPr wrap="square">
            <a:noAutofit/>
          </a:bodyPr>
          <a:lstStyle/>
          <a:p>
            <a:pPr defTabSz="457200" fontAlgn="ctr">
              <a:defRPr/>
            </a:pPr>
            <a:r>
              <a:rPr lang="sv-SE" sz="1300" dirty="0">
                <a:solidFill>
                  <a:srgbClr val="404040"/>
                </a:solidFill>
              </a:rPr>
              <a:t>Uppfattningen sargas av incidenter inom SRK och mediala ”drev</a:t>
            </a:r>
            <a:r>
              <a:rPr lang="sv-SE" sz="1300" dirty="0" smtClean="0">
                <a:solidFill>
                  <a:srgbClr val="404040"/>
                </a:solidFill>
              </a:rPr>
              <a:t>”. </a:t>
            </a:r>
            <a:r>
              <a:rPr lang="sv-SE" sz="1300" dirty="0">
                <a:solidFill>
                  <a:srgbClr val="404040"/>
                </a:solidFill>
              </a:rPr>
              <a:t>Svårt att försvara sig mot angrepp i nytt medielandskap.</a:t>
            </a:r>
          </a:p>
          <a:p>
            <a:pPr lvl="0" defTabSz="457200" fontAlgn="ctr">
              <a:defRPr/>
            </a:pPr>
            <a:endParaRPr lang="sv-SE" sz="1300" dirty="0">
              <a:solidFill>
                <a:srgbClr val="404040"/>
              </a:solidFill>
            </a:endParaRPr>
          </a:p>
          <a:p>
            <a:pPr defTabSz="457200" fontAlgn="ctr">
              <a:defRPr/>
            </a:pPr>
            <a:r>
              <a:rPr lang="sv-SE" sz="1300" dirty="0">
                <a:solidFill>
                  <a:srgbClr val="404040"/>
                </a:solidFill>
              </a:rPr>
              <a:t>Fler aktörer och substitut gör det allt svårare att  nå tillväxt</a:t>
            </a:r>
            <a:r>
              <a:rPr lang="sv-SE" sz="1300" dirty="0" smtClean="0">
                <a:solidFill>
                  <a:srgbClr val="404040"/>
                </a:solidFill>
              </a:rPr>
              <a:t>.</a:t>
            </a:r>
          </a:p>
          <a:p>
            <a:pPr defTabSz="457200" fontAlgn="ctr">
              <a:defRPr/>
            </a:pPr>
            <a:endParaRPr lang="sv-SE" sz="1300" dirty="0">
              <a:solidFill>
                <a:srgbClr val="404040"/>
              </a:solidFill>
            </a:endParaRPr>
          </a:p>
          <a:p>
            <a:pPr lvl="0" defTabSz="457200" fontAlgn="ctr">
              <a:defRPr/>
            </a:pPr>
            <a:endParaRPr lang="sv-SE" sz="1300" dirty="0">
              <a:solidFill>
                <a:srgbClr val="404040"/>
              </a:solidFill>
            </a:endParaRPr>
          </a:p>
          <a:p>
            <a:pPr defTabSz="457200" fontAlgn="ctr">
              <a:defRPr/>
            </a:pPr>
            <a:r>
              <a:rPr lang="sv-SE" sz="1300" dirty="0">
                <a:solidFill>
                  <a:srgbClr val="404040"/>
                </a:solidFill>
              </a:rPr>
              <a:t>Minskad vilja att bidra till Svenska Röda Korset hos allmänheten</a:t>
            </a:r>
            <a:r>
              <a:rPr lang="sv-SE" sz="1300" dirty="0" smtClean="0">
                <a:solidFill>
                  <a:srgbClr val="404040"/>
                </a:solidFill>
              </a:rPr>
              <a:t>.</a:t>
            </a:r>
            <a:endParaRPr lang="sv-SE" sz="1300" dirty="0">
              <a:solidFill>
                <a:srgbClr val="404040"/>
              </a:solidFill>
            </a:endParaRPr>
          </a:p>
          <a:p>
            <a:pPr lvl="0" defTabSz="457200" fontAlgn="ctr">
              <a:defRPr/>
            </a:pPr>
            <a:endParaRPr lang="sv-SE" sz="1300" dirty="0">
              <a:solidFill>
                <a:srgbClr val="404040"/>
              </a:solidFill>
            </a:endParaRPr>
          </a:p>
          <a:p>
            <a:pPr defTabSz="457200" fontAlgn="ctr">
              <a:defRPr/>
            </a:pPr>
            <a:r>
              <a:rPr lang="sv-SE" sz="1300" dirty="0">
                <a:solidFill>
                  <a:srgbClr val="404040"/>
                </a:solidFill>
              </a:rPr>
              <a:t>Nya dataskyddsförordningen (GDPR) försvårar kraftigt konvertering av nya givare och kan om det blir försenat </a:t>
            </a:r>
            <a:r>
              <a:rPr lang="sv-SE" sz="1300" dirty="0" smtClean="0">
                <a:solidFill>
                  <a:srgbClr val="404040"/>
                </a:solidFill>
              </a:rPr>
              <a:t/>
            </a:r>
            <a:br>
              <a:rPr lang="sv-SE" sz="1300" dirty="0" smtClean="0">
                <a:solidFill>
                  <a:srgbClr val="404040"/>
                </a:solidFill>
              </a:rPr>
            </a:br>
            <a:r>
              <a:rPr lang="sv-SE" sz="1300" dirty="0" smtClean="0">
                <a:solidFill>
                  <a:srgbClr val="404040"/>
                </a:solidFill>
              </a:rPr>
              <a:t>riskera </a:t>
            </a:r>
            <a:r>
              <a:rPr lang="sv-SE" sz="1300" dirty="0">
                <a:solidFill>
                  <a:srgbClr val="404040"/>
                </a:solidFill>
              </a:rPr>
              <a:t>vite.</a:t>
            </a:r>
          </a:p>
          <a:p>
            <a:pPr lvl="0" defTabSz="457200" fontAlgn="ctr">
              <a:defRPr/>
            </a:pPr>
            <a:endParaRPr lang="sv-SE" sz="1300" dirty="0">
              <a:solidFill>
                <a:srgbClr val="404040"/>
              </a:solidFill>
            </a:endParaRPr>
          </a:p>
          <a:p>
            <a:pPr defTabSz="457200" fontAlgn="ctr">
              <a:defRPr/>
            </a:pPr>
            <a:r>
              <a:rPr lang="sv-SE" sz="1300" dirty="0">
                <a:solidFill>
                  <a:srgbClr val="404040"/>
                </a:solidFill>
              </a:rPr>
              <a:t>Rekrytering – att vi inte hittar medarbetare inom Direktdialog.</a:t>
            </a:r>
          </a:p>
          <a:p>
            <a:pPr lvl="0" defTabSz="457200" fontAlgn="ctr">
              <a:defRPr/>
            </a:pPr>
            <a:endParaRPr lang="sv-SE" sz="1300" dirty="0" smtClean="0">
              <a:solidFill>
                <a:srgbClr val="404040"/>
              </a:solidFill>
            </a:endParaRPr>
          </a:p>
          <a:p>
            <a:pPr lvl="0" defTabSz="457200" fontAlgn="ctr">
              <a:defRPr/>
            </a:pPr>
            <a:endParaRPr lang="sv-SE" sz="1300" dirty="0">
              <a:solidFill>
                <a:srgbClr val="404040"/>
              </a:solidFill>
            </a:endParaRPr>
          </a:p>
          <a:p>
            <a:pPr defTabSz="457200" fontAlgn="ctr">
              <a:defRPr/>
            </a:pPr>
            <a:r>
              <a:rPr lang="sv-SE" sz="1300" dirty="0">
                <a:solidFill>
                  <a:srgbClr val="404040"/>
                </a:solidFill>
              </a:rPr>
              <a:t>Svenska Röda Korset får inte tillgång till </a:t>
            </a:r>
            <a:r>
              <a:rPr lang="sv-SE" sz="1300" dirty="0" err="1">
                <a:solidFill>
                  <a:srgbClr val="404040"/>
                </a:solidFill>
              </a:rPr>
              <a:t>landramar</a:t>
            </a:r>
            <a:r>
              <a:rPr lang="sv-SE" sz="1300" dirty="0">
                <a:solidFill>
                  <a:srgbClr val="404040"/>
                </a:solidFill>
              </a:rPr>
              <a:t>, </a:t>
            </a:r>
            <a:r>
              <a:rPr lang="sv-SE" sz="1300" dirty="0" smtClean="0">
                <a:solidFill>
                  <a:srgbClr val="404040"/>
                </a:solidFill>
              </a:rPr>
              <a:t/>
            </a:r>
            <a:br>
              <a:rPr lang="sv-SE" sz="1300" dirty="0" smtClean="0">
                <a:solidFill>
                  <a:srgbClr val="404040"/>
                </a:solidFill>
              </a:rPr>
            </a:br>
            <a:r>
              <a:rPr lang="sv-SE" sz="1300" dirty="0" smtClean="0">
                <a:solidFill>
                  <a:srgbClr val="404040"/>
                </a:solidFill>
              </a:rPr>
              <a:t>Sida </a:t>
            </a:r>
            <a:r>
              <a:rPr lang="sv-SE" sz="1300" dirty="0" err="1">
                <a:solidFill>
                  <a:srgbClr val="404040"/>
                </a:solidFill>
              </a:rPr>
              <a:t>CivSam</a:t>
            </a:r>
            <a:r>
              <a:rPr lang="sv-SE" sz="1300" dirty="0">
                <a:solidFill>
                  <a:srgbClr val="404040"/>
                </a:solidFill>
              </a:rPr>
              <a:t>, Echo.</a:t>
            </a:r>
          </a:p>
          <a:p>
            <a:pPr lvl="0" defTabSz="457200" fontAlgn="ctr">
              <a:defRPr/>
            </a:pPr>
            <a:endParaRPr lang="sv-SE" sz="1300" dirty="0">
              <a:solidFill>
                <a:srgbClr val="404040"/>
              </a:solidFill>
            </a:endParaRPr>
          </a:p>
        </p:txBody>
      </p:sp>
      <p:cxnSp>
        <p:nvCxnSpPr>
          <p:cNvPr id="24" name="Rak 23"/>
          <p:cNvCxnSpPr/>
          <p:nvPr/>
        </p:nvCxnSpPr>
        <p:spPr>
          <a:xfrm>
            <a:off x="653143" y="1723060"/>
            <a:ext cx="11066989"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ubrik 1"/>
          <p:cNvSpPr txBox="1">
            <a:spLocks/>
          </p:cNvSpPr>
          <p:nvPr/>
        </p:nvSpPr>
        <p:spPr>
          <a:xfrm>
            <a:off x="750388" y="152037"/>
            <a:ext cx="7343481"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Risker.</a:t>
            </a:r>
            <a:r>
              <a:rPr lang="sv-SE" sz="3200" dirty="0" smtClean="0">
                <a:solidFill>
                  <a:srgbClr val="E20025"/>
                </a:solidFill>
              </a:rPr>
              <a:t> </a:t>
            </a:r>
            <a:r>
              <a:rPr lang="sv-SE" sz="1800" dirty="0" smtClean="0">
                <a:solidFill>
                  <a:srgbClr val="E20025"/>
                </a:solidFill>
              </a:rPr>
              <a:t>De största riskerna kopplade till att nå målen 2018.</a:t>
            </a:r>
            <a:endParaRPr lang="sv-SE" sz="1800" dirty="0">
              <a:solidFill>
                <a:srgbClr val="E20025"/>
              </a:solidFill>
            </a:endParaRPr>
          </a:p>
        </p:txBody>
      </p:sp>
      <p:cxnSp>
        <p:nvCxnSpPr>
          <p:cNvPr id="26" name="Rak 25"/>
          <p:cNvCxnSpPr/>
          <p:nvPr/>
        </p:nvCxnSpPr>
        <p:spPr>
          <a:xfrm>
            <a:off x="2009662" y="2320088"/>
            <a:ext cx="97574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ak 26"/>
          <p:cNvCxnSpPr/>
          <p:nvPr/>
        </p:nvCxnSpPr>
        <p:spPr>
          <a:xfrm>
            <a:off x="2009661" y="2891460"/>
            <a:ext cx="97574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ak 27"/>
          <p:cNvCxnSpPr/>
          <p:nvPr/>
        </p:nvCxnSpPr>
        <p:spPr>
          <a:xfrm>
            <a:off x="2009661" y="3328340"/>
            <a:ext cx="97574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ak 29"/>
          <p:cNvCxnSpPr/>
          <p:nvPr/>
        </p:nvCxnSpPr>
        <p:spPr>
          <a:xfrm>
            <a:off x="2009661" y="4080180"/>
            <a:ext cx="97574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ak 30"/>
          <p:cNvCxnSpPr/>
          <p:nvPr/>
        </p:nvCxnSpPr>
        <p:spPr>
          <a:xfrm>
            <a:off x="1969021" y="4628820"/>
            <a:ext cx="97574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72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751712" y="1537503"/>
            <a:ext cx="4310909" cy="4324259"/>
          </a:xfrm>
          <a:prstGeom prst="rect">
            <a:avLst/>
          </a:prstGeom>
        </p:spPr>
        <p:txBody>
          <a:bodyPr wrap="square">
            <a:noAutofit/>
          </a:bodyPr>
          <a:lstStyle/>
          <a:p>
            <a:pPr fontAlgn="ctr"/>
            <a:r>
              <a:rPr lang="sv-SE" sz="1600" b="1" dirty="0">
                <a:solidFill>
                  <a:srgbClr val="404040"/>
                </a:solidFill>
                <a:cs typeface="Arial" panose="020B0604020202020204" pitchFamily="34" charset="0"/>
              </a:rPr>
              <a:t>Ökade intäkter </a:t>
            </a:r>
            <a:r>
              <a:rPr lang="sv-SE" sz="1600" b="1" dirty="0" smtClean="0">
                <a:solidFill>
                  <a:srgbClr val="404040"/>
                </a:solidFill>
                <a:cs typeface="Arial" panose="020B0604020202020204" pitchFamily="34" charset="0"/>
              </a:rPr>
              <a:t>i linje  </a:t>
            </a:r>
            <a:r>
              <a:rPr lang="sv-SE" sz="1600" b="1" dirty="0">
                <a:solidFill>
                  <a:srgbClr val="404040"/>
                </a:solidFill>
                <a:cs typeface="Arial" panose="020B0604020202020204" pitchFamily="34" charset="0"/>
              </a:rPr>
              <a:t>med finansieringsstrategin </a:t>
            </a:r>
          </a:p>
          <a:p>
            <a:pPr fontAlgn="ctr"/>
            <a:r>
              <a:rPr lang="sv-SE" sz="1400" dirty="0">
                <a:solidFill>
                  <a:srgbClr val="404040"/>
                </a:solidFill>
                <a:cs typeface="Arial" panose="020B0604020202020204" pitchFamily="34" charset="0"/>
              </a:rPr>
              <a:t>Grundförutsättningen för Svenska Röda Korset är att verksamheten ska finansieras med intäkter från insamling, försäljning, externa bidrag samt avkastning på kapital. För att nå ambitionen i den humanitära strategin och göra mer måste intäkterna öka. </a:t>
            </a:r>
            <a:r>
              <a:rPr lang="sv-SE" sz="1400" dirty="0" smtClean="0">
                <a:solidFill>
                  <a:srgbClr val="404040"/>
                </a:solidFill>
                <a:cs typeface="Arial" panose="020B0604020202020204" pitchFamily="34" charset="0"/>
              </a:rPr>
              <a:t>Finansierings-strategin </a:t>
            </a:r>
            <a:r>
              <a:rPr lang="sv-SE" sz="1400" dirty="0">
                <a:solidFill>
                  <a:srgbClr val="404040"/>
                </a:solidFill>
                <a:cs typeface="Arial" panose="020B0604020202020204" pitchFamily="34" charset="0"/>
              </a:rPr>
              <a:t>visar hur intäkterna kan öka med 50 % under perioden </a:t>
            </a:r>
            <a:r>
              <a:rPr lang="sv-SE" sz="1400" dirty="0" smtClean="0">
                <a:solidFill>
                  <a:srgbClr val="404040"/>
                </a:solidFill>
                <a:cs typeface="Arial" panose="020B0604020202020204" pitchFamily="34" charset="0"/>
              </a:rPr>
              <a:t>2016–2019</a:t>
            </a:r>
            <a:r>
              <a:rPr lang="sv-SE" sz="1400" dirty="0">
                <a:solidFill>
                  <a:srgbClr val="404040"/>
                </a:solidFill>
                <a:cs typeface="Arial" panose="020B0604020202020204" pitchFamily="34" charset="0"/>
              </a:rPr>
              <a:t>. En förutsättning är att satsningarna inom insamling fortsätter och att ambitionsnivån kring externa offentliga bidrag ökar både nationellt och internationellt. De ökade intäkterna är en grundförutsättning för planeringen och tillväxten i verksamheten under kommande period och det är även en kostnadsdrivande faktor eftersom en fortsatt stark utveckling också kräver nya investeringar och satsningar</a:t>
            </a:r>
            <a:r>
              <a:rPr lang="sv-SE" sz="1400" dirty="0" smtClean="0">
                <a:solidFill>
                  <a:srgbClr val="404040"/>
                </a:solidFill>
                <a:cs typeface="Arial" panose="020B0604020202020204" pitchFamily="34" charset="0"/>
              </a:rPr>
              <a:t>.</a:t>
            </a:r>
            <a:endParaRPr lang="sv-SE" sz="1400" b="1" dirty="0">
              <a:solidFill>
                <a:srgbClr val="404040"/>
              </a:solidFill>
              <a:cs typeface="Arial" panose="020B0604020202020204" pitchFamily="34" charset="0"/>
            </a:endParaRPr>
          </a:p>
        </p:txBody>
      </p:sp>
      <p:sp>
        <p:nvSpPr>
          <p:cNvPr id="7"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Budget.</a:t>
            </a:r>
            <a:r>
              <a:rPr lang="sv-SE" sz="3200" dirty="0" smtClean="0">
                <a:solidFill>
                  <a:srgbClr val="E20025"/>
                </a:solidFill>
              </a:rPr>
              <a:t> </a:t>
            </a:r>
            <a:r>
              <a:rPr lang="sv-SE" sz="1800" dirty="0" smtClean="0">
                <a:solidFill>
                  <a:srgbClr val="E20025"/>
                </a:solidFill>
              </a:rPr>
              <a:t>5.1 Ekonomiska förutsättningar</a:t>
            </a:r>
            <a:endParaRPr lang="sv-SE" sz="1800" dirty="0">
              <a:solidFill>
                <a:srgbClr val="E20025"/>
              </a:solidFill>
            </a:endParaRPr>
          </a:p>
        </p:txBody>
      </p:sp>
      <p:sp>
        <p:nvSpPr>
          <p:cNvPr id="8" name="Rektangel 7"/>
          <p:cNvSpPr/>
          <p:nvPr/>
        </p:nvSpPr>
        <p:spPr>
          <a:xfrm>
            <a:off x="7508347" y="1552257"/>
            <a:ext cx="3740332" cy="4309505"/>
          </a:xfrm>
          <a:prstGeom prst="rect">
            <a:avLst/>
          </a:prstGeom>
        </p:spPr>
        <p:txBody>
          <a:bodyPr wrap="square">
            <a:noAutofit/>
          </a:bodyPr>
          <a:lstStyle/>
          <a:p>
            <a:pPr fontAlgn="ctr">
              <a:spcBef>
                <a:spcPts val="900"/>
              </a:spcBef>
            </a:pPr>
            <a:r>
              <a:rPr lang="sv-SE" sz="1600" b="1" dirty="0" smtClean="0">
                <a:solidFill>
                  <a:srgbClr val="404040"/>
                </a:solidFill>
                <a:cs typeface="Arial" panose="020B0604020202020204" pitchFamily="34" charset="0"/>
              </a:rPr>
              <a:t>Ökade </a:t>
            </a:r>
            <a:r>
              <a:rPr lang="sv-SE" sz="1600" b="1" dirty="0">
                <a:solidFill>
                  <a:srgbClr val="404040"/>
                </a:solidFill>
                <a:cs typeface="Arial" panose="020B0604020202020204" pitchFamily="34" charset="0"/>
              </a:rPr>
              <a:t>verksamhetskostnader </a:t>
            </a:r>
            <a:r>
              <a:rPr lang="sv-SE" sz="1600" b="1" dirty="0" smtClean="0">
                <a:solidFill>
                  <a:srgbClr val="404040"/>
                </a:solidFill>
                <a:cs typeface="Arial" panose="020B0604020202020204" pitchFamily="34" charset="0"/>
              </a:rPr>
              <a:t>för stärkt krisfråga </a:t>
            </a:r>
            <a:endParaRPr lang="sv-SE" sz="1600" b="1" dirty="0">
              <a:solidFill>
                <a:srgbClr val="404040"/>
              </a:solidFill>
              <a:cs typeface="Arial" panose="020B0604020202020204" pitchFamily="34" charset="0"/>
            </a:endParaRPr>
          </a:p>
          <a:p>
            <a:pPr fontAlgn="ctr"/>
            <a:r>
              <a:rPr lang="sv-SE" sz="1400" dirty="0" smtClean="0">
                <a:solidFill>
                  <a:srgbClr val="404040"/>
                </a:solidFill>
                <a:cs typeface="Arial" panose="020B0604020202020204" pitchFamily="34" charset="0"/>
              </a:rPr>
              <a:t>Verksamhetskostnaderna </a:t>
            </a:r>
            <a:r>
              <a:rPr lang="sv-SE" sz="1400" dirty="0">
                <a:solidFill>
                  <a:srgbClr val="404040"/>
                </a:solidFill>
                <a:cs typeface="Arial" panose="020B0604020202020204" pitchFamily="34" charset="0"/>
              </a:rPr>
              <a:t>ökar betydligt </a:t>
            </a:r>
            <a:r>
              <a:rPr lang="sv-SE" sz="1400" dirty="0" smtClean="0">
                <a:solidFill>
                  <a:srgbClr val="404040"/>
                </a:solidFill>
                <a:cs typeface="Arial" panose="020B0604020202020204" pitchFamily="34" charset="0"/>
              </a:rPr>
              <a:t>som </a:t>
            </a:r>
            <a:r>
              <a:rPr lang="sv-SE" sz="1400" dirty="0">
                <a:solidFill>
                  <a:srgbClr val="404040"/>
                </a:solidFill>
                <a:cs typeface="Arial" panose="020B0604020202020204" pitchFamily="34" charset="0"/>
              </a:rPr>
              <a:t>en följd av den humanitära strategin. Internationellt ökar vårt engagemang i Syrien men vi fortsätter också att arbeta med våra program i Bangladesh fastän dessa inte finansieras av Sida under 2018. </a:t>
            </a:r>
            <a:r>
              <a:rPr lang="sv-SE" sz="1400" dirty="0" smtClean="0">
                <a:solidFill>
                  <a:srgbClr val="404040"/>
                </a:solidFill>
                <a:cs typeface="Arial" panose="020B0604020202020204" pitchFamily="34" charset="0"/>
              </a:rPr>
              <a:t>Nationellt </a:t>
            </a:r>
            <a:r>
              <a:rPr lang="sv-SE" sz="1400" dirty="0">
                <a:solidFill>
                  <a:srgbClr val="404040"/>
                </a:solidFill>
                <a:cs typeface="Arial" panose="020B0604020202020204" pitchFamily="34" charset="0"/>
              </a:rPr>
              <a:t>investerar vi att utveckla </a:t>
            </a:r>
            <a:r>
              <a:rPr lang="sv-SE" sz="1400" dirty="0" smtClean="0">
                <a:solidFill>
                  <a:srgbClr val="404040"/>
                </a:solidFill>
                <a:cs typeface="Arial" panose="020B0604020202020204" pitchFamily="34" charset="0"/>
              </a:rPr>
              <a:t>beredskaps-förmågan</a:t>
            </a:r>
            <a:r>
              <a:rPr lang="sv-SE" sz="1400" dirty="0">
                <a:solidFill>
                  <a:srgbClr val="404040"/>
                </a:solidFill>
                <a:cs typeface="Arial" panose="020B0604020202020204" pitchFamily="34" charset="0"/>
              </a:rPr>
              <a:t>. </a:t>
            </a:r>
            <a:r>
              <a:rPr lang="sv-SE" sz="1400" dirty="0" smtClean="0">
                <a:solidFill>
                  <a:srgbClr val="404040"/>
                </a:solidFill>
                <a:cs typeface="Arial" panose="020B0604020202020204" pitchFamily="34" charset="0"/>
              </a:rPr>
              <a:t>Till </a:t>
            </a:r>
            <a:r>
              <a:rPr lang="sv-SE" sz="1400" dirty="0">
                <a:solidFill>
                  <a:srgbClr val="404040"/>
                </a:solidFill>
                <a:cs typeface="Arial" panose="020B0604020202020204" pitchFamily="34" charset="0"/>
              </a:rPr>
              <a:t>grund för de satsningar som föreslås ligger den målbild som styrelsen godkände på styrelsemötet i maj 2017 och en handlingsplan som identifierar de steg vi behöver ta kommande år</a:t>
            </a:r>
            <a:r>
              <a:rPr lang="sv-SE" sz="1400" dirty="0" smtClean="0">
                <a:solidFill>
                  <a:srgbClr val="404040"/>
                </a:solidFill>
                <a:cs typeface="Arial" panose="020B0604020202020204" pitchFamily="34" charset="0"/>
              </a:rPr>
              <a:t>.</a:t>
            </a:r>
            <a:endParaRPr lang="sv-SE" sz="1400" b="1" dirty="0">
              <a:solidFill>
                <a:srgbClr val="404040"/>
              </a:solidFill>
              <a:cs typeface="Arial" panose="020B0604020202020204" pitchFamily="34" charset="0"/>
            </a:endParaRPr>
          </a:p>
        </p:txBody>
      </p:sp>
      <p:grpSp>
        <p:nvGrpSpPr>
          <p:cNvPr id="3" name="Grupp 2"/>
          <p:cNvGrpSpPr/>
          <p:nvPr/>
        </p:nvGrpSpPr>
        <p:grpSpPr>
          <a:xfrm>
            <a:off x="5557591" y="1435903"/>
            <a:ext cx="1766688" cy="4131520"/>
            <a:chOff x="5344231" y="1108077"/>
            <a:chExt cx="1950316" cy="4560946"/>
          </a:xfrm>
          <a:effectLst>
            <a:outerShdw blurRad="469900" dist="1092200" dir="6240000" sx="45000" sy="45000" algn="ctr" rotWithShape="0">
              <a:srgbClr val="000000">
                <a:alpha val="95000"/>
              </a:srgbClr>
            </a:outerShdw>
          </a:effectLst>
        </p:grpSpPr>
        <p:pic>
          <p:nvPicPr>
            <p:cNvPr id="20" name="Bildobjekt 19"/>
            <p:cNvPicPr>
              <a:picLocks noChangeAspect="1"/>
            </p:cNvPicPr>
            <p:nvPr/>
          </p:nvPicPr>
          <p:blipFill rotWithShape="1">
            <a:blip r:embed="rId2" cstate="print">
              <a:extLst>
                <a:ext uri="{28A0092B-C50C-407E-A947-70E740481C1C}">
                  <a14:useLocalDpi xmlns:a14="http://schemas.microsoft.com/office/drawing/2010/main" val="0"/>
                </a:ext>
              </a:extLst>
            </a:blip>
            <a:srcRect l="90462" t="57772" r="1067" b="27032"/>
            <a:stretch/>
          </p:blipFill>
          <p:spPr>
            <a:xfrm>
              <a:off x="5514844" y="3748654"/>
              <a:ext cx="1676975" cy="1920369"/>
            </a:xfrm>
            <a:prstGeom prst="rect">
              <a:avLst/>
            </a:prstGeom>
          </p:spPr>
        </p:pic>
        <p:pic>
          <p:nvPicPr>
            <p:cNvPr id="23" name="Bildobjekt 22"/>
            <p:cNvPicPr>
              <a:picLocks noChangeAspect="1"/>
            </p:cNvPicPr>
            <p:nvPr/>
          </p:nvPicPr>
          <p:blipFill rotWithShape="1">
            <a:blip r:embed="rId2" cstate="print">
              <a:extLst>
                <a:ext uri="{28A0092B-C50C-407E-A947-70E740481C1C}">
                  <a14:useLocalDpi xmlns:a14="http://schemas.microsoft.com/office/drawing/2010/main" val="0"/>
                </a:ext>
              </a:extLst>
            </a:blip>
            <a:srcRect l="90462" t="57772" r="1067" b="27032"/>
            <a:stretch/>
          </p:blipFill>
          <p:spPr>
            <a:xfrm>
              <a:off x="5547431" y="2468880"/>
              <a:ext cx="1747116" cy="2000690"/>
            </a:xfrm>
            <a:prstGeom prst="rect">
              <a:avLst/>
            </a:prstGeom>
          </p:spPr>
        </p:pic>
        <p:pic>
          <p:nvPicPr>
            <p:cNvPr id="9" name="Bildobjekt 8"/>
            <p:cNvPicPr>
              <a:picLocks noChangeAspect="1"/>
            </p:cNvPicPr>
            <p:nvPr/>
          </p:nvPicPr>
          <p:blipFill rotWithShape="1">
            <a:blip r:embed="rId2" cstate="print">
              <a:extLst>
                <a:ext uri="{28A0092B-C50C-407E-A947-70E740481C1C}">
                  <a14:useLocalDpi xmlns:a14="http://schemas.microsoft.com/office/drawing/2010/main" val="0"/>
                </a:ext>
              </a:extLst>
            </a:blip>
            <a:srcRect l="90462" t="57772" r="1067" b="27032"/>
            <a:stretch/>
          </p:blipFill>
          <p:spPr>
            <a:xfrm>
              <a:off x="5344231" y="1108077"/>
              <a:ext cx="1747116" cy="2000690"/>
            </a:xfrm>
            <a:prstGeom prst="rect">
              <a:avLst/>
            </a:prstGeom>
          </p:spPr>
        </p:pic>
      </p:grpSp>
    </p:spTree>
    <p:extLst>
      <p:ext uri="{BB962C8B-B14F-4D97-AF65-F5344CB8AC3E}">
        <p14:creationId xmlns:p14="http://schemas.microsoft.com/office/powerpoint/2010/main" val="3901530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2" cstate="hqprint">
            <a:extLst>
              <a:ext uri="{28A0092B-C50C-407E-A947-70E740481C1C}">
                <a14:useLocalDpi xmlns:a14="http://schemas.microsoft.com/office/drawing/2010/main" val="0"/>
              </a:ext>
            </a:extLst>
          </a:blip>
          <a:srcRect l="2940" t="21111" r="4562" b="30566"/>
          <a:stretch/>
        </p:blipFill>
        <p:spPr>
          <a:xfrm>
            <a:off x="7599570" y="629303"/>
            <a:ext cx="3248023" cy="2399581"/>
          </a:xfrm>
          <a:prstGeom prst="rect">
            <a:avLst/>
          </a:prstGeom>
        </p:spPr>
      </p:pic>
      <p:sp>
        <p:nvSpPr>
          <p:cNvPr id="2"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Budget.</a:t>
            </a:r>
            <a:r>
              <a:rPr lang="sv-SE" sz="3200" dirty="0" smtClean="0">
                <a:solidFill>
                  <a:srgbClr val="E20025"/>
                </a:solidFill>
              </a:rPr>
              <a:t> </a:t>
            </a:r>
            <a:r>
              <a:rPr lang="sv-SE" sz="1800" dirty="0" smtClean="0">
                <a:solidFill>
                  <a:srgbClr val="E20025"/>
                </a:solidFill>
              </a:rPr>
              <a:t>5.1 Ekonomiska förutsättningar</a:t>
            </a:r>
            <a:endParaRPr lang="sv-SE" sz="1800" dirty="0">
              <a:solidFill>
                <a:srgbClr val="E20025"/>
              </a:solidFill>
            </a:endParaRPr>
          </a:p>
        </p:txBody>
      </p:sp>
      <p:sp>
        <p:nvSpPr>
          <p:cNvPr id="4" name="Rektangel 3"/>
          <p:cNvSpPr/>
          <p:nvPr/>
        </p:nvSpPr>
        <p:spPr>
          <a:xfrm>
            <a:off x="724988" y="1447800"/>
            <a:ext cx="5934604" cy="3939540"/>
          </a:xfrm>
          <a:prstGeom prst="rect">
            <a:avLst/>
          </a:prstGeom>
        </p:spPr>
        <p:txBody>
          <a:bodyPr wrap="square">
            <a:spAutoFit/>
          </a:bodyPr>
          <a:lstStyle/>
          <a:p>
            <a:pPr fontAlgn="ctr">
              <a:spcBef>
                <a:spcPts val="900"/>
              </a:spcBef>
            </a:pPr>
            <a:r>
              <a:rPr lang="sv-SE" sz="1600" b="1" dirty="0" smtClean="0">
                <a:solidFill>
                  <a:srgbClr val="404040"/>
                </a:solidFill>
                <a:cs typeface="Arial" panose="020B0604020202020204" pitchFamily="34" charset="0"/>
              </a:rPr>
              <a:t>Effektiv </a:t>
            </a:r>
            <a:r>
              <a:rPr lang="sv-SE" sz="1600" b="1" dirty="0">
                <a:solidFill>
                  <a:srgbClr val="404040"/>
                </a:solidFill>
                <a:cs typeface="Arial" panose="020B0604020202020204" pitchFamily="34" charset="0"/>
              </a:rPr>
              <a:t>insamling och administration </a:t>
            </a:r>
          </a:p>
          <a:p>
            <a:pPr fontAlgn="ctr"/>
            <a:r>
              <a:rPr lang="sv-SE" sz="1300" dirty="0">
                <a:solidFill>
                  <a:srgbClr val="404040"/>
                </a:solidFill>
                <a:cs typeface="Arial" panose="020B0604020202020204" pitchFamily="34" charset="0"/>
              </a:rPr>
              <a:t>En effektiv insamling och administration är en </a:t>
            </a:r>
            <a:r>
              <a:rPr lang="sv-SE" sz="1300" dirty="0" smtClean="0">
                <a:solidFill>
                  <a:srgbClr val="404040"/>
                </a:solidFill>
                <a:cs typeface="Arial" panose="020B0604020202020204" pitchFamily="34" charset="0"/>
              </a:rPr>
              <a:t>grundförutsättning </a:t>
            </a:r>
            <a:r>
              <a:rPr lang="sv-SE" sz="1300" dirty="0">
                <a:solidFill>
                  <a:srgbClr val="404040"/>
                </a:solidFill>
                <a:cs typeface="Arial" panose="020B0604020202020204" pitchFamily="34" charset="0"/>
              </a:rPr>
              <a:t>för Svenska Röda Korset, både utifrån </a:t>
            </a:r>
            <a:r>
              <a:rPr lang="sv-SE" sz="1300" dirty="0" smtClean="0">
                <a:solidFill>
                  <a:srgbClr val="404040"/>
                </a:solidFill>
                <a:cs typeface="Arial" panose="020B0604020202020204" pitchFamily="34" charset="0"/>
              </a:rPr>
              <a:t>kostnadseffektivitet </a:t>
            </a:r>
            <a:r>
              <a:rPr lang="sv-SE" sz="1300" dirty="0">
                <a:solidFill>
                  <a:srgbClr val="404040"/>
                </a:solidFill>
                <a:cs typeface="Arial" panose="020B0604020202020204" pitchFamily="34" charset="0"/>
              </a:rPr>
              <a:t>och förtroende. De senaste årens </a:t>
            </a:r>
            <a:r>
              <a:rPr lang="sv-SE" sz="1300" dirty="0" smtClean="0">
                <a:solidFill>
                  <a:srgbClr val="404040"/>
                </a:solidFill>
                <a:cs typeface="Arial" panose="020B0604020202020204" pitchFamily="34" charset="0"/>
              </a:rPr>
              <a:t>framgångsrika </a:t>
            </a:r>
            <a:r>
              <a:rPr lang="sv-SE" sz="1300" dirty="0">
                <a:solidFill>
                  <a:srgbClr val="404040"/>
                </a:solidFill>
                <a:cs typeface="Arial" panose="020B0604020202020204" pitchFamily="34" charset="0"/>
              </a:rPr>
              <a:t>satsning på ökad insamling har medfört ökade </a:t>
            </a:r>
            <a:endParaRPr lang="sv-SE" sz="1300" dirty="0" smtClean="0">
              <a:solidFill>
                <a:srgbClr val="404040"/>
              </a:solidFill>
              <a:cs typeface="Arial" panose="020B0604020202020204" pitchFamily="34" charset="0"/>
            </a:endParaRPr>
          </a:p>
          <a:p>
            <a:pPr fontAlgn="ctr"/>
            <a:r>
              <a:rPr lang="sv-SE" sz="1300" dirty="0" smtClean="0">
                <a:solidFill>
                  <a:srgbClr val="404040"/>
                </a:solidFill>
                <a:cs typeface="Arial" panose="020B0604020202020204" pitchFamily="34" charset="0"/>
              </a:rPr>
              <a:t>insamlingskostnader </a:t>
            </a:r>
            <a:r>
              <a:rPr lang="sv-SE" sz="1300" dirty="0">
                <a:solidFill>
                  <a:srgbClr val="404040"/>
                </a:solidFill>
                <a:cs typeface="Arial" panose="020B0604020202020204" pitchFamily="34" charset="0"/>
              </a:rPr>
              <a:t>och fått som </a:t>
            </a:r>
            <a:r>
              <a:rPr lang="sv-SE" sz="1300" dirty="0" smtClean="0">
                <a:solidFill>
                  <a:srgbClr val="404040"/>
                </a:solidFill>
                <a:cs typeface="Arial" panose="020B0604020202020204" pitchFamily="34" charset="0"/>
              </a:rPr>
              <a:t>konsekvens att SIK-talet legat </a:t>
            </a:r>
          </a:p>
          <a:p>
            <a:pPr fontAlgn="ctr"/>
            <a:r>
              <a:rPr lang="sv-SE" sz="1300" dirty="0" smtClean="0">
                <a:solidFill>
                  <a:srgbClr val="404040"/>
                </a:solidFill>
                <a:cs typeface="Arial" panose="020B0604020202020204" pitchFamily="34" charset="0"/>
              </a:rPr>
              <a:t>på en förhöjd nivå. SIK-talet är insamlingsbranschens jämförelsetal </a:t>
            </a:r>
          </a:p>
          <a:p>
            <a:pPr fontAlgn="ctr"/>
            <a:r>
              <a:rPr lang="sv-SE" sz="1300" dirty="0" smtClean="0">
                <a:solidFill>
                  <a:srgbClr val="404040"/>
                </a:solidFill>
                <a:cs typeface="Arial" panose="020B0604020202020204" pitchFamily="34" charset="0"/>
              </a:rPr>
              <a:t>och ett mått på hur stor del av organisationens intäkter som inte används </a:t>
            </a:r>
          </a:p>
          <a:p>
            <a:pPr fontAlgn="ctr"/>
            <a:r>
              <a:rPr lang="sv-SE" sz="1300" dirty="0" smtClean="0">
                <a:solidFill>
                  <a:srgbClr val="404040"/>
                </a:solidFill>
                <a:cs typeface="Arial" panose="020B0604020202020204" pitchFamily="34" charset="0"/>
              </a:rPr>
              <a:t>för att täcka ändamålskostnader</a:t>
            </a:r>
            <a:r>
              <a:rPr lang="sv-SE" sz="1300" dirty="0" smtClean="0">
                <a:solidFill>
                  <a:srgbClr val="00B050"/>
                </a:solidFill>
                <a:cs typeface="Arial" panose="020B0604020202020204" pitchFamily="34" charset="0"/>
              </a:rPr>
              <a:t>. </a:t>
            </a:r>
            <a:r>
              <a:rPr lang="sv-SE" sz="1300" dirty="0">
                <a:solidFill>
                  <a:srgbClr val="404040"/>
                </a:solidFill>
                <a:cs typeface="Arial" panose="020B0604020202020204" pitchFamily="34" charset="0"/>
              </a:rPr>
              <a:t>Målbilden är att </a:t>
            </a:r>
            <a:r>
              <a:rPr lang="sv-SE" sz="1300" dirty="0" smtClean="0">
                <a:solidFill>
                  <a:srgbClr val="404040"/>
                </a:solidFill>
                <a:cs typeface="Arial" panose="020B0604020202020204" pitchFamily="34" charset="0"/>
              </a:rPr>
              <a:t>SIK-talet </a:t>
            </a:r>
            <a:r>
              <a:rPr lang="sv-SE" sz="1300" dirty="0">
                <a:solidFill>
                  <a:srgbClr val="404040"/>
                </a:solidFill>
                <a:cs typeface="Arial" panose="020B0604020202020204" pitchFamily="34" charset="0"/>
              </a:rPr>
              <a:t>ska minska över åren. </a:t>
            </a:r>
            <a:r>
              <a:rPr lang="sv-SE" sz="1300" dirty="0" smtClean="0">
                <a:solidFill>
                  <a:srgbClr val="404040"/>
                </a:solidFill>
                <a:cs typeface="Arial" panose="020B0604020202020204" pitchFamily="34" charset="0"/>
              </a:rPr>
              <a:t>En viktig </a:t>
            </a:r>
            <a:r>
              <a:rPr lang="sv-SE" sz="1300" dirty="0">
                <a:solidFill>
                  <a:srgbClr val="404040"/>
                </a:solidFill>
                <a:cs typeface="Arial" panose="020B0604020202020204" pitchFamily="34" charset="0"/>
              </a:rPr>
              <a:t>ekonomisk förutsättning de kommande åren är därför att vi lyckas nå ambitionen om ökade intäkter samtidigt som vi håller </a:t>
            </a:r>
            <a:r>
              <a:rPr lang="sv-SE" sz="1300" dirty="0" smtClean="0">
                <a:solidFill>
                  <a:srgbClr val="404040"/>
                </a:solidFill>
                <a:cs typeface="Arial" panose="020B0604020202020204" pitchFamily="34" charset="0"/>
              </a:rPr>
              <a:t>en </a:t>
            </a:r>
            <a:r>
              <a:rPr lang="sv-SE" sz="1300" dirty="0">
                <a:solidFill>
                  <a:srgbClr val="404040"/>
                </a:solidFill>
                <a:cs typeface="Arial" panose="020B0604020202020204" pitchFamily="34" charset="0"/>
              </a:rPr>
              <a:t>rimlig nivå avseende den andel intäkter som används för investeringar i </a:t>
            </a:r>
            <a:r>
              <a:rPr lang="sv-SE" sz="1300" dirty="0" smtClean="0">
                <a:solidFill>
                  <a:srgbClr val="404040"/>
                </a:solidFill>
                <a:cs typeface="Arial" panose="020B0604020202020204" pitchFamily="34" charset="0"/>
              </a:rPr>
              <a:t>resurs-mobilisering</a:t>
            </a:r>
            <a:r>
              <a:rPr lang="sv-SE" sz="1300" dirty="0">
                <a:solidFill>
                  <a:srgbClr val="404040"/>
                </a:solidFill>
                <a:cs typeface="Arial" panose="020B0604020202020204" pitchFamily="34" charset="0"/>
              </a:rPr>
              <a:t>. En annan viktig förutsättning är att effektivisera verksamheter och processer så att stödfunktioners andel av kostnadsmassan kan minska. För detta krävs både en </a:t>
            </a:r>
            <a:r>
              <a:rPr lang="sv-SE" sz="1300" dirty="0" smtClean="0">
                <a:solidFill>
                  <a:srgbClr val="404040"/>
                </a:solidFill>
                <a:cs typeface="Arial" panose="020B0604020202020204" pitchFamily="34" charset="0"/>
              </a:rPr>
              <a:t>kostnads-medvetenhet </a:t>
            </a:r>
            <a:r>
              <a:rPr lang="sv-SE" sz="1300" dirty="0">
                <a:solidFill>
                  <a:srgbClr val="404040"/>
                </a:solidFill>
                <a:cs typeface="Arial" panose="020B0604020202020204" pitchFamily="34" charset="0"/>
              </a:rPr>
              <a:t>från stödfunktionerna, men också en anpassning av verksamheterna så att processerna blir mer effektiva och harmoniserade och därmed mindre administrativt krävande. Effektiviseringen av stödfunktionerna är extra viktig under kommande år då vi ser att  kretsarna har behov av stöd i vissa driftsfrågor för att de i sin tur ska kunna bidra till den förflyttning som den humanitära strategin </a:t>
            </a:r>
            <a:r>
              <a:rPr lang="sv-SE" sz="1300" dirty="0" smtClean="0">
                <a:solidFill>
                  <a:srgbClr val="404040"/>
                </a:solidFill>
                <a:cs typeface="Arial" panose="020B0604020202020204" pitchFamily="34" charset="0"/>
              </a:rPr>
              <a:t>anger</a:t>
            </a:r>
            <a:endParaRPr lang="sv-SE" sz="1300" dirty="0">
              <a:solidFill>
                <a:srgbClr val="404040"/>
              </a:solidFill>
              <a:cs typeface="Arial" panose="020B0604020202020204" pitchFamily="34" charset="0"/>
            </a:endParaRPr>
          </a:p>
        </p:txBody>
      </p:sp>
      <p:sp>
        <p:nvSpPr>
          <p:cNvPr id="6" name="Rektangel 5"/>
          <p:cNvSpPr/>
          <p:nvPr/>
        </p:nvSpPr>
        <p:spPr>
          <a:xfrm>
            <a:off x="7109926" y="2854025"/>
            <a:ext cx="4227313" cy="2539157"/>
          </a:xfrm>
          <a:prstGeom prst="rect">
            <a:avLst/>
          </a:prstGeom>
        </p:spPr>
        <p:txBody>
          <a:bodyPr wrap="square">
            <a:spAutoFit/>
          </a:bodyPr>
          <a:lstStyle/>
          <a:p>
            <a:pPr fontAlgn="ctr"/>
            <a:r>
              <a:rPr lang="sv-SE" sz="1600" b="1" dirty="0" smtClean="0">
                <a:solidFill>
                  <a:schemeClr val="tx2">
                    <a:lumMod val="75000"/>
                    <a:lumOff val="25000"/>
                  </a:schemeClr>
                </a:solidFill>
                <a:cs typeface="Arial" panose="020B0604020202020204" pitchFamily="34" charset="0"/>
              </a:rPr>
              <a:t>Digitalisering</a:t>
            </a:r>
            <a:endParaRPr lang="sv-SE" sz="1600" b="1" dirty="0">
              <a:solidFill>
                <a:schemeClr val="tx2">
                  <a:lumMod val="75000"/>
                  <a:lumOff val="25000"/>
                </a:schemeClr>
              </a:solidFill>
              <a:cs typeface="Arial" panose="020B0604020202020204" pitchFamily="34" charset="0"/>
            </a:endParaRPr>
          </a:p>
          <a:p>
            <a:pPr fontAlgn="ctr"/>
            <a:r>
              <a:rPr lang="sv-SE" sz="1300" dirty="0">
                <a:solidFill>
                  <a:schemeClr val="tx2">
                    <a:lumMod val="75000"/>
                    <a:lumOff val="25000"/>
                  </a:schemeClr>
                </a:solidFill>
                <a:cs typeface="Arial" panose="020B0604020202020204" pitchFamily="34" charset="0"/>
              </a:rPr>
              <a:t>Digitalisering är en förutsättning för att bedriva en effektiv verksamhet, resursmobilisering och administration. All verksamhetsutveckling idag har IT-komponenter. Att lyckas med planerade digitaliseringssatsningar de kommande åren är således en förutsättning för flerårsplanen 2018-2020. Det påverkar även de finansiella förutsättningar på kort sikt då det krävs fortsatta investeringar i IT-utveckling. Ett viktigt mål för 2018 är att se till att Svenska Röda Korset uppfyller GDPR inom de system och processer som tillhandahålls av </a:t>
            </a:r>
            <a:r>
              <a:rPr lang="sv-SE" sz="1300" dirty="0" smtClean="0">
                <a:solidFill>
                  <a:schemeClr val="tx2">
                    <a:lumMod val="75000"/>
                    <a:lumOff val="25000"/>
                  </a:schemeClr>
                </a:solidFill>
                <a:cs typeface="Arial" panose="020B0604020202020204" pitchFamily="34" charset="0"/>
              </a:rPr>
              <a:t>tjänstemanna-organisationen.</a:t>
            </a:r>
            <a:endParaRPr lang="sv-SE" sz="1300" dirty="0">
              <a:solidFill>
                <a:srgbClr val="404040"/>
              </a:solidFill>
              <a:cs typeface="Arial" panose="020B0604020202020204" pitchFamily="34" charset="0"/>
            </a:endParaRPr>
          </a:p>
        </p:txBody>
      </p:sp>
    </p:spTree>
    <p:extLst>
      <p:ext uri="{BB962C8B-B14F-4D97-AF65-F5344CB8AC3E}">
        <p14:creationId xmlns:p14="http://schemas.microsoft.com/office/powerpoint/2010/main" val="97802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92484" y="1480807"/>
            <a:ext cx="5242559" cy="30999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lumMod val="20000"/>
                  <a:lumOff val="80000"/>
                </a:schemeClr>
              </a:solidFill>
            </a:endParaRPr>
          </a:p>
        </p:txBody>
      </p:sp>
      <p:sp>
        <p:nvSpPr>
          <p:cNvPr id="5" name="Rektangel 4"/>
          <p:cNvSpPr/>
          <p:nvPr/>
        </p:nvSpPr>
        <p:spPr>
          <a:xfrm>
            <a:off x="6435636" y="1480807"/>
            <a:ext cx="4763589" cy="3362459"/>
          </a:xfrm>
          <a:prstGeom prst="rect">
            <a:avLst/>
          </a:prstGeom>
        </p:spPr>
        <p:txBody>
          <a:bodyPr wrap="square">
            <a:spAutoFit/>
          </a:bodyPr>
          <a:lstStyle/>
          <a:p>
            <a:pPr>
              <a:spcBef>
                <a:spcPts val="300"/>
              </a:spcBef>
            </a:pPr>
            <a:r>
              <a:rPr lang="sv-SE" sz="1000" dirty="0">
                <a:solidFill>
                  <a:srgbClr val="404040"/>
                </a:solidFill>
                <a:cs typeface="Arial" panose="020B0604020202020204" pitchFamily="34" charset="0"/>
              </a:rPr>
              <a:t>Flerårsestimatet visar på </a:t>
            </a:r>
            <a:r>
              <a:rPr lang="sv-SE" sz="1000" dirty="0" smtClean="0">
                <a:solidFill>
                  <a:srgbClr val="404040"/>
                </a:solidFill>
                <a:cs typeface="Arial" panose="020B0604020202020204" pitchFamily="34" charset="0"/>
              </a:rPr>
              <a:t>en </a:t>
            </a:r>
            <a:r>
              <a:rPr lang="sv-SE" sz="1000" dirty="0">
                <a:solidFill>
                  <a:srgbClr val="404040"/>
                </a:solidFill>
                <a:cs typeface="Arial" panose="020B0604020202020204" pitchFamily="34" charset="0"/>
              </a:rPr>
              <a:t>ökad verksamhetsvolym de närmsta åren och en tilltagande expansionstakt. En förutsättning för denna expansion är en fortsatt positiv </a:t>
            </a:r>
            <a:r>
              <a:rPr lang="sv-SE" sz="1000" dirty="0" smtClean="0">
                <a:solidFill>
                  <a:srgbClr val="404040"/>
                </a:solidFill>
                <a:cs typeface="Arial" panose="020B0604020202020204" pitchFamily="34" charset="0"/>
              </a:rPr>
              <a:t>intäktsutveckling</a:t>
            </a:r>
            <a:r>
              <a:rPr lang="sv-SE" sz="1000" dirty="0">
                <a:solidFill>
                  <a:srgbClr val="404040"/>
                </a:solidFill>
                <a:cs typeface="Arial" panose="020B0604020202020204" pitchFamily="34" charset="0"/>
              </a:rPr>
              <a:t>. </a:t>
            </a:r>
            <a:r>
              <a:rPr lang="sv-SE" sz="1000" dirty="0" smtClean="0">
                <a:solidFill>
                  <a:srgbClr val="404040"/>
                </a:solidFill>
                <a:cs typeface="Arial" panose="020B0604020202020204" pitchFamily="34" charset="0"/>
              </a:rPr>
              <a:t>Under den </a:t>
            </a:r>
            <a:r>
              <a:rPr lang="sv-SE" sz="1000" dirty="0">
                <a:solidFill>
                  <a:srgbClr val="404040"/>
                </a:solidFill>
                <a:cs typeface="Arial" panose="020B0604020202020204" pitchFamily="34" charset="0"/>
              </a:rPr>
              <a:t>senaste fyra års perioden är det främst ökad insamling som har skapat möjlighet för utökningen av verksamheten. Det budgeterade resultatet visar på </a:t>
            </a:r>
            <a:r>
              <a:rPr lang="sv-SE" sz="1000" dirty="0" smtClean="0">
                <a:solidFill>
                  <a:srgbClr val="404040"/>
                </a:solidFill>
                <a:cs typeface="Arial" panose="020B0604020202020204" pitchFamily="34" charset="0"/>
              </a:rPr>
              <a:t>-19 MSEK som en effekt av att Högskolans verksamhetsbidrag (-5 MSEK), en höjning av federationsavgiften (-1 MSEK) och en fortsatt satsning i Bangladesh (-15 MSEK) inte finansierats fullt ut 2018. Vi bedömer dock att detta kommer att kunna hanteras under kommande budgetar där intäktsestimat gjorts </a:t>
            </a:r>
            <a:r>
              <a:rPr lang="sv-SE" sz="1000" dirty="0">
                <a:solidFill>
                  <a:srgbClr val="404040"/>
                </a:solidFill>
                <a:cs typeface="Arial" panose="020B0604020202020204" pitchFamily="34" charset="0"/>
              </a:rPr>
              <a:t>för 2018-2020 och resultatnivån för 2019 och 2020 </a:t>
            </a:r>
            <a:r>
              <a:rPr lang="sv-SE" sz="1000" dirty="0" smtClean="0">
                <a:solidFill>
                  <a:srgbClr val="404040"/>
                </a:solidFill>
                <a:cs typeface="Arial" panose="020B0604020202020204" pitchFamily="34" charset="0"/>
              </a:rPr>
              <a:t>beräknas balansera detta.</a:t>
            </a:r>
          </a:p>
          <a:p>
            <a:pPr>
              <a:spcBef>
                <a:spcPts val="300"/>
              </a:spcBef>
            </a:pPr>
            <a:endParaRPr lang="sv-SE" sz="1000" b="1" dirty="0" smtClean="0">
              <a:solidFill>
                <a:srgbClr val="404040"/>
              </a:solidFill>
              <a:cs typeface="Arial" panose="020B0604020202020204" pitchFamily="34" charset="0"/>
            </a:endParaRPr>
          </a:p>
          <a:p>
            <a:pPr>
              <a:spcBef>
                <a:spcPts val="300"/>
              </a:spcBef>
            </a:pPr>
            <a:r>
              <a:rPr lang="sv-SE" sz="1000" b="1" dirty="0" smtClean="0">
                <a:solidFill>
                  <a:srgbClr val="E20025"/>
                </a:solidFill>
                <a:cs typeface="Arial" panose="020B0604020202020204" pitchFamily="34" charset="0"/>
              </a:rPr>
              <a:t>Totala intäkter</a:t>
            </a:r>
            <a:r>
              <a:rPr lang="sv-SE" sz="1000" dirty="0" smtClean="0">
                <a:solidFill>
                  <a:srgbClr val="E20025"/>
                </a:solidFill>
                <a:cs typeface="Arial" panose="020B0604020202020204" pitchFamily="34" charset="0"/>
              </a:rPr>
              <a:t> </a:t>
            </a:r>
            <a:r>
              <a:rPr lang="sv-SE" sz="1000" dirty="0" smtClean="0">
                <a:solidFill>
                  <a:srgbClr val="404040"/>
                </a:solidFill>
                <a:cs typeface="Arial" panose="020B0604020202020204" pitchFamily="34" charset="0"/>
              </a:rPr>
              <a:t>- Intäkterna ökar med 78 MSEK (11%) jämfört </a:t>
            </a:r>
            <a:r>
              <a:rPr lang="sv-SE" sz="1000" dirty="0">
                <a:solidFill>
                  <a:srgbClr val="404040"/>
                </a:solidFill>
                <a:cs typeface="Arial" panose="020B0604020202020204" pitchFamily="34" charset="0"/>
              </a:rPr>
              <a:t>med </a:t>
            </a:r>
            <a:r>
              <a:rPr lang="sv-SE" sz="1000" dirty="0" smtClean="0">
                <a:solidFill>
                  <a:srgbClr val="404040"/>
                </a:solidFill>
                <a:cs typeface="Arial" panose="020B0604020202020204" pitchFamily="34" charset="0"/>
              </a:rPr>
              <a:t>2017 </a:t>
            </a:r>
            <a:r>
              <a:rPr lang="sv-SE" sz="1000" dirty="0">
                <a:solidFill>
                  <a:srgbClr val="404040"/>
                </a:solidFill>
                <a:cs typeface="Arial" panose="020B0604020202020204" pitchFamily="34" charset="0"/>
              </a:rPr>
              <a:t>års prognos. Ökningen </a:t>
            </a:r>
            <a:r>
              <a:rPr lang="sv-SE" sz="1000" dirty="0" smtClean="0">
                <a:solidFill>
                  <a:srgbClr val="404040"/>
                </a:solidFill>
                <a:cs typeface="Arial" panose="020B0604020202020204" pitchFamily="34" charset="0"/>
              </a:rPr>
              <a:t>är främst relaterad till månadsgivare</a:t>
            </a:r>
            <a:r>
              <a:rPr lang="sv-SE" sz="1000" dirty="0">
                <a:solidFill>
                  <a:srgbClr val="404040"/>
                </a:solidFill>
                <a:cs typeface="Arial" panose="020B0604020202020204" pitchFamily="34" charset="0"/>
              </a:rPr>
              <a:t>, företagsgivare, privata givare och externa bidrag. </a:t>
            </a:r>
            <a:endParaRPr lang="sv-SE" sz="1000" dirty="0" smtClean="0">
              <a:solidFill>
                <a:srgbClr val="404040"/>
              </a:solidFill>
              <a:cs typeface="Arial" panose="020B0604020202020204" pitchFamily="34" charset="0"/>
            </a:endParaRPr>
          </a:p>
          <a:p>
            <a:pPr>
              <a:spcBef>
                <a:spcPts val="300"/>
              </a:spcBef>
            </a:pPr>
            <a:endParaRPr lang="sv-SE" sz="1000" b="1" dirty="0">
              <a:solidFill>
                <a:srgbClr val="404040"/>
              </a:solidFill>
              <a:cs typeface="Arial" panose="020B0604020202020204" pitchFamily="34" charset="0"/>
            </a:endParaRPr>
          </a:p>
          <a:p>
            <a:pPr>
              <a:spcBef>
                <a:spcPts val="300"/>
              </a:spcBef>
            </a:pPr>
            <a:r>
              <a:rPr lang="sv-SE" sz="1000" b="1" dirty="0">
                <a:solidFill>
                  <a:srgbClr val="E20025"/>
                </a:solidFill>
                <a:cs typeface="Arial" panose="020B0604020202020204" pitchFamily="34" charset="0"/>
              </a:rPr>
              <a:t>Totala </a:t>
            </a:r>
            <a:r>
              <a:rPr lang="sv-SE" sz="1000" b="1" dirty="0" smtClean="0">
                <a:solidFill>
                  <a:srgbClr val="E20025"/>
                </a:solidFill>
                <a:cs typeface="Arial" panose="020B0604020202020204" pitchFamily="34" charset="0"/>
              </a:rPr>
              <a:t>kostnader </a:t>
            </a:r>
            <a:r>
              <a:rPr lang="sv-SE" sz="1000" dirty="0">
                <a:solidFill>
                  <a:srgbClr val="404040"/>
                </a:solidFill>
                <a:cs typeface="Arial" panose="020B0604020202020204" pitchFamily="34" charset="0"/>
              </a:rPr>
              <a:t>-</a:t>
            </a:r>
            <a:r>
              <a:rPr lang="sv-SE" sz="1000" dirty="0" smtClean="0">
                <a:solidFill>
                  <a:srgbClr val="404040"/>
                </a:solidFill>
                <a:cs typeface="Arial" panose="020B0604020202020204" pitchFamily="34" charset="0"/>
              </a:rPr>
              <a:t> Kostnaderna ökar med 87 </a:t>
            </a:r>
            <a:r>
              <a:rPr lang="sv-SE" sz="1000" dirty="0">
                <a:solidFill>
                  <a:srgbClr val="404040"/>
                </a:solidFill>
                <a:cs typeface="Arial" panose="020B0604020202020204" pitchFamily="34" charset="0"/>
              </a:rPr>
              <a:t>MSEK </a:t>
            </a:r>
            <a:r>
              <a:rPr lang="sv-SE" sz="1000" dirty="0" smtClean="0">
                <a:solidFill>
                  <a:srgbClr val="404040"/>
                </a:solidFill>
                <a:cs typeface="Arial" panose="020B0604020202020204" pitchFamily="34" charset="0"/>
              </a:rPr>
              <a:t>(12%) </a:t>
            </a:r>
            <a:r>
              <a:rPr lang="sv-SE" sz="1000" dirty="0">
                <a:solidFill>
                  <a:srgbClr val="404040"/>
                </a:solidFill>
                <a:cs typeface="Arial" panose="020B0604020202020204" pitchFamily="34" charset="0"/>
              </a:rPr>
              <a:t>jämfört med </a:t>
            </a:r>
            <a:r>
              <a:rPr lang="sv-SE" sz="1000" dirty="0" smtClean="0">
                <a:solidFill>
                  <a:srgbClr val="404040"/>
                </a:solidFill>
                <a:cs typeface="Arial" panose="020B0604020202020204" pitchFamily="34" charset="0"/>
              </a:rPr>
              <a:t>i 2017 </a:t>
            </a:r>
            <a:r>
              <a:rPr lang="sv-SE" sz="1000" dirty="0">
                <a:solidFill>
                  <a:srgbClr val="404040"/>
                </a:solidFill>
                <a:cs typeface="Arial" panose="020B0604020202020204" pitchFamily="34" charset="0"/>
              </a:rPr>
              <a:t>års prognos. Ökningen </a:t>
            </a:r>
            <a:r>
              <a:rPr lang="sv-SE" sz="1000" dirty="0" smtClean="0">
                <a:solidFill>
                  <a:srgbClr val="404040"/>
                </a:solidFill>
                <a:cs typeface="Arial" panose="020B0604020202020204" pitchFamily="34" charset="0"/>
              </a:rPr>
              <a:t>är främst relaterad till </a:t>
            </a:r>
            <a:r>
              <a:rPr lang="sv-SE" sz="1000" dirty="0">
                <a:solidFill>
                  <a:srgbClr val="404040"/>
                </a:solidFill>
                <a:cs typeface="Arial" panose="020B0604020202020204" pitchFamily="34" charset="0"/>
              </a:rPr>
              <a:t>beredskapssatsning nationellt, utökad verksamhet internationellt, </a:t>
            </a:r>
            <a:r>
              <a:rPr lang="sv-SE" sz="1000" dirty="0" smtClean="0">
                <a:solidFill>
                  <a:srgbClr val="404040"/>
                </a:solidFill>
                <a:cs typeface="Arial" panose="020B0604020202020204" pitchFamily="34" charset="0"/>
              </a:rPr>
              <a:t>IT-utveckling samt viss ökning av </a:t>
            </a:r>
            <a:r>
              <a:rPr lang="sv-SE" sz="1000" dirty="0">
                <a:solidFill>
                  <a:srgbClr val="404040"/>
                </a:solidFill>
                <a:cs typeface="Arial" panose="020B0604020202020204" pitchFamily="34" charset="0"/>
              </a:rPr>
              <a:t>kostnader för </a:t>
            </a:r>
            <a:r>
              <a:rPr lang="sv-SE" sz="1000" dirty="0" smtClean="0">
                <a:solidFill>
                  <a:srgbClr val="404040"/>
                </a:solidFill>
                <a:cs typeface="Arial" panose="020B0604020202020204" pitchFamily="34" charset="0"/>
              </a:rPr>
              <a:t>insamling</a:t>
            </a:r>
            <a:r>
              <a:rPr lang="sv-SE" sz="1000" dirty="0">
                <a:solidFill>
                  <a:srgbClr val="404040"/>
                </a:solidFill>
                <a:cs typeface="Arial" panose="020B0604020202020204" pitchFamily="34" charset="0"/>
              </a:rPr>
              <a:t>.</a:t>
            </a:r>
          </a:p>
          <a:p>
            <a:pPr>
              <a:spcBef>
                <a:spcPts val="300"/>
              </a:spcBef>
            </a:pPr>
            <a:endParaRPr lang="sv-SE" sz="1000" dirty="0">
              <a:solidFill>
                <a:srgbClr val="404040"/>
              </a:solidFill>
              <a:cs typeface="Arial" panose="020B0604020202020204" pitchFamily="34" charset="0"/>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669633564"/>
              </p:ext>
            </p:extLst>
          </p:nvPr>
        </p:nvGraphicFramePr>
        <p:xfrm>
          <a:off x="1032513" y="2195648"/>
          <a:ext cx="4762500" cy="1295400"/>
        </p:xfrm>
        <a:graphic>
          <a:graphicData uri="http://schemas.openxmlformats.org/presentationml/2006/ole">
            <mc:AlternateContent xmlns:mc="http://schemas.openxmlformats.org/markup-compatibility/2006">
              <mc:Choice xmlns:v="urn:schemas-microsoft-com:vml" Requires="v">
                <p:oleObj spid="_x0000_s1096" name="Worksheet" r:id="rId3" imgW="4762452" imgH="1295432" progId="Excel.Sheet.12">
                  <p:embed/>
                </p:oleObj>
              </mc:Choice>
              <mc:Fallback>
                <p:oleObj name="Worksheet" r:id="rId3" imgW="4762452" imgH="1295432" progId="Excel.Sheet.12">
                  <p:embed/>
                  <p:pic>
                    <p:nvPicPr>
                      <p:cNvPr id="0" name=""/>
                      <p:cNvPicPr/>
                      <p:nvPr/>
                    </p:nvPicPr>
                    <p:blipFill>
                      <a:blip r:embed="rId4"/>
                      <a:stretch>
                        <a:fillRect/>
                      </a:stretch>
                    </p:blipFill>
                    <p:spPr>
                      <a:xfrm>
                        <a:off x="1032513" y="2195648"/>
                        <a:ext cx="4762500" cy="1295400"/>
                      </a:xfrm>
                      <a:prstGeom prst="rect">
                        <a:avLst/>
                      </a:prstGeom>
                    </p:spPr>
                  </p:pic>
                </p:oleObj>
              </mc:Fallback>
            </mc:AlternateContent>
          </a:graphicData>
        </a:graphic>
      </p:graphicFrame>
      <p:sp>
        <p:nvSpPr>
          <p:cNvPr id="8"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Budget.</a:t>
            </a:r>
            <a:r>
              <a:rPr lang="sv-SE" sz="3200" dirty="0" smtClean="0">
                <a:solidFill>
                  <a:srgbClr val="E20025"/>
                </a:solidFill>
              </a:rPr>
              <a:t> </a:t>
            </a:r>
            <a:r>
              <a:rPr lang="sv-SE" sz="1800" dirty="0" smtClean="0">
                <a:solidFill>
                  <a:srgbClr val="E20025"/>
                </a:solidFill>
              </a:rPr>
              <a:t>5.2 Budget 2018 och flerårsprognos</a:t>
            </a:r>
            <a:endParaRPr lang="sv-SE" sz="1800" dirty="0">
              <a:solidFill>
                <a:srgbClr val="E20025"/>
              </a:solidFill>
            </a:endParaRPr>
          </a:p>
        </p:txBody>
      </p:sp>
    </p:spTree>
    <p:extLst>
      <p:ext uri="{BB962C8B-B14F-4D97-AF65-F5344CB8AC3E}">
        <p14:creationId xmlns:p14="http://schemas.microsoft.com/office/powerpoint/2010/main" val="2128158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92484" y="1480807"/>
            <a:ext cx="5242559" cy="30999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lumMod val="20000"/>
                  <a:lumOff val="80000"/>
                </a:schemeClr>
              </a:solidFill>
            </a:endParaRPr>
          </a:p>
        </p:txBody>
      </p:sp>
      <p:sp>
        <p:nvSpPr>
          <p:cNvPr id="5" name="Rektangel 4"/>
          <p:cNvSpPr/>
          <p:nvPr/>
        </p:nvSpPr>
        <p:spPr>
          <a:xfrm>
            <a:off x="6244046" y="1480807"/>
            <a:ext cx="5373188" cy="4170372"/>
          </a:xfrm>
          <a:prstGeom prst="rect">
            <a:avLst/>
          </a:prstGeom>
        </p:spPr>
        <p:txBody>
          <a:bodyPr wrap="square">
            <a:spAutoFit/>
          </a:bodyPr>
          <a:lstStyle/>
          <a:p>
            <a:pPr>
              <a:spcBef>
                <a:spcPts val="300"/>
              </a:spcBef>
            </a:pPr>
            <a:r>
              <a:rPr lang="sv-SE" sz="1000" dirty="0" smtClean="0">
                <a:solidFill>
                  <a:srgbClr val="404040"/>
                </a:solidFill>
                <a:cs typeface="Arial" panose="020B0604020202020204" pitchFamily="34" charset="0"/>
              </a:rPr>
              <a:t>Intäkterna ökar med 11 </a:t>
            </a:r>
            <a:r>
              <a:rPr lang="sv-SE" sz="1000" dirty="0">
                <a:solidFill>
                  <a:srgbClr val="404040"/>
                </a:solidFill>
                <a:cs typeface="Arial" panose="020B0604020202020204" pitchFamily="34" charset="0"/>
              </a:rPr>
              <a:t>% jämfört med </a:t>
            </a:r>
            <a:r>
              <a:rPr lang="sv-SE" sz="1000" dirty="0" smtClean="0">
                <a:solidFill>
                  <a:srgbClr val="404040"/>
                </a:solidFill>
                <a:cs typeface="Arial" panose="020B0604020202020204" pitchFamily="34" charset="0"/>
              </a:rPr>
              <a:t>2017 </a:t>
            </a:r>
            <a:r>
              <a:rPr lang="sv-SE" sz="1000" dirty="0">
                <a:solidFill>
                  <a:srgbClr val="404040"/>
                </a:solidFill>
                <a:cs typeface="Arial" panose="020B0604020202020204" pitchFamily="34" charset="0"/>
              </a:rPr>
              <a:t>års prognos. Ökningen sker </a:t>
            </a:r>
            <a:r>
              <a:rPr lang="sv-SE" sz="1000" dirty="0" smtClean="0">
                <a:solidFill>
                  <a:srgbClr val="404040"/>
                </a:solidFill>
                <a:cs typeface="Arial" panose="020B0604020202020204" pitchFamily="34" charset="0"/>
              </a:rPr>
              <a:t>främst inom </a:t>
            </a:r>
            <a:r>
              <a:rPr lang="sv-SE" sz="1000" dirty="0">
                <a:solidFill>
                  <a:srgbClr val="404040"/>
                </a:solidFill>
                <a:cs typeface="Arial" panose="020B0604020202020204" pitchFamily="34" charset="0"/>
              </a:rPr>
              <a:t>bidrag (+12 </a:t>
            </a:r>
            <a:r>
              <a:rPr lang="sv-SE" sz="1000" dirty="0" smtClean="0">
                <a:solidFill>
                  <a:srgbClr val="404040"/>
                </a:solidFill>
                <a:cs typeface="Arial" panose="020B0604020202020204" pitchFamily="34" charset="0"/>
              </a:rPr>
              <a:t>%) som </a:t>
            </a:r>
            <a:r>
              <a:rPr lang="sv-SE" sz="1000" dirty="0">
                <a:solidFill>
                  <a:srgbClr val="404040"/>
                </a:solidFill>
                <a:cs typeface="Arial" panose="020B0604020202020204" pitchFamily="34" charset="0"/>
              </a:rPr>
              <a:t>legat stilla under ett flertal år. Andelen fördelningsbra intäkter ökar från 36% till 38 % viket ger ökad flexibilitet i finansieringen. Månadsgivarintäkten ökar 15 % vilket  ger ökad förutsägbarhet och minskad risk i insamlingsbudgeten. </a:t>
            </a:r>
            <a:r>
              <a:rPr lang="sv-SE" sz="1000" dirty="0" smtClean="0">
                <a:solidFill>
                  <a:srgbClr val="404040"/>
                </a:solidFill>
                <a:cs typeface="Arial" panose="020B0604020202020204" pitchFamily="34" charset="0"/>
              </a:rPr>
              <a:t>Direktfinansieringen (</a:t>
            </a:r>
            <a:r>
              <a:rPr lang="sv-SE" sz="1000" dirty="0">
                <a:solidFill>
                  <a:srgbClr val="404040"/>
                </a:solidFill>
                <a:cs typeface="Arial" panose="020B0604020202020204" pitchFamily="34" charset="0"/>
              </a:rPr>
              <a:t>täckningsgraden) genom direkta bidrag är bibehållen inom Internationell verksamhet men minskar inom Nationell </a:t>
            </a:r>
            <a:r>
              <a:rPr lang="sv-SE" sz="1000" dirty="0" smtClean="0">
                <a:solidFill>
                  <a:srgbClr val="404040"/>
                </a:solidFill>
                <a:cs typeface="Arial" panose="020B0604020202020204" pitchFamily="34" charset="0"/>
              </a:rPr>
              <a:t>verksamhet vilket </a:t>
            </a:r>
            <a:r>
              <a:rPr lang="sv-SE" sz="1000" dirty="0">
                <a:solidFill>
                  <a:srgbClr val="404040"/>
                </a:solidFill>
                <a:cs typeface="Arial" panose="020B0604020202020204" pitchFamily="34" charset="0"/>
              </a:rPr>
              <a:t>ger ökat behov av </a:t>
            </a:r>
            <a:r>
              <a:rPr lang="sv-SE" sz="1000" dirty="0" smtClean="0">
                <a:solidFill>
                  <a:srgbClr val="404040"/>
                </a:solidFill>
                <a:cs typeface="Arial" panose="020B0604020202020204" pitchFamily="34" charset="0"/>
              </a:rPr>
              <a:t>insamlingsintäkter. </a:t>
            </a:r>
            <a:r>
              <a:rPr lang="sv-SE" sz="1000" dirty="0">
                <a:solidFill>
                  <a:srgbClr val="404040"/>
                </a:solidFill>
                <a:cs typeface="Arial" panose="020B0604020202020204" pitchFamily="34" charset="0"/>
              </a:rPr>
              <a:t>Bidraget av insamlade medel till Internationell verksamhet minskar därför något (-4%) och ökar för Nationell verksamhet i motsvarande grad. </a:t>
            </a:r>
            <a:r>
              <a:rPr lang="sv-SE" sz="1000" dirty="0" smtClean="0">
                <a:solidFill>
                  <a:srgbClr val="404040"/>
                </a:solidFill>
                <a:cs typeface="Arial" panose="020B0604020202020204" pitchFamily="34" charset="0"/>
              </a:rPr>
              <a:t>Vid </a:t>
            </a:r>
            <a:r>
              <a:rPr lang="sv-SE" sz="1000" dirty="0">
                <a:solidFill>
                  <a:srgbClr val="404040"/>
                </a:solidFill>
                <a:cs typeface="Arial" panose="020B0604020202020204" pitchFamily="34" charset="0"/>
              </a:rPr>
              <a:t>bedömningen av intäkterna </a:t>
            </a:r>
            <a:r>
              <a:rPr lang="sv-SE" sz="1000" dirty="0" smtClean="0">
                <a:solidFill>
                  <a:srgbClr val="404040"/>
                </a:solidFill>
                <a:cs typeface="Arial" panose="020B0604020202020204" pitchFamily="34" charset="0"/>
              </a:rPr>
              <a:t>så bör följande tas i beaktande: </a:t>
            </a:r>
          </a:p>
          <a:p>
            <a:pPr>
              <a:spcBef>
                <a:spcPts val="300"/>
              </a:spcBef>
            </a:pPr>
            <a:endParaRPr lang="sv-SE" sz="1000" dirty="0">
              <a:solidFill>
                <a:srgbClr val="404040"/>
              </a:solidFill>
              <a:cs typeface="Arial" panose="020B0604020202020204" pitchFamily="34" charset="0"/>
            </a:endParaRPr>
          </a:p>
          <a:p>
            <a:pPr lvl="1" indent="-285750">
              <a:spcBef>
                <a:spcPts val="300"/>
              </a:spcBef>
              <a:buFont typeface="+mj-lt"/>
              <a:buAutoNum type="romanLcPeriod"/>
            </a:pPr>
            <a:r>
              <a:rPr lang="sv-SE" sz="1000" dirty="0" smtClean="0">
                <a:solidFill>
                  <a:srgbClr val="404040"/>
                </a:solidFill>
                <a:cs typeface="Arial" panose="020B0604020202020204" pitchFamily="34" charset="0"/>
              </a:rPr>
              <a:t>Intäkter från Privatgivare o filantroper påverkas starkt av mediala händelser och inställningen till Röda Korset och om dessa går i fel riktning kan det påverka tillväxten negativt. Vi ser även en viss trötthet hos allmänheten kring givande vilket kan utmana tillväxten inom dessa segment. </a:t>
            </a:r>
          </a:p>
          <a:p>
            <a:pPr lvl="1" indent="-285750">
              <a:spcBef>
                <a:spcPts val="300"/>
              </a:spcBef>
              <a:buFont typeface="+mj-lt"/>
              <a:buAutoNum type="romanLcPeriod"/>
            </a:pPr>
            <a:r>
              <a:rPr lang="sv-SE" sz="1000" dirty="0" smtClean="0">
                <a:solidFill>
                  <a:srgbClr val="404040"/>
                </a:solidFill>
                <a:cs typeface="Arial" panose="020B0604020202020204" pitchFamily="34" charset="0"/>
              </a:rPr>
              <a:t>Insamling från Arv är svår att bedöma och nivån på förväntad intäkt har därför sänkts relativt tidigare år för att minska eventuell finansiell påverkan. </a:t>
            </a:r>
          </a:p>
          <a:p>
            <a:pPr lvl="1" indent="-285750">
              <a:spcBef>
                <a:spcPts val="300"/>
              </a:spcBef>
              <a:buFont typeface="+mj-lt"/>
              <a:buAutoNum type="romanLcPeriod"/>
            </a:pPr>
            <a:r>
              <a:rPr lang="sv-SE" sz="1000" dirty="0" smtClean="0">
                <a:solidFill>
                  <a:srgbClr val="404040"/>
                </a:solidFill>
                <a:cs typeface="Arial" panose="020B0604020202020204" pitchFamily="34" charset="0"/>
              </a:rPr>
              <a:t>Osäkerhet finns alltid kopplat till akuta katastrofer d.v.s. akutinsamling och extra medel från Sida och Radiohjälpen för katastrofarbete. Detta påverkar totala intäkter men slår ej  mot verksamhetsfinansiering då dessa insatser endast genomförs om finansiering finns.</a:t>
            </a:r>
          </a:p>
          <a:p>
            <a:pPr lvl="1" indent="-285750">
              <a:spcBef>
                <a:spcPts val="300"/>
              </a:spcBef>
              <a:buFont typeface="+mj-lt"/>
              <a:buAutoNum type="romanLcPeriod"/>
            </a:pPr>
            <a:r>
              <a:rPr lang="sv-SE" sz="1000" dirty="0" smtClean="0">
                <a:solidFill>
                  <a:srgbClr val="404040"/>
                </a:solidFill>
                <a:cs typeface="Arial" panose="020B0604020202020204" pitchFamily="34" charset="0"/>
              </a:rPr>
              <a:t>Förväntad intäkt från Sidas landsramar är osäkra men påverkar inte resultatet då kostnaden inte heller faller ut vid utebliven intäkt. Undantaget är den fortsatta verksamheten i Bangladesh som kommer att genomföras trots att finansiering förväntas först 2019.</a:t>
            </a:r>
          </a:p>
          <a:p>
            <a:pPr marL="171450" lvl="1">
              <a:spcBef>
                <a:spcPts val="300"/>
              </a:spcBef>
            </a:pPr>
            <a:endParaRPr lang="sv-SE" sz="1000" dirty="0">
              <a:solidFill>
                <a:srgbClr val="404040"/>
              </a:solidFill>
              <a:cs typeface="Arial" panose="020B0604020202020204" pitchFamily="34" charset="0"/>
            </a:endParaRPr>
          </a:p>
        </p:txBody>
      </p:sp>
      <p:graphicFrame>
        <p:nvGraphicFramePr>
          <p:cNvPr id="2" name="Tabell 1"/>
          <p:cNvGraphicFramePr>
            <a:graphicFrameLocks noGrp="1"/>
          </p:cNvGraphicFramePr>
          <p:nvPr>
            <p:extLst>
              <p:ext uri="{D42A27DB-BD31-4B8C-83A1-F6EECF244321}">
                <p14:modId xmlns:p14="http://schemas.microsoft.com/office/powerpoint/2010/main" val="2142139510"/>
              </p:ext>
            </p:extLst>
          </p:nvPr>
        </p:nvGraphicFramePr>
        <p:xfrm>
          <a:off x="1135064" y="1636298"/>
          <a:ext cx="4630009" cy="2727060"/>
        </p:xfrm>
        <a:graphic>
          <a:graphicData uri="http://schemas.openxmlformats.org/drawingml/2006/table">
            <a:tbl>
              <a:tblPr/>
              <a:tblGrid>
                <a:gridCol w="1358552">
                  <a:extLst>
                    <a:ext uri="{9D8B030D-6E8A-4147-A177-3AD203B41FA5}">
                      <a16:colId xmlns:a16="http://schemas.microsoft.com/office/drawing/2014/main" val="20000"/>
                    </a:ext>
                  </a:extLst>
                </a:gridCol>
                <a:gridCol w="655853">
                  <a:extLst>
                    <a:ext uri="{9D8B030D-6E8A-4147-A177-3AD203B41FA5}">
                      <a16:colId xmlns:a16="http://schemas.microsoft.com/office/drawing/2014/main" val="20001"/>
                    </a:ext>
                  </a:extLst>
                </a:gridCol>
                <a:gridCol w="655853">
                  <a:extLst>
                    <a:ext uri="{9D8B030D-6E8A-4147-A177-3AD203B41FA5}">
                      <a16:colId xmlns:a16="http://schemas.microsoft.com/office/drawing/2014/main" val="20002"/>
                    </a:ext>
                  </a:extLst>
                </a:gridCol>
                <a:gridCol w="655853">
                  <a:extLst>
                    <a:ext uri="{9D8B030D-6E8A-4147-A177-3AD203B41FA5}">
                      <a16:colId xmlns:a16="http://schemas.microsoft.com/office/drawing/2014/main" val="20003"/>
                    </a:ext>
                  </a:extLst>
                </a:gridCol>
                <a:gridCol w="655853">
                  <a:extLst>
                    <a:ext uri="{9D8B030D-6E8A-4147-A177-3AD203B41FA5}">
                      <a16:colId xmlns:a16="http://schemas.microsoft.com/office/drawing/2014/main" val="20004"/>
                    </a:ext>
                  </a:extLst>
                </a:gridCol>
                <a:gridCol w="648045">
                  <a:extLst>
                    <a:ext uri="{9D8B030D-6E8A-4147-A177-3AD203B41FA5}">
                      <a16:colId xmlns:a16="http://schemas.microsoft.com/office/drawing/2014/main" val="20005"/>
                    </a:ext>
                  </a:extLst>
                </a:gridCol>
              </a:tblGrid>
              <a:tr h="257932">
                <a:tc>
                  <a:txBody>
                    <a:bodyPr/>
                    <a:lstStyle/>
                    <a:p>
                      <a:pPr algn="l" fontAlgn="b"/>
                      <a:r>
                        <a:rPr lang="sv-SE" sz="900" b="1" i="0" u="none" strike="noStrike" dirty="0">
                          <a:solidFill>
                            <a:srgbClr val="000000"/>
                          </a:solidFill>
                          <a:effectLst/>
                          <a:latin typeface="Arial" charset="0"/>
                          <a:ea typeface="Arial" charset="0"/>
                          <a:cs typeface="Arial" charset="0"/>
                        </a:rPr>
                        <a:t>Totala intäkter</a:t>
                      </a:r>
                    </a:p>
                  </a:txBody>
                  <a:tcPr marL="0" marR="0" marT="0" marB="0" anchor="b">
                    <a:lnL>
                      <a:noFill/>
                    </a:lnL>
                    <a:lnR w="12700" cap="flat" cmpd="sng" algn="ctr">
                      <a:solidFill>
                        <a:srgbClr val="D0CECE"/>
                      </a:solidFill>
                      <a:prstDash val="solid"/>
                      <a:round/>
                      <a:headEnd type="none" w="med" len="med"/>
                      <a:tailEnd type="none" w="med" len="med"/>
                    </a:lnR>
                    <a:lnT>
                      <a:noFill/>
                    </a:lnT>
                    <a:lnB>
                      <a:noFill/>
                    </a:lnB>
                    <a:noFill/>
                  </a:tcPr>
                </a:tc>
                <a:tc>
                  <a:txBody>
                    <a:bodyPr/>
                    <a:lstStyle/>
                    <a:p>
                      <a:pPr algn="ctr" fontAlgn="b"/>
                      <a:r>
                        <a:rPr lang="sv-SE" sz="900" b="1" i="0" u="none" strike="noStrike">
                          <a:solidFill>
                            <a:srgbClr val="000000"/>
                          </a:solidFill>
                          <a:effectLst/>
                          <a:latin typeface="Arial" charset="0"/>
                          <a:ea typeface="Arial" charset="0"/>
                          <a:cs typeface="Arial" charset="0"/>
                        </a:rPr>
                        <a:t>Utfall </a:t>
                      </a:r>
                    </a:p>
                  </a:txBody>
                  <a:tcPr marL="0" marR="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a:noFill/>
                    </a:lnB>
                    <a:noFill/>
                  </a:tcPr>
                </a:tc>
                <a:tc>
                  <a:txBody>
                    <a:bodyPr/>
                    <a:lstStyle/>
                    <a:p>
                      <a:pPr algn="ctr" fontAlgn="b"/>
                      <a:r>
                        <a:rPr lang="sv-SE" sz="900" b="1" i="0" u="none" strike="noStrike">
                          <a:solidFill>
                            <a:srgbClr val="000000"/>
                          </a:solidFill>
                          <a:effectLst/>
                          <a:latin typeface="Arial" charset="0"/>
                          <a:ea typeface="Arial" charset="0"/>
                          <a:cs typeface="Arial" charset="0"/>
                        </a:rPr>
                        <a:t>Prognos 2 </a:t>
                      </a:r>
                    </a:p>
                  </a:txBody>
                  <a:tcPr marL="0" marR="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a:noFill/>
                    </a:lnB>
                    <a:noFill/>
                  </a:tcPr>
                </a:tc>
                <a:tc>
                  <a:txBody>
                    <a:bodyPr/>
                    <a:lstStyle/>
                    <a:p>
                      <a:pPr algn="ctr" fontAlgn="b"/>
                      <a:r>
                        <a:rPr lang="sv-SE" sz="900" b="1" i="0" u="none" strike="noStrike">
                          <a:solidFill>
                            <a:srgbClr val="000000"/>
                          </a:solidFill>
                          <a:effectLst/>
                          <a:latin typeface="Arial" charset="0"/>
                          <a:ea typeface="Arial" charset="0"/>
                          <a:cs typeface="Arial" charset="0"/>
                        </a:rPr>
                        <a:t>Budget </a:t>
                      </a:r>
                    </a:p>
                  </a:txBody>
                  <a:tcPr marL="0" marR="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a:noFill/>
                    </a:lnB>
                    <a:noFill/>
                  </a:tcPr>
                </a:tc>
                <a:tc>
                  <a:txBody>
                    <a:bodyPr/>
                    <a:lstStyle/>
                    <a:p>
                      <a:pPr algn="ctr" fontAlgn="b"/>
                      <a:r>
                        <a:rPr lang="sv-SE" sz="900" b="1" i="0" u="none" strike="noStrike" dirty="0">
                          <a:solidFill>
                            <a:srgbClr val="000000"/>
                          </a:solidFill>
                          <a:effectLst/>
                          <a:latin typeface="Arial" charset="0"/>
                          <a:ea typeface="Arial" charset="0"/>
                          <a:cs typeface="Arial" charset="0"/>
                        </a:rPr>
                        <a:t>Förändring </a:t>
                      </a:r>
                    </a:p>
                  </a:txBody>
                  <a:tcPr marL="0" marR="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a:noFill/>
                    </a:lnB>
                    <a:noFill/>
                  </a:tcPr>
                </a:tc>
                <a:tc>
                  <a:txBody>
                    <a:bodyPr/>
                    <a:lstStyle/>
                    <a:p>
                      <a:pPr algn="ctr" fontAlgn="b"/>
                      <a:r>
                        <a:rPr lang="sv-SE" sz="900" b="1" i="0" u="none" strike="noStrike">
                          <a:solidFill>
                            <a:srgbClr val="000000"/>
                          </a:solidFill>
                          <a:effectLst/>
                          <a:latin typeface="Arial" charset="0"/>
                          <a:ea typeface="Arial" charset="0"/>
                          <a:cs typeface="Arial" charset="0"/>
                        </a:rPr>
                        <a:t>Förändring</a:t>
                      </a:r>
                    </a:p>
                  </a:txBody>
                  <a:tcPr marL="0" marR="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a:noFill/>
                    </a:lnB>
                    <a:noFill/>
                  </a:tcPr>
                </a:tc>
                <a:extLst>
                  <a:ext uri="{0D108BD9-81ED-4DB2-BD59-A6C34878D82A}">
                    <a16:rowId xmlns:a16="http://schemas.microsoft.com/office/drawing/2014/main" val="10000"/>
                  </a:ext>
                </a:extLst>
              </a:tr>
              <a:tr h="256536">
                <a:tc>
                  <a:txBody>
                    <a:bodyPr/>
                    <a:lstStyle/>
                    <a:p>
                      <a:pPr algn="l" fontAlgn="b"/>
                      <a:r>
                        <a:rPr lang="sv-SE" sz="900" b="1" i="0" u="none" strike="noStrike">
                          <a:solidFill>
                            <a:srgbClr val="000000"/>
                          </a:solidFill>
                          <a:effectLst/>
                          <a:latin typeface="Arial" charset="0"/>
                          <a:ea typeface="Arial" charset="0"/>
                          <a:cs typeface="Arial" charset="0"/>
                        </a:rPr>
                        <a:t>(exklusiva finansiella intäkter)</a:t>
                      </a:r>
                    </a:p>
                  </a:txBody>
                  <a:tcPr marL="0" marR="0" marT="0" marB="0" anchor="b">
                    <a:lnL>
                      <a:noFill/>
                    </a:lnL>
                    <a:lnR w="12700" cap="flat" cmpd="sng" algn="ctr">
                      <a:solidFill>
                        <a:srgbClr val="D0CECE"/>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noFill/>
                  </a:tcPr>
                </a:tc>
                <a:tc>
                  <a:txBody>
                    <a:bodyPr/>
                    <a:lstStyle/>
                    <a:p>
                      <a:pPr algn="ctr" fontAlgn="b"/>
                      <a:r>
                        <a:rPr lang="sv-SE" sz="900" b="1" i="0" u="none" strike="noStrike">
                          <a:solidFill>
                            <a:srgbClr val="000000"/>
                          </a:solidFill>
                          <a:effectLst/>
                          <a:latin typeface="Arial" charset="0"/>
                          <a:ea typeface="Arial" charset="0"/>
                          <a:cs typeface="Arial" charset="0"/>
                        </a:rPr>
                        <a:t>2016</a:t>
                      </a:r>
                    </a:p>
                  </a:txBody>
                  <a:tcPr marL="0" marR="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noFill/>
                  </a:tcPr>
                </a:tc>
                <a:tc>
                  <a:txBody>
                    <a:bodyPr/>
                    <a:lstStyle/>
                    <a:p>
                      <a:pPr algn="ctr" fontAlgn="b"/>
                      <a:r>
                        <a:rPr lang="sv-SE" sz="900" b="1" i="0" u="none" strike="noStrike">
                          <a:solidFill>
                            <a:srgbClr val="000000"/>
                          </a:solidFill>
                          <a:effectLst/>
                          <a:latin typeface="Arial" charset="0"/>
                          <a:ea typeface="Arial" charset="0"/>
                          <a:cs typeface="Arial" charset="0"/>
                        </a:rPr>
                        <a:t>2017</a:t>
                      </a:r>
                    </a:p>
                  </a:txBody>
                  <a:tcPr marL="0" marR="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noFill/>
                  </a:tcPr>
                </a:tc>
                <a:tc>
                  <a:txBody>
                    <a:bodyPr/>
                    <a:lstStyle/>
                    <a:p>
                      <a:pPr algn="ctr" fontAlgn="b"/>
                      <a:r>
                        <a:rPr lang="sv-SE" sz="900" b="1" i="0" u="none" strike="noStrike">
                          <a:solidFill>
                            <a:srgbClr val="000000"/>
                          </a:solidFill>
                          <a:effectLst/>
                          <a:latin typeface="Arial" charset="0"/>
                          <a:ea typeface="Arial" charset="0"/>
                          <a:cs typeface="Arial" charset="0"/>
                        </a:rPr>
                        <a:t>2018</a:t>
                      </a:r>
                    </a:p>
                  </a:txBody>
                  <a:tcPr marL="0" marR="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noFill/>
                  </a:tcPr>
                </a:tc>
                <a:tc>
                  <a:txBody>
                    <a:bodyPr/>
                    <a:lstStyle/>
                    <a:p>
                      <a:pPr algn="ctr" fontAlgn="b"/>
                      <a:r>
                        <a:rPr lang="sv-SE" sz="900" b="1" i="0" u="none" strike="noStrike" dirty="0">
                          <a:solidFill>
                            <a:srgbClr val="000000"/>
                          </a:solidFill>
                          <a:effectLst/>
                          <a:latin typeface="Arial" charset="0"/>
                          <a:ea typeface="Arial" charset="0"/>
                          <a:cs typeface="Arial" charset="0"/>
                        </a:rPr>
                        <a:t>mkr</a:t>
                      </a:r>
                    </a:p>
                  </a:txBody>
                  <a:tcPr marL="0" marR="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noFill/>
                  </a:tcPr>
                </a:tc>
                <a:tc>
                  <a:txBody>
                    <a:bodyPr/>
                    <a:lstStyle/>
                    <a:p>
                      <a:pPr algn="ctr" fontAlgn="b"/>
                      <a:r>
                        <a:rPr lang="sv-SE" sz="900" b="1" i="0" u="none" strike="noStrike">
                          <a:solidFill>
                            <a:srgbClr val="000000"/>
                          </a:solidFill>
                          <a:effectLst/>
                          <a:latin typeface="Arial" charset="0"/>
                          <a:ea typeface="Arial" charset="0"/>
                          <a:cs typeface="Arial" charset="0"/>
                        </a:rPr>
                        <a:t>%</a:t>
                      </a:r>
                    </a:p>
                  </a:txBody>
                  <a:tcPr marL="0" marR="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1"/>
                  </a:ext>
                </a:extLst>
              </a:tr>
              <a:tr h="156772">
                <a:tc>
                  <a:txBody>
                    <a:bodyPr/>
                    <a:lstStyle/>
                    <a:p>
                      <a:pPr algn="l" fontAlgn="b"/>
                      <a:r>
                        <a:rPr lang="sv-SE" sz="900" b="0" i="0" u="none" strike="noStrike" dirty="0">
                          <a:solidFill>
                            <a:srgbClr val="000000"/>
                          </a:solidFill>
                          <a:effectLst/>
                          <a:latin typeface="Arial" charset="0"/>
                          <a:ea typeface="Arial" charset="0"/>
                          <a:cs typeface="Arial" charset="0"/>
                        </a:rPr>
                        <a:t>Insamling</a:t>
                      </a:r>
                    </a:p>
                  </a:txBody>
                  <a:tcPr marL="0" marR="0" marT="0" marB="0" anchor="b">
                    <a:lnL>
                      <a:noFill/>
                    </a:lnL>
                    <a:lnR w="12700" cap="flat" cmpd="sng" algn="ctr">
                      <a:solidFill>
                        <a:srgbClr val="D0CECE"/>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dirty="0">
                          <a:solidFill>
                            <a:srgbClr val="000000"/>
                          </a:solidFill>
                          <a:effectLst/>
                          <a:latin typeface="Arial" charset="0"/>
                          <a:ea typeface="Arial" charset="0"/>
                          <a:cs typeface="Arial" charset="0"/>
                        </a:rPr>
                        <a:t>319</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dirty="0">
                          <a:solidFill>
                            <a:srgbClr val="000000"/>
                          </a:solidFill>
                          <a:effectLst/>
                          <a:latin typeface="Arial" charset="0"/>
                          <a:ea typeface="Arial" charset="0"/>
                          <a:cs typeface="Arial" charset="0"/>
                        </a:rPr>
                        <a:t>381</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423</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42</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11%</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10002"/>
                  </a:ext>
                </a:extLst>
              </a:tr>
              <a:tr h="156772">
                <a:tc>
                  <a:txBody>
                    <a:bodyPr/>
                    <a:lstStyle/>
                    <a:p>
                      <a:pPr algn="l" fontAlgn="b"/>
                      <a:r>
                        <a:rPr lang="sv-SE" sz="900" b="0" i="1" u="none" strike="noStrike">
                          <a:solidFill>
                            <a:srgbClr val="808080"/>
                          </a:solidFill>
                          <a:effectLst/>
                          <a:latin typeface="Arial" charset="0"/>
                          <a:ea typeface="Arial" charset="0"/>
                          <a:cs typeface="Arial" charset="0"/>
                        </a:rPr>
                        <a:t>      Månadsgivare</a:t>
                      </a:r>
                    </a:p>
                  </a:txBody>
                  <a:tcPr marL="0" marR="0" marT="0" marB="0" anchor="b">
                    <a:lnL>
                      <a:noFill/>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103</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125</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144</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19</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15%</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extLst>
                  <a:ext uri="{0D108BD9-81ED-4DB2-BD59-A6C34878D82A}">
                    <a16:rowId xmlns:a16="http://schemas.microsoft.com/office/drawing/2014/main" val="10003"/>
                  </a:ext>
                </a:extLst>
              </a:tr>
              <a:tr h="313544">
                <a:tc>
                  <a:txBody>
                    <a:bodyPr/>
                    <a:lstStyle/>
                    <a:p>
                      <a:pPr algn="l" fontAlgn="b"/>
                      <a:r>
                        <a:rPr lang="sv-SE" sz="900" b="0" i="1" u="none" strike="noStrike" dirty="0">
                          <a:solidFill>
                            <a:srgbClr val="808080"/>
                          </a:solidFill>
                          <a:effectLst/>
                          <a:latin typeface="Arial" charset="0"/>
                          <a:ea typeface="Arial" charset="0"/>
                          <a:cs typeface="Arial" charset="0"/>
                        </a:rPr>
                        <a:t>      Företag o Stora givare</a:t>
                      </a:r>
                    </a:p>
                  </a:txBody>
                  <a:tcPr marL="0" marR="0" marT="0" marB="0" anchor="b">
                    <a:lnL>
                      <a:noFill/>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63</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dirty="0">
                          <a:solidFill>
                            <a:srgbClr val="808080"/>
                          </a:solidFill>
                          <a:effectLst/>
                          <a:latin typeface="Arial" charset="0"/>
                          <a:ea typeface="Arial" charset="0"/>
                          <a:cs typeface="Arial" charset="0"/>
                        </a:rPr>
                        <a:t>70</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80</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dirty="0">
                          <a:solidFill>
                            <a:srgbClr val="808080"/>
                          </a:solidFill>
                          <a:effectLst/>
                          <a:latin typeface="Arial" charset="0"/>
                          <a:ea typeface="Arial" charset="0"/>
                          <a:cs typeface="Arial" charset="0"/>
                        </a:rPr>
                        <a:t>10</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14%</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extLst>
                  <a:ext uri="{0D108BD9-81ED-4DB2-BD59-A6C34878D82A}">
                    <a16:rowId xmlns:a16="http://schemas.microsoft.com/office/drawing/2014/main" val="10004"/>
                  </a:ext>
                </a:extLst>
              </a:tr>
              <a:tr h="156772">
                <a:tc>
                  <a:txBody>
                    <a:bodyPr/>
                    <a:lstStyle/>
                    <a:p>
                      <a:pPr algn="l" fontAlgn="b"/>
                      <a:r>
                        <a:rPr lang="sv-SE" sz="900" b="0" i="1" u="none" strike="noStrike">
                          <a:solidFill>
                            <a:srgbClr val="808080"/>
                          </a:solidFill>
                          <a:effectLst/>
                          <a:latin typeface="Arial" charset="0"/>
                          <a:ea typeface="Arial" charset="0"/>
                          <a:cs typeface="Arial" charset="0"/>
                        </a:rPr>
                        <a:t>      Privata givare</a:t>
                      </a:r>
                    </a:p>
                  </a:txBody>
                  <a:tcPr marL="0" marR="0" marT="0" marB="0" anchor="b">
                    <a:lnL>
                      <a:noFill/>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63</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69</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82</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13</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19%</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extLst>
                  <a:ext uri="{0D108BD9-81ED-4DB2-BD59-A6C34878D82A}">
                    <a16:rowId xmlns:a16="http://schemas.microsoft.com/office/drawing/2014/main" val="10005"/>
                  </a:ext>
                </a:extLst>
              </a:tr>
              <a:tr h="156772">
                <a:tc>
                  <a:txBody>
                    <a:bodyPr/>
                    <a:lstStyle/>
                    <a:p>
                      <a:pPr algn="l" fontAlgn="b"/>
                      <a:r>
                        <a:rPr lang="sv-SE" sz="900" b="0" i="1" u="none" strike="noStrike">
                          <a:solidFill>
                            <a:srgbClr val="808080"/>
                          </a:solidFill>
                          <a:effectLst/>
                          <a:latin typeface="Arial" charset="0"/>
                          <a:ea typeface="Arial" charset="0"/>
                          <a:cs typeface="Arial" charset="0"/>
                        </a:rPr>
                        <a:t>      Kretsinamling</a:t>
                      </a:r>
                    </a:p>
                  </a:txBody>
                  <a:tcPr marL="0" marR="0" marT="0" marB="0" anchor="b">
                    <a:lnL>
                      <a:noFill/>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dirty="0">
                          <a:solidFill>
                            <a:srgbClr val="808080"/>
                          </a:solidFill>
                          <a:effectLst/>
                          <a:latin typeface="Arial" charset="0"/>
                          <a:ea typeface="Arial" charset="0"/>
                          <a:cs typeface="Arial" charset="0"/>
                        </a:rPr>
                        <a:t>59</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60</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58</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-2</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tc>
                  <a:txBody>
                    <a:bodyPr/>
                    <a:lstStyle/>
                    <a:p>
                      <a:pPr algn="r" fontAlgn="b"/>
                      <a:r>
                        <a:rPr lang="sv-SE" sz="900" b="0" i="1" u="none" strike="noStrike" dirty="0">
                          <a:solidFill>
                            <a:srgbClr val="808080"/>
                          </a:solidFill>
                          <a:effectLst/>
                          <a:latin typeface="Arial" charset="0"/>
                          <a:ea typeface="Arial" charset="0"/>
                          <a:cs typeface="Arial" charset="0"/>
                        </a:rPr>
                        <a:t>-3%</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a:noFill/>
                    </a:lnB>
                    <a:noFill/>
                  </a:tcPr>
                </a:tc>
                <a:extLst>
                  <a:ext uri="{0D108BD9-81ED-4DB2-BD59-A6C34878D82A}">
                    <a16:rowId xmlns:a16="http://schemas.microsoft.com/office/drawing/2014/main" val="10006"/>
                  </a:ext>
                </a:extLst>
              </a:tr>
              <a:tr h="156772">
                <a:tc>
                  <a:txBody>
                    <a:bodyPr/>
                    <a:lstStyle/>
                    <a:p>
                      <a:pPr algn="l" fontAlgn="b"/>
                      <a:r>
                        <a:rPr lang="sv-SE" sz="900" b="0" i="1" u="none" strike="noStrike" dirty="0">
                          <a:solidFill>
                            <a:srgbClr val="808080"/>
                          </a:solidFill>
                          <a:effectLst/>
                          <a:latin typeface="Arial" charset="0"/>
                          <a:ea typeface="Arial" charset="0"/>
                          <a:cs typeface="Arial" charset="0"/>
                        </a:rPr>
                        <a:t>      Övrig insamling</a:t>
                      </a:r>
                    </a:p>
                  </a:txBody>
                  <a:tcPr marL="0" marR="0" marT="0" marB="0" anchor="b">
                    <a:lnL>
                      <a:noFill/>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sv-SE" sz="900" b="0" i="1" u="none" strike="noStrike">
                          <a:solidFill>
                            <a:srgbClr val="808080"/>
                          </a:solidFill>
                          <a:effectLst/>
                          <a:latin typeface="Arial" charset="0"/>
                          <a:ea typeface="Arial" charset="0"/>
                          <a:cs typeface="Arial" charset="0"/>
                        </a:rPr>
                        <a:t>32</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sv-SE" sz="900" b="0" i="1" u="none" strike="noStrike">
                          <a:solidFill>
                            <a:srgbClr val="808080"/>
                          </a:solidFill>
                          <a:effectLst/>
                          <a:latin typeface="Arial" charset="0"/>
                          <a:ea typeface="Arial" charset="0"/>
                          <a:cs typeface="Arial" charset="0"/>
                        </a:rPr>
                        <a:t>57</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sv-SE" sz="900" b="0" i="1" u="none" strike="noStrike">
                          <a:solidFill>
                            <a:srgbClr val="808080"/>
                          </a:solidFill>
                          <a:effectLst/>
                          <a:latin typeface="Arial" charset="0"/>
                          <a:ea typeface="Arial" charset="0"/>
                          <a:cs typeface="Arial" charset="0"/>
                        </a:rPr>
                        <a:t>59</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sv-SE" sz="900" b="0" i="1" u="none" strike="noStrike">
                          <a:solidFill>
                            <a:srgbClr val="808080"/>
                          </a:solidFill>
                          <a:effectLst/>
                          <a:latin typeface="Arial" charset="0"/>
                          <a:ea typeface="Arial" charset="0"/>
                          <a:cs typeface="Arial" charset="0"/>
                        </a:rPr>
                        <a:t>2</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sv-SE" sz="900" b="0" i="1" u="none" strike="noStrike">
                          <a:solidFill>
                            <a:srgbClr val="808080"/>
                          </a:solidFill>
                          <a:effectLst/>
                          <a:latin typeface="Arial" charset="0"/>
                          <a:ea typeface="Arial" charset="0"/>
                          <a:cs typeface="Arial" charset="0"/>
                        </a:rPr>
                        <a:t>4%</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10007"/>
                  </a:ext>
                </a:extLst>
              </a:tr>
              <a:tr h="156772">
                <a:tc>
                  <a:txBody>
                    <a:bodyPr/>
                    <a:lstStyle/>
                    <a:p>
                      <a:pPr algn="l" fontAlgn="b"/>
                      <a:r>
                        <a:rPr lang="sv-SE" sz="900" b="0" i="0" u="none" strike="noStrike">
                          <a:solidFill>
                            <a:srgbClr val="000000"/>
                          </a:solidFill>
                          <a:effectLst/>
                          <a:latin typeface="Arial" charset="0"/>
                          <a:ea typeface="Arial" charset="0"/>
                          <a:cs typeface="Arial" charset="0"/>
                        </a:rPr>
                        <a:t>Externa bidrag</a:t>
                      </a:r>
                    </a:p>
                  </a:txBody>
                  <a:tcPr marL="0" marR="0" marT="0" marB="0" anchor="b">
                    <a:lnL>
                      <a:noFill/>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296</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290</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325</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dirty="0">
                          <a:solidFill>
                            <a:srgbClr val="000000"/>
                          </a:solidFill>
                          <a:effectLst/>
                          <a:latin typeface="Arial" charset="0"/>
                          <a:ea typeface="Arial" charset="0"/>
                          <a:cs typeface="Arial" charset="0"/>
                        </a:rPr>
                        <a:t>35</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12%</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10008"/>
                  </a:ext>
                </a:extLst>
              </a:tr>
              <a:tr h="156772">
                <a:tc>
                  <a:txBody>
                    <a:bodyPr/>
                    <a:lstStyle/>
                    <a:p>
                      <a:pPr algn="l" fontAlgn="b"/>
                      <a:r>
                        <a:rPr lang="sv-SE" sz="900" b="0" i="1" u="none" strike="noStrike">
                          <a:solidFill>
                            <a:srgbClr val="808080"/>
                          </a:solidFill>
                          <a:effectLst/>
                          <a:latin typeface="Arial" charset="0"/>
                          <a:ea typeface="Arial" charset="0"/>
                          <a:cs typeface="Arial" charset="0"/>
                        </a:rPr>
                        <a:t>      Sida</a:t>
                      </a:r>
                    </a:p>
                  </a:txBody>
                  <a:tcPr marL="0" marR="0" marT="0" marB="0" anchor="b">
                    <a:lnL>
                      <a:noFill/>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192</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197</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229</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32</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tc>
                  <a:txBody>
                    <a:bodyPr/>
                    <a:lstStyle/>
                    <a:p>
                      <a:pPr algn="r" fontAlgn="b"/>
                      <a:r>
                        <a:rPr lang="sv-SE" sz="900" b="0" i="1" u="none" strike="noStrike">
                          <a:solidFill>
                            <a:srgbClr val="808080"/>
                          </a:solidFill>
                          <a:effectLst/>
                          <a:latin typeface="Arial" charset="0"/>
                          <a:ea typeface="Arial" charset="0"/>
                          <a:cs typeface="Arial" charset="0"/>
                        </a:rPr>
                        <a:t>16%</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noFill/>
                  </a:tcPr>
                </a:tc>
                <a:extLst>
                  <a:ext uri="{0D108BD9-81ED-4DB2-BD59-A6C34878D82A}">
                    <a16:rowId xmlns:a16="http://schemas.microsoft.com/office/drawing/2014/main" val="10009"/>
                  </a:ext>
                </a:extLst>
              </a:tr>
              <a:tr h="313544">
                <a:tc>
                  <a:txBody>
                    <a:bodyPr/>
                    <a:lstStyle/>
                    <a:p>
                      <a:pPr algn="l" fontAlgn="b"/>
                      <a:r>
                        <a:rPr lang="sv-SE" sz="900" b="0" i="1" u="none" strike="noStrike" dirty="0">
                          <a:solidFill>
                            <a:srgbClr val="808080"/>
                          </a:solidFill>
                          <a:effectLst/>
                          <a:latin typeface="Arial" charset="0"/>
                          <a:ea typeface="Arial" charset="0"/>
                          <a:cs typeface="Arial" charset="0"/>
                        </a:rPr>
                        <a:t>      </a:t>
                      </a:r>
                      <a:r>
                        <a:rPr lang="sv-SE" sz="900" b="0" i="1" u="none" strike="noStrike" dirty="0" err="1">
                          <a:solidFill>
                            <a:srgbClr val="808080"/>
                          </a:solidFill>
                          <a:effectLst/>
                          <a:latin typeface="Arial" charset="0"/>
                          <a:ea typeface="Arial" charset="0"/>
                          <a:cs typeface="Arial" charset="0"/>
                        </a:rPr>
                        <a:t>Övr</a:t>
                      </a:r>
                      <a:r>
                        <a:rPr lang="sv-SE" sz="900" b="0" i="1" u="none" strike="noStrike" dirty="0">
                          <a:solidFill>
                            <a:srgbClr val="808080"/>
                          </a:solidFill>
                          <a:effectLst/>
                          <a:latin typeface="Arial" charset="0"/>
                          <a:ea typeface="Arial" charset="0"/>
                          <a:cs typeface="Arial" charset="0"/>
                        </a:rPr>
                        <a:t> offentliga bidrag</a:t>
                      </a:r>
                    </a:p>
                  </a:txBody>
                  <a:tcPr marL="0" marR="0" marT="0" marB="0" anchor="b">
                    <a:lnL>
                      <a:noFill/>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sv-SE" sz="900" b="0" i="1" u="none" strike="noStrike">
                          <a:solidFill>
                            <a:srgbClr val="808080"/>
                          </a:solidFill>
                          <a:effectLst/>
                          <a:latin typeface="Arial" charset="0"/>
                          <a:ea typeface="Arial" charset="0"/>
                          <a:cs typeface="Arial" charset="0"/>
                        </a:rPr>
                        <a:t>104</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sv-SE" sz="900" b="0" i="1" u="none" strike="noStrike">
                          <a:solidFill>
                            <a:srgbClr val="808080"/>
                          </a:solidFill>
                          <a:effectLst/>
                          <a:latin typeface="Arial" charset="0"/>
                          <a:ea typeface="Arial" charset="0"/>
                          <a:cs typeface="Arial" charset="0"/>
                        </a:rPr>
                        <a:t>93</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sv-SE" sz="900" b="0" i="1" u="none" strike="noStrike">
                          <a:solidFill>
                            <a:srgbClr val="808080"/>
                          </a:solidFill>
                          <a:effectLst/>
                          <a:latin typeface="Arial" charset="0"/>
                          <a:ea typeface="Arial" charset="0"/>
                          <a:cs typeface="Arial" charset="0"/>
                        </a:rPr>
                        <a:t>96</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sv-SE" sz="900" b="0" i="1" u="none" strike="noStrike" dirty="0">
                          <a:solidFill>
                            <a:srgbClr val="808080"/>
                          </a:solidFill>
                          <a:effectLst/>
                          <a:latin typeface="Arial" charset="0"/>
                          <a:ea typeface="Arial" charset="0"/>
                          <a:cs typeface="Arial" charset="0"/>
                        </a:rPr>
                        <a:t>3</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sv-SE" sz="900" b="0" i="1" u="none" strike="noStrike">
                          <a:solidFill>
                            <a:srgbClr val="808080"/>
                          </a:solidFill>
                          <a:effectLst/>
                          <a:latin typeface="Arial" charset="0"/>
                          <a:ea typeface="Arial" charset="0"/>
                          <a:cs typeface="Arial" charset="0"/>
                        </a:rPr>
                        <a:t>3%</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10010"/>
                  </a:ext>
                </a:extLst>
              </a:tr>
              <a:tr h="313544">
                <a:tc>
                  <a:txBody>
                    <a:bodyPr/>
                    <a:lstStyle/>
                    <a:p>
                      <a:pPr algn="l" fontAlgn="b"/>
                      <a:r>
                        <a:rPr lang="sv-SE" sz="900" b="0" i="0" u="none" strike="noStrike">
                          <a:solidFill>
                            <a:srgbClr val="000000"/>
                          </a:solidFill>
                          <a:effectLst/>
                          <a:latin typeface="Arial" charset="0"/>
                          <a:ea typeface="Arial" charset="0"/>
                          <a:cs typeface="Arial" charset="0"/>
                        </a:rPr>
                        <a:t>Medlemsavgifter och övriga intäkter</a:t>
                      </a:r>
                    </a:p>
                  </a:txBody>
                  <a:tcPr marL="0" marR="0" marT="0" marB="0" anchor="b">
                    <a:lnL>
                      <a:noFill/>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36</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28</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30</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2</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5%</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10011"/>
                  </a:ext>
                </a:extLst>
              </a:tr>
              <a:tr h="156772">
                <a:tc>
                  <a:txBody>
                    <a:bodyPr/>
                    <a:lstStyle/>
                    <a:p>
                      <a:pPr algn="l" fontAlgn="b"/>
                      <a:r>
                        <a:rPr lang="sv-SE" sz="900" b="1" i="0" u="none" strike="noStrike" dirty="0" err="1">
                          <a:solidFill>
                            <a:srgbClr val="000000"/>
                          </a:solidFill>
                          <a:effectLst/>
                          <a:latin typeface="Arial" charset="0"/>
                          <a:ea typeface="Arial" charset="0"/>
                          <a:cs typeface="Arial" charset="0"/>
                        </a:rPr>
                        <a:t>Sum</a:t>
                      </a:r>
                      <a:r>
                        <a:rPr lang="sv-SE" sz="900" b="1" i="0" u="none" strike="noStrike" dirty="0">
                          <a:solidFill>
                            <a:srgbClr val="000000"/>
                          </a:solidFill>
                          <a:effectLst/>
                          <a:latin typeface="Arial" charset="0"/>
                          <a:ea typeface="Arial" charset="0"/>
                          <a:cs typeface="Arial" charset="0"/>
                        </a:rPr>
                        <a:t> intäkter</a:t>
                      </a:r>
                    </a:p>
                  </a:txBody>
                  <a:tcPr marL="0" marR="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r" fontAlgn="b"/>
                      <a:r>
                        <a:rPr lang="sv-SE" sz="900" b="1" i="0" u="none" strike="noStrike">
                          <a:solidFill>
                            <a:srgbClr val="000000"/>
                          </a:solidFill>
                          <a:effectLst/>
                          <a:latin typeface="Arial" charset="0"/>
                          <a:ea typeface="Arial" charset="0"/>
                          <a:cs typeface="Arial" charset="0"/>
                        </a:rPr>
                        <a:t>652</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r" fontAlgn="b"/>
                      <a:r>
                        <a:rPr lang="sv-SE" sz="900" b="1" i="0" u="none" strike="noStrike">
                          <a:solidFill>
                            <a:srgbClr val="000000"/>
                          </a:solidFill>
                          <a:effectLst/>
                          <a:latin typeface="Arial" charset="0"/>
                          <a:ea typeface="Arial" charset="0"/>
                          <a:cs typeface="Arial" charset="0"/>
                        </a:rPr>
                        <a:t>699</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r" fontAlgn="b"/>
                      <a:r>
                        <a:rPr lang="sv-SE" sz="900" b="1" i="0" u="none" strike="noStrike" dirty="0">
                          <a:solidFill>
                            <a:srgbClr val="000000"/>
                          </a:solidFill>
                          <a:effectLst/>
                          <a:latin typeface="Arial" charset="0"/>
                          <a:ea typeface="Arial" charset="0"/>
                          <a:cs typeface="Arial" charset="0"/>
                        </a:rPr>
                        <a:t>777</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r" fontAlgn="b"/>
                      <a:r>
                        <a:rPr lang="sv-SE" sz="900" b="0" i="0" u="none" strike="noStrike">
                          <a:solidFill>
                            <a:srgbClr val="000000"/>
                          </a:solidFill>
                          <a:effectLst/>
                          <a:latin typeface="Arial" charset="0"/>
                          <a:ea typeface="Arial" charset="0"/>
                          <a:cs typeface="Arial" charset="0"/>
                        </a:rPr>
                        <a:t>78</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r" fontAlgn="b"/>
                      <a:r>
                        <a:rPr lang="sv-SE" sz="900" b="0" i="0" u="none" strike="noStrike" dirty="0">
                          <a:solidFill>
                            <a:srgbClr val="000000"/>
                          </a:solidFill>
                          <a:effectLst/>
                          <a:latin typeface="Arial" charset="0"/>
                          <a:ea typeface="Arial" charset="0"/>
                          <a:cs typeface="Arial" charset="0"/>
                        </a:rPr>
                        <a:t>11%</a:t>
                      </a:r>
                    </a:p>
                  </a:txBody>
                  <a:tcPr marL="0" marR="171450" marT="0" marB="0" anchor="b">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6"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Budget.</a:t>
            </a:r>
            <a:r>
              <a:rPr lang="sv-SE" sz="3200" dirty="0" smtClean="0">
                <a:solidFill>
                  <a:srgbClr val="E20025"/>
                </a:solidFill>
              </a:rPr>
              <a:t> </a:t>
            </a:r>
            <a:r>
              <a:rPr lang="sv-SE" sz="1800" dirty="0" smtClean="0">
                <a:solidFill>
                  <a:srgbClr val="E20025"/>
                </a:solidFill>
              </a:rPr>
              <a:t>5.3 Intäktsanalys</a:t>
            </a:r>
            <a:endParaRPr lang="sv-SE" sz="1800" dirty="0">
              <a:solidFill>
                <a:srgbClr val="E20025"/>
              </a:solidFill>
            </a:endParaRPr>
          </a:p>
        </p:txBody>
      </p:sp>
    </p:spTree>
    <p:extLst>
      <p:ext uri="{BB962C8B-B14F-4D97-AF65-F5344CB8AC3E}">
        <p14:creationId xmlns:p14="http://schemas.microsoft.com/office/powerpoint/2010/main" val="2807914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92484" y="1480807"/>
            <a:ext cx="5242559" cy="30999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lumMod val="20000"/>
                  <a:lumOff val="80000"/>
                </a:schemeClr>
              </a:solidFill>
            </a:endParaRPr>
          </a:p>
        </p:txBody>
      </p:sp>
      <p:sp>
        <p:nvSpPr>
          <p:cNvPr id="4" name="Platshållare för innehåll 2"/>
          <p:cNvSpPr txBox="1">
            <a:spLocks/>
          </p:cNvSpPr>
          <p:nvPr/>
        </p:nvSpPr>
        <p:spPr bwMode="auto">
          <a:xfrm>
            <a:off x="6183085" y="1476898"/>
            <a:ext cx="5477692" cy="4274678"/>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defRPr sz="1400" kern="1200">
                <a:solidFill>
                  <a:schemeClr val="tx1"/>
                </a:solidFill>
                <a:latin typeface="+mn-lt"/>
                <a:ea typeface="Futura PT Book Reg"/>
                <a:cs typeface="Futura PT Book Reg"/>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Futura Std Medium"/>
                <a:ea typeface="Futura PT Book Reg"/>
                <a:cs typeface="Futura PT Book Reg"/>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Futura Std Medium"/>
                <a:ea typeface="Futura PT Book Reg"/>
                <a:cs typeface="Futura PT Book Reg"/>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Futura Std Medium"/>
                <a:ea typeface="Futura PT Book Reg"/>
                <a:cs typeface="Futura PT Book Reg"/>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Futura Std Medium"/>
                <a:ea typeface="Futura PT Book Reg"/>
                <a:cs typeface="Futura PT Book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sv-SE" sz="1000" dirty="0" smtClean="0">
                <a:solidFill>
                  <a:srgbClr val="404040"/>
                </a:solidFill>
                <a:cs typeface="Arial" panose="020B0604020202020204" pitchFamily="34" charset="0"/>
              </a:rPr>
              <a:t>Kostnadsökningen visar </a:t>
            </a:r>
            <a:r>
              <a:rPr lang="sv-SE" sz="1000" dirty="0">
                <a:solidFill>
                  <a:srgbClr val="404040"/>
                </a:solidFill>
                <a:cs typeface="Arial" panose="020B0604020202020204" pitchFamily="34" charset="0"/>
              </a:rPr>
              <a:t>på en total ökning på 87 MSEK 12% jämfört med </a:t>
            </a:r>
            <a:r>
              <a:rPr lang="sv-SE" sz="1000" dirty="0" smtClean="0">
                <a:solidFill>
                  <a:srgbClr val="404040"/>
                </a:solidFill>
                <a:cs typeface="Arial" panose="020B0604020202020204" pitchFamily="34" charset="0"/>
              </a:rPr>
              <a:t>2017 årsprognos.</a:t>
            </a:r>
          </a:p>
          <a:p>
            <a:pPr>
              <a:spcBef>
                <a:spcPts val="300"/>
              </a:spcBef>
            </a:pPr>
            <a:r>
              <a:rPr lang="sv-SE" sz="1000" dirty="0" smtClean="0">
                <a:solidFill>
                  <a:srgbClr val="404040"/>
                </a:solidFill>
                <a:cs typeface="Arial" panose="020B0604020202020204" pitchFamily="34" charset="0"/>
              </a:rPr>
              <a:t>De största kostnadsökningarna </a:t>
            </a:r>
            <a:r>
              <a:rPr lang="sv-SE" sz="1000" dirty="0">
                <a:solidFill>
                  <a:srgbClr val="404040"/>
                </a:solidFill>
                <a:cs typeface="Arial" panose="020B0604020202020204" pitchFamily="34" charset="0"/>
              </a:rPr>
              <a:t>utgörs av</a:t>
            </a:r>
            <a:r>
              <a:rPr lang="sv-SE" sz="1000" dirty="0" smtClean="0">
                <a:solidFill>
                  <a:srgbClr val="404040"/>
                </a:solidFill>
                <a:cs typeface="Arial" panose="020B0604020202020204" pitchFamily="34" charset="0"/>
              </a:rPr>
              <a:t>:</a:t>
            </a:r>
          </a:p>
          <a:p>
            <a:pPr>
              <a:spcBef>
                <a:spcPts val="300"/>
              </a:spcBef>
            </a:pPr>
            <a:endParaRPr lang="sv-SE" sz="1000" dirty="0" smtClean="0">
              <a:solidFill>
                <a:srgbClr val="404040"/>
              </a:solidFill>
              <a:cs typeface="Arial" panose="020B0604020202020204" pitchFamily="34" charset="0"/>
            </a:endParaRPr>
          </a:p>
          <a:p>
            <a:pPr marL="57150" indent="0">
              <a:spcBef>
                <a:spcPts val="300"/>
              </a:spcBef>
            </a:pPr>
            <a:r>
              <a:rPr lang="sv-SE" sz="1000" b="1" i="1" dirty="0" smtClean="0">
                <a:solidFill>
                  <a:srgbClr val="E20025"/>
                </a:solidFill>
                <a:cs typeface="Arial" panose="020B0604020202020204" pitchFamily="34" charset="0"/>
              </a:rPr>
              <a:t>Nationellt </a:t>
            </a:r>
            <a:endParaRPr lang="sv-SE" sz="1000" b="1" i="1" dirty="0">
              <a:solidFill>
                <a:srgbClr val="E20025"/>
              </a:solidFill>
              <a:cs typeface="Arial" panose="020B0604020202020204" pitchFamily="34" charset="0"/>
            </a:endParaRPr>
          </a:p>
          <a:p>
            <a:pPr indent="-285750">
              <a:spcBef>
                <a:spcPts val="300"/>
              </a:spcBef>
              <a:buFont typeface="+mj-lt"/>
              <a:buAutoNum type="romanLcPeriod"/>
            </a:pPr>
            <a:r>
              <a:rPr lang="sv-SE" sz="1000" dirty="0">
                <a:solidFill>
                  <a:srgbClr val="404040"/>
                </a:solidFill>
                <a:cs typeface="Arial" panose="020B0604020202020204" pitchFamily="34" charset="0"/>
              </a:rPr>
              <a:t>Beredskapssatsning N</a:t>
            </a:r>
            <a:r>
              <a:rPr lang="sv-SE" sz="1000" dirty="0" smtClean="0">
                <a:solidFill>
                  <a:srgbClr val="404040"/>
                </a:solidFill>
                <a:cs typeface="Arial" panose="020B0604020202020204" pitchFamily="34" charset="0"/>
              </a:rPr>
              <a:t>ationellt (10 MSEK)</a:t>
            </a:r>
            <a:endParaRPr lang="sv-SE" sz="1000" dirty="0">
              <a:solidFill>
                <a:srgbClr val="404040"/>
              </a:solidFill>
              <a:cs typeface="Arial" panose="020B0604020202020204" pitchFamily="34" charset="0"/>
            </a:endParaRPr>
          </a:p>
          <a:p>
            <a:pPr indent="-285750">
              <a:spcBef>
                <a:spcPts val="300"/>
              </a:spcBef>
              <a:buFont typeface="+mj-lt"/>
              <a:buAutoNum type="romanLcPeriod"/>
            </a:pPr>
            <a:r>
              <a:rPr lang="sv-SE" sz="1000" dirty="0">
                <a:solidFill>
                  <a:srgbClr val="404040"/>
                </a:solidFill>
                <a:cs typeface="Arial" panose="020B0604020202020204" pitchFamily="34" charset="0"/>
              </a:rPr>
              <a:t>Behandlingscenter för krigsskadade och torterade (</a:t>
            </a:r>
            <a:r>
              <a:rPr lang="sv-SE" sz="1000" dirty="0" smtClean="0">
                <a:solidFill>
                  <a:srgbClr val="404040"/>
                </a:solidFill>
                <a:cs typeface="Arial" panose="020B0604020202020204" pitchFamily="34" charset="0"/>
              </a:rPr>
              <a:t>7 MSEK).  </a:t>
            </a:r>
            <a:r>
              <a:rPr lang="sv-SE" sz="1000" dirty="0">
                <a:solidFill>
                  <a:srgbClr val="404040"/>
                </a:solidFill>
                <a:cs typeface="Arial" panose="020B0604020202020204" pitchFamily="34" charset="0"/>
              </a:rPr>
              <a:t>V</a:t>
            </a:r>
            <a:r>
              <a:rPr lang="sv-SE" sz="1000" dirty="0" smtClean="0">
                <a:solidFill>
                  <a:srgbClr val="404040"/>
                </a:solidFill>
                <a:cs typeface="Arial" panose="020B0604020202020204" pitchFamily="34" charset="0"/>
              </a:rPr>
              <a:t>erksamheter </a:t>
            </a:r>
            <a:r>
              <a:rPr lang="sv-SE" sz="1000" dirty="0">
                <a:solidFill>
                  <a:srgbClr val="404040"/>
                </a:solidFill>
                <a:cs typeface="Arial" panose="020B0604020202020204" pitchFamily="34" charset="0"/>
              </a:rPr>
              <a:t>kommer inte ske om bidragsansökan </a:t>
            </a:r>
            <a:r>
              <a:rPr lang="sv-SE" sz="1000" dirty="0" smtClean="0">
                <a:solidFill>
                  <a:srgbClr val="404040"/>
                </a:solidFill>
                <a:cs typeface="Arial" panose="020B0604020202020204" pitchFamily="34" charset="0"/>
              </a:rPr>
              <a:t>avslås. </a:t>
            </a:r>
            <a:endParaRPr lang="sv-SE" sz="1000" dirty="0">
              <a:solidFill>
                <a:srgbClr val="404040"/>
              </a:solidFill>
              <a:cs typeface="Arial" panose="020B0604020202020204" pitchFamily="34" charset="0"/>
            </a:endParaRPr>
          </a:p>
          <a:p>
            <a:pPr marL="57150" indent="0">
              <a:spcBef>
                <a:spcPts val="300"/>
              </a:spcBef>
            </a:pPr>
            <a:r>
              <a:rPr lang="sv-SE" sz="1000" b="1" i="1" dirty="0" smtClean="0">
                <a:solidFill>
                  <a:srgbClr val="E20025"/>
                </a:solidFill>
                <a:cs typeface="Arial" panose="020B0604020202020204" pitchFamily="34" charset="0"/>
              </a:rPr>
              <a:t>Internationellt </a:t>
            </a:r>
            <a:endParaRPr lang="sv-SE" sz="1000" b="1" i="1" dirty="0">
              <a:solidFill>
                <a:srgbClr val="E20025"/>
              </a:solidFill>
              <a:cs typeface="Arial" panose="020B0604020202020204" pitchFamily="34" charset="0"/>
            </a:endParaRPr>
          </a:p>
          <a:p>
            <a:pPr indent="-285750">
              <a:spcBef>
                <a:spcPts val="300"/>
              </a:spcBef>
              <a:buFont typeface="+mj-lt"/>
              <a:buAutoNum type="romanLcPeriod"/>
            </a:pPr>
            <a:r>
              <a:rPr lang="sv-SE" sz="1000" dirty="0">
                <a:solidFill>
                  <a:srgbClr val="404040"/>
                </a:solidFill>
                <a:cs typeface="Arial" panose="020B0604020202020204" pitchFamily="34" charset="0"/>
              </a:rPr>
              <a:t>Ö</a:t>
            </a:r>
            <a:r>
              <a:rPr lang="sv-SE" sz="1000" dirty="0" smtClean="0">
                <a:solidFill>
                  <a:srgbClr val="404040"/>
                </a:solidFill>
                <a:cs typeface="Arial" panose="020B0604020202020204" pitchFamily="34" charset="0"/>
              </a:rPr>
              <a:t>kade </a:t>
            </a:r>
            <a:r>
              <a:rPr lang="sv-SE" sz="1000" dirty="0">
                <a:solidFill>
                  <a:srgbClr val="404040"/>
                </a:solidFill>
                <a:cs typeface="Arial" panose="020B0604020202020204" pitchFamily="34" charset="0"/>
              </a:rPr>
              <a:t>verksamhetsbidrag internationellt </a:t>
            </a:r>
            <a:r>
              <a:rPr lang="sv-SE" sz="1000" dirty="0" smtClean="0">
                <a:solidFill>
                  <a:srgbClr val="404040"/>
                </a:solidFill>
                <a:cs typeface="Arial" panose="020B0604020202020204" pitchFamily="34" charset="0"/>
              </a:rPr>
              <a:t>till Syrien (30 MSEK). Verksamheter </a:t>
            </a:r>
            <a:r>
              <a:rPr lang="sv-SE" sz="1000" dirty="0">
                <a:solidFill>
                  <a:srgbClr val="404040"/>
                </a:solidFill>
                <a:cs typeface="Arial" panose="020B0604020202020204" pitchFamily="34" charset="0"/>
              </a:rPr>
              <a:t>kommer inte ske om bidragsansökan </a:t>
            </a:r>
            <a:r>
              <a:rPr lang="sv-SE" sz="1000" dirty="0" smtClean="0">
                <a:solidFill>
                  <a:srgbClr val="404040"/>
                </a:solidFill>
                <a:cs typeface="Arial" panose="020B0604020202020204" pitchFamily="34" charset="0"/>
              </a:rPr>
              <a:t>avslås.</a:t>
            </a:r>
            <a:endParaRPr lang="sv-SE" sz="1000" dirty="0">
              <a:solidFill>
                <a:srgbClr val="404040"/>
              </a:solidFill>
              <a:cs typeface="Arial" panose="020B0604020202020204" pitchFamily="34" charset="0"/>
            </a:endParaRPr>
          </a:p>
          <a:p>
            <a:pPr indent="-285750">
              <a:spcBef>
                <a:spcPts val="300"/>
              </a:spcBef>
              <a:buFont typeface="+mj-lt"/>
              <a:buAutoNum type="romanLcPeriod"/>
            </a:pPr>
            <a:r>
              <a:rPr lang="sv-SE" sz="1000" dirty="0">
                <a:solidFill>
                  <a:srgbClr val="404040"/>
                </a:solidFill>
                <a:cs typeface="Arial" panose="020B0604020202020204" pitchFamily="34" charset="0"/>
              </a:rPr>
              <a:t>R</a:t>
            </a:r>
            <a:r>
              <a:rPr lang="sv-SE" sz="1000" dirty="0" smtClean="0">
                <a:solidFill>
                  <a:srgbClr val="404040"/>
                </a:solidFill>
                <a:cs typeface="Arial" panose="020B0604020202020204" pitchFamily="34" charset="0"/>
              </a:rPr>
              <a:t>iskreducerande verksamheter Bangladesh (15 MSEK) som inte är finansierade i budgeten men som vi bedömer kommer finansieras av Sida </a:t>
            </a:r>
            <a:r>
              <a:rPr lang="sv-SE" sz="1000" dirty="0" err="1" smtClean="0">
                <a:solidFill>
                  <a:srgbClr val="404040"/>
                </a:solidFill>
                <a:cs typeface="Arial" panose="020B0604020202020204" pitchFamily="34" charset="0"/>
              </a:rPr>
              <a:t>Civsam</a:t>
            </a:r>
            <a:r>
              <a:rPr lang="sv-SE" sz="1000" dirty="0" smtClean="0">
                <a:solidFill>
                  <a:srgbClr val="404040"/>
                </a:solidFill>
                <a:cs typeface="Arial" panose="020B0604020202020204" pitchFamily="34" charset="0"/>
              </a:rPr>
              <a:t> 2019</a:t>
            </a:r>
          </a:p>
          <a:p>
            <a:pPr marL="57150" indent="0">
              <a:spcBef>
                <a:spcPts val="300"/>
              </a:spcBef>
            </a:pPr>
            <a:r>
              <a:rPr lang="sv-SE" sz="1000" b="1" i="1" dirty="0">
                <a:solidFill>
                  <a:srgbClr val="E20025"/>
                </a:solidFill>
                <a:cs typeface="Arial" panose="020B0604020202020204" pitchFamily="34" charset="0"/>
              </a:rPr>
              <a:t>Kommunikation</a:t>
            </a:r>
          </a:p>
          <a:p>
            <a:pPr indent="-285750">
              <a:spcBef>
                <a:spcPts val="300"/>
              </a:spcBef>
              <a:buFont typeface="+mj-lt"/>
              <a:buAutoNum type="romanLcPeriod"/>
            </a:pPr>
            <a:r>
              <a:rPr lang="sv-SE" sz="1000" dirty="0">
                <a:solidFill>
                  <a:srgbClr val="404040"/>
                </a:solidFill>
                <a:cs typeface="Arial" panose="020B0604020202020204" pitchFamily="34" charset="0"/>
              </a:rPr>
              <a:t>Ökad kostnad för investeringar inom insamling (8 MSEK) samt press, påverkan och Second handverksamhet (2 MSEK)</a:t>
            </a:r>
          </a:p>
          <a:p>
            <a:pPr marL="57150" indent="0">
              <a:spcBef>
                <a:spcPts val="300"/>
              </a:spcBef>
            </a:pPr>
            <a:r>
              <a:rPr lang="sv-SE" sz="1000" b="1" i="1" dirty="0" smtClean="0">
                <a:solidFill>
                  <a:srgbClr val="E20025"/>
                </a:solidFill>
                <a:cs typeface="Arial" panose="020B0604020202020204" pitchFamily="34" charset="0"/>
              </a:rPr>
              <a:t>Stödavdelningarna</a:t>
            </a:r>
          </a:p>
          <a:p>
            <a:pPr indent="-285750">
              <a:spcBef>
                <a:spcPts val="300"/>
              </a:spcBef>
              <a:buFont typeface="+mj-lt"/>
              <a:buAutoNum type="romanLcPeriod"/>
            </a:pPr>
            <a:r>
              <a:rPr lang="sv-SE" sz="1000" dirty="0" smtClean="0">
                <a:solidFill>
                  <a:srgbClr val="404040"/>
                </a:solidFill>
                <a:cs typeface="Arial" panose="020B0604020202020204" pitchFamily="34" charset="0"/>
              </a:rPr>
              <a:t>Fortsatt satsning på IT-utveckling (6 MSEK). Vi kommer att finjustera bedömningen av den totala kostnaden för dessa satsningar då den interna leveranskapaciteten och externa prisbilden behöver bedömas ytterligare. Det stora projektet </a:t>
            </a:r>
            <a:r>
              <a:rPr lang="sv-SE" sz="1000" dirty="0" err="1" smtClean="0">
                <a:solidFill>
                  <a:srgbClr val="404040"/>
                </a:solidFill>
                <a:cs typeface="Arial" panose="020B0604020202020204" pitchFamily="34" charset="0"/>
              </a:rPr>
              <a:t>Redy</a:t>
            </a:r>
            <a:r>
              <a:rPr lang="sv-SE" sz="1000" dirty="0" smtClean="0">
                <a:solidFill>
                  <a:srgbClr val="404040"/>
                </a:solidFill>
                <a:cs typeface="Arial" panose="020B0604020202020204" pitchFamily="34" charset="0"/>
              </a:rPr>
              <a:t> som implementerades 2014 är fullt avskriven kvartal två 2019. Osäkerheter </a:t>
            </a:r>
            <a:r>
              <a:rPr lang="sv-SE" sz="1000" dirty="0">
                <a:solidFill>
                  <a:srgbClr val="404040"/>
                </a:solidFill>
                <a:cs typeface="Arial" panose="020B0604020202020204" pitchFamily="34" charset="0"/>
              </a:rPr>
              <a:t>i bedömningen av kostnader inom </a:t>
            </a:r>
            <a:r>
              <a:rPr lang="sv-SE" sz="1000" dirty="0" smtClean="0">
                <a:solidFill>
                  <a:srgbClr val="404040"/>
                </a:solidFill>
                <a:cs typeface="Arial" panose="020B0604020202020204" pitchFamily="34" charset="0"/>
              </a:rPr>
              <a:t>IT-licenskostnader kommer också att behöva finjusteras ytterligare. </a:t>
            </a:r>
          </a:p>
          <a:p>
            <a:pPr marL="57150" indent="0">
              <a:spcBef>
                <a:spcPts val="300"/>
              </a:spcBef>
            </a:pPr>
            <a:endParaRPr lang="sv-SE" sz="1000" dirty="0" smtClean="0">
              <a:solidFill>
                <a:srgbClr val="404040"/>
              </a:solidFill>
              <a:cs typeface="Arial" panose="020B0604020202020204" pitchFamily="34" charset="0"/>
            </a:endParaRPr>
          </a:p>
          <a:p>
            <a:pPr marL="57150" indent="0">
              <a:spcBef>
                <a:spcPts val="300"/>
              </a:spcBef>
            </a:pPr>
            <a:r>
              <a:rPr lang="sv-SE" sz="900" dirty="0" smtClean="0">
                <a:solidFill>
                  <a:srgbClr val="404040"/>
                </a:solidFill>
                <a:cs typeface="Arial" panose="020B0604020202020204" pitchFamily="34" charset="0"/>
              </a:rPr>
              <a:t>Kostnader </a:t>
            </a:r>
            <a:r>
              <a:rPr lang="sv-SE" sz="900" dirty="0">
                <a:solidFill>
                  <a:srgbClr val="404040"/>
                </a:solidFill>
                <a:cs typeface="Arial" panose="020B0604020202020204" pitchFamily="34" charset="0"/>
              </a:rPr>
              <a:t>kopplade till eventuellt ordförandeskap i </a:t>
            </a:r>
            <a:r>
              <a:rPr lang="sv-SE" sz="900" dirty="0" smtClean="0">
                <a:solidFill>
                  <a:srgbClr val="404040"/>
                </a:solidFill>
                <a:cs typeface="Arial" panose="020B0604020202020204" pitchFamily="34" charset="0"/>
              </a:rPr>
              <a:t>federationen</a:t>
            </a:r>
            <a:r>
              <a:rPr lang="sv-SE" sz="900" dirty="0">
                <a:solidFill>
                  <a:srgbClr val="404040"/>
                </a:solidFill>
                <a:cs typeface="Arial" panose="020B0604020202020204" pitchFamily="34" charset="0"/>
              </a:rPr>
              <a:t> </a:t>
            </a:r>
            <a:r>
              <a:rPr lang="sv-SE" sz="900" dirty="0" smtClean="0">
                <a:solidFill>
                  <a:srgbClr val="404040"/>
                </a:solidFill>
                <a:cs typeface="Arial" panose="020B0604020202020204" pitchFamily="34" charset="0"/>
              </a:rPr>
              <a:t>har inte medtagits i budgeten.</a:t>
            </a:r>
            <a:endParaRPr lang="sv-SE" sz="900" dirty="0">
              <a:solidFill>
                <a:srgbClr val="404040"/>
              </a:solidFill>
              <a:cs typeface="Arial" panose="020B0604020202020204"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77107143"/>
              </p:ext>
            </p:extLst>
          </p:nvPr>
        </p:nvGraphicFramePr>
        <p:xfrm>
          <a:off x="1006931" y="2051664"/>
          <a:ext cx="4664808" cy="1623353"/>
        </p:xfrm>
        <a:graphic>
          <a:graphicData uri="http://schemas.openxmlformats.org/presentationml/2006/ole">
            <mc:AlternateContent xmlns:mc="http://schemas.openxmlformats.org/markup-compatibility/2006">
              <mc:Choice xmlns:v="urn:schemas-microsoft-com:vml" Requires="v">
                <p:oleObj spid="_x0000_s3125" name="Worksheet" r:id="rId3" imgW="4762452" imgH="1657302" progId="Excel.Sheet.12">
                  <p:embed/>
                </p:oleObj>
              </mc:Choice>
              <mc:Fallback>
                <p:oleObj name="Worksheet" r:id="rId3" imgW="4762452" imgH="1657302" progId="Excel.Sheet.12">
                  <p:embed/>
                  <p:pic>
                    <p:nvPicPr>
                      <p:cNvPr id="0" name=""/>
                      <p:cNvPicPr/>
                      <p:nvPr/>
                    </p:nvPicPr>
                    <p:blipFill>
                      <a:blip r:embed="rId4"/>
                      <a:stretch>
                        <a:fillRect/>
                      </a:stretch>
                    </p:blipFill>
                    <p:spPr>
                      <a:xfrm>
                        <a:off x="1006931" y="2051664"/>
                        <a:ext cx="4664808" cy="1623353"/>
                      </a:xfrm>
                      <a:prstGeom prst="rect">
                        <a:avLst/>
                      </a:prstGeom>
                    </p:spPr>
                  </p:pic>
                </p:oleObj>
              </mc:Fallback>
            </mc:AlternateContent>
          </a:graphicData>
        </a:graphic>
      </p:graphicFrame>
      <p:sp>
        <p:nvSpPr>
          <p:cNvPr id="6"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Budget.</a:t>
            </a:r>
            <a:r>
              <a:rPr lang="sv-SE" sz="3200" dirty="0" smtClean="0">
                <a:solidFill>
                  <a:srgbClr val="E20025"/>
                </a:solidFill>
              </a:rPr>
              <a:t> </a:t>
            </a:r>
            <a:r>
              <a:rPr lang="sv-SE" sz="1800" dirty="0" smtClean="0">
                <a:solidFill>
                  <a:srgbClr val="E20025"/>
                </a:solidFill>
              </a:rPr>
              <a:t>5.4 Kostnadsanalys</a:t>
            </a:r>
            <a:endParaRPr lang="sv-SE" sz="1800" dirty="0">
              <a:solidFill>
                <a:srgbClr val="E20025"/>
              </a:solidFill>
            </a:endParaRPr>
          </a:p>
        </p:txBody>
      </p:sp>
    </p:spTree>
    <p:extLst>
      <p:ext uri="{BB962C8B-B14F-4D97-AF65-F5344CB8AC3E}">
        <p14:creationId xmlns:p14="http://schemas.microsoft.com/office/powerpoint/2010/main" val="1192146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92484" y="1480807"/>
            <a:ext cx="5242559" cy="30999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lumMod val="20000"/>
                  <a:lumOff val="80000"/>
                </a:schemeClr>
              </a:solidFill>
            </a:endParaRPr>
          </a:p>
        </p:txBody>
      </p:sp>
      <p:sp>
        <p:nvSpPr>
          <p:cNvPr id="5" name="Rektangel 4"/>
          <p:cNvSpPr/>
          <p:nvPr/>
        </p:nvSpPr>
        <p:spPr>
          <a:xfrm>
            <a:off x="6435634" y="1722707"/>
            <a:ext cx="4824548" cy="2616101"/>
          </a:xfrm>
          <a:prstGeom prst="rect">
            <a:avLst/>
          </a:prstGeom>
        </p:spPr>
        <p:txBody>
          <a:bodyPr wrap="square">
            <a:spAutoFit/>
          </a:bodyPr>
          <a:lstStyle/>
          <a:p>
            <a:pPr defTabSz="457200" eaLnBrk="0" fontAlgn="base" hangingPunct="0">
              <a:spcBef>
                <a:spcPct val="20000"/>
              </a:spcBef>
              <a:spcAft>
                <a:spcPct val="0"/>
              </a:spcAft>
              <a:buFont typeface="Arial" panose="020B0604020202020204" pitchFamily="34" charset="0"/>
            </a:pPr>
            <a:r>
              <a:rPr lang="sv-SE" sz="1000" b="1" dirty="0">
                <a:solidFill>
                  <a:srgbClr val="E20025"/>
                </a:solidFill>
                <a:cs typeface="Arial" panose="020B0604020202020204" pitchFamily="34" charset="0"/>
              </a:rPr>
              <a:t>Utveckling och eget kapital</a:t>
            </a:r>
          </a:p>
          <a:p>
            <a:pPr defTabSz="457200" eaLnBrk="0" fontAlgn="base" hangingPunct="0">
              <a:spcBef>
                <a:spcPct val="20000"/>
              </a:spcBef>
              <a:spcAft>
                <a:spcPct val="0"/>
              </a:spcAft>
              <a:buFont typeface="Arial" panose="020B0604020202020204" pitchFamily="34" charset="0"/>
            </a:pPr>
            <a:r>
              <a:rPr lang="sv-SE" sz="1000" dirty="0">
                <a:solidFill>
                  <a:srgbClr val="404040"/>
                </a:solidFill>
                <a:cs typeface="Arial" panose="020B0604020202020204" pitchFamily="34" charset="0"/>
              </a:rPr>
              <a:t>Det egna kapitalet uppgår idag till ca 1 miljard, och väntas ligga på denna nivå de närmaste åren. </a:t>
            </a:r>
            <a:r>
              <a:rPr lang="sv-SE" sz="1000" dirty="0" err="1">
                <a:solidFill>
                  <a:srgbClr val="404040"/>
                </a:solidFill>
                <a:cs typeface="Arial" panose="020B0604020202020204" pitchFamily="34" charset="0"/>
              </a:rPr>
              <a:t>FRII:s</a:t>
            </a:r>
            <a:r>
              <a:rPr lang="sv-SE" sz="1000" dirty="0">
                <a:solidFill>
                  <a:srgbClr val="404040"/>
                </a:solidFill>
                <a:cs typeface="Arial" panose="020B0604020202020204" pitchFamily="34" charset="0"/>
              </a:rPr>
              <a:t> riktmärke för det egna kapitalet är att det ska uppgå till minst ett års verksamhetskostnad. Vid bedömning av storleken på det egna kapitalet  så ska det </a:t>
            </a:r>
            <a:r>
              <a:rPr lang="sv-SE" sz="1000" dirty="0" smtClean="0">
                <a:solidFill>
                  <a:srgbClr val="404040"/>
                </a:solidFill>
                <a:cs typeface="Arial" panose="020B0604020202020204" pitchFamily="34" charset="0"/>
              </a:rPr>
              <a:t>finnas </a:t>
            </a:r>
            <a:r>
              <a:rPr lang="sv-SE" sz="1000" dirty="0">
                <a:solidFill>
                  <a:srgbClr val="404040"/>
                </a:solidFill>
                <a:cs typeface="Arial" panose="020B0604020202020204" pitchFamily="34" charset="0"/>
              </a:rPr>
              <a:t>både ett övre och </a:t>
            </a:r>
            <a:r>
              <a:rPr lang="sv-SE" sz="1000" dirty="0" smtClean="0">
                <a:solidFill>
                  <a:srgbClr val="404040"/>
                </a:solidFill>
                <a:cs typeface="Arial" panose="020B0604020202020204" pitchFamily="34" charset="0"/>
              </a:rPr>
              <a:t>en </a:t>
            </a:r>
            <a:r>
              <a:rPr lang="sv-SE" sz="1000" dirty="0">
                <a:solidFill>
                  <a:srgbClr val="404040"/>
                </a:solidFill>
                <a:cs typeface="Arial" panose="020B0604020202020204" pitchFamily="34" charset="0"/>
              </a:rPr>
              <a:t>undre gräns på </a:t>
            </a:r>
            <a:r>
              <a:rPr lang="sv-SE" sz="1000" dirty="0" smtClean="0">
                <a:solidFill>
                  <a:srgbClr val="404040"/>
                </a:solidFill>
                <a:cs typeface="Arial" panose="020B0604020202020204" pitchFamily="34" charset="0"/>
              </a:rPr>
              <a:t>kapitalet. </a:t>
            </a:r>
            <a:r>
              <a:rPr lang="sv-SE" sz="1000" dirty="0">
                <a:solidFill>
                  <a:srgbClr val="404040"/>
                </a:solidFill>
                <a:cs typeface="Arial" panose="020B0604020202020204" pitchFamily="34" charset="0"/>
              </a:rPr>
              <a:t>Ett minimibelopp bör finnas </a:t>
            </a:r>
            <a:r>
              <a:rPr lang="sv-SE" sz="1000" dirty="0" smtClean="0">
                <a:solidFill>
                  <a:srgbClr val="404040"/>
                </a:solidFill>
                <a:cs typeface="Arial" panose="020B0604020202020204" pitchFamily="34" charset="0"/>
              </a:rPr>
              <a:t>för att </a:t>
            </a:r>
            <a:r>
              <a:rPr lang="sv-SE" sz="1000" dirty="0">
                <a:solidFill>
                  <a:srgbClr val="404040"/>
                </a:solidFill>
                <a:cs typeface="Arial" panose="020B0604020202020204" pitchFamily="34" charset="0"/>
              </a:rPr>
              <a:t>på ett trovärdigt sätt säkerställa organisationens långsiktiga åtaganden. Rekommendationen är att organisationen bör ta hänsyn till de moraliska förpliktelser som vi tagit på oss genom beslut vi tagit på oss om framtiden, exempelvis påbörjade långsiktiga projekt och åtaganden och inledda samarbeten med partners </a:t>
            </a:r>
            <a:r>
              <a:rPr lang="sv-SE" sz="1000" dirty="0" smtClean="0">
                <a:solidFill>
                  <a:srgbClr val="404040"/>
                </a:solidFill>
                <a:cs typeface="Arial" panose="020B0604020202020204" pitchFamily="34" charset="0"/>
              </a:rPr>
              <a:t>i Sverige eller </a:t>
            </a:r>
            <a:r>
              <a:rPr lang="sv-SE" sz="1000" dirty="0">
                <a:solidFill>
                  <a:srgbClr val="404040"/>
                </a:solidFill>
                <a:cs typeface="Arial" panose="020B0604020202020204" pitchFamily="34" charset="0"/>
              </a:rPr>
              <a:t>i utlandet.  </a:t>
            </a:r>
          </a:p>
          <a:p>
            <a:pPr defTabSz="457200" eaLnBrk="0" fontAlgn="base" hangingPunct="0">
              <a:spcBef>
                <a:spcPct val="20000"/>
              </a:spcBef>
              <a:spcAft>
                <a:spcPct val="0"/>
              </a:spcAft>
              <a:buFont typeface="Arial" panose="020B0604020202020204" pitchFamily="34" charset="0"/>
            </a:pPr>
            <a:r>
              <a:rPr lang="sv-SE" sz="1000" dirty="0">
                <a:solidFill>
                  <a:srgbClr val="404040"/>
                </a:solidFill>
                <a:cs typeface="Arial" panose="020B0604020202020204" pitchFamily="34" charset="0"/>
              </a:rPr>
              <a:t>Grafen ovan visar hur jämförelsetalet ”ett års verksamhetskostnader” ökar i takt med vår planerade expansion den kommande treårsperioden. </a:t>
            </a:r>
            <a:r>
              <a:rPr lang="sv-SE" sz="1000" dirty="0" smtClean="0">
                <a:solidFill>
                  <a:srgbClr val="404040"/>
                </a:solidFill>
                <a:cs typeface="Arial" panose="020B0604020202020204" pitchFamily="34" charset="0"/>
              </a:rPr>
              <a:t>Expanderar </a:t>
            </a:r>
            <a:r>
              <a:rPr lang="sv-SE" sz="1000" dirty="0">
                <a:solidFill>
                  <a:srgbClr val="404040"/>
                </a:solidFill>
                <a:cs typeface="Arial" panose="020B0604020202020204" pitchFamily="34" charset="0"/>
              </a:rPr>
              <a:t>vi enligt plan och den expansionen fortsätter även efter </a:t>
            </a:r>
            <a:r>
              <a:rPr lang="sv-SE" sz="1000" dirty="0" smtClean="0">
                <a:solidFill>
                  <a:srgbClr val="404040"/>
                </a:solidFill>
                <a:cs typeface="Arial" panose="020B0604020202020204" pitchFamily="34" charset="0"/>
              </a:rPr>
              <a:t>2018 </a:t>
            </a:r>
            <a:r>
              <a:rPr lang="sv-SE" sz="1000" dirty="0">
                <a:solidFill>
                  <a:srgbClr val="404040"/>
                </a:solidFill>
                <a:cs typeface="Arial" panose="020B0604020202020204" pitchFamily="34" charset="0"/>
              </a:rPr>
              <a:t>bör positiva resultat uppnås på sikt. Detta för att upprätthålla riktmärket att det egna kapitalet ska uppgå till ett års genomsnittlig verksamhetskostnad. Detta är en faktor som vi kommer ta med i budgetdiskussionerna kommande år.</a:t>
            </a:r>
            <a:endParaRPr lang="sv-SE" sz="1000" dirty="0">
              <a:cs typeface="Arial" panose="020B0604020202020204" pitchFamily="34" charset="0"/>
            </a:endParaRPr>
          </a:p>
        </p:txBody>
      </p:sp>
      <p:graphicFrame>
        <p:nvGraphicFramePr>
          <p:cNvPr id="8" name="Diagram 7"/>
          <p:cNvGraphicFramePr>
            <a:graphicFrameLocks/>
          </p:cNvGraphicFramePr>
          <p:nvPr>
            <p:extLst>
              <p:ext uri="{D42A27DB-BD31-4B8C-83A1-F6EECF244321}">
                <p14:modId xmlns:p14="http://schemas.microsoft.com/office/powerpoint/2010/main" val="869325500"/>
              </p:ext>
            </p:extLst>
          </p:nvPr>
        </p:nvGraphicFramePr>
        <p:xfrm>
          <a:off x="862218" y="1609490"/>
          <a:ext cx="4989942" cy="2910259"/>
        </p:xfrm>
        <a:graphic>
          <a:graphicData uri="http://schemas.openxmlformats.org/drawingml/2006/chart">
            <c:chart xmlns:c="http://schemas.openxmlformats.org/drawingml/2006/chart" xmlns:r="http://schemas.openxmlformats.org/officeDocument/2006/relationships" r:id="rId2"/>
          </a:graphicData>
        </a:graphic>
      </p:graphicFrame>
      <p:sp>
        <p:nvSpPr>
          <p:cNvPr id="6"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Budget.</a:t>
            </a:r>
            <a:r>
              <a:rPr lang="sv-SE" sz="3200" dirty="0" smtClean="0">
                <a:solidFill>
                  <a:srgbClr val="E20025"/>
                </a:solidFill>
              </a:rPr>
              <a:t> </a:t>
            </a:r>
            <a:r>
              <a:rPr lang="sv-SE" sz="1800" dirty="0" smtClean="0">
                <a:solidFill>
                  <a:srgbClr val="E20025"/>
                </a:solidFill>
              </a:rPr>
              <a:t>5.5 </a:t>
            </a:r>
            <a:r>
              <a:rPr lang="sv-SE" sz="1800" dirty="0" smtClean="0">
                <a:solidFill>
                  <a:srgbClr val="E20025"/>
                </a:solidFill>
              </a:rPr>
              <a:t>Utveckling eget kapital</a:t>
            </a:r>
            <a:endParaRPr lang="sv-SE" sz="1800" dirty="0">
              <a:solidFill>
                <a:srgbClr val="E20025"/>
              </a:solidFill>
            </a:endParaRPr>
          </a:p>
        </p:txBody>
      </p:sp>
    </p:spTree>
    <p:extLst>
      <p:ext uri="{BB962C8B-B14F-4D97-AF65-F5344CB8AC3E}">
        <p14:creationId xmlns:p14="http://schemas.microsoft.com/office/powerpoint/2010/main" val="2446147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90605" y="1506693"/>
            <a:ext cx="11217433" cy="4085863"/>
          </a:xfrm>
          <a:prstGeom prst="rect">
            <a:avLst/>
          </a:prstGeom>
        </p:spPr>
        <p:txBody>
          <a:bodyPr wrap="square" numCol="2">
            <a:noAutofit/>
          </a:bodyPr>
          <a:lstStyle/>
          <a:p>
            <a:pPr marL="177800" indent="-177800">
              <a:buAutoNum type="arabicPeriod"/>
              <a:tabLst>
                <a:tab pos="7358063" algn="l"/>
              </a:tabLst>
            </a:pPr>
            <a:r>
              <a:rPr lang="sv-SE" b="1" dirty="0" smtClean="0">
                <a:solidFill>
                  <a:srgbClr val="C00000"/>
                </a:solidFill>
                <a:cs typeface="Arial" panose="020B0604020202020204" pitchFamily="34" charset="0"/>
              </a:rPr>
              <a:t> Från </a:t>
            </a:r>
            <a:r>
              <a:rPr lang="sv-SE" b="1" dirty="0">
                <a:solidFill>
                  <a:srgbClr val="C00000"/>
                </a:solidFill>
                <a:cs typeface="Arial" panose="020B0604020202020204" pitchFamily="34" charset="0"/>
              </a:rPr>
              <a:t>den strategiska inriktningen </a:t>
            </a:r>
            <a:r>
              <a:rPr lang="sv-SE" b="1" dirty="0" smtClean="0">
                <a:solidFill>
                  <a:srgbClr val="C00000"/>
                </a:solidFill>
                <a:cs typeface="Arial" panose="020B0604020202020204" pitchFamily="34" charset="0"/>
              </a:rPr>
              <a:t/>
            </a:r>
            <a:br>
              <a:rPr lang="sv-SE" b="1" dirty="0" smtClean="0">
                <a:solidFill>
                  <a:srgbClr val="C00000"/>
                </a:solidFill>
                <a:cs typeface="Arial" panose="020B0604020202020204" pitchFamily="34" charset="0"/>
              </a:rPr>
            </a:br>
            <a:r>
              <a:rPr lang="sv-SE" b="1" dirty="0" smtClean="0">
                <a:solidFill>
                  <a:srgbClr val="C00000"/>
                </a:solidFill>
                <a:cs typeface="Arial" panose="020B0604020202020204" pitchFamily="34" charset="0"/>
              </a:rPr>
              <a:t> till </a:t>
            </a:r>
            <a:r>
              <a:rPr lang="sv-SE" b="1" dirty="0" smtClean="0">
                <a:solidFill>
                  <a:srgbClr val="C00000"/>
                </a:solidFill>
                <a:cs typeface="Arial" panose="020B0604020202020204" pitchFamily="34" charset="0"/>
              </a:rPr>
              <a:t>verksamhetsplan </a:t>
            </a:r>
            <a:r>
              <a:rPr lang="sv-SE" b="1" dirty="0">
                <a:solidFill>
                  <a:srgbClr val="C00000"/>
                </a:solidFill>
                <a:cs typeface="Arial" panose="020B0604020202020204" pitchFamily="34" charset="0"/>
              </a:rPr>
              <a:t>2018 </a:t>
            </a:r>
            <a:endParaRPr lang="sv-SE" b="1" dirty="0" smtClean="0">
              <a:solidFill>
                <a:srgbClr val="C00000"/>
              </a:solidFill>
              <a:cs typeface="Arial" panose="020B0604020202020204" pitchFamily="34" charset="0"/>
            </a:endParaRPr>
          </a:p>
          <a:p>
            <a:pPr marL="342900" indent="-342900">
              <a:buAutoNum type="arabicPeriod"/>
              <a:tabLst>
                <a:tab pos="7358063" algn="l"/>
              </a:tabLst>
            </a:pPr>
            <a:endParaRPr lang="sv-SE" b="1" dirty="0" smtClean="0">
              <a:solidFill>
                <a:srgbClr val="404040"/>
              </a:solidFill>
              <a:cs typeface="Arial" panose="020B0604020202020204" pitchFamily="34" charset="0"/>
            </a:endParaRPr>
          </a:p>
          <a:p>
            <a:pPr>
              <a:tabLst>
                <a:tab pos="7358063" algn="l"/>
              </a:tabLst>
            </a:pPr>
            <a:r>
              <a:rPr lang="sv-SE" b="1" dirty="0" smtClean="0">
                <a:solidFill>
                  <a:srgbClr val="C00000"/>
                </a:solidFill>
                <a:cs typeface="Arial" panose="020B0604020202020204" pitchFamily="34" charset="0"/>
              </a:rPr>
              <a:t>2</a:t>
            </a:r>
            <a:r>
              <a:rPr lang="sv-SE" b="1" dirty="0">
                <a:solidFill>
                  <a:srgbClr val="C00000"/>
                </a:solidFill>
                <a:cs typeface="Arial" panose="020B0604020202020204" pitchFamily="34" charset="0"/>
              </a:rPr>
              <a:t>. Sammanfattning omvärldsanalys </a:t>
            </a:r>
            <a:endParaRPr lang="sv-SE" b="1" dirty="0" smtClean="0">
              <a:solidFill>
                <a:srgbClr val="C00000"/>
              </a:solidFill>
              <a:cs typeface="Arial" panose="020B0604020202020204" pitchFamily="34" charset="0"/>
            </a:endParaRPr>
          </a:p>
          <a:p>
            <a:pPr>
              <a:tabLst>
                <a:tab pos="7358063" algn="l"/>
              </a:tabLst>
            </a:pPr>
            <a:endParaRPr lang="sv-SE" b="1" dirty="0" smtClean="0">
              <a:solidFill>
                <a:srgbClr val="404040"/>
              </a:solidFill>
              <a:cs typeface="Arial" panose="020B0604020202020204" pitchFamily="34" charset="0"/>
            </a:endParaRPr>
          </a:p>
          <a:p>
            <a:pPr>
              <a:tabLst>
                <a:tab pos="7358063" algn="l"/>
              </a:tabLst>
            </a:pPr>
            <a:r>
              <a:rPr lang="sv-SE" b="1" dirty="0" smtClean="0">
                <a:solidFill>
                  <a:srgbClr val="C00000"/>
                </a:solidFill>
                <a:cs typeface="Arial" panose="020B0604020202020204" pitchFamily="34" charset="0"/>
              </a:rPr>
              <a:t>3. </a:t>
            </a:r>
            <a:r>
              <a:rPr lang="sv-SE" b="1" dirty="0">
                <a:solidFill>
                  <a:srgbClr val="C00000"/>
                </a:solidFill>
                <a:cs typeface="Arial" panose="020B0604020202020204" pitchFamily="34" charset="0"/>
              </a:rPr>
              <a:t>Sammanfattning förflyttningar </a:t>
            </a:r>
            <a:r>
              <a:rPr lang="sv-SE" b="1" dirty="0" smtClean="0">
                <a:solidFill>
                  <a:srgbClr val="C00000"/>
                </a:solidFill>
                <a:cs typeface="Arial" panose="020B0604020202020204" pitchFamily="34" charset="0"/>
              </a:rPr>
              <a:t/>
            </a:r>
            <a:br>
              <a:rPr lang="sv-SE" b="1" dirty="0" smtClean="0">
                <a:solidFill>
                  <a:srgbClr val="C00000"/>
                </a:solidFill>
                <a:cs typeface="Arial" panose="020B0604020202020204" pitchFamily="34" charset="0"/>
              </a:rPr>
            </a:br>
            <a:r>
              <a:rPr lang="sv-SE" b="1" dirty="0" smtClean="0">
                <a:solidFill>
                  <a:srgbClr val="C00000"/>
                </a:solidFill>
                <a:cs typeface="Arial" panose="020B0604020202020204" pitchFamily="34" charset="0"/>
              </a:rPr>
              <a:t>    verksamhetsplan 2018 </a:t>
            </a:r>
            <a:endParaRPr lang="sv-SE" dirty="0">
              <a:solidFill>
                <a:srgbClr val="C00000"/>
              </a:solidFill>
              <a:cs typeface="Arial" panose="020B0604020202020204" pitchFamily="34" charset="0"/>
            </a:endParaRPr>
          </a:p>
          <a:p>
            <a:pPr hangingPunct="0">
              <a:tabLst>
                <a:tab pos="7261225" algn="l"/>
              </a:tabLst>
            </a:pPr>
            <a:r>
              <a:rPr lang="sv-SE" dirty="0" smtClean="0">
                <a:solidFill>
                  <a:srgbClr val="404040"/>
                </a:solidFill>
                <a:cs typeface="Arial" panose="020B0604020202020204" pitchFamily="34" charset="0"/>
              </a:rPr>
              <a:t>    3.1 </a:t>
            </a:r>
            <a:r>
              <a:rPr lang="sv-SE" dirty="0">
                <a:solidFill>
                  <a:srgbClr val="404040"/>
                </a:solidFill>
                <a:cs typeface="Arial" panose="020B0604020202020204" pitchFamily="34" charset="0"/>
              </a:rPr>
              <a:t>Mål 1</a:t>
            </a:r>
            <a:r>
              <a:rPr lang="sv-SE" dirty="0" smtClean="0">
                <a:solidFill>
                  <a:srgbClr val="404040"/>
                </a:solidFill>
                <a:cs typeface="Arial" panose="020B0604020202020204" pitchFamily="34" charset="0"/>
              </a:rPr>
              <a:t>. Nå </a:t>
            </a:r>
            <a:r>
              <a:rPr lang="sv-SE" dirty="0">
                <a:solidFill>
                  <a:srgbClr val="404040"/>
                </a:solidFill>
                <a:cs typeface="Arial" panose="020B0604020202020204" pitchFamily="34" charset="0"/>
              </a:rPr>
              <a:t>fler i </a:t>
            </a:r>
            <a:r>
              <a:rPr lang="sv-SE" dirty="0" smtClean="0">
                <a:solidFill>
                  <a:srgbClr val="404040"/>
                </a:solidFill>
                <a:cs typeface="Arial" panose="020B0604020202020204" pitchFamily="34" charset="0"/>
              </a:rPr>
              <a:t>akut kris</a:t>
            </a:r>
          </a:p>
          <a:p>
            <a:pPr hangingPunct="0">
              <a:tabLst>
                <a:tab pos="7261225" algn="l"/>
              </a:tabLst>
            </a:pPr>
            <a:r>
              <a:rPr lang="sv-SE" dirty="0" smtClean="0">
                <a:solidFill>
                  <a:srgbClr val="404040"/>
                </a:solidFill>
                <a:cs typeface="Arial" panose="020B0604020202020204" pitchFamily="34" charset="0"/>
              </a:rPr>
              <a:t>    3.2 </a:t>
            </a:r>
            <a:r>
              <a:rPr lang="sv-SE" dirty="0">
                <a:solidFill>
                  <a:srgbClr val="404040"/>
                </a:solidFill>
                <a:cs typeface="Arial" panose="020B0604020202020204" pitchFamily="34" charset="0"/>
              </a:rPr>
              <a:t>Mål 2. Stärkt </a:t>
            </a:r>
            <a:r>
              <a:rPr lang="sv-SE" dirty="0" err="1">
                <a:solidFill>
                  <a:srgbClr val="404040"/>
                </a:solidFill>
                <a:cs typeface="Arial" panose="020B0604020202020204" pitchFamily="34" charset="0"/>
              </a:rPr>
              <a:t>resiliens</a:t>
            </a:r>
            <a:r>
              <a:rPr lang="sv-SE" dirty="0">
                <a:solidFill>
                  <a:srgbClr val="404040"/>
                </a:solidFill>
                <a:cs typeface="Arial" panose="020B0604020202020204" pitchFamily="34" charset="0"/>
              </a:rPr>
              <a:t> </a:t>
            </a:r>
          </a:p>
          <a:p>
            <a:pPr hangingPunct="0"/>
            <a:r>
              <a:rPr lang="sv-SE" dirty="0" smtClean="0">
                <a:solidFill>
                  <a:srgbClr val="404040"/>
                </a:solidFill>
                <a:cs typeface="Arial" panose="020B0604020202020204" pitchFamily="34" charset="0"/>
              </a:rPr>
              <a:t>    3.3 </a:t>
            </a:r>
            <a:r>
              <a:rPr lang="sv-SE" dirty="0">
                <a:solidFill>
                  <a:srgbClr val="404040"/>
                </a:solidFill>
                <a:cs typeface="Arial" panose="020B0604020202020204" pitchFamily="34" charset="0"/>
              </a:rPr>
              <a:t>Mål 3. Ökad påverkan </a:t>
            </a:r>
          </a:p>
          <a:p>
            <a:pPr hangingPunct="0"/>
            <a:r>
              <a:rPr lang="sv-SE" dirty="0" smtClean="0">
                <a:solidFill>
                  <a:srgbClr val="404040"/>
                </a:solidFill>
                <a:cs typeface="Arial" panose="020B0604020202020204" pitchFamily="34" charset="0"/>
              </a:rPr>
              <a:t>    3.4 </a:t>
            </a:r>
            <a:r>
              <a:rPr lang="sv-SE" dirty="0">
                <a:solidFill>
                  <a:srgbClr val="404040"/>
                </a:solidFill>
                <a:cs typeface="Arial" panose="020B0604020202020204" pitchFamily="34" charset="0"/>
              </a:rPr>
              <a:t>Mål 4. Stärkt rörelse och ökad effektivitet </a:t>
            </a:r>
          </a:p>
          <a:p>
            <a:pPr hangingPunct="0"/>
            <a:r>
              <a:rPr lang="sv-SE" dirty="0" smtClean="0">
                <a:solidFill>
                  <a:srgbClr val="404040"/>
                </a:solidFill>
                <a:cs typeface="Arial" panose="020B0604020202020204" pitchFamily="34" charset="0"/>
              </a:rPr>
              <a:t>    3.5 </a:t>
            </a:r>
            <a:r>
              <a:rPr lang="sv-SE" dirty="0">
                <a:solidFill>
                  <a:srgbClr val="404040"/>
                </a:solidFill>
                <a:cs typeface="Arial" panose="020B0604020202020204" pitchFamily="34" charset="0"/>
              </a:rPr>
              <a:t>Mål 5. Ökad finansiering </a:t>
            </a:r>
            <a:endParaRPr lang="sv-SE" dirty="0" smtClean="0">
              <a:solidFill>
                <a:srgbClr val="404040"/>
              </a:solidFill>
              <a:cs typeface="Arial" panose="020B0604020202020204" pitchFamily="34" charset="0"/>
            </a:endParaRPr>
          </a:p>
          <a:p>
            <a:pPr hangingPunct="0"/>
            <a:endParaRPr lang="sv-SE" dirty="0" smtClean="0">
              <a:solidFill>
                <a:srgbClr val="404040"/>
              </a:solidFill>
              <a:cs typeface="Arial" panose="020B0604020202020204" pitchFamily="34" charset="0"/>
            </a:endParaRPr>
          </a:p>
          <a:p>
            <a:pPr hangingPunct="0"/>
            <a:endParaRPr lang="sv-SE" dirty="0">
              <a:solidFill>
                <a:srgbClr val="404040"/>
              </a:solidFill>
              <a:cs typeface="Arial" panose="020B0604020202020204" pitchFamily="34" charset="0"/>
            </a:endParaRPr>
          </a:p>
          <a:p>
            <a:pPr hangingPunct="0"/>
            <a:r>
              <a:rPr lang="sv-SE" b="1" dirty="0">
                <a:solidFill>
                  <a:srgbClr val="C00000"/>
                </a:solidFill>
                <a:cs typeface="Arial" panose="020B0604020202020204" pitchFamily="34" charset="0"/>
              </a:rPr>
              <a:t>4. </a:t>
            </a:r>
            <a:r>
              <a:rPr lang="sv-SE" b="1" dirty="0" smtClean="0">
                <a:solidFill>
                  <a:srgbClr val="C00000"/>
                </a:solidFill>
                <a:cs typeface="Arial" panose="020B0604020202020204" pitchFamily="34" charset="0"/>
              </a:rPr>
              <a:t>Risker</a:t>
            </a:r>
          </a:p>
          <a:p>
            <a:pPr hangingPunct="0"/>
            <a:endParaRPr lang="sv-SE" b="1" dirty="0" smtClean="0">
              <a:solidFill>
                <a:srgbClr val="404040"/>
              </a:solidFill>
              <a:cs typeface="Arial" panose="020B0604020202020204" pitchFamily="34" charset="0"/>
            </a:endParaRPr>
          </a:p>
          <a:p>
            <a:pPr hangingPunct="0"/>
            <a:r>
              <a:rPr lang="sv-SE" b="1" dirty="0" smtClean="0">
                <a:solidFill>
                  <a:srgbClr val="C00000"/>
                </a:solidFill>
                <a:cs typeface="Arial" panose="020B0604020202020204" pitchFamily="34" charset="0"/>
              </a:rPr>
              <a:t>5. </a:t>
            </a:r>
            <a:r>
              <a:rPr lang="sv-SE" b="1" dirty="0">
                <a:solidFill>
                  <a:srgbClr val="C00000"/>
                </a:solidFill>
                <a:cs typeface="Arial" panose="020B0604020202020204" pitchFamily="34" charset="0"/>
              </a:rPr>
              <a:t>Budget</a:t>
            </a:r>
          </a:p>
          <a:p>
            <a:pPr marL="355600" indent="-355600" hangingPunct="0"/>
            <a:r>
              <a:rPr lang="sv-SE" dirty="0" smtClean="0">
                <a:solidFill>
                  <a:srgbClr val="404040"/>
                </a:solidFill>
                <a:cs typeface="Arial" panose="020B0604020202020204" pitchFamily="34" charset="0"/>
              </a:rPr>
              <a:t>    5.1 </a:t>
            </a:r>
            <a:r>
              <a:rPr lang="sv-SE" dirty="0">
                <a:solidFill>
                  <a:srgbClr val="404040"/>
                </a:solidFill>
                <a:cs typeface="Arial" panose="020B0604020202020204" pitchFamily="34" charset="0"/>
              </a:rPr>
              <a:t>Ekonomiska förutsättningar</a:t>
            </a:r>
          </a:p>
          <a:p>
            <a:pPr marL="355600" indent="-355600" hangingPunct="0"/>
            <a:r>
              <a:rPr lang="sv-SE" dirty="0" smtClean="0">
                <a:solidFill>
                  <a:srgbClr val="404040"/>
                </a:solidFill>
                <a:cs typeface="Arial" panose="020B0604020202020204" pitchFamily="34" charset="0"/>
              </a:rPr>
              <a:t>    5.2 </a:t>
            </a:r>
            <a:r>
              <a:rPr lang="sv-SE" dirty="0">
                <a:solidFill>
                  <a:srgbClr val="404040"/>
                </a:solidFill>
                <a:cs typeface="Arial" panose="020B0604020202020204" pitchFamily="34" charset="0"/>
              </a:rPr>
              <a:t>Budget 2018 och flerårsprognos</a:t>
            </a:r>
          </a:p>
          <a:p>
            <a:pPr marL="355600" indent="-355600" hangingPunct="0"/>
            <a:r>
              <a:rPr lang="sv-SE" dirty="0" smtClean="0">
                <a:solidFill>
                  <a:srgbClr val="404040"/>
                </a:solidFill>
                <a:cs typeface="Arial" panose="020B0604020202020204" pitchFamily="34" charset="0"/>
              </a:rPr>
              <a:t>    5.3 </a:t>
            </a:r>
            <a:r>
              <a:rPr lang="sv-SE" dirty="0">
                <a:solidFill>
                  <a:srgbClr val="404040"/>
                </a:solidFill>
                <a:cs typeface="Arial" panose="020B0604020202020204" pitchFamily="34" charset="0"/>
              </a:rPr>
              <a:t>Intäktsanalys </a:t>
            </a:r>
          </a:p>
          <a:p>
            <a:pPr marL="355600" indent="-355600" hangingPunct="0"/>
            <a:r>
              <a:rPr lang="sv-SE" dirty="0" smtClean="0">
                <a:solidFill>
                  <a:srgbClr val="404040"/>
                </a:solidFill>
                <a:cs typeface="Arial" panose="020B0604020202020204" pitchFamily="34" charset="0"/>
              </a:rPr>
              <a:t>    5.4 </a:t>
            </a:r>
            <a:r>
              <a:rPr lang="sv-SE" dirty="0">
                <a:solidFill>
                  <a:srgbClr val="404040"/>
                </a:solidFill>
                <a:cs typeface="Arial" panose="020B0604020202020204" pitchFamily="34" charset="0"/>
              </a:rPr>
              <a:t>Kostnadsanalys</a:t>
            </a:r>
          </a:p>
          <a:p>
            <a:pPr marL="355600" indent="-355600" hangingPunct="0"/>
            <a:r>
              <a:rPr lang="sv-SE" dirty="0" smtClean="0">
                <a:solidFill>
                  <a:srgbClr val="404040"/>
                </a:solidFill>
                <a:cs typeface="Arial" panose="020B0604020202020204" pitchFamily="34" charset="0"/>
              </a:rPr>
              <a:t>    5.5 Utveckling eget kapital</a:t>
            </a:r>
          </a:p>
          <a:p>
            <a:pPr marL="355600" indent="-355600" hangingPunct="0">
              <a:buNone/>
            </a:pPr>
            <a:r>
              <a:rPr lang="sv-SE" dirty="0" smtClean="0">
                <a:solidFill>
                  <a:srgbClr val="404040"/>
                </a:solidFill>
                <a:cs typeface="Arial" panose="020B0604020202020204" pitchFamily="34" charset="0"/>
              </a:rPr>
              <a:t>    </a:t>
            </a:r>
            <a:r>
              <a:rPr lang="sv-SE" dirty="0" smtClean="0">
                <a:solidFill>
                  <a:srgbClr val="404040"/>
                </a:solidFill>
                <a:cs typeface="Arial" panose="020B0604020202020204" pitchFamily="34" charset="0"/>
              </a:rPr>
              <a:t>5.7 Balansräkning</a:t>
            </a:r>
            <a:endParaRPr lang="sv-SE" dirty="0">
              <a:solidFill>
                <a:srgbClr val="404040"/>
              </a:solidFill>
              <a:cs typeface="Arial" panose="020B0604020202020204" pitchFamily="34" charset="0"/>
            </a:endParaRPr>
          </a:p>
        </p:txBody>
      </p:sp>
      <p:sp>
        <p:nvSpPr>
          <p:cNvPr id="4" name="Rubrik 1"/>
          <p:cNvSpPr txBox="1">
            <a:spLocks/>
          </p:cNvSpPr>
          <p:nvPr/>
        </p:nvSpPr>
        <p:spPr>
          <a:xfrm>
            <a:off x="838200" y="480875"/>
            <a:ext cx="10515600" cy="792343"/>
          </a:xfrm>
          <a:prstGeom prst="rect">
            <a:avLst/>
          </a:prstGeom>
        </p:spPr>
        <p:txBody>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Innehållsförteckning</a:t>
            </a:r>
            <a:endParaRPr lang="sv-SE" sz="3200" dirty="0"/>
          </a:p>
        </p:txBody>
      </p:sp>
      <p:pic>
        <p:nvPicPr>
          <p:cNvPr id="5" name="Bildobjekt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0966" y="4812738"/>
            <a:ext cx="714288" cy="74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44986" t="39852" r="44203" b="39286"/>
          <a:stretch/>
        </p:blipFill>
        <p:spPr>
          <a:xfrm>
            <a:off x="5136837" y="4760670"/>
            <a:ext cx="675296" cy="831886"/>
          </a:xfrm>
          <a:prstGeom prst="rect">
            <a:avLst/>
          </a:prstGeom>
        </p:spPr>
      </p:pic>
      <p:pic>
        <p:nvPicPr>
          <p:cNvPr id="7" name="Bildobjekt 6"/>
          <p:cNvPicPr>
            <a:picLocks noChangeAspect="1"/>
          </p:cNvPicPr>
          <p:nvPr/>
        </p:nvPicPr>
        <p:blipFill rotWithShape="1">
          <a:blip r:embed="rId4" cstate="print">
            <a:extLst>
              <a:ext uri="{28A0092B-C50C-407E-A947-70E740481C1C}">
                <a14:useLocalDpi xmlns:a14="http://schemas.microsoft.com/office/drawing/2010/main" val="0"/>
              </a:ext>
            </a:extLst>
          </a:blip>
          <a:srcRect l="55772" t="30976" r="14050" b="32658"/>
          <a:stretch/>
        </p:blipFill>
        <p:spPr>
          <a:xfrm>
            <a:off x="10429569" y="5020720"/>
            <a:ext cx="663392" cy="510365"/>
          </a:xfrm>
          <a:prstGeom prst="rect">
            <a:avLst/>
          </a:prstGeom>
        </p:spPr>
      </p:pic>
      <p:pic>
        <p:nvPicPr>
          <p:cNvPr id="8" name="Bildobjekt 7"/>
          <p:cNvPicPr>
            <a:picLocks noChangeAspect="1"/>
          </p:cNvPicPr>
          <p:nvPr/>
        </p:nvPicPr>
        <p:blipFill rotWithShape="1">
          <a:blip r:embed="rId5" cstate="print">
            <a:extLst>
              <a:ext uri="{28A0092B-C50C-407E-A947-70E740481C1C}">
                <a14:useLocalDpi xmlns:a14="http://schemas.microsoft.com/office/drawing/2010/main" val="0"/>
              </a:ext>
            </a:extLst>
          </a:blip>
          <a:srcRect l="16937" t="5011" r="57030" b="62606"/>
          <a:stretch/>
        </p:blipFill>
        <p:spPr>
          <a:xfrm>
            <a:off x="8664652" y="4955080"/>
            <a:ext cx="762000" cy="605138"/>
          </a:xfrm>
          <a:prstGeom prst="rect">
            <a:avLst/>
          </a:prstGeom>
        </p:spPr>
      </p:pic>
      <p:pic>
        <p:nvPicPr>
          <p:cNvPr id="9" name="Bildobjekt 8"/>
          <p:cNvPicPr>
            <a:picLocks noChangeAspect="1"/>
          </p:cNvPicPr>
          <p:nvPr/>
        </p:nvPicPr>
        <p:blipFill rotWithShape="1">
          <a:blip r:embed="rId3" cstate="print">
            <a:extLst>
              <a:ext uri="{28A0092B-C50C-407E-A947-70E740481C1C}">
                <a14:useLocalDpi xmlns:a14="http://schemas.microsoft.com/office/drawing/2010/main" val="0"/>
              </a:ext>
            </a:extLst>
          </a:blip>
          <a:srcRect l="90462" t="57772" r="1067" b="27032"/>
          <a:stretch/>
        </p:blipFill>
        <p:spPr>
          <a:xfrm>
            <a:off x="7037203" y="4933924"/>
            <a:ext cx="528999" cy="605777"/>
          </a:xfrm>
          <a:prstGeom prst="rect">
            <a:avLst/>
          </a:prstGeom>
        </p:spPr>
      </p:pic>
      <p:pic>
        <p:nvPicPr>
          <p:cNvPr id="10" name="Bildobjekt 9"/>
          <p:cNvPicPr>
            <a:picLocks noChangeAspect="1"/>
          </p:cNvPicPr>
          <p:nvPr/>
        </p:nvPicPr>
        <p:blipFill rotWithShape="1">
          <a:blip r:embed="rId6" cstate="print">
            <a:extLst>
              <a:ext uri="{28A0092B-C50C-407E-A947-70E740481C1C}">
                <a14:useLocalDpi xmlns:a14="http://schemas.microsoft.com/office/drawing/2010/main" val="0"/>
              </a:ext>
            </a:extLst>
          </a:blip>
          <a:srcRect l="41296" t="5366" r="47894" b="77265"/>
          <a:stretch/>
        </p:blipFill>
        <p:spPr>
          <a:xfrm>
            <a:off x="7807037" y="4823390"/>
            <a:ext cx="708007" cy="726176"/>
          </a:xfrm>
          <a:prstGeom prst="rect">
            <a:avLst/>
          </a:prstGeom>
        </p:spPr>
      </p:pic>
      <p:pic>
        <p:nvPicPr>
          <p:cNvPr id="11" name="Bildobjekt 10"/>
          <p:cNvPicPr>
            <a:picLocks noChangeAspect="1"/>
          </p:cNvPicPr>
          <p:nvPr/>
        </p:nvPicPr>
        <p:blipFill rotWithShape="1">
          <a:blip r:embed="rId7" cstate="print">
            <a:extLst>
              <a:ext uri="{28A0092B-C50C-407E-A947-70E740481C1C}">
                <a14:useLocalDpi xmlns:a14="http://schemas.microsoft.com/office/drawing/2010/main" val="0"/>
              </a:ext>
            </a:extLst>
          </a:blip>
          <a:srcRect l="18003" t="26744" r="56425" b="41208"/>
          <a:stretch/>
        </p:blipFill>
        <p:spPr>
          <a:xfrm>
            <a:off x="6015667" y="4975279"/>
            <a:ext cx="771609" cy="617277"/>
          </a:xfrm>
          <a:prstGeom prst="rect">
            <a:avLst/>
          </a:prstGeom>
        </p:spPr>
      </p:pic>
    </p:spTree>
    <p:extLst>
      <p:ext uri="{BB962C8B-B14F-4D97-AF65-F5344CB8AC3E}">
        <p14:creationId xmlns:p14="http://schemas.microsoft.com/office/powerpoint/2010/main" val="2326859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792484" y="1480807"/>
            <a:ext cx="5242559" cy="30999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lumMod val="20000"/>
                  <a:lumOff val="80000"/>
                </a:schemeClr>
              </a:solidFill>
            </a:endParaRPr>
          </a:p>
        </p:txBody>
      </p:sp>
      <p:sp>
        <p:nvSpPr>
          <p:cNvPr id="2" name="Rektangel 1"/>
          <p:cNvSpPr/>
          <p:nvPr/>
        </p:nvSpPr>
        <p:spPr>
          <a:xfrm>
            <a:off x="6400799" y="2310964"/>
            <a:ext cx="4911635" cy="1323439"/>
          </a:xfrm>
          <a:prstGeom prst="rect">
            <a:avLst/>
          </a:prstGeom>
        </p:spPr>
        <p:txBody>
          <a:bodyPr wrap="square">
            <a:spAutoFit/>
          </a:bodyPr>
          <a:lstStyle/>
          <a:p>
            <a:r>
              <a:rPr lang="sv-SE" sz="1000" dirty="0" smtClean="0">
                <a:solidFill>
                  <a:srgbClr val="404040"/>
                </a:solidFill>
                <a:cs typeface="Arial" panose="020B0604020202020204" pitchFamily="34" charset="0"/>
              </a:rPr>
              <a:t>Det </a:t>
            </a:r>
            <a:r>
              <a:rPr lang="sv-SE" sz="1000" dirty="0">
                <a:solidFill>
                  <a:srgbClr val="404040"/>
                </a:solidFill>
                <a:cs typeface="Arial" panose="020B0604020202020204" pitchFamily="34" charset="0"/>
              </a:rPr>
              <a:t>sker i regel inga stora förändringar </a:t>
            </a:r>
            <a:r>
              <a:rPr lang="sv-SE" sz="1000" dirty="0" smtClean="0">
                <a:solidFill>
                  <a:srgbClr val="404040"/>
                </a:solidFill>
                <a:cs typeface="Arial" panose="020B0604020202020204" pitchFamily="34" charset="0"/>
              </a:rPr>
              <a:t>Svenska Röda Korsets balansräkningen </a:t>
            </a:r>
            <a:r>
              <a:rPr lang="sv-SE" sz="1000" dirty="0">
                <a:solidFill>
                  <a:srgbClr val="404040"/>
                </a:solidFill>
                <a:cs typeface="Arial" panose="020B0604020202020204" pitchFamily="34" charset="0"/>
              </a:rPr>
              <a:t>över tid och </a:t>
            </a:r>
            <a:r>
              <a:rPr lang="sv-SE" sz="1000" dirty="0" smtClean="0">
                <a:solidFill>
                  <a:srgbClr val="404040"/>
                </a:solidFill>
                <a:cs typeface="Arial" panose="020B0604020202020204" pitchFamily="34" charset="0"/>
              </a:rPr>
              <a:t>inga större förändringar förväntas inte heller under </a:t>
            </a:r>
            <a:r>
              <a:rPr lang="sv-SE" sz="1000" dirty="0">
                <a:solidFill>
                  <a:srgbClr val="404040"/>
                </a:solidFill>
                <a:cs typeface="Arial" panose="020B0604020202020204" pitchFamily="34" charset="0"/>
              </a:rPr>
              <a:t>2018. Det </a:t>
            </a:r>
            <a:r>
              <a:rPr lang="sv-SE" sz="1000" dirty="0" smtClean="0">
                <a:solidFill>
                  <a:srgbClr val="404040"/>
                </a:solidFill>
                <a:cs typeface="Arial" panose="020B0604020202020204" pitchFamily="34" charset="0"/>
              </a:rPr>
              <a:t>förväntade negativa </a:t>
            </a:r>
            <a:r>
              <a:rPr lang="sv-SE" sz="1000" dirty="0">
                <a:solidFill>
                  <a:srgbClr val="404040"/>
                </a:solidFill>
                <a:cs typeface="Arial" panose="020B0604020202020204" pitchFamily="34" charset="0"/>
              </a:rPr>
              <a:t>resultatet 2017 påverkar det egna kapitalet </a:t>
            </a:r>
            <a:r>
              <a:rPr lang="sv-SE" sz="1000" dirty="0" smtClean="0">
                <a:solidFill>
                  <a:srgbClr val="404040"/>
                </a:solidFill>
                <a:cs typeface="Arial" panose="020B0604020202020204" pitchFamily="34" charset="0"/>
              </a:rPr>
              <a:t>negativt. </a:t>
            </a:r>
            <a:r>
              <a:rPr lang="sv-SE" sz="1000" dirty="0">
                <a:solidFill>
                  <a:srgbClr val="404040"/>
                </a:solidFill>
                <a:cs typeface="Arial" panose="020B0604020202020204" pitchFamily="34" charset="0"/>
              </a:rPr>
              <a:t>Det egna kapitalets sammansättning </a:t>
            </a:r>
            <a:r>
              <a:rPr lang="sv-SE" sz="1000" dirty="0" smtClean="0">
                <a:solidFill>
                  <a:srgbClr val="404040"/>
                </a:solidFill>
                <a:cs typeface="Arial" panose="020B0604020202020204" pitchFamily="34" charset="0"/>
              </a:rPr>
              <a:t>av ändamålsbestämda och fria medel påverkas </a:t>
            </a:r>
            <a:r>
              <a:rPr lang="sv-SE" sz="1000" dirty="0">
                <a:solidFill>
                  <a:srgbClr val="404040"/>
                </a:solidFill>
                <a:cs typeface="Arial" panose="020B0604020202020204" pitchFamily="34" charset="0"/>
              </a:rPr>
              <a:t>också över tid genom att vi löpande i största möjliga mån använder de ändamålsbestämda </a:t>
            </a:r>
            <a:r>
              <a:rPr lang="sv-SE" sz="1000" dirty="0" smtClean="0">
                <a:solidFill>
                  <a:srgbClr val="404040"/>
                </a:solidFill>
                <a:cs typeface="Arial" panose="020B0604020202020204" pitchFamily="34" charset="0"/>
              </a:rPr>
              <a:t>medel </a:t>
            </a:r>
            <a:r>
              <a:rPr lang="sv-SE" sz="1000" dirty="0">
                <a:solidFill>
                  <a:srgbClr val="404040"/>
                </a:solidFill>
                <a:cs typeface="Arial" panose="020B0604020202020204" pitchFamily="34" charset="0"/>
              </a:rPr>
              <a:t>som finns i vårt kapital och istället ökar vårt fria balanserade kapital. </a:t>
            </a:r>
            <a:r>
              <a:rPr lang="sv-SE" sz="1000" dirty="0" smtClean="0">
                <a:solidFill>
                  <a:srgbClr val="404040"/>
                </a:solidFill>
                <a:cs typeface="Arial" panose="020B0604020202020204" pitchFamily="34" charset="0"/>
              </a:rPr>
              <a:t>En liten </a:t>
            </a:r>
            <a:r>
              <a:rPr lang="sv-SE" sz="1000" dirty="0">
                <a:solidFill>
                  <a:srgbClr val="404040"/>
                </a:solidFill>
                <a:cs typeface="Arial" panose="020B0604020202020204" pitchFamily="34" charset="0"/>
              </a:rPr>
              <a:t>minskning väntas på immateriella tillgångar allteftersom den stora investeringen i </a:t>
            </a:r>
            <a:r>
              <a:rPr lang="sv-SE" sz="1000" dirty="0" err="1">
                <a:solidFill>
                  <a:srgbClr val="404040"/>
                </a:solidFill>
                <a:cs typeface="Arial" panose="020B0604020202020204" pitchFamily="34" charset="0"/>
              </a:rPr>
              <a:t>Redy</a:t>
            </a:r>
            <a:r>
              <a:rPr lang="sv-SE" sz="1000" dirty="0">
                <a:solidFill>
                  <a:srgbClr val="404040"/>
                </a:solidFill>
                <a:cs typeface="Arial" panose="020B0604020202020204" pitchFamily="34" charset="0"/>
              </a:rPr>
              <a:t> skrivs av. Ready är fullt </a:t>
            </a:r>
            <a:r>
              <a:rPr lang="sv-SE" sz="1000" dirty="0" smtClean="0">
                <a:solidFill>
                  <a:srgbClr val="404040"/>
                </a:solidFill>
                <a:cs typeface="Arial" panose="020B0604020202020204" pitchFamily="34" charset="0"/>
              </a:rPr>
              <a:t>avskriven utgången av år 2019</a:t>
            </a:r>
            <a:r>
              <a:rPr lang="sv-SE" sz="1000" dirty="0">
                <a:solidFill>
                  <a:srgbClr val="404040"/>
                </a:solidFill>
                <a:cs typeface="Arial" panose="020B0604020202020204" pitchFamily="34" charset="0"/>
              </a:rPr>
              <a:t>. </a:t>
            </a:r>
          </a:p>
        </p:txBody>
      </p:sp>
      <p:graphicFrame>
        <p:nvGraphicFramePr>
          <p:cNvPr id="7" name="Objekt 6"/>
          <p:cNvGraphicFramePr>
            <a:graphicFrameLocks noChangeAspect="1"/>
          </p:cNvGraphicFramePr>
          <p:nvPr>
            <p:extLst>
              <p:ext uri="{D42A27DB-BD31-4B8C-83A1-F6EECF244321}">
                <p14:modId xmlns:p14="http://schemas.microsoft.com/office/powerpoint/2010/main" val="1657341073"/>
              </p:ext>
            </p:extLst>
          </p:nvPr>
        </p:nvGraphicFramePr>
        <p:xfrm>
          <a:off x="983411" y="2106614"/>
          <a:ext cx="4813540" cy="1671448"/>
        </p:xfrm>
        <a:graphic>
          <a:graphicData uri="http://schemas.openxmlformats.org/presentationml/2006/ole">
            <mc:AlternateContent xmlns:mc="http://schemas.openxmlformats.org/markup-compatibility/2006">
              <mc:Choice xmlns:v="urn:schemas-microsoft-com:vml" Requires="v">
                <p:oleObj spid="_x0000_s2265" name="Kalkylblad" r:id="rId3" imgW="6616700" imgH="2298700" progId="Excel.Sheet.12">
                  <p:embed/>
                </p:oleObj>
              </mc:Choice>
              <mc:Fallback>
                <p:oleObj name="Kalkylblad" r:id="rId3" imgW="6616700" imgH="2298700" progId="Excel.Sheet.12">
                  <p:embed/>
                  <p:pic>
                    <p:nvPicPr>
                      <p:cNvPr id="0" name=""/>
                      <p:cNvPicPr/>
                      <p:nvPr/>
                    </p:nvPicPr>
                    <p:blipFill>
                      <a:blip r:embed="rId4"/>
                      <a:stretch>
                        <a:fillRect/>
                      </a:stretch>
                    </p:blipFill>
                    <p:spPr>
                      <a:xfrm>
                        <a:off x="983411" y="2106614"/>
                        <a:ext cx="4813540" cy="1671448"/>
                      </a:xfrm>
                      <a:prstGeom prst="rect">
                        <a:avLst/>
                      </a:prstGeom>
                      <a:noFill/>
                    </p:spPr>
                  </p:pic>
                </p:oleObj>
              </mc:Fallback>
            </mc:AlternateContent>
          </a:graphicData>
        </a:graphic>
      </p:graphicFrame>
      <p:sp>
        <p:nvSpPr>
          <p:cNvPr id="5"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Budget.</a:t>
            </a:r>
            <a:r>
              <a:rPr lang="sv-SE" sz="3200" dirty="0" smtClean="0">
                <a:solidFill>
                  <a:srgbClr val="E20025"/>
                </a:solidFill>
              </a:rPr>
              <a:t> </a:t>
            </a:r>
            <a:r>
              <a:rPr lang="sv-SE" sz="1800" dirty="0" smtClean="0">
                <a:solidFill>
                  <a:srgbClr val="E20025"/>
                </a:solidFill>
              </a:rPr>
              <a:t>5.6 </a:t>
            </a:r>
            <a:r>
              <a:rPr lang="sv-SE" sz="1800" dirty="0" smtClean="0">
                <a:solidFill>
                  <a:srgbClr val="E20025"/>
                </a:solidFill>
              </a:rPr>
              <a:t>Balansräkning</a:t>
            </a:r>
            <a:endParaRPr lang="sv-SE" sz="1800" dirty="0">
              <a:solidFill>
                <a:srgbClr val="E20025"/>
              </a:solidFill>
            </a:endParaRPr>
          </a:p>
        </p:txBody>
      </p:sp>
    </p:spTree>
    <p:extLst>
      <p:ext uri="{BB962C8B-B14F-4D97-AF65-F5344CB8AC3E}">
        <p14:creationId xmlns:p14="http://schemas.microsoft.com/office/powerpoint/2010/main" val="1982637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655" y="1158241"/>
            <a:ext cx="10886941" cy="4216174"/>
          </a:xfrm>
        </p:spPr>
        <p:txBody>
          <a:bodyPr/>
          <a:lstStyle/>
          <a:p>
            <a:r>
              <a:rPr lang="sv-SE" sz="5400" smtClean="0">
                <a:solidFill>
                  <a:srgbClr val="E20025"/>
                </a:solidFill>
              </a:rPr>
              <a:t>Ingen </a:t>
            </a:r>
            <a:r>
              <a:rPr lang="sv-SE" sz="5400">
                <a:solidFill>
                  <a:srgbClr val="E20025"/>
                </a:solidFill>
              </a:rPr>
              <a:t>människa </a:t>
            </a:r>
            <a:r>
              <a:rPr lang="sv-SE" sz="5400" smtClean="0">
                <a:solidFill>
                  <a:srgbClr val="E20025"/>
                </a:solidFill>
              </a:rPr>
              <a:t>ska </a:t>
            </a:r>
            <a:r>
              <a:rPr lang="sv-SE" sz="5400" dirty="0">
                <a:solidFill>
                  <a:srgbClr val="E20025"/>
                </a:solidFill>
              </a:rPr>
              <a:t>lämnas </a:t>
            </a:r>
            <a:r>
              <a:rPr lang="sv-SE" sz="5400" dirty="0">
                <a:solidFill>
                  <a:srgbClr val="EE7884"/>
                </a:solidFill>
              </a:rPr>
              <a:t/>
            </a:r>
            <a:br>
              <a:rPr lang="sv-SE" sz="5400" dirty="0">
                <a:solidFill>
                  <a:srgbClr val="EE7884"/>
                </a:solidFill>
              </a:rPr>
            </a:br>
            <a:r>
              <a:rPr lang="sv-SE" sz="5400" dirty="0"/>
              <a:t>ensam i </a:t>
            </a:r>
            <a:r>
              <a:rPr lang="sv-SE" sz="5400"/>
              <a:t>en </a:t>
            </a:r>
            <a:r>
              <a:rPr lang="sv-SE" sz="5400" smtClean="0"/>
              <a:t>katastrof</a:t>
            </a:r>
            <a:endParaRPr lang="sv-SE" sz="5400" dirty="0"/>
          </a:p>
        </p:txBody>
      </p:sp>
    </p:spTree>
    <p:extLst>
      <p:ext uri="{BB962C8B-B14F-4D97-AF65-F5344CB8AC3E}">
        <p14:creationId xmlns:p14="http://schemas.microsoft.com/office/powerpoint/2010/main" val="2775055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687319" y="3103654"/>
            <a:ext cx="845168" cy="1195503"/>
          </a:xfrm>
          <a:prstGeom prst="rect">
            <a:avLst/>
          </a:prstGeom>
          <a:ln w="3175">
            <a:solidFill>
              <a:schemeClr val="bg2">
                <a:lumMod val="65000"/>
              </a:schemeClr>
            </a:solidFill>
          </a:ln>
          <a:effectLst>
            <a:outerShdw blurRad="50800" dist="38100" dir="2700000" algn="tl" rotWithShape="0">
              <a:prstClr val="black">
                <a:alpha val="40000"/>
              </a:prstClr>
            </a:outerShdw>
          </a:effectLst>
        </p:spPr>
      </p:pic>
      <p:sp>
        <p:nvSpPr>
          <p:cNvPr id="36" name="Rubrik 1"/>
          <p:cNvSpPr txBox="1">
            <a:spLocks/>
          </p:cNvSpPr>
          <p:nvPr/>
        </p:nvSpPr>
        <p:spPr>
          <a:xfrm>
            <a:off x="923108" y="106407"/>
            <a:ext cx="11532589"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000" dirty="0" smtClean="0"/>
              <a:t>Från den strategiska inriktningen till verksamhetsplan 2018</a:t>
            </a:r>
            <a:endParaRPr lang="sv-SE" sz="3000" dirty="0"/>
          </a:p>
        </p:txBody>
      </p:sp>
      <p:pic>
        <p:nvPicPr>
          <p:cNvPr id="11" name="Bildobjekt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99868" y="2123509"/>
            <a:ext cx="898812" cy="1271384"/>
          </a:xfrm>
          <a:prstGeom prst="rect">
            <a:avLst/>
          </a:prstGeom>
          <a:ln w="3175">
            <a:solidFill>
              <a:schemeClr val="bg2">
                <a:lumMod val="65000"/>
              </a:schemeClr>
            </a:solidFill>
          </a:ln>
          <a:effectLst>
            <a:outerShdw blurRad="50800" dist="38100" dir="2700000" algn="tl" rotWithShape="0">
              <a:prstClr val="black">
                <a:alpha val="40000"/>
              </a:prstClr>
            </a:outerShdw>
          </a:effectLst>
        </p:spPr>
      </p:pic>
      <p:sp>
        <p:nvSpPr>
          <p:cNvPr id="5" name="textruta 4"/>
          <p:cNvSpPr txBox="1"/>
          <p:nvPr/>
        </p:nvSpPr>
        <p:spPr>
          <a:xfrm>
            <a:off x="669600" y="764428"/>
            <a:ext cx="10465331" cy="1569660"/>
          </a:xfrm>
          <a:prstGeom prst="rect">
            <a:avLst/>
          </a:prstGeom>
          <a:noFill/>
        </p:spPr>
        <p:txBody>
          <a:bodyPr wrap="square" rtlCol="0">
            <a:spAutoFit/>
          </a:bodyPr>
          <a:lstStyle/>
          <a:p>
            <a:r>
              <a:rPr lang="sv-SE" sz="1200" dirty="0">
                <a:solidFill>
                  <a:schemeClr val="tx2">
                    <a:lumMod val="75000"/>
                    <a:lumOff val="25000"/>
                  </a:schemeClr>
                </a:solidFill>
                <a:cs typeface="Arial" panose="020B0604020202020204" pitchFamily="34" charset="0"/>
              </a:rPr>
              <a:t>Den strategiska inriktningen lägger fast att vi under innevarande verksamhetsperiod behöver </a:t>
            </a:r>
            <a:r>
              <a:rPr lang="sv-SE" sz="1200" dirty="0">
                <a:solidFill>
                  <a:schemeClr val="tx2">
                    <a:lumMod val="75000"/>
                    <a:lumOff val="25000"/>
                  </a:schemeClr>
                </a:solidFill>
              </a:rPr>
              <a:t>samla organisationen för att kunna nå fler människor i stor utsatthet i världen och i Sverige. Vi behöver också stärka Svenska Röda Korsets handlingsförmåga för att kunna agera vid kriser i lokalsamhället. All vår verksamhet behöver vila på rörelsens sju grundprinciper som är fundamentet för vårt sätt att arbeta. De är förutsättningen för att vi ska kunna finnas på plats i konfliktområden och vår utgångspunkt när vi engagerar frivilliga och möter människor i kris och katastrof. </a:t>
            </a:r>
            <a:endParaRPr lang="sv-SE" sz="1200" dirty="0" smtClean="0">
              <a:solidFill>
                <a:schemeClr val="tx2">
                  <a:lumMod val="75000"/>
                  <a:lumOff val="25000"/>
                </a:schemeClr>
              </a:solidFill>
            </a:endParaRPr>
          </a:p>
          <a:p>
            <a:endParaRPr lang="sv-SE" sz="1200" dirty="0">
              <a:solidFill>
                <a:schemeClr val="tx2">
                  <a:lumMod val="75000"/>
                  <a:lumOff val="25000"/>
                </a:schemeClr>
              </a:solidFill>
              <a:cs typeface="Arial" panose="020B0604020202020204" pitchFamily="34" charset="0"/>
            </a:endParaRPr>
          </a:p>
          <a:p>
            <a:r>
              <a:rPr lang="sv-SE" sz="1200" dirty="0" smtClean="0">
                <a:cs typeface="Arial" panose="020B0604020202020204" pitchFamily="34" charset="0"/>
              </a:rPr>
              <a:t>Den </a:t>
            </a:r>
            <a:r>
              <a:rPr lang="sv-SE" sz="1200" dirty="0">
                <a:cs typeface="Arial" panose="020B0604020202020204" pitchFamily="34" charset="0"/>
              </a:rPr>
              <a:t>strategiska inriktningen för åren 2016-2019 är styrande för samtliga delar av Svenska Röda Korset. Utifrån den strategiska inriktningen har Svenska Röda Korsets tjänsteorganisation tagit fram ett antal delstrategier:</a:t>
            </a:r>
          </a:p>
          <a:p>
            <a:endParaRPr lang="sv-SE" sz="1200" dirty="0"/>
          </a:p>
        </p:txBody>
      </p:sp>
      <p:sp>
        <p:nvSpPr>
          <p:cNvPr id="7" name="Platshållare för innehåll 6"/>
          <p:cNvSpPr>
            <a:spLocks noGrp="1"/>
          </p:cNvSpPr>
          <p:nvPr>
            <p:ph sz="half" idx="1"/>
          </p:nvPr>
        </p:nvSpPr>
        <p:spPr>
          <a:xfrm>
            <a:off x="669600" y="2293041"/>
            <a:ext cx="5138918" cy="3801600"/>
          </a:xfrm>
        </p:spPr>
        <p:txBody>
          <a:bodyPr/>
          <a:lstStyle/>
          <a:p>
            <a:pPr>
              <a:lnSpc>
                <a:spcPct val="100000"/>
              </a:lnSpc>
              <a:buSzPct val="150000"/>
            </a:pPr>
            <a:r>
              <a:rPr lang="sv-SE" sz="1200" b="1" i="1" dirty="0">
                <a:solidFill>
                  <a:schemeClr val="tx2">
                    <a:lumMod val="75000"/>
                    <a:lumOff val="25000"/>
                  </a:schemeClr>
                </a:solidFill>
                <a:cs typeface="Arial" panose="020B0604020202020204" pitchFamily="34" charset="0"/>
              </a:rPr>
              <a:t>Humanitära strategin </a:t>
            </a:r>
            <a:r>
              <a:rPr lang="sv-SE" sz="1200" dirty="0">
                <a:solidFill>
                  <a:schemeClr val="tx2">
                    <a:lumMod val="75000"/>
                    <a:lumOff val="25000"/>
                  </a:schemeClr>
                </a:solidFill>
                <a:cs typeface="Arial" panose="020B0604020202020204" pitchFamily="34" charset="0"/>
              </a:rPr>
              <a:t>syftar till att operationellt förtydliga vägval och prioriteringar inom den verksamhet som vi bedriver.</a:t>
            </a:r>
          </a:p>
          <a:p>
            <a:pPr>
              <a:lnSpc>
                <a:spcPct val="100000"/>
              </a:lnSpc>
              <a:buSzPct val="150000"/>
            </a:pPr>
            <a:r>
              <a:rPr lang="sv-SE" sz="1200" b="1" i="1" dirty="0">
                <a:solidFill>
                  <a:schemeClr val="tx2">
                    <a:lumMod val="75000"/>
                    <a:lumOff val="25000"/>
                  </a:schemeClr>
                </a:solidFill>
                <a:cs typeface="Arial" panose="020B0604020202020204" pitchFamily="34" charset="0"/>
              </a:rPr>
              <a:t>Finansiella strategin</a:t>
            </a:r>
            <a:r>
              <a:rPr lang="sv-SE" sz="1200" b="1" dirty="0">
                <a:solidFill>
                  <a:schemeClr val="tx2">
                    <a:lumMod val="75000"/>
                    <a:lumOff val="25000"/>
                  </a:schemeClr>
                </a:solidFill>
                <a:cs typeface="Arial" panose="020B0604020202020204" pitchFamily="34" charset="0"/>
              </a:rPr>
              <a:t> </a:t>
            </a:r>
            <a:r>
              <a:rPr lang="sv-SE" sz="1200" dirty="0">
                <a:solidFill>
                  <a:schemeClr val="tx2">
                    <a:lumMod val="75000"/>
                    <a:lumOff val="25000"/>
                  </a:schemeClr>
                </a:solidFill>
                <a:cs typeface="Arial" panose="020B0604020202020204" pitchFamily="34" charset="0"/>
              </a:rPr>
              <a:t>förtydligar hur målet att öka våra samlade intäkter med 50 procent till 2019 ska åstadkommas. </a:t>
            </a:r>
          </a:p>
          <a:p>
            <a:pPr>
              <a:lnSpc>
                <a:spcPct val="100000"/>
              </a:lnSpc>
              <a:buSzPct val="150000"/>
            </a:pPr>
            <a:r>
              <a:rPr lang="sv-SE" sz="1200" b="1" i="1" dirty="0">
                <a:solidFill>
                  <a:schemeClr val="tx2">
                    <a:lumMod val="75000"/>
                    <a:lumOff val="25000"/>
                  </a:schemeClr>
                </a:solidFill>
                <a:cs typeface="Arial" panose="020B0604020202020204" pitchFamily="34" charset="0"/>
              </a:rPr>
              <a:t>Frivilligstrategin</a:t>
            </a:r>
            <a:r>
              <a:rPr lang="sv-SE" sz="1200" dirty="0">
                <a:solidFill>
                  <a:schemeClr val="tx2">
                    <a:lumMod val="75000"/>
                    <a:lumOff val="25000"/>
                  </a:schemeClr>
                </a:solidFill>
                <a:cs typeface="Arial" panose="020B0604020202020204" pitchFamily="34" charset="0"/>
              </a:rPr>
              <a:t> syftar till att skapa ramverk för hur vi ska arbeta och utveckla frivilligverksamheten. </a:t>
            </a:r>
          </a:p>
          <a:p>
            <a:pPr>
              <a:lnSpc>
                <a:spcPct val="100000"/>
              </a:lnSpc>
              <a:buSzPct val="150000"/>
            </a:pPr>
            <a:r>
              <a:rPr lang="sv-SE" sz="1200" b="1" i="1" dirty="0">
                <a:solidFill>
                  <a:schemeClr val="tx2">
                    <a:lumMod val="75000"/>
                    <a:lumOff val="25000"/>
                  </a:schemeClr>
                </a:solidFill>
                <a:cs typeface="Arial" panose="020B0604020202020204" pitchFamily="34" charset="0"/>
              </a:rPr>
              <a:t>Påverkansstrategin</a:t>
            </a:r>
            <a:r>
              <a:rPr lang="sv-SE" sz="1200" i="1" dirty="0">
                <a:solidFill>
                  <a:schemeClr val="tx2">
                    <a:lumMod val="75000"/>
                    <a:lumOff val="25000"/>
                  </a:schemeClr>
                </a:solidFill>
                <a:cs typeface="Arial" panose="020B0604020202020204" pitchFamily="34" charset="0"/>
              </a:rPr>
              <a:t> </a:t>
            </a:r>
            <a:r>
              <a:rPr lang="sv-SE" sz="1200" dirty="0">
                <a:solidFill>
                  <a:schemeClr val="tx2">
                    <a:lumMod val="75000"/>
                    <a:lumOff val="25000"/>
                  </a:schemeClr>
                </a:solidFill>
                <a:cs typeface="Arial" panose="020B0604020202020204" pitchFamily="34" charset="0"/>
              </a:rPr>
              <a:t>ska hjälpa oss att nå större effekt i vårt påverkansarbete genom att skapa tydlighet och ge </a:t>
            </a:r>
            <a:r>
              <a:rPr lang="sv-SE" sz="1200" dirty="0" smtClean="0">
                <a:solidFill>
                  <a:schemeClr val="tx2">
                    <a:lumMod val="75000"/>
                    <a:lumOff val="25000"/>
                  </a:schemeClr>
                </a:solidFill>
                <a:cs typeface="Arial" panose="020B0604020202020204" pitchFamily="34" charset="0"/>
              </a:rPr>
              <a:t>vägledning</a:t>
            </a:r>
          </a:p>
          <a:p>
            <a:pPr>
              <a:lnSpc>
                <a:spcPct val="100000"/>
              </a:lnSpc>
              <a:buSzPct val="150000"/>
            </a:pPr>
            <a:endParaRPr lang="sv-SE" sz="1200" dirty="0">
              <a:solidFill>
                <a:schemeClr val="tx2">
                  <a:lumMod val="75000"/>
                  <a:lumOff val="25000"/>
                </a:schemeClr>
              </a:solidFill>
              <a:cs typeface="Arial" panose="020B0604020202020204" pitchFamily="34" charset="0"/>
            </a:endParaRPr>
          </a:p>
          <a:p>
            <a:pPr marL="0" indent="0">
              <a:lnSpc>
                <a:spcPct val="100000"/>
              </a:lnSpc>
              <a:buSzPct val="150000"/>
              <a:buNone/>
            </a:pPr>
            <a:endParaRPr lang="sv-SE" sz="1200" dirty="0"/>
          </a:p>
        </p:txBody>
      </p:sp>
      <p:pic>
        <p:nvPicPr>
          <p:cNvPr id="12" name="Bildobjekt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30583" y="3034561"/>
            <a:ext cx="894013" cy="1264596"/>
          </a:xfrm>
          <a:prstGeom prst="rect">
            <a:avLst/>
          </a:prstGeom>
          <a:ln w="3175">
            <a:solidFill>
              <a:schemeClr val="bg2">
                <a:lumMod val="65000"/>
              </a:schemeClr>
            </a:solidFill>
          </a:ln>
          <a:effectLst>
            <a:outerShdw blurRad="50800" dist="38100" dir="2700000" algn="tl" rotWithShape="0">
              <a:prstClr val="black">
                <a:alpha val="40000"/>
              </a:prstClr>
            </a:outerShdw>
          </a:effectLst>
        </p:spPr>
      </p:pic>
      <p:pic>
        <p:nvPicPr>
          <p:cNvPr id="10" name="Bildobjekt 9"/>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6805524" y="2123509"/>
            <a:ext cx="894013" cy="1260914"/>
          </a:xfrm>
          <a:prstGeom prst="rect">
            <a:avLst/>
          </a:prstGeom>
          <a:ln w="3175">
            <a:solidFill>
              <a:schemeClr val="tx1"/>
            </a:solidFill>
          </a:ln>
          <a:effectLst>
            <a:outerShdw blurRad="50800" dist="38100" dir="2700000" algn="tl" rotWithShape="0">
              <a:prstClr val="black">
                <a:alpha val="40000"/>
              </a:prstClr>
            </a:outerShdw>
          </a:effectLst>
        </p:spPr>
      </p:pic>
      <p:sp>
        <p:nvSpPr>
          <p:cNvPr id="9" name="textruta 8"/>
          <p:cNvSpPr txBox="1"/>
          <p:nvPr/>
        </p:nvSpPr>
        <p:spPr>
          <a:xfrm>
            <a:off x="742336" y="4913036"/>
            <a:ext cx="10562973" cy="461665"/>
          </a:xfrm>
          <a:prstGeom prst="rect">
            <a:avLst/>
          </a:prstGeom>
          <a:noFill/>
        </p:spPr>
        <p:txBody>
          <a:bodyPr wrap="square" rtlCol="0">
            <a:spAutoFit/>
          </a:bodyPr>
          <a:lstStyle/>
          <a:p>
            <a:pPr>
              <a:buSzPct val="150000"/>
            </a:pPr>
            <a:r>
              <a:rPr lang="sv-SE" sz="1200" dirty="0">
                <a:solidFill>
                  <a:schemeClr val="tx2">
                    <a:lumMod val="75000"/>
                    <a:lumOff val="25000"/>
                  </a:schemeClr>
                </a:solidFill>
                <a:cs typeface="Arial" panose="020B0604020202020204" pitchFamily="34" charset="0"/>
              </a:rPr>
              <a:t>Parallellt med verksamhetsplanen för år 2018 har arbetet med den strategiska inriktningen för åren 2020-2023 inletts. De resultat som vi vill uppnå under 2018 är en del av större förflyttningar som identifierades i nuvarande strategi och som behöver fortgå även under nästa verksamhetsperiod.</a:t>
            </a:r>
            <a:endParaRPr lang="sv-SE" sz="1200" dirty="0">
              <a:solidFill>
                <a:schemeClr val="tx2">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1105998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5678" y="1292519"/>
            <a:ext cx="6434998" cy="4150453"/>
          </a:xfrm>
          <a:prstGeom prst="rect">
            <a:avLst/>
          </a:prstGeom>
        </p:spPr>
      </p:pic>
      <p:sp>
        <p:nvSpPr>
          <p:cNvPr id="40" name="Rubrik 1"/>
          <p:cNvSpPr txBox="1">
            <a:spLocks/>
          </p:cNvSpPr>
          <p:nvPr/>
        </p:nvSpPr>
        <p:spPr>
          <a:xfrm>
            <a:off x="940550" y="157780"/>
            <a:ext cx="11532589"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000" dirty="0" smtClean="0"/>
              <a:t>Från den strategiska inriktningen till verksamhetsplan 2018</a:t>
            </a:r>
            <a:endParaRPr lang="sv-SE" sz="3000" dirty="0"/>
          </a:p>
        </p:txBody>
      </p:sp>
      <p:pic>
        <p:nvPicPr>
          <p:cNvPr id="17" name="Bildobjekt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50" y="1158473"/>
            <a:ext cx="5721953" cy="4748872"/>
          </a:xfrm>
          <a:prstGeom prst="rect">
            <a:avLst/>
          </a:prstGeom>
        </p:spPr>
      </p:pic>
    </p:spTree>
    <p:extLst>
      <p:ext uri="{BB962C8B-B14F-4D97-AF65-F5344CB8AC3E}">
        <p14:creationId xmlns:p14="http://schemas.microsoft.com/office/powerpoint/2010/main" val="779092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1001509" y="1543063"/>
            <a:ext cx="4605557" cy="4027227"/>
          </a:xfrm>
          <a:solidFill>
            <a:schemeClr val="accent5"/>
          </a:solidFill>
        </p:spPr>
        <p:style>
          <a:lnRef idx="2">
            <a:schemeClr val="accent5"/>
          </a:lnRef>
          <a:fillRef idx="1">
            <a:schemeClr val="lt1"/>
          </a:fillRef>
          <a:effectRef idx="0">
            <a:schemeClr val="accent5"/>
          </a:effectRef>
          <a:fontRef idx="minor">
            <a:schemeClr val="dk1"/>
          </a:fontRef>
        </p:style>
        <p:txBody>
          <a:bodyPr tIns="108000"/>
          <a:lstStyle/>
          <a:p>
            <a:pPr marL="0" indent="0">
              <a:spcBef>
                <a:spcPts val="400"/>
              </a:spcBef>
              <a:buNone/>
            </a:pPr>
            <a:r>
              <a:rPr lang="sv-SE" sz="1000" b="1" dirty="0" smtClean="0">
                <a:solidFill>
                  <a:srgbClr val="C00000"/>
                </a:solidFill>
                <a:cs typeface="Arial" panose="020B0604020202020204" pitchFamily="34" charset="0"/>
              </a:rPr>
              <a:t>Fler </a:t>
            </a:r>
            <a:r>
              <a:rPr lang="sv-SE" sz="1000" b="1" dirty="0">
                <a:solidFill>
                  <a:srgbClr val="C00000"/>
                </a:solidFill>
                <a:cs typeface="Arial" panose="020B0604020202020204" pitchFamily="34" charset="0"/>
              </a:rPr>
              <a:t>och </a:t>
            </a:r>
            <a:r>
              <a:rPr lang="sv-SE" sz="1000" b="1" dirty="0" smtClean="0">
                <a:solidFill>
                  <a:srgbClr val="C00000"/>
                </a:solidFill>
                <a:cs typeface="Arial" panose="020B0604020202020204" pitchFamily="34" charset="0"/>
              </a:rPr>
              <a:t>äldre: </a:t>
            </a:r>
            <a:r>
              <a:rPr lang="sv-SE" sz="1000" dirty="0" smtClean="0">
                <a:solidFill>
                  <a:srgbClr val="404040"/>
                </a:solidFill>
                <a:cs typeface="Arial" panose="020B0604020202020204" pitchFamily="34" charset="0"/>
              </a:rPr>
              <a:t>Befolkningsökningen </a:t>
            </a:r>
            <a:r>
              <a:rPr lang="sv-SE" sz="1000" dirty="0">
                <a:solidFill>
                  <a:srgbClr val="404040"/>
                </a:solidFill>
                <a:cs typeface="Arial" panose="020B0604020202020204" pitchFamily="34" charset="0"/>
              </a:rPr>
              <a:t>sker i världens fattigaste länder. År 2050 kommer en fjärdedel av Sveriges befolkning vara 65 år eller äldre</a:t>
            </a:r>
            <a:r>
              <a:rPr lang="sv-SE" sz="1000" dirty="0" smtClean="0">
                <a:solidFill>
                  <a:srgbClr val="404040"/>
                </a:solidFill>
                <a:cs typeface="Arial" panose="020B0604020202020204" pitchFamily="34" charset="0"/>
              </a:rPr>
              <a:t>.</a:t>
            </a:r>
          </a:p>
          <a:p>
            <a:pPr marL="0" indent="0">
              <a:spcBef>
                <a:spcPts val="400"/>
              </a:spcBef>
              <a:buNone/>
            </a:pPr>
            <a:r>
              <a:rPr lang="sv-SE" sz="1000" b="1" dirty="0">
                <a:solidFill>
                  <a:srgbClr val="C00000"/>
                </a:solidFill>
                <a:cs typeface="Arial" panose="020B0604020202020204" pitchFamily="34" charset="0"/>
              </a:rPr>
              <a:t>Fler till </a:t>
            </a:r>
            <a:r>
              <a:rPr lang="sv-SE" sz="1000" b="1" dirty="0" smtClean="0">
                <a:solidFill>
                  <a:srgbClr val="C00000"/>
                </a:solidFill>
                <a:cs typeface="Arial" panose="020B0604020202020204" pitchFamily="34" charset="0"/>
              </a:rPr>
              <a:t>städer: </a:t>
            </a:r>
            <a:r>
              <a:rPr lang="sv-SE" sz="1000" dirty="0" smtClean="0">
                <a:solidFill>
                  <a:srgbClr val="404040"/>
                </a:solidFill>
                <a:cs typeface="Arial" panose="020B0604020202020204" pitchFamily="34" charset="0"/>
              </a:rPr>
              <a:t>År </a:t>
            </a:r>
            <a:r>
              <a:rPr lang="sv-SE" sz="1000" dirty="0">
                <a:solidFill>
                  <a:srgbClr val="404040"/>
                </a:solidFill>
                <a:cs typeface="Arial" panose="020B0604020202020204" pitchFamily="34" charset="0"/>
              </a:rPr>
              <a:t>2050 bor över 70 procent av världens befolkning i städer. Glesbygdskommunerna i Sverige får en högre andel äldre</a:t>
            </a:r>
            <a:r>
              <a:rPr lang="sv-SE" sz="1000" dirty="0" smtClean="0"/>
              <a:t>.</a:t>
            </a:r>
          </a:p>
          <a:p>
            <a:pPr marL="0" indent="0">
              <a:spcBef>
                <a:spcPts val="400"/>
              </a:spcBef>
              <a:buNone/>
            </a:pPr>
            <a:r>
              <a:rPr lang="sv-SE" sz="1000" b="1" dirty="0">
                <a:solidFill>
                  <a:srgbClr val="C00000"/>
                </a:solidFill>
                <a:cs typeface="Arial" panose="020B0604020202020204" pitchFamily="34" charset="0"/>
              </a:rPr>
              <a:t>Klyftorna </a:t>
            </a:r>
            <a:r>
              <a:rPr lang="sv-SE" sz="1000" b="1" dirty="0" smtClean="0">
                <a:solidFill>
                  <a:srgbClr val="C00000"/>
                </a:solidFill>
                <a:cs typeface="Arial" panose="020B0604020202020204" pitchFamily="34" charset="0"/>
              </a:rPr>
              <a:t>ökar</a:t>
            </a:r>
            <a:r>
              <a:rPr lang="sv-SE" sz="1000" dirty="0" smtClean="0">
                <a:solidFill>
                  <a:srgbClr val="C00000"/>
                </a:solidFill>
                <a:cs typeface="Arial" panose="020B0604020202020204" pitchFamily="34" charset="0"/>
              </a:rPr>
              <a:t>: </a:t>
            </a:r>
            <a:r>
              <a:rPr lang="sv-SE" sz="1000" dirty="0" smtClean="0">
                <a:solidFill>
                  <a:srgbClr val="404040"/>
                </a:solidFill>
                <a:cs typeface="Arial" panose="020B0604020202020204" pitchFamily="34" charset="0"/>
              </a:rPr>
              <a:t>Extrem </a:t>
            </a:r>
            <a:r>
              <a:rPr lang="sv-SE" sz="1000" dirty="0">
                <a:solidFill>
                  <a:srgbClr val="404040"/>
                </a:solidFill>
                <a:cs typeface="Arial" panose="020B0604020202020204" pitchFamily="34" charset="0"/>
              </a:rPr>
              <a:t>fattigdom har halverats men klyftorna fortsätter att öka. Speciellt utsatta är människor på flykt och de som är marginaliserade i sina egna länder. I Sverige </a:t>
            </a:r>
            <a:r>
              <a:rPr lang="sv-SE" sz="1000" dirty="0" smtClean="0">
                <a:solidFill>
                  <a:srgbClr val="404040"/>
                </a:solidFill>
                <a:cs typeface="Arial" panose="020B0604020202020204" pitchFamily="34" charset="0"/>
              </a:rPr>
              <a:t>riskerar </a:t>
            </a:r>
            <a:r>
              <a:rPr lang="sv-SE" sz="1000" dirty="0">
                <a:solidFill>
                  <a:srgbClr val="404040"/>
                </a:solidFill>
                <a:cs typeface="Arial" panose="020B0604020202020204" pitchFamily="34" charset="0"/>
              </a:rPr>
              <a:t>fler att bli fattiga eller socialt utestängda. </a:t>
            </a:r>
            <a:endParaRPr lang="sv-SE" sz="1000" dirty="0" smtClean="0">
              <a:solidFill>
                <a:srgbClr val="404040"/>
              </a:solidFill>
              <a:cs typeface="Arial" panose="020B0604020202020204" pitchFamily="34" charset="0"/>
            </a:endParaRPr>
          </a:p>
          <a:p>
            <a:pPr marL="0" indent="0">
              <a:spcBef>
                <a:spcPts val="400"/>
              </a:spcBef>
              <a:buNone/>
            </a:pPr>
            <a:r>
              <a:rPr lang="sv-SE" sz="1000" b="1" dirty="0">
                <a:solidFill>
                  <a:srgbClr val="C00000"/>
                </a:solidFill>
                <a:cs typeface="Arial" panose="020B0604020202020204" pitchFamily="34" charset="0"/>
              </a:rPr>
              <a:t>Mer </a:t>
            </a:r>
            <a:r>
              <a:rPr lang="sv-SE" sz="1000" b="1" dirty="0" smtClean="0">
                <a:solidFill>
                  <a:srgbClr val="C00000"/>
                </a:solidFill>
                <a:cs typeface="Arial" panose="020B0604020202020204" pitchFamily="34" charset="0"/>
              </a:rPr>
              <a:t>instabilt</a:t>
            </a:r>
            <a:r>
              <a:rPr lang="sv-SE" sz="1000" dirty="0" smtClean="0">
                <a:solidFill>
                  <a:srgbClr val="C00000"/>
                </a:solidFill>
                <a:cs typeface="Arial" panose="020B0604020202020204" pitchFamily="34" charset="0"/>
              </a:rPr>
              <a:t>: </a:t>
            </a:r>
            <a:r>
              <a:rPr lang="sv-SE" sz="1000" dirty="0" smtClean="0">
                <a:solidFill>
                  <a:srgbClr val="404040"/>
                </a:solidFill>
                <a:cs typeface="Arial" panose="020B0604020202020204" pitchFamily="34" charset="0"/>
              </a:rPr>
              <a:t>Allt </a:t>
            </a:r>
            <a:r>
              <a:rPr lang="sv-SE" sz="1000" dirty="0">
                <a:solidFill>
                  <a:srgbClr val="404040"/>
                </a:solidFill>
                <a:cs typeface="Arial" panose="020B0604020202020204" pitchFamily="34" charset="0"/>
              </a:rPr>
              <a:t>fler auktoritära ledare och sköra stater. Hårdnande attityder, fler falska nyheter. I Sverige ökar beredskapen och totalförsvaret återuppbyggs. </a:t>
            </a:r>
            <a:endParaRPr lang="sv-SE" sz="1000" dirty="0" smtClean="0">
              <a:solidFill>
                <a:srgbClr val="404040"/>
              </a:solidFill>
              <a:cs typeface="Arial" panose="020B0604020202020204" pitchFamily="34" charset="0"/>
            </a:endParaRPr>
          </a:p>
          <a:p>
            <a:pPr marL="0" indent="0">
              <a:spcBef>
                <a:spcPts val="400"/>
              </a:spcBef>
              <a:buNone/>
            </a:pPr>
            <a:r>
              <a:rPr lang="sv-SE" sz="1000" b="1" dirty="0">
                <a:solidFill>
                  <a:srgbClr val="C00000"/>
                </a:solidFill>
                <a:cs typeface="Arial" panose="020B0604020202020204" pitchFamily="34" charset="0"/>
              </a:rPr>
              <a:t>Mer komplexa </a:t>
            </a:r>
            <a:r>
              <a:rPr lang="sv-SE" sz="1000" b="1" dirty="0" smtClean="0">
                <a:solidFill>
                  <a:srgbClr val="C00000"/>
                </a:solidFill>
                <a:cs typeface="Arial" panose="020B0604020202020204" pitchFamily="34" charset="0"/>
              </a:rPr>
              <a:t>konflikter</a:t>
            </a:r>
            <a:r>
              <a:rPr lang="sv-SE" sz="1000" dirty="0" smtClean="0">
                <a:solidFill>
                  <a:srgbClr val="C00000"/>
                </a:solidFill>
                <a:cs typeface="Arial" panose="020B0604020202020204" pitchFamily="34" charset="0"/>
              </a:rPr>
              <a:t>: </a:t>
            </a:r>
            <a:r>
              <a:rPr lang="sv-SE" sz="1000" dirty="0" smtClean="0">
                <a:solidFill>
                  <a:srgbClr val="404040"/>
                </a:solidFill>
                <a:cs typeface="Arial" panose="020B0604020202020204" pitchFamily="34" charset="0"/>
              </a:rPr>
              <a:t>Konflikter </a:t>
            </a:r>
            <a:r>
              <a:rPr lang="sv-SE" sz="1000" dirty="0">
                <a:solidFill>
                  <a:srgbClr val="404040"/>
                </a:solidFill>
                <a:cs typeface="Arial" panose="020B0604020202020204" pitchFamily="34" charset="0"/>
              </a:rPr>
              <a:t>sprids över gränser, involverar fler icke statliga aktörer. Tillträdet försvåras för humanitära aktörer</a:t>
            </a:r>
            <a:r>
              <a:rPr lang="sv-SE" sz="1000" dirty="0" smtClean="0">
                <a:solidFill>
                  <a:srgbClr val="404040"/>
                </a:solidFill>
                <a:cs typeface="Arial" panose="020B0604020202020204" pitchFamily="34" charset="0"/>
              </a:rPr>
              <a:t>.</a:t>
            </a:r>
          </a:p>
          <a:p>
            <a:pPr marL="0" indent="0">
              <a:spcBef>
                <a:spcPts val="400"/>
              </a:spcBef>
              <a:buNone/>
            </a:pPr>
            <a:r>
              <a:rPr lang="sv-SE" sz="1000" b="1" dirty="0">
                <a:solidFill>
                  <a:srgbClr val="C00000"/>
                </a:solidFill>
                <a:cs typeface="Arial" panose="020B0604020202020204" pitchFamily="34" charset="0"/>
              </a:rPr>
              <a:t>Fler på </a:t>
            </a:r>
            <a:r>
              <a:rPr lang="sv-SE" sz="1000" b="1" dirty="0" smtClean="0">
                <a:solidFill>
                  <a:srgbClr val="C00000"/>
                </a:solidFill>
                <a:cs typeface="Arial" panose="020B0604020202020204" pitchFamily="34" charset="0"/>
              </a:rPr>
              <a:t>flykt</a:t>
            </a:r>
            <a:r>
              <a:rPr lang="sv-SE" sz="1000" dirty="0" smtClean="0">
                <a:solidFill>
                  <a:srgbClr val="C00000"/>
                </a:solidFill>
                <a:cs typeface="Arial" panose="020B0604020202020204" pitchFamily="34" charset="0"/>
              </a:rPr>
              <a:t>: </a:t>
            </a:r>
            <a:r>
              <a:rPr lang="sv-SE" sz="1000" dirty="0">
                <a:solidFill>
                  <a:srgbClr val="404040"/>
                </a:solidFill>
                <a:cs typeface="Arial" panose="020B0604020202020204" pitchFamily="34" charset="0"/>
              </a:rPr>
              <a:t>Mer än 65 miljoner människor är på flykt. Stora humanitära behov. Ökad psykisk ohälsa till följd av inskränkningar i migrationslagstiftning och långa </a:t>
            </a:r>
            <a:r>
              <a:rPr lang="sv-SE" sz="1000" dirty="0" smtClean="0">
                <a:solidFill>
                  <a:srgbClr val="404040"/>
                </a:solidFill>
                <a:cs typeface="Arial" panose="020B0604020202020204" pitchFamily="34" charset="0"/>
              </a:rPr>
              <a:t>väntetider </a:t>
            </a:r>
            <a:r>
              <a:rPr lang="sv-SE" sz="1000" dirty="0">
                <a:solidFill>
                  <a:srgbClr val="404040"/>
                </a:solidFill>
                <a:cs typeface="Arial" panose="020B0604020202020204" pitchFamily="34" charset="0"/>
              </a:rPr>
              <a:t>i Sverige. Många </a:t>
            </a:r>
            <a:r>
              <a:rPr lang="sv-SE" sz="1000" dirty="0" smtClean="0">
                <a:solidFill>
                  <a:srgbClr val="404040"/>
                </a:solidFill>
                <a:cs typeface="Arial" panose="020B0604020202020204" pitchFamily="34" charset="0"/>
              </a:rPr>
              <a:t>traumatiserade, </a:t>
            </a:r>
            <a:r>
              <a:rPr lang="sv-SE" sz="1000" dirty="0">
                <a:solidFill>
                  <a:srgbClr val="404040"/>
                </a:solidFill>
                <a:cs typeface="Arial" panose="020B0604020202020204" pitchFamily="34" charset="0"/>
              </a:rPr>
              <a:t>fler nyanlända i etablering och fler papperslösa. </a:t>
            </a:r>
          </a:p>
          <a:p>
            <a:pPr marL="0" indent="0">
              <a:spcBef>
                <a:spcPts val="400"/>
              </a:spcBef>
              <a:buNone/>
            </a:pPr>
            <a:r>
              <a:rPr lang="sv-SE" sz="1000" b="1" dirty="0" smtClean="0">
                <a:solidFill>
                  <a:srgbClr val="C00000"/>
                </a:solidFill>
                <a:cs typeface="Arial" panose="020B0604020202020204" pitchFamily="34" charset="0"/>
              </a:rPr>
              <a:t>Mer extrema väderhändelser</a:t>
            </a:r>
            <a:r>
              <a:rPr lang="sv-SE" sz="1000" dirty="0" smtClean="0">
                <a:solidFill>
                  <a:srgbClr val="C00000"/>
                </a:solidFill>
                <a:cs typeface="Arial" panose="020B0604020202020204" pitchFamily="34" charset="0"/>
              </a:rPr>
              <a:t>: </a:t>
            </a:r>
            <a:r>
              <a:rPr lang="sv-SE" sz="1000" dirty="0" smtClean="0">
                <a:solidFill>
                  <a:srgbClr val="404040"/>
                </a:solidFill>
                <a:cs typeface="Arial" panose="020B0604020202020204" pitchFamily="34" charset="0"/>
              </a:rPr>
              <a:t>Risken ökar för att fler drabbas av naturkatastrofer. Vattenbristen ökar. Ökad nederbörd över Norrland och Västsverige och färskvattenbrist i sydöstra Sverige. </a:t>
            </a:r>
          </a:p>
          <a:p>
            <a:pPr marL="0" lvl="0" indent="0" fontAlgn="ctr">
              <a:spcBef>
                <a:spcPts val="400"/>
              </a:spcBef>
              <a:buNone/>
            </a:pPr>
            <a:r>
              <a:rPr lang="sv-SE" sz="1000" b="1" dirty="0" smtClean="0">
                <a:solidFill>
                  <a:srgbClr val="C00000"/>
                </a:solidFill>
                <a:cs typeface="Arial" panose="020B0604020202020204" pitchFamily="34" charset="0"/>
              </a:rPr>
              <a:t>Fler </a:t>
            </a:r>
            <a:r>
              <a:rPr lang="sv-SE" sz="1000" b="1" dirty="0">
                <a:solidFill>
                  <a:srgbClr val="C00000"/>
                </a:solidFill>
                <a:cs typeface="Arial" panose="020B0604020202020204" pitchFamily="34" charset="0"/>
              </a:rPr>
              <a:t>aktörer</a:t>
            </a:r>
            <a:r>
              <a:rPr lang="sv-SE" sz="1000" b="1" dirty="0" smtClean="0">
                <a:solidFill>
                  <a:srgbClr val="C00000"/>
                </a:solidFill>
                <a:cs typeface="Arial" panose="020B0604020202020204" pitchFamily="34" charset="0"/>
              </a:rPr>
              <a:t>: </a:t>
            </a:r>
            <a:r>
              <a:rPr lang="sv-SE" sz="1000" dirty="0" smtClean="0">
                <a:solidFill>
                  <a:srgbClr val="404040"/>
                </a:solidFill>
                <a:cs typeface="Arial" panose="020B0604020202020204" pitchFamily="34" charset="0"/>
              </a:rPr>
              <a:t>Nya organisationer bildas och enskilda initiativ ökar inom det område vi verkar, samtidigt som befintliga organisationer växer. Nya aktörer agerar i andra former och genom andra kanaler. Allt bidrar till ett rörligare engagemang och minskad organisatorisk lojalitet. </a:t>
            </a:r>
          </a:p>
          <a:p>
            <a:pPr marL="0" indent="0" fontAlgn="ctr">
              <a:spcBef>
                <a:spcPts val="400"/>
              </a:spcBef>
              <a:buNone/>
            </a:pPr>
            <a:r>
              <a:rPr lang="sv-SE" sz="1000" b="1" dirty="0" smtClean="0">
                <a:solidFill>
                  <a:srgbClr val="C00000"/>
                </a:solidFill>
                <a:cs typeface="Arial" panose="020B0604020202020204" pitchFamily="34" charset="0"/>
              </a:rPr>
              <a:t>Ökad digitalisering</a:t>
            </a:r>
            <a:r>
              <a:rPr lang="sv-SE" sz="1000" dirty="0" smtClean="0">
                <a:solidFill>
                  <a:srgbClr val="C00000"/>
                </a:solidFill>
                <a:cs typeface="Arial" panose="020B0604020202020204" pitchFamily="34" charset="0"/>
              </a:rPr>
              <a:t>: </a:t>
            </a:r>
            <a:r>
              <a:rPr lang="sv-SE" sz="1000" dirty="0" smtClean="0">
                <a:solidFill>
                  <a:srgbClr val="404040"/>
                </a:solidFill>
                <a:cs typeface="Arial" panose="020B0604020202020204" pitchFamily="34" charset="0"/>
              </a:rPr>
              <a:t>Människor är mer och mer digitaliserade, utvecklingen innebär mer automatisering, lägre trösklar för interaktion, och en allt snabbare innovationstakt.</a:t>
            </a:r>
          </a:p>
        </p:txBody>
      </p:sp>
      <p:sp>
        <p:nvSpPr>
          <p:cNvPr id="4" name="Platshållare för innehåll 3"/>
          <p:cNvSpPr>
            <a:spLocks noGrp="1"/>
          </p:cNvSpPr>
          <p:nvPr>
            <p:ph sz="half" idx="2"/>
          </p:nvPr>
        </p:nvSpPr>
        <p:spPr>
          <a:xfrm>
            <a:off x="6201691" y="1544708"/>
            <a:ext cx="5475238" cy="4025581"/>
          </a:xfr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tIns="108000"/>
          <a:lstStyle/>
          <a:p>
            <a:pPr marL="0" indent="0">
              <a:lnSpc>
                <a:spcPct val="100000"/>
              </a:lnSpc>
              <a:spcBef>
                <a:spcPts val="0"/>
              </a:spcBef>
              <a:buNone/>
            </a:pPr>
            <a:r>
              <a:rPr lang="sv-SE" sz="1000" b="1" dirty="0" smtClean="0">
                <a:solidFill>
                  <a:srgbClr val="404040"/>
                </a:solidFill>
                <a:cs typeface="Arial" panose="020B0604020202020204" pitchFamily="34" charset="0"/>
              </a:rPr>
              <a:t>Att </a:t>
            </a:r>
            <a:r>
              <a:rPr lang="sv-SE" sz="1000" b="1" dirty="0">
                <a:solidFill>
                  <a:srgbClr val="404040"/>
                </a:solidFill>
                <a:cs typeface="Arial" panose="020B0604020202020204" pitchFamily="34" charset="0"/>
              </a:rPr>
              <a:t>risken för kris ökar</a:t>
            </a:r>
          </a:p>
          <a:p>
            <a:pPr marL="70775" lvl="1" indent="-171450">
              <a:lnSpc>
                <a:spcPct val="100000"/>
              </a:lnSpc>
              <a:spcBef>
                <a:spcPts val="0"/>
              </a:spcBef>
              <a:buClr>
                <a:srgbClr val="C00000"/>
              </a:buClr>
              <a:defRPr/>
            </a:pPr>
            <a:r>
              <a:rPr lang="sv-SE" sz="1000" dirty="0">
                <a:solidFill>
                  <a:srgbClr val="404040"/>
                </a:solidFill>
                <a:cs typeface="Arial" panose="020B0604020202020204" pitchFamily="34" charset="0"/>
              </a:rPr>
              <a:t>Vi behöver stärka och återta rollen som etablerad och relevant krisorganisation. </a:t>
            </a:r>
          </a:p>
          <a:p>
            <a:pPr marL="70775" lvl="1" indent="-171450">
              <a:lnSpc>
                <a:spcPct val="100000"/>
              </a:lnSpc>
              <a:spcBef>
                <a:spcPts val="0"/>
              </a:spcBef>
              <a:buClr>
                <a:srgbClr val="C00000"/>
              </a:buClr>
              <a:defRPr/>
            </a:pPr>
            <a:r>
              <a:rPr lang="sv-SE" sz="1000" dirty="0">
                <a:solidFill>
                  <a:srgbClr val="404040"/>
                </a:solidFill>
                <a:cs typeface="Arial" panose="020B0604020202020204" pitchFamily="34" charset="0"/>
              </a:rPr>
              <a:t>Vi behöver ha ökat fokus i våra </a:t>
            </a:r>
            <a:r>
              <a:rPr lang="sv-SE" sz="1000" dirty="0" smtClean="0">
                <a:solidFill>
                  <a:srgbClr val="404040"/>
                </a:solidFill>
                <a:cs typeface="Arial" panose="020B0604020202020204" pitchFamily="34" charset="0"/>
              </a:rPr>
              <a:t>verksamheter </a:t>
            </a:r>
            <a:r>
              <a:rPr lang="sv-SE" sz="1000" dirty="0">
                <a:solidFill>
                  <a:srgbClr val="404040"/>
                </a:solidFill>
                <a:cs typeface="Arial" panose="020B0604020202020204" pitchFamily="34" charset="0"/>
              </a:rPr>
              <a:t>på att bygga motståndskraft kopplat till kris. </a:t>
            </a:r>
          </a:p>
          <a:p>
            <a:pPr marL="70775" lvl="1" indent="-171450">
              <a:lnSpc>
                <a:spcPct val="100000"/>
              </a:lnSpc>
              <a:spcBef>
                <a:spcPts val="0"/>
              </a:spcBef>
              <a:buClr>
                <a:srgbClr val="C00000"/>
              </a:buClr>
              <a:defRPr/>
            </a:pPr>
            <a:r>
              <a:rPr lang="sv-SE" sz="1000" dirty="0">
                <a:solidFill>
                  <a:srgbClr val="404040"/>
                </a:solidFill>
                <a:cs typeface="Arial" panose="020B0604020202020204" pitchFamily="34" charset="0"/>
              </a:rPr>
              <a:t>Det vi gör i vardagen behöver kunna ställas om till verksamhet i kris</a:t>
            </a:r>
          </a:p>
          <a:p>
            <a:pPr marL="70775" lvl="1" indent="-171450">
              <a:lnSpc>
                <a:spcPct val="100000"/>
              </a:lnSpc>
              <a:spcBef>
                <a:spcPts val="0"/>
              </a:spcBef>
              <a:buClr>
                <a:srgbClr val="C00000"/>
              </a:buClr>
              <a:defRPr/>
            </a:pPr>
            <a:r>
              <a:rPr lang="sv-SE" sz="1000" dirty="0">
                <a:solidFill>
                  <a:srgbClr val="404040"/>
                </a:solidFill>
                <a:cs typeface="Arial" panose="020B0604020202020204" pitchFamily="34" charset="0"/>
              </a:rPr>
              <a:t>Vi behöver öka närvaro och  utveckla verksamhet  i många socioekonomiskt utsatta </a:t>
            </a:r>
            <a:r>
              <a:rPr lang="sv-SE" sz="1000" dirty="0" smtClean="0">
                <a:solidFill>
                  <a:srgbClr val="404040"/>
                </a:solidFill>
                <a:cs typeface="Arial" panose="020B0604020202020204" pitchFamily="34" charset="0"/>
              </a:rPr>
              <a:t> </a:t>
            </a:r>
            <a:br>
              <a:rPr lang="sv-SE" sz="1000" dirty="0" smtClean="0">
                <a:solidFill>
                  <a:srgbClr val="404040"/>
                </a:solidFill>
                <a:cs typeface="Arial" panose="020B0604020202020204" pitchFamily="34" charset="0"/>
              </a:rPr>
            </a:br>
            <a:r>
              <a:rPr lang="sv-SE" sz="1000" dirty="0" smtClean="0">
                <a:solidFill>
                  <a:srgbClr val="404040"/>
                </a:solidFill>
                <a:cs typeface="Arial" panose="020B0604020202020204" pitchFamily="34" charset="0"/>
              </a:rPr>
              <a:t>   områden </a:t>
            </a:r>
            <a:r>
              <a:rPr lang="sv-SE" sz="1000" dirty="0">
                <a:solidFill>
                  <a:srgbClr val="404040"/>
                </a:solidFill>
                <a:cs typeface="Arial" panose="020B0604020202020204" pitchFamily="34" charset="0"/>
              </a:rPr>
              <a:t>för att motverka social oro</a:t>
            </a:r>
            <a:r>
              <a:rPr lang="sv-SE" sz="1000" dirty="0" smtClean="0">
                <a:solidFill>
                  <a:srgbClr val="404040"/>
                </a:solidFill>
                <a:cs typeface="Arial" panose="020B0604020202020204" pitchFamily="34" charset="0"/>
              </a:rPr>
              <a:t>.</a:t>
            </a:r>
          </a:p>
          <a:p>
            <a:pPr marL="70775" lvl="1" indent="-171450">
              <a:lnSpc>
                <a:spcPct val="100000"/>
              </a:lnSpc>
              <a:spcBef>
                <a:spcPts val="0"/>
              </a:spcBef>
              <a:buClr>
                <a:srgbClr val="C00000"/>
              </a:buClr>
              <a:defRPr/>
            </a:pPr>
            <a:endParaRPr lang="sv-SE" sz="1000" dirty="0">
              <a:solidFill>
                <a:srgbClr val="404040"/>
              </a:solidFill>
              <a:cs typeface="Arial" panose="020B0604020202020204" pitchFamily="34" charset="0"/>
            </a:endParaRPr>
          </a:p>
          <a:p>
            <a:pPr marL="0" indent="0">
              <a:lnSpc>
                <a:spcPct val="100000"/>
              </a:lnSpc>
              <a:spcBef>
                <a:spcPts val="0"/>
              </a:spcBef>
              <a:buNone/>
              <a:defRPr/>
            </a:pPr>
            <a:r>
              <a:rPr lang="sv-SE" sz="1000" b="1" dirty="0">
                <a:solidFill>
                  <a:srgbClr val="404040"/>
                </a:solidFill>
                <a:cs typeface="Arial" panose="020B0604020202020204" pitchFamily="34" charset="0"/>
              </a:rPr>
              <a:t>Att </a:t>
            </a:r>
            <a:r>
              <a:rPr lang="sv-SE" sz="1000" b="1" dirty="0" smtClean="0">
                <a:solidFill>
                  <a:srgbClr val="404040"/>
                </a:solidFill>
                <a:cs typeface="Arial" panose="020B0604020202020204" pitchFamily="34" charset="0"/>
              </a:rPr>
              <a:t>det är en </a:t>
            </a:r>
            <a:r>
              <a:rPr lang="sv-SE" sz="1000" b="1" dirty="0">
                <a:solidFill>
                  <a:srgbClr val="404040"/>
                </a:solidFill>
                <a:cs typeface="Arial" panose="020B0604020202020204" pitchFamily="34" charset="0"/>
              </a:rPr>
              <a:t>hög efterfrågan på stöd till människor i akut nöd </a:t>
            </a:r>
          </a:p>
          <a:p>
            <a:pPr marL="70775" lvl="1" indent="-171450">
              <a:lnSpc>
                <a:spcPct val="100000"/>
              </a:lnSpc>
              <a:spcBef>
                <a:spcPts val="0"/>
              </a:spcBef>
              <a:buClr>
                <a:srgbClr val="C00000"/>
              </a:buClr>
              <a:defRPr/>
            </a:pPr>
            <a:r>
              <a:rPr lang="sv-SE" sz="1000" dirty="0">
                <a:solidFill>
                  <a:srgbClr val="404040"/>
                </a:solidFill>
                <a:cs typeface="Arial" panose="020B0604020202020204" pitchFamily="34" charset="0"/>
              </a:rPr>
              <a:t>Vi behöver stärka rörelsens och nationella föreningars förmåga, men parallellt även ha </a:t>
            </a:r>
            <a:r>
              <a:rPr lang="sv-SE" sz="1000" dirty="0" smtClean="0">
                <a:solidFill>
                  <a:srgbClr val="404040"/>
                </a:solidFill>
                <a:cs typeface="Arial" panose="020B0604020202020204" pitchFamily="34" charset="0"/>
              </a:rPr>
              <a:t/>
            </a:r>
            <a:br>
              <a:rPr lang="sv-SE" sz="1000" dirty="0" smtClean="0">
                <a:solidFill>
                  <a:srgbClr val="404040"/>
                </a:solidFill>
                <a:cs typeface="Arial" panose="020B0604020202020204" pitchFamily="34" charset="0"/>
              </a:rPr>
            </a:br>
            <a:r>
              <a:rPr lang="sv-SE" sz="1000" dirty="0" smtClean="0">
                <a:solidFill>
                  <a:srgbClr val="404040"/>
                </a:solidFill>
                <a:cs typeface="Arial" panose="020B0604020202020204" pitchFamily="34" charset="0"/>
              </a:rPr>
              <a:t>   fler </a:t>
            </a:r>
            <a:r>
              <a:rPr lang="sv-SE" sz="1000" dirty="0">
                <a:solidFill>
                  <a:srgbClr val="404040"/>
                </a:solidFill>
                <a:cs typeface="Arial" panose="020B0604020202020204" pitchFamily="34" charset="0"/>
              </a:rPr>
              <a:t>och flexiblare samarbeten för att kunna nå fler.</a:t>
            </a:r>
          </a:p>
          <a:p>
            <a:pPr marL="70775" lvl="1" indent="-171450">
              <a:lnSpc>
                <a:spcPct val="100000"/>
              </a:lnSpc>
              <a:spcBef>
                <a:spcPts val="0"/>
              </a:spcBef>
              <a:buClr>
                <a:srgbClr val="C00000"/>
              </a:buClr>
              <a:defRPr/>
            </a:pPr>
            <a:r>
              <a:rPr lang="sv-SE" sz="1000" dirty="0">
                <a:solidFill>
                  <a:srgbClr val="404040"/>
                </a:solidFill>
                <a:cs typeface="Arial" panose="020B0604020202020204" pitchFamily="34" charset="0"/>
              </a:rPr>
              <a:t>Vi behöver prioritera verksamhet för och tillsammans med de mest nödställda. </a:t>
            </a:r>
          </a:p>
          <a:p>
            <a:pPr marL="70775" lvl="1" indent="-171450">
              <a:lnSpc>
                <a:spcPct val="100000"/>
              </a:lnSpc>
              <a:spcBef>
                <a:spcPts val="0"/>
              </a:spcBef>
              <a:buClr>
                <a:srgbClr val="C00000"/>
              </a:buClr>
              <a:defRPr/>
            </a:pPr>
            <a:r>
              <a:rPr lang="sv-SE" sz="1000" dirty="0">
                <a:solidFill>
                  <a:srgbClr val="404040"/>
                </a:solidFill>
                <a:cs typeface="Arial" panose="020B0604020202020204" pitchFamily="34" charset="0"/>
              </a:rPr>
              <a:t>Vi behöver förbättra det psykosociala stödet till frivilliga i organisationen. </a:t>
            </a:r>
            <a:endParaRPr lang="sv-SE" sz="1000" dirty="0" smtClean="0">
              <a:solidFill>
                <a:srgbClr val="404040"/>
              </a:solidFill>
              <a:cs typeface="Arial" panose="020B0604020202020204" pitchFamily="34" charset="0"/>
            </a:endParaRPr>
          </a:p>
          <a:p>
            <a:pPr marL="70775" lvl="1" indent="-171450">
              <a:lnSpc>
                <a:spcPct val="100000"/>
              </a:lnSpc>
              <a:spcBef>
                <a:spcPts val="0"/>
              </a:spcBef>
              <a:buClr>
                <a:srgbClr val="C00000"/>
              </a:buClr>
              <a:defRPr/>
            </a:pPr>
            <a:endParaRPr lang="sv-SE" sz="1000" dirty="0">
              <a:solidFill>
                <a:srgbClr val="404040"/>
              </a:solidFill>
              <a:cs typeface="Arial" panose="020B0604020202020204" pitchFamily="34" charset="0"/>
            </a:endParaRPr>
          </a:p>
          <a:p>
            <a:pPr marL="0" indent="0">
              <a:lnSpc>
                <a:spcPct val="100000"/>
              </a:lnSpc>
              <a:spcBef>
                <a:spcPts val="0"/>
              </a:spcBef>
              <a:buFont typeface="Arial" panose="020B0604020202020204" pitchFamily="34" charset="0"/>
              <a:buNone/>
              <a:defRPr/>
            </a:pPr>
            <a:r>
              <a:rPr lang="sv-SE" sz="1000" b="1" dirty="0">
                <a:solidFill>
                  <a:srgbClr val="404040"/>
                </a:solidFill>
                <a:cs typeface="Arial" panose="020B0604020202020204" pitchFamily="34" charset="0"/>
              </a:rPr>
              <a:t>Att offentliga aktörer ställs inför ökande behov inom områden där Svenska Röda Korset har en roll och ett uppdrag. </a:t>
            </a:r>
          </a:p>
          <a:p>
            <a:pPr marL="70775" lvl="1" indent="-171450">
              <a:lnSpc>
                <a:spcPct val="100000"/>
              </a:lnSpc>
              <a:spcBef>
                <a:spcPts val="0"/>
              </a:spcBef>
              <a:buClr>
                <a:srgbClr val="C00000"/>
              </a:buClr>
              <a:defRPr/>
            </a:pPr>
            <a:r>
              <a:rPr lang="sv-SE" sz="1000" dirty="0">
                <a:solidFill>
                  <a:srgbClr val="404040"/>
                </a:solidFill>
                <a:cs typeface="Arial" panose="020B0604020202020204" pitchFamily="34" charset="0"/>
              </a:rPr>
              <a:t>Vi behöver tydliggöra vårt erbjudande/roll inom områden där Svenska Röda Korset har </a:t>
            </a:r>
            <a:r>
              <a:rPr lang="sv-SE" sz="1000" dirty="0" smtClean="0">
                <a:solidFill>
                  <a:srgbClr val="404040"/>
                </a:solidFill>
                <a:cs typeface="Arial" panose="020B0604020202020204" pitchFamily="34" charset="0"/>
              </a:rPr>
              <a:t/>
            </a:r>
            <a:br>
              <a:rPr lang="sv-SE" sz="1000" dirty="0" smtClean="0">
                <a:solidFill>
                  <a:srgbClr val="404040"/>
                </a:solidFill>
                <a:cs typeface="Arial" panose="020B0604020202020204" pitchFamily="34" charset="0"/>
              </a:rPr>
            </a:br>
            <a:r>
              <a:rPr lang="sv-SE" sz="1000" dirty="0" smtClean="0">
                <a:solidFill>
                  <a:srgbClr val="404040"/>
                </a:solidFill>
                <a:cs typeface="Arial" panose="020B0604020202020204" pitchFamily="34" charset="0"/>
              </a:rPr>
              <a:t>   ett </a:t>
            </a:r>
            <a:r>
              <a:rPr lang="sv-SE" sz="1000" dirty="0">
                <a:solidFill>
                  <a:srgbClr val="404040"/>
                </a:solidFill>
                <a:cs typeface="Arial" panose="020B0604020202020204" pitchFamily="34" charset="0"/>
              </a:rPr>
              <a:t>mervärde.</a:t>
            </a:r>
          </a:p>
          <a:p>
            <a:pPr marL="70775" lvl="1" indent="-171450">
              <a:lnSpc>
                <a:spcPct val="100000"/>
              </a:lnSpc>
              <a:spcBef>
                <a:spcPts val="0"/>
              </a:spcBef>
              <a:buClr>
                <a:srgbClr val="C00000"/>
              </a:buClr>
              <a:defRPr/>
            </a:pPr>
            <a:r>
              <a:rPr lang="sv-SE" sz="1000" dirty="0">
                <a:solidFill>
                  <a:srgbClr val="404040"/>
                </a:solidFill>
                <a:cs typeface="Arial" panose="020B0604020202020204" pitchFamily="34" charset="0"/>
              </a:rPr>
              <a:t>Vi behöver öka vår samverkan med offentliga aktörer och myndigheter i Sverige och </a:t>
            </a:r>
            <a:r>
              <a:rPr lang="sv-SE" sz="1000" dirty="0" smtClean="0">
                <a:solidFill>
                  <a:srgbClr val="404040"/>
                </a:solidFill>
                <a:cs typeface="Arial" panose="020B0604020202020204" pitchFamily="34" charset="0"/>
              </a:rPr>
              <a:t/>
            </a:r>
            <a:br>
              <a:rPr lang="sv-SE" sz="1000" dirty="0" smtClean="0">
                <a:solidFill>
                  <a:srgbClr val="404040"/>
                </a:solidFill>
                <a:cs typeface="Arial" panose="020B0604020202020204" pitchFamily="34" charset="0"/>
              </a:rPr>
            </a:br>
            <a:r>
              <a:rPr lang="sv-SE" sz="1000" dirty="0" smtClean="0">
                <a:solidFill>
                  <a:srgbClr val="404040"/>
                </a:solidFill>
                <a:cs typeface="Arial" panose="020B0604020202020204" pitchFamily="34" charset="0"/>
              </a:rPr>
              <a:t>   världen </a:t>
            </a:r>
            <a:r>
              <a:rPr lang="sv-SE" sz="1000" dirty="0">
                <a:solidFill>
                  <a:srgbClr val="404040"/>
                </a:solidFill>
                <a:cs typeface="Arial" panose="020B0604020202020204" pitchFamily="34" charset="0"/>
              </a:rPr>
              <a:t>men också med andra frivilligorganisationer och privata initiativ</a:t>
            </a:r>
            <a:r>
              <a:rPr lang="sv-SE" sz="1000" dirty="0" smtClean="0">
                <a:solidFill>
                  <a:srgbClr val="404040"/>
                </a:solidFill>
                <a:cs typeface="Arial" panose="020B0604020202020204" pitchFamily="34" charset="0"/>
              </a:rPr>
              <a:t>.</a:t>
            </a:r>
          </a:p>
          <a:p>
            <a:pPr marL="70775" lvl="1" indent="-171450">
              <a:lnSpc>
                <a:spcPct val="100000"/>
              </a:lnSpc>
              <a:spcBef>
                <a:spcPts val="0"/>
              </a:spcBef>
              <a:buClr>
                <a:srgbClr val="C00000"/>
              </a:buClr>
              <a:defRPr/>
            </a:pPr>
            <a:endParaRPr lang="sv-SE" sz="1000" dirty="0">
              <a:solidFill>
                <a:srgbClr val="404040"/>
              </a:solidFill>
              <a:cs typeface="Arial" panose="020B0604020202020204" pitchFamily="34" charset="0"/>
            </a:endParaRPr>
          </a:p>
          <a:p>
            <a:pPr marL="0" indent="0">
              <a:lnSpc>
                <a:spcPct val="100000"/>
              </a:lnSpc>
              <a:spcBef>
                <a:spcPts val="0"/>
              </a:spcBef>
              <a:buFont typeface="Arial" panose="020B0604020202020204" pitchFamily="34" charset="0"/>
              <a:buNone/>
              <a:defRPr/>
            </a:pPr>
            <a:r>
              <a:rPr lang="sv-SE" sz="1000" b="1" dirty="0">
                <a:solidFill>
                  <a:srgbClr val="404040"/>
                </a:solidFill>
                <a:cs typeface="Arial" panose="020B0604020202020204" pitchFamily="34" charset="0"/>
              </a:rPr>
              <a:t>Att våra förutsättningar förändras, speciellt ökad konkurrens om frivilliga och pengar </a:t>
            </a:r>
          </a:p>
          <a:p>
            <a:pPr marL="70775" lvl="1" indent="-171450">
              <a:lnSpc>
                <a:spcPct val="100000"/>
              </a:lnSpc>
              <a:spcBef>
                <a:spcPts val="0"/>
              </a:spcBef>
              <a:buClr>
                <a:srgbClr val="C00000"/>
              </a:buClr>
              <a:defRPr/>
            </a:pPr>
            <a:r>
              <a:rPr lang="sv-SE" sz="1200" dirty="0">
                <a:solidFill>
                  <a:srgbClr val="404040"/>
                </a:solidFill>
                <a:cs typeface="Arial" panose="020B0604020202020204" pitchFamily="34" charset="0"/>
              </a:rPr>
              <a:t>Vi </a:t>
            </a:r>
            <a:r>
              <a:rPr lang="sv-SE" sz="1000" dirty="0">
                <a:solidFill>
                  <a:srgbClr val="404040"/>
                </a:solidFill>
                <a:cs typeface="Arial" panose="020B0604020202020204" pitchFamily="34" charset="0"/>
              </a:rPr>
              <a:t>behöver digitalisera och rusta oss för att snabbt och effektivt kunna agera och </a:t>
            </a:r>
            <a:r>
              <a:rPr lang="sv-SE" sz="1000" dirty="0" smtClean="0">
                <a:solidFill>
                  <a:srgbClr val="404040"/>
                </a:solidFill>
                <a:cs typeface="Arial" panose="020B0604020202020204" pitchFamily="34" charset="0"/>
              </a:rPr>
              <a:t/>
            </a:r>
            <a:br>
              <a:rPr lang="sv-SE" sz="1000" dirty="0" smtClean="0">
                <a:solidFill>
                  <a:srgbClr val="404040"/>
                </a:solidFill>
                <a:cs typeface="Arial" panose="020B0604020202020204" pitchFamily="34" charset="0"/>
              </a:rPr>
            </a:br>
            <a:r>
              <a:rPr lang="sv-SE" sz="1000" dirty="0" smtClean="0">
                <a:solidFill>
                  <a:srgbClr val="404040"/>
                </a:solidFill>
                <a:cs typeface="Arial" panose="020B0604020202020204" pitchFamily="34" charset="0"/>
              </a:rPr>
              <a:t>   kommunicera </a:t>
            </a:r>
            <a:r>
              <a:rPr lang="sv-SE" sz="1000" dirty="0">
                <a:solidFill>
                  <a:srgbClr val="404040"/>
                </a:solidFill>
                <a:cs typeface="Arial" panose="020B0604020202020204" pitchFamily="34" charset="0"/>
              </a:rPr>
              <a:t>både lokalt och </a:t>
            </a:r>
            <a:r>
              <a:rPr lang="sv-SE" sz="1000" dirty="0" smtClean="0">
                <a:solidFill>
                  <a:srgbClr val="404040"/>
                </a:solidFill>
                <a:cs typeface="Arial" panose="020B0604020202020204" pitchFamily="34" charset="0"/>
              </a:rPr>
              <a:t>globalt.</a:t>
            </a:r>
            <a:endParaRPr lang="sv-SE" sz="1000" dirty="0">
              <a:solidFill>
                <a:srgbClr val="404040"/>
              </a:solidFill>
              <a:cs typeface="Arial" panose="020B0604020202020204" pitchFamily="34" charset="0"/>
            </a:endParaRPr>
          </a:p>
          <a:p>
            <a:pPr marL="70775" lvl="1" indent="-171450">
              <a:lnSpc>
                <a:spcPct val="100000"/>
              </a:lnSpc>
              <a:spcBef>
                <a:spcPts val="0"/>
              </a:spcBef>
              <a:buClr>
                <a:srgbClr val="C00000"/>
              </a:buClr>
              <a:defRPr/>
            </a:pPr>
            <a:r>
              <a:rPr lang="sv-SE" sz="1000" dirty="0">
                <a:solidFill>
                  <a:srgbClr val="404040"/>
                </a:solidFill>
                <a:cs typeface="Arial" panose="020B0604020202020204" pitchFamily="34" charset="0"/>
              </a:rPr>
              <a:t>Vi behöver bli bättre på att synliggöra resultat och effekter av vårt </a:t>
            </a:r>
            <a:r>
              <a:rPr lang="sv-SE" sz="1000" dirty="0" smtClean="0">
                <a:solidFill>
                  <a:srgbClr val="404040"/>
                </a:solidFill>
                <a:cs typeface="Arial" panose="020B0604020202020204" pitchFamily="34" charset="0"/>
              </a:rPr>
              <a:t>arbete.</a:t>
            </a:r>
            <a:endParaRPr lang="sv-SE" sz="1000" dirty="0">
              <a:solidFill>
                <a:srgbClr val="404040"/>
              </a:solidFill>
              <a:cs typeface="Arial" panose="020B0604020202020204" pitchFamily="34" charset="0"/>
            </a:endParaRPr>
          </a:p>
        </p:txBody>
      </p:sp>
      <p:sp>
        <p:nvSpPr>
          <p:cNvPr id="6" name="Rubrik 3"/>
          <p:cNvSpPr txBox="1">
            <a:spLocks/>
          </p:cNvSpPr>
          <p:nvPr/>
        </p:nvSpPr>
        <p:spPr>
          <a:xfrm>
            <a:off x="958206" y="1172812"/>
            <a:ext cx="3897662" cy="360000"/>
          </a:xfrm>
          <a:prstGeom prst="rect">
            <a:avLst/>
          </a:prstGeom>
        </p:spPr>
        <p:txBody>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1400" dirty="0" smtClean="0">
                <a:solidFill>
                  <a:srgbClr val="404040"/>
                </a:solidFill>
                <a:latin typeface="+mn-lt"/>
                <a:ea typeface="+mn-ea"/>
                <a:cs typeface="Arial" panose="020B0604020202020204" pitchFamily="34" charset="0"/>
              </a:rPr>
              <a:t>Detta behöver vi rusta oss för:</a:t>
            </a:r>
          </a:p>
        </p:txBody>
      </p:sp>
      <p:sp>
        <p:nvSpPr>
          <p:cNvPr id="7" name="Rubrik 3"/>
          <p:cNvSpPr txBox="1">
            <a:spLocks/>
          </p:cNvSpPr>
          <p:nvPr/>
        </p:nvSpPr>
        <p:spPr>
          <a:xfrm>
            <a:off x="6201691" y="1183063"/>
            <a:ext cx="2449585" cy="360000"/>
          </a:xfrm>
          <a:prstGeom prst="rect">
            <a:avLst/>
          </a:prstGeom>
        </p:spPr>
        <p:txBody>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1400" dirty="0" smtClean="0">
                <a:solidFill>
                  <a:srgbClr val="404040"/>
                </a:solidFill>
                <a:latin typeface="+mn-lt"/>
                <a:ea typeface="+mn-ea"/>
                <a:cs typeface="Arial" panose="020B0604020202020204" pitchFamily="34" charset="0"/>
              </a:rPr>
              <a:t>För oss betyder det:</a:t>
            </a:r>
          </a:p>
        </p:txBody>
      </p:sp>
      <p:sp>
        <p:nvSpPr>
          <p:cNvPr id="9" name="Rubrik 1"/>
          <p:cNvSpPr txBox="1">
            <a:spLocks/>
          </p:cNvSpPr>
          <p:nvPr/>
        </p:nvSpPr>
        <p:spPr>
          <a:xfrm>
            <a:off x="943891" y="106407"/>
            <a:ext cx="10515600"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Sammanfattning omvärldsanalys</a:t>
            </a:r>
            <a:endParaRPr lang="sv-SE" sz="3200" dirty="0"/>
          </a:p>
        </p:txBody>
      </p:sp>
    </p:spTree>
    <p:extLst>
      <p:ext uri="{BB962C8B-B14F-4D97-AF65-F5344CB8AC3E}">
        <p14:creationId xmlns:p14="http://schemas.microsoft.com/office/powerpoint/2010/main" val="221864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p:cNvGraphicFramePr>
            <a:graphicFrameLocks noGrp="1"/>
          </p:cNvGraphicFramePr>
          <p:nvPr>
            <p:ph idx="1"/>
            <p:extLst>
              <p:ext uri="{D42A27DB-BD31-4B8C-83A1-F6EECF244321}">
                <p14:modId xmlns:p14="http://schemas.microsoft.com/office/powerpoint/2010/main" val="698422906"/>
              </p:ext>
            </p:extLst>
          </p:nvPr>
        </p:nvGraphicFramePr>
        <p:xfrm>
          <a:off x="553673" y="1498411"/>
          <a:ext cx="11925709" cy="3938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Sammanfattning förflyttningar verksamhetsplan 2018</a:t>
            </a:r>
            <a:endParaRPr lang="sv-SE" sz="3200" dirty="0"/>
          </a:p>
        </p:txBody>
      </p:sp>
    </p:spTree>
    <p:extLst>
      <p:ext uri="{BB962C8B-B14F-4D97-AF65-F5344CB8AC3E}">
        <p14:creationId xmlns:p14="http://schemas.microsoft.com/office/powerpoint/2010/main" val="91877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9952382" y="139337"/>
            <a:ext cx="2022941" cy="2145998"/>
          </a:xfrm>
          <a:prstGeom prst="rect">
            <a:avLst/>
          </a:prstGeom>
        </p:spPr>
      </p:pic>
      <p:graphicFrame>
        <p:nvGraphicFramePr>
          <p:cNvPr id="5" name="Tabell 16"/>
          <p:cNvGraphicFramePr>
            <a:graphicFrameLocks noGrp="1"/>
          </p:cNvGraphicFramePr>
          <p:nvPr>
            <p:extLst/>
          </p:nvPr>
        </p:nvGraphicFramePr>
        <p:xfrm>
          <a:off x="843191" y="2809189"/>
          <a:ext cx="10835003" cy="2848490"/>
        </p:xfrm>
        <a:graphic>
          <a:graphicData uri="http://schemas.openxmlformats.org/drawingml/2006/table">
            <a:tbl>
              <a:tblPr firstRow="1" bandRow="1">
                <a:tableStyleId>{5C22544A-7EE6-4342-B048-85BDC9FD1C3A}</a:tableStyleId>
              </a:tblPr>
              <a:tblGrid>
                <a:gridCol w="2465996">
                  <a:extLst>
                    <a:ext uri="{9D8B030D-6E8A-4147-A177-3AD203B41FA5}">
                      <a16:colId xmlns:a16="http://schemas.microsoft.com/office/drawing/2014/main" val="20000"/>
                    </a:ext>
                  </a:extLst>
                </a:gridCol>
                <a:gridCol w="3528149">
                  <a:extLst>
                    <a:ext uri="{9D8B030D-6E8A-4147-A177-3AD203B41FA5}">
                      <a16:colId xmlns:a16="http://schemas.microsoft.com/office/drawing/2014/main" val="20001"/>
                    </a:ext>
                  </a:extLst>
                </a:gridCol>
                <a:gridCol w="2333334">
                  <a:extLst>
                    <a:ext uri="{9D8B030D-6E8A-4147-A177-3AD203B41FA5}">
                      <a16:colId xmlns:a16="http://schemas.microsoft.com/office/drawing/2014/main" val="1673826040"/>
                    </a:ext>
                  </a:extLst>
                </a:gridCol>
                <a:gridCol w="2507524">
                  <a:extLst>
                    <a:ext uri="{9D8B030D-6E8A-4147-A177-3AD203B41FA5}">
                      <a16:colId xmlns:a16="http://schemas.microsoft.com/office/drawing/2014/main" val="1111276150"/>
                    </a:ext>
                  </a:extLst>
                </a:gridCol>
              </a:tblGrid>
              <a:tr h="257690">
                <a:tc>
                  <a:txBody>
                    <a:bodyPr/>
                    <a:lstStyle/>
                    <a:p>
                      <a:r>
                        <a:rPr lang="sv-SE" sz="1000" dirty="0" smtClean="0">
                          <a:latin typeface="+mn-lt"/>
                        </a:rPr>
                        <a:t>Delmål /</a:t>
                      </a:r>
                      <a:r>
                        <a:rPr lang="sv-SE" sz="1000" dirty="0" smtClean="0">
                          <a:effectLst/>
                        </a:rPr>
                        <a:t>Förväntade resultat</a:t>
                      </a:r>
                      <a:endParaRPr lang="sv-SE" sz="10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000" dirty="0" smtClean="0">
                          <a:latin typeface="+mn-lt"/>
                        </a:rPr>
                        <a:t>Indikator</a:t>
                      </a:r>
                      <a:endParaRPr lang="sv-SE" sz="10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000" dirty="0" err="1" smtClean="0">
                          <a:latin typeface="+mn-lt"/>
                        </a:rPr>
                        <a:t>Baseline</a:t>
                      </a:r>
                      <a:endParaRPr lang="sv-SE" sz="10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000" dirty="0" smtClean="0">
                          <a:latin typeface="+mn-lt"/>
                        </a:rPr>
                        <a:t>Indikatormål 2018</a:t>
                      </a:r>
                      <a:endParaRPr lang="sv-SE" sz="10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extLst>
                  <a:ext uri="{0D108BD9-81ED-4DB2-BD59-A6C34878D82A}">
                    <a16:rowId xmlns:a16="http://schemas.microsoft.com/office/drawing/2014/main" val="10000"/>
                  </a:ext>
                </a:extLst>
              </a:tr>
              <a:tr h="5456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Ökad beredskapsförmåga i Sveriges kommuner.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Antal stadsdelar/kommuner med minst en krets med beredskapsindex nivå 3 eller mer..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Definieras Q4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Nivå 3 i minst en krets per stadsdel/kommun i</a:t>
                      </a:r>
                    </a:p>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Stockholm, Göteborg, Malmö</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4114">
                <a:tc>
                  <a:txBody>
                    <a:bodyPr/>
                    <a:lstStyle/>
                    <a:p>
                      <a:pPr marL="0" algn="l" defTabSz="914400" rtl="0" eaLnBrk="1" fontAlgn="ctr" latinLnBrk="0" hangingPunct="1"/>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Antal frivilliga som har utbildning och beredskap att agera i kris.</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smtClean="0">
                          <a:solidFill>
                            <a:srgbClr val="404040"/>
                          </a:solidFill>
                          <a:latin typeface="+mn-lt"/>
                          <a:ea typeface="+mn-ea"/>
                          <a:cs typeface="Arial" panose="020B0604020202020204" pitchFamily="34" charset="0"/>
                        </a:rPr>
                        <a:t>Definieras Q4 2017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1 500</a:t>
                      </a:r>
                      <a:r>
                        <a:rPr lang="sv-SE" sz="1000" kern="1200" baseline="0" dirty="0" smtClean="0">
                          <a:solidFill>
                            <a:srgbClr val="404040"/>
                          </a:solidFill>
                          <a:latin typeface="+mn-lt"/>
                          <a:ea typeface="+mn-ea"/>
                          <a:cs typeface="Arial" panose="020B0604020202020204" pitchFamily="34" charset="0"/>
                        </a:rPr>
                        <a:t> frivilliga </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315303"/>
                  </a:ext>
                </a:extLst>
              </a:tr>
              <a:tr h="5456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Ökad förmåga till krisrespons i Sverige.</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Andel tillfällen Svenska Röda Korset har agerat på kris nationellt inom 24 timmar efter förfrågan från myndighet inom Svenska Röda Korsets uppdrag.</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Definieras Q4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100% av förfrågningar</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7488770"/>
                  </a:ext>
                </a:extLst>
              </a:tr>
              <a:tr h="394114">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Vi uppfattas som en krisorganisation i Sverige.</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Andel av allmänheten som svarar ja på: Är Svenska Röda</a:t>
                      </a:r>
                      <a:r>
                        <a:rPr lang="sv-SE" sz="1000" kern="1200" baseline="0" dirty="0" smtClean="0">
                          <a:solidFill>
                            <a:srgbClr val="404040"/>
                          </a:solidFill>
                          <a:latin typeface="+mn-lt"/>
                          <a:ea typeface="+mn-ea"/>
                          <a:cs typeface="Arial" panose="020B0604020202020204" pitchFamily="34" charset="0"/>
                        </a:rPr>
                        <a:t> Korset </a:t>
                      </a:r>
                      <a:r>
                        <a:rPr lang="sv-SE" sz="1000" kern="1200" dirty="0" smtClean="0">
                          <a:solidFill>
                            <a:srgbClr val="404040"/>
                          </a:solidFill>
                          <a:latin typeface="+mn-lt"/>
                          <a:ea typeface="+mn-ea"/>
                          <a:cs typeface="Arial" panose="020B0604020202020204" pitchFamily="34" charset="0"/>
                        </a:rPr>
                        <a:t>en viktig aktör vid kriser i Sverige? (</a:t>
                      </a:r>
                      <a:r>
                        <a:rPr lang="sv-SE" sz="1000" kern="1200" dirty="0" err="1" smtClean="0">
                          <a:solidFill>
                            <a:srgbClr val="404040"/>
                          </a:solidFill>
                          <a:latin typeface="+mn-lt"/>
                          <a:ea typeface="+mn-ea"/>
                          <a:cs typeface="Arial" panose="020B0604020202020204" pitchFamily="34" charset="0"/>
                        </a:rPr>
                        <a:t>Top</a:t>
                      </a:r>
                      <a:r>
                        <a:rPr lang="sv-SE" sz="1000" kern="1200" dirty="0" smtClean="0">
                          <a:solidFill>
                            <a:srgbClr val="404040"/>
                          </a:solidFill>
                          <a:latin typeface="+mn-lt"/>
                          <a:ea typeface="+mn-ea"/>
                          <a:cs typeface="Arial" panose="020B0604020202020204" pitchFamily="34" charset="0"/>
                        </a:rPr>
                        <a:t> 2.)</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Definieras Q4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Definieras</a:t>
                      </a:r>
                      <a:r>
                        <a:rPr lang="sv-SE" sz="1000" kern="1200" baseline="0" dirty="0" smtClean="0">
                          <a:solidFill>
                            <a:srgbClr val="404040"/>
                          </a:solidFill>
                          <a:latin typeface="+mn-lt"/>
                          <a:ea typeface="+mn-ea"/>
                          <a:cs typeface="Arial" panose="020B0604020202020204" pitchFamily="34" charset="0"/>
                        </a:rPr>
                        <a:t> Q4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647775"/>
                  </a:ext>
                </a:extLst>
              </a:tr>
              <a:tr h="5456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Ökat internationellt verksamhetsstöd till insatser i kris (med bibehållen andel 50% av det totala internationella verksamhetsstödet).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Internationellt verksamhetsstöd till insatser i kris i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smtClean="0">
                          <a:solidFill>
                            <a:srgbClr val="404040"/>
                          </a:solidFill>
                          <a:latin typeface="+mn-lt"/>
                          <a:ea typeface="+mn-ea"/>
                          <a:cs typeface="Arial" panose="020B0604020202020204" pitchFamily="34" charset="0"/>
                        </a:rPr>
                        <a:t> 166 MSEK (prognos Q2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sv-SE" sz="1000" kern="1200" dirty="0" smtClean="0">
                          <a:solidFill>
                            <a:srgbClr val="404040"/>
                          </a:solidFill>
                          <a:latin typeface="+mn-lt"/>
                          <a:ea typeface="+mn-ea"/>
                          <a:cs typeface="Arial" panose="020B0604020202020204" pitchFamily="34" charset="0"/>
                        </a:rPr>
                        <a:t>194 MSEK 2018</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37987758"/>
                  </a:ext>
                </a:extLst>
              </a:tr>
            </a:tbl>
          </a:graphicData>
        </a:graphic>
      </p:graphicFrame>
      <p:sp>
        <p:nvSpPr>
          <p:cNvPr id="2" name="textruta 1"/>
          <p:cNvSpPr txBox="1"/>
          <p:nvPr/>
        </p:nvSpPr>
        <p:spPr>
          <a:xfrm>
            <a:off x="724988" y="1488414"/>
            <a:ext cx="11077137" cy="1554272"/>
          </a:xfrm>
          <a:prstGeom prst="rect">
            <a:avLst/>
          </a:prstGeom>
          <a:noFill/>
        </p:spPr>
        <p:txBody>
          <a:bodyPr wrap="square" numCol="2" spcCol="360000" rtlCol="0">
            <a:spAutoFit/>
          </a:bodyPr>
          <a:lstStyle/>
          <a:p>
            <a:pPr>
              <a:spcAft>
                <a:spcPts val="600"/>
              </a:spcAft>
            </a:pPr>
            <a:r>
              <a:rPr lang="sv-SE" sz="1000" b="1" dirty="0" smtClean="0">
                <a:solidFill>
                  <a:srgbClr val="E20025"/>
                </a:solidFill>
                <a:cs typeface="Arial" panose="020B0604020202020204" pitchFamily="34" charset="0"/>
              </a:rPr>
              <a:t>NATIONELLT</a:t>
            </a:r>
            <a:r>
              <a:rPr lang="sv-SE" sz="1000" b="1" dirty="0" smtClean="0">
                <a:solidFill>
                  <a:schemeClr val="tx2">
                    <a:lumMod val="75000"/>
                    <a:lumOff val="25000"/>
                  </a:schemeClr>
                </a:solidFill>
                <a:cs typeface="Arial" panose="020B0604020202020204" pitchFamily="34" charset="0"/>
              </a:rPr>
              <a:t> </a:t>
            </a:r>
            <a:r>
              <a:rPr lang="sv-SE" sz="1000" dirty="0">
                <a:solidFill>
                  <a:schemeClr val="tx2">
                    <a:lumMod val="75000"/>
                    <a:lumOff val="25000"/>
                  </a:schemeClr>
                </a:solidFill>
                <a:cs typeface="Arial" panose="020B0604020202020204" pitchFamily="34" charset="0"/>
              </a:rPr>
              <a:t>är målet </a:t>
            </a:r>
            <a:r>
              <a:rPr lang="sv-SE" sz="1000" dirty="0" smtClean="0">
                <a:solidFill>
                  <a:schemeClr val="tx2">
                    <a:lumMod val="75000"/>
                    <a:lumOff val="25000"/>
                  </a:schemeClr>
                </a:solidFill>
                <a:cs typeface="Arial" panose="020B0604020202020204" pitchFamily="34" charset="0"/>
              </a:rPr>
              <a:t>att </a:t>
            </a:r>
            <a:r>
              <a:rPr lang="sv-SE" sz="1000" dirty="0">
                <a:solidFill>
                  <a:schemeClr val="tx2">
                    <a:lumMod val="75000"/>
                    <a:lumOff val="25000"/>
                  </a:schemeClr>
                </a:solidFill>
                <a:cs typeface="Arial" panose="020B0604020202020204" pitchFamily="34" charset="0"/>
              </a:rPr>
              <a:t>återetablera oss som en katastroforganisation genom stärkt beredskapsförmåga enligt den fleråriga handlingsplan som togs fram 2017. Fokus är att säkerställa beredskapsförmågan i Stockholm, Göteborg och Malmö. I övrigt ligger tonvikten på rekrytering och utbildning av frivilliga samt etablera samverkan med myndigheter för att kunna nå ut till fler i kris och säkerställa framtida finansiering av verksamhet. De nationella beredskapsmålen kräver väsentligt mer resurser än vad som avsatts de senaste åren. </a:t>
            </a:r>
            <a:endParaRPr lang="sv-SE" sz="1000" dirty="0" smtClean="0">
              <a:solidFill>
                <a:schemeClr val="tx2">
                  <a:lumMod val="75000"/>
                  <a:lumOff val="25000"/>
                </a:schemeClr>
              </a:solidFill>
              <a:cs typeface="Arial" panose="020B0604020202020204" pitchFamily="34" charset="0"/>
            </a:endParaRPr>
          </a:p>
          <a:p>
            <a:pPr>
              <a:spcAft>
                <a:spcPts val="600"/>
              </a:spcAft>
            </a:pPr>
            <a:endParaRPr lang="sv-SE" sz="1000" dirty="0">
              <a:solidFill>
                <a:schemeClr val="tx2">
                  <a:lumMod val="75000"/>
                  <a:lumOff val="25000"/>
                </a:schemeClr>
              </a:solidFill>
              <a:cs typeface="Arial" panose="020B0604020202020204" pitchFamily="34" charset="0"/>
            </a:endParaRPr>
          </a:p>
          <a:p>
            <a:pPr>
              <a:spcAft>
                <a:spcPts val="600"/>
              </a:spcAft>
            </a:pPr>
            <a:endParaRPr lang="sv-SE" sz="1000" dirty="0">
              <a:solidFill>
                <a:schemeClr val="tx2">
                  <a:lumMod val="75000"/>
                  <a:lumOff val="25000"/>
                </a:schemeClr>
              </a:solidFill>
              <a:cs typeface="Arial" panose="020B0604020202020204" pitchFamily="34" charset="0"/>
            </a:endParaRPr>
          </a:p>
          <a:p>
            <a:pPr>
              <a:spcAft>
                <a:spcPts val="600"/>
              </a:spcAft>
            </a:pPr>
            <a:r>
              <a:rPr lang="sv-SE" sz="1000" b="1" dirty="0" smtClean="0">
                <a:solidFill>
                  <a:srgbClr val="E20025"/>
                </a:solidFill>
                <a:cs typeface="Arial" panose="020B0604020202020204" pitchFamily="34" charset="0"/>
              </a:rPr>
              <a:t>INTERNATIONELLT</a:t>
            </a:r>
            <a:r>
              <a:rPr lang="sv-SE" sz="1000" dirty="0" smtClean="0">
                <a:solidFill>
                  <a:schemeClr val="tx2">
                    <a:lumMod val="75000"/>
                    <a:lumOff val="25000"/>
                  </a:schemeClr>
                </a:solidFill>
                <a:cs typeface="Arial" panose="020B0604020202020204" pitchFamily="34" charset="0"/>
              </a:rPr>
              <a:t> </a:t>
            </a:r>
            <a:r>
              <a:rPr lang="sv-SE" sz="1000" dirty="0">
                <a:solidFill>
                  <a:schemeClr val="tx2">
                    <a:lumMod val="75000"/>
                    <a:lumOff val="25000"/>
                  </a:schemeClr>
                </a:solidFill>
                <a:cs typeface="Arial" panose="020B0604020202020204" pitchFamily="34" charset="0"/>
              </a:rPr>
              <a:t>är målet </a:t>
            </a:r>
            <a:r>
              <a:rPr lang="sv-SE" sz="1000" dirty="0" smtClean="0">
                <a:solidFill>
                  <a:schemeClr val="tx2">
                    <a:lumMod val="75000"/>
                    <a:lumOff val="25000"/>
                  </a:schemeClr>
                </a:solidFill>
                <a:cs typeface="Arial" panose="020B0604020202020204" pitchFamily="34" charset="0"/>
              </a:rPr>
              <a:t>att </a:t>
            </a:r>
            <a:r>
              <a:rPr lang="sv-SE" sz="1000" dirty="0">
                <a:solidFill>
                  <a:schemeClr val="tx2">
                    <a:lumMod val="75000"/>
                    <a:lumOff val="25000"/>
                  </a:schemeClr>
                </a:solidFill>
                <a:cs typeface="Arial" panose="020B0604020202020204" pitchFamily="34" charset="0"/>
              </a:rPr>
              <a:t>öka de medel som går till krisinsatser samtidigt som vi behåller </a:t>
            </a:r>
            <a:r>
              <a:rPr lang="sv-SE" sz="1000" dirty="0" smtClean="0">
                <a:solidFill>
                  <a:schemeClr val="tx2">
                    <a:lumMod val="75000"/>
                    <a:lumOff val="25000"/>
                  </a:schemeClr>
                </a:solidFill>
                <a:cs typeface="Arial" panose="020B0604020202020204" pitchFamily="34" charset="0"/>
              </a:rPr>
              <a:t>balansen </a:t>
            </a:r>
            <a:r>
              <a:rPr lang="sv-SE" sz="1000" dirty="0">
                <a:solidFill>
                  <a:schemeClr val="tx2">
                    <a:lumMod val="75000"/>
                    <a:lumOff val="25000"/>
                  </a:schemeClr>
                </a:solidFill>
                <a:cs typeface="Arial" panose="020B0604020202020204" pitchFamily="34" charset="0"/>
              </a:rPr>
              <a:t>mellan resurser vi lägger på insatser i kris och långsiktiga insatser som bygger </a:t>
            </a:r>
            <a:r>
              <a:rPr lang="sv-SE" sz="1000" dirty="0" err="1">
                <a:solidFill>
                  <a:schemeClr val="tx2">
                    <a:lumMod val="75000"/>
                    <a:lumOff val="25000"/>
                  </a:schemeClr>
                </a:solidFill>
                <a:cs typeface="Arial" panose="020B0604020202020204" pitchFamily="34" charset="0"/>
              </a:rPr>
              <a:t>resiliens</a:t>
            </a:r>
            <a:r>
              <a:rPr lang="sv-SE" sz="1000" dirty="0">
                <a:solidFill>
                  <a:schemeClr val="tx2">
                    <a:lumMod val="75000"/>
                    <a:lumOff val="25000"/>
                  </a:schemeClr>
                </a:solidFill>
                <a:cs typeface="Arial" panose="020B0604020202020204" pitchFamily="34" charset="0"/>
              </a:rPr>
              <a:t>. Vi satsar på att förstärka vår kapacitet att skicka internationella delegater till krisinsatser. Prioriterade områden och verksamheter för det planerade krisstödet är fortsatt stöd till Syrienkrisens olika appeller, stöd till utsatta befolkningsgrupper i Bangladesh, flyktingar i Libyen, internflyktingar i Yemen och Ukraina, samt fortsatt stöd till torkappellen avseende Etiopien och </a:t>
            </a:r>
            <a:r>
              <a:rPr lang="sv-SE" sz="1000" dirty="0" err="1">
                <a:solidFill>
                  <a:schemeClr val="tx2">
                    <a:lumMod val="75000"/>
                    <a:lumOff val="25000"/>
                  </a:schemeClr>
                </a:solidFill>
                <a:cs typeface="Arial" panose="020B0604020202020204" pitchFamily="34" charset="0"/>
              </a:rPr>
              <a:t>Sydsudan</a:t>
            </a:r>
            <a:r>
              <a:rPr lang="sv-SE" sz="1000" dirty="0">
                <a:solidFill>
                  <a:schemeClr val="tx2">
                    <a:lumMod val="75000"/>
                    <a:lumOff val="25000"/>
                  </a:schemeClr>
                </a:solidFill>
                <a:cs typeface="Arial" panose="020B0604020202020204" pitchFamily="34" charset="0"/>
              </a:rPr>
              <a:t>.  </a:t>
            </a:r>
          </a:p>
        </p:txBody>
      </p:sp>
      <p:sp>
        <p:nvSpPr>
          <p:cNvPr id="7"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Verksamhetsplan 2018.</a:t>
            </a:r>
            <a:r>
              <a:rPr lang="sv-SE" sz="3200" dirty="0" smtClean="0">
                <a:solidFill>
                  <a:srgbClr val="E20025"/>
                </a:solidFill>
              </a:rPr>
              <a:t> </a:t>
            </a:r>
            <a:r>
              <a:rPr lang="sv-SE" sz="1800" dirty="0" smtClean="0">
                <a:solidFill>
                  <a:srgbClr val="E20025"/>
                </a:solidFill>
              </a:rPr>
              <a:t>Mål 1: Nå fler i akut kris</a:t>
            </a:r>
            <a:endParaRPr lang="sv-SE" sz="1800" dirty="0">
              <a:solidFill>
                <a:srgbClr val="E20025"/>
              </a:solidFill>
            </a:endParaRPr>
          </a:p>
        </p:txBody>
      </p:sp>
      <p:sp>
        <p:nvSpPr>
          <p:cNvPr id="4" name="Rektangel 3"/>
          <p:cNvSpPr/>
          <p:nvPr/>
        </p:nvSpPr>
        <p:spPr>
          <a:xfrm>
            <a:off x="724988" y="844124"/>
            <a:ext cx="9346112" cy="461665"/>
          </a:xfrm>
          <a:prstGeom prst="rect">
            <a:avLst/>
          </a:prstGeom>
        </p:spPr>
        <p:txBody>
          <a:bodyPr wrap="square">
            <a:spAutoFit/>
          </a:bodyPr>
          <a:lstStyle/>
          <a:p>
            <a:pPr>
              <a:spcAft>
                <a:spcPts val="600"/>
              </a:spcAft>
            </a:pPr>
            <a:r>
              <a:rPr lang="sv-SE" sz="1200" dirty="0">
                <a:solidFill>
                  <a:schemeClr val="tx2">
                    <a:lumMod val="75000"/>
                    <a:lumOff val="25000"/>
                  </a:schemeClr>
                </a:solidFill>
                <a:cs typeface="Arial" panose="020B0604020202020204" pitchFamily="34" charset="0"/>
              </a:rPr>
              <a:t>Den strategiska inriktningen pekar mot en tydlig förflyttning inom både den nationella och den internationella verksamheten avseende vår förmåga att agera i kris. I princip alla satsningar och utökningar som genomförs avser att öka kapaciteten att agera i kris.</a:t>
            </a:r>
          </a:p>
        </p:txBody>
      </p:sp>
    </p:spTree>
    <p:extLst>
      <p:ext uri="{BB962C8B-B14F-4D97-AF65-F5344CB8AC3E}">
        <p14:creationId xmlns:p14="http://schemas.microsoft.com/office/powerpoint/2010/main" val="843964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9930117" y="139337"/>
            <a:ext cx="2045208" cy="2558175"/>
          </a:xfrm>
          <a:prstGeom prst="rect">
            <a:avLst/>
          </a:prstGeom>
        </p:spPr>
      </p:pic>
      <p:graphicFrame>
        <p:nvGraphicFramePr>
          <p:cNvPr id="16" name="Tabell 12"/>
          <p:cNvGraphicFramePr>
            <a:graphicFrameLocks noGrp="1"/>
          </p:cNvGraphicFramePr>
          <p:nvPr>
            <p:extLst>
              <p:ext uri="{D42A27DB-BD31-4B8C-83A1-F6EECF244321}">
                <p14:modId xmlns:p14="http://schemas.microsoft.com/office/powerpoint/2010/main" val="15075008"/>
              </p:ext>
            </p:extLst>
          </p:nvPr>
        </p:nvGraphicFramePr>
        <p:xfrm>
          <a:off x="801189" y="3270187"/>
          <a:ext cx="10779147" cy="2410448"/>
        </p:xfrm>
        <a:graphic>
          <a:graphicData uri="http://schemas.openxmlformats.org/drawingml/2006/table">
            <a:tbl>
              <a:tblPr firstRow="1" bandRow="1">
                <a:tableStyleId>{5C22544A-7EE6-4342-B048-85BDC9FD1C3A}</a:tableStyleId>
              </a:tblPr>
              <a:tblGrid>
                <a:gridCol w="3317966">
                  <a:extLst>
                    <a:ext uri="{9D8B030D-6E8A-4147-A177-3AD203B41FA5}">
                      <a16:colId xmlns:a16="http://schemas.microsoft.com/office/drawing/2014/main" val="20000"/>
                    </a:ext>
                  </a:extLst>
                </a:gridCol>
                <a:gridCol w="3561806">
                  <a:extLst>
                    <a:ext uri="{9D8B030D-6E8A-4147-A177-3AD203B41FA5}">
                      <a16:colId xmlns:a16="http://schemas.microsoft.com/office/drawing/2014/main" val="20001"/>
                    </a:ext>
                  </a:extLst>
                </a:gridCol>
                <a:gridCol w="1645920">
                  <a:extLst>
                    <a:ext uri="{9D8B030D-6E8A-4147-A177-3AD203B41FA5}">
                      <a16:colId xmlns:a16="http://schemas.microsoft.com/office/drawing/2014/main" val="1673826040"/>
                    </a:ext>
                  </a:extLst>
                </a:gridCol>
                <a:gridCol w="2253455">
                  <a:extLst>
                    <a:ext uri="{9D8B030D-6E8A-4147-A177-3AD203B41FA5}">
                      <a16:colId xmlns:a16="http://schemas.microsoft.com/office/drawing/2014/main" val="1111276150"/>
                    </a:ext>
                  </a:extLst>
                </a:gridCol>
              </a:tblGrid>
              <a:tr h="236815">
                <a:tc>
                  <a:txBody>
                    <a:bodyPr/>
                    <a:lstStyle/>
                    <a:p>
                      <a:r>
                        <a:rPr lang="sv-SE" sz="900" dirty="0" smtClean="0">
                          <a:latin typeface="+mn-lt"/>
                        </a:rPr>
                        <a:t>Delmål /</a:t>
                      </a:r>
                      <a:r>
                        <a:rPr lang="sv-SE" sz="900" dirty="0" smtClean="0">
                          <a:effectLst/>
                        </a:rPr>
                        <a:t>Förväntade resultat</a:t>
                      </a:r>
                      <a:endParaRPr lang="sv-SE" sz="9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900" dirty="0" smtClean="0">
                          <a:latin typeface="+mn-lt"/>
                        </a:rPr>
                        <a:t>Indikator</a:t>
                      </a:r>
                      <a:endParaRPr lang="sv-SE" sz="9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900" smtClean="0">
                          <a:latin typeface="+mn-lt"/>
                        </a:rPr>
                        <a:t>Baseline</a:t>
                      </a:r>
                      <a:endParaRPr lang="sv-SE" sz="9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900" dirty="0" smtClean="0">
                          <a:latin typeface="+mn-lt"/>
                        </a:rPr>
                        <a:t>Indikator</a:t>
                      </a:r>
                      <a:r>
                        <a:rPr lang="sv-SE" sz="900" baseline="0" dirty="0" smtClean="0">
                          <a:latin typeface="+mn-lt"/>
                        </a:rPr>
                        <a:t>m</a:t>
                      </a:r>
                      <a:r>
                        <a:rPr lang="sv-SE" sz="900" dirty="0" smtClean="0">
                          <a:latin typeface="+mn-lt"/>
                        </a:rPr>
                        <a:t>ål 2018</a:t>
                      </a:r>
                      <a:endParaRPr lang="sv-SE" sz="9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extLst>
                  <a:ext uri="{0D108BD9-81ED-4DB2-BD59-A6C34878D82A}">
                    <a16:rowId xmlns:a16="http://schemas.microsoft.com/office/drawing/2014/main" val="10000"/>
                  </a:ext>
                </a:extLst>
              </a:tr>
              <a:tr h="3941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Stärkt arbete i Sveriges socioekonomiskt utsatta områden.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Antal områden med närvaro (min kapacitetsindexnivå x) och genomsnittligt kapacitetsindex för samtliga områden med närvaro.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16 områden, genomsnittligt </a:t>
                      </a:r>
                      <a:br>
                        <a:rPr lang="sv-SE" sz="900" kern="1200" dirty="0" smtClean="0">
                          <a:solidFill>
                            <a:srgbClr val="404040"/>
                          </a:solidFill>
                          <a:latin typeface="+mn-lt"/>
                          <a:ea typeface="+mn-ea"/>
                          <a:cs typeface="Arial" panose="020B0604020202020204" pitchFamily="34" charset="0"/>
                        </a:rPr>
                      </a:br>
                      <a:r>
                        <a:rPr lang="sv-SE" sz="900" kern="1200" dirty="0" smtClean="0">
                          <a:solidFill>
                            <a:srgbClr val="404040"/>
                          </a:solidFill>
                          <a:latin typeface="+mn-lt"/>
                          <a:ea typeface="+mn-ea"/>
                          <a:cs typeface="Arial" panose="020B0604020202020204" pitchFamily="34" charset="0"/>
                        </a:rPr>
                        <a:t>index definieras Q4 2017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Bibehålla antal områden (16 </a:t>
                      </a:r>
                      <a:r>
                        <a:rPr lang="sv-SE" sz="900" kern="1200" dirty="0" err="1" smtClean="0">
                          <a:solidFill>
                            <a:srgbClr val="404040"/>
                          </a:solidFill>
                          <a:latin typeface="+mn-lt"/>
                          <a:ea typeface="+mn-ea"/>
                          <a:cs typeface="Arial" panose="020B0604020202020204" pitchFamily="34" charset="0"/>
                        </a:rPr>
                        <a:t>st</a:t>
                      </a:r>
                      <a:r>
                        <a:rPr lang="sv-SE" sz="900" kern="1200" dirty="0" smtClean="0">
                          <a:solidFill>
                            <a:srgbClr val="404040"/>
                          </a:solidFill>
                          <a:latin typeface="+mn-lt"/>
                          <a:ea typeface="+mn-ea"/>
                          <a:cs typeface="Arial" panose="020B0604020202020204" pitchFamily="34" charset="0"/>
                        </a:rPr>
                        <a:t>), utöka kapacitet i fem utvalda områden.</a:t>
                      </a:r>
                      <a:r>
                        <a:rPr lang="sv-SE" sz="900" kern="1200" baseline="0" dirty="0" smtClean="0">
                          <a:solidFill>
                            <a:srgbClr val="404040"/>
                          </a:solidFill>
                          <a:latin typeface="+mn-lt"/>
                          <a:ea typeface="+mn-ea"/>
                          <a:cs typeface="Arial" panose="020B0604020202020204" pitchFamily="34" charset="0"/>
                        </a:rPr>
                        <a:t> </a:t>
                      </a:r>
                      <a:endParaRPr lang="sv-SE" sz="900" kern="1200" dirty="0" smtClean="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78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Familjer som splittrats får snabbare service genom att efterforskningsärenden handläggs mer effektivt.</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Handläggningstiden (genomsnittstiden från träff med klient/ifyllt formulär till ivägskickat ärende) inom efterforskningen.</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+200 dagar (Definieras Q4 2017)</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100 dagar</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8343345"/>
                  </a:ext>
                </a:extLst>
              </a:tr>
              <a:tr h="50097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Ökat stöd till frihetsberövade med ökad kompetens hos frivilliga, stärkt närvaro och långsiktigt ökad täckning.</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Antal häkten, anstalter och förvar med Svenska Röda Korsets närvaro.</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Närvaro 2017: 3/6 förvar,</a:t>
                      </a:r>
                      <a:r>
                        <a:rPr lang="sv-SE" sz="900" kern="1200" baseline="0" dirty="0" smtClean="0">
                          <a:solidFill>
                            <a:srgbClr val="404040"/>
                          </a:solidFill>
                          <a:latin typeface="+mn-lt"/>
                          <a:ea typeface="+mn-ea"/>
                          <a:cs typeface="Arial" panose="020B0604020202020204" pitchFamily="34" charset="0"/>
                        </a:rPr>
                        <a:t> </a:t>
                      </a:r>
                      <a:r>
                        <a:rPr lang="sv-SE" sz="900" kern="1200" dirty="0" smtClean="0">
                          <a:solidFill>
                            <a:srgbClr val="404040"/>
                          </a:solidFill>
                          <a:latin typeface="+mn-lt"/>
                          <a:ea typeface="+mn-ea"/>
                          <a:cs typeface="Arial" panose="020B0604020202020204" pitchFamily="34" charset="0"/>
                        </a:rPr>
                        <a:t>8/55 anstalter,</a:t>
                      </a:r>
                      <a:r>
                        <a:rPr lang="sv-SE" sz="900" kern="1200" baseline="0" dirty="0" smtClean="0">
                          <a:solidFill>
                            <a:srgbClr val="404040"/>
                          </a:solidFill>
                          <a:latin typeface="+mn-lt"/>
                          <a:ea typeface="+mn-ea"/>
                          <a:cs typeface="Arial" panose="020B0604020202020204" pitchFamily="34" charset="0"/>
                        </a:rPr>
                        <a:t> </a:t>
                      </a:r>
                      <a:r>
                        <a:rPr lang="sv-SE" sz="900" kern="1200" dirty="0" smtClean="0">
                          <a:solidFill>
                            <a:srgbClr val="404040"/>
                          </a:solidFill>
                          <a:latin typeface="+mn-lt"/>
                          <a:ea typeface="+mn-ea"/>
                          <a:cs typeface="Arial" panose="020B0604020202020204" pitchFamily="34" charset="0"/>
                        </a:rPr>
                        <a:t>17/30 häkten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Bibehållen närvaro på anstalter, utökad närvaro på häkten (+2 grupper), utökad täckning av förvar till 100%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43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Ökad behandling av traumatiserade på behandlingscenter för krigsskadade och torterade.</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Antal behandlingstimmar/år</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17 000 (2016) timmar/år</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20 750 timmar/år</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014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Ökat internationellt verksamhetsstöd till </a:t>
                      </a:r>
                      <a:r>
                        <a:rPr lang="sv-SE" sz="900" kern="1200" dirty="0" err="1" smtClean="0">
                          <a:solidFill>
                            <a:srgbClr val="404040"/>
                          </a:solidFill>
                          <a:latin typeface="+mn-lt"/>
                          <a:ea typeface="+mn-ea"/>
                          <a:cs typeface="Arial" panose="020B0604020202020204" pitchFamily="34" charset="0"/>
                        </a:rPr>
                        <a:t>resiliensstärkande</a:t>
                      </a:r>
                      <a:r>
                        <a:rPr lang="sv-SE" sz="900" kern="1200" dirty="0" smtClean="0">
                          <a:solidFill>
                            <a:srgbClr val="404040"/>
                          </a:solidFill>
                          <a:latin typeface="+mn-lt"/>
                          <a:ea typeface="+mn-ea"/>
                          <a:cs typeface="Arial" panose="020B0604020202020204" pitchFamily="34" charset="0"/>
                        </a:rPr>
                        <a:t> insatser (med bibehållen andel 35% av det totala internationella verksamhetsstödet).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Internationellt verksamhetsstöd till insatser i kris i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107 MSEK (prognos Q2 2017)</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smtClean="0">
                          <a:solidFill>
                            <a:srgbClr val="404040"/>
                          </a:solidFill>
                          <a:latin typeface="+mn-lt"/>
                          <a:ea typeface="+mn-ea"/>
                          <a:cs typeface="Arial" panose="020B0604020202020204" pitchFamily="34" charset="0"/>
                        </a:rPr>
                        <a:t>135 MSEK 2018</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7664867"/>
                  </a:ext>
                </a:extLst>
              </a:tr>
            </a:tbl>
          </a:graphicData>
        </a:graphic>
      </p:graphicFrame>
      <p:sp>
        <p:nvSpPr>
          <p:cNvPr id="6" name="textruta 5"/>
          <p:cNvSpPr txBox="1"/>
          <p:nvPr/>
        </p:nvSpPr>
        <p:spPr>
          <a:xfrm>
            <a:off x="724988" y="1380290"/>
            <a:ext cx="10855348" cy="1820178"/>
          </a:xfrm>
          <a:prstGeom prst="rect">
            <a:avLst/>
          </a:prstGeom>
          <a:noFill/>
        </p:spPr>
        <p:txBody>
          <a:bodyPr wrap="square" numCol="2" spcCol="180000" rtlCol="0">
            <a:spAutoFit/>
          </a:bodyPr>
          <a:lstStyle/>
          <a:p>
            <a:pPr>
              <a:spcAft>
                <a:spcPts val="600"/>
              </a:spcAft>
            </a:pPr>
            <a:r>
              <a:rPr lang="sv-SE" sz="1000" b="1" dirty="0">
                <a:solidFill>
                  <a:srgbClr val="E20025"/>
                </a:solidFill>
                <a:cs typeface="Arial" panose="020B0604020202020204" pitchFamily="34" charset="0"/>
              </a:rPr>
              <a:t>NATIONELLT</a:t>
            </a:r>
            <a:r>
              <a:rPr lang="sv-SE" sz="1000" dirty="0" smtClean="0">
                <a:solidFill>
                  <a:schemeClr val="tx2">
                    <a:lumMod val="75000"/>
                    <a:lumOff val="25000"/>
                  </a:schemeClr>
                </a:solidFill>
                <a:cs typeface="Arial" panose="020B0604020202020204" pitchFamily="34" charset="0"/>
              </a:rPr>
              <a:t> </a:t>
            </a:r>
            <a:r>
              <a:rPr lang="sv-SE" sz="1000" dirty="0">
                <a:solidFill>
                  <a:schemeClr val="tx2">
                    <a:lumMod val="75000"/>
                    <a:lumOff val="25000"/>
                  </a:schemeClr>
                </a:solidFill>
                <a:cs typeface="Arial" panose="020B0604020202020204" pitchFamily="34" charset="0"/>
              </a:rPr>
              <a:t>stärker vi kapaciteten i mandatbaserade uppdrag som efterforskning, familjeåterförening och humanitär rätt, ökar stödet till frihetsberövade samt arbetar för att minska psykisk ohälsa och social oro genom vård- och hälsofrämjande insatser. Stödet till frihetsberövade ökas genom utbildning av frivilliga i enlighet med högre kompetenskrav, stärkt närvaro och samverkan med berörda myndigheter för skyddsdialog och ökad finansiering. Utökning av resurser och effektivisering av handläggningsprocesser för efterforskning ger kortare handläggningstider. Stora behov av behandling för krigsskadade och torterade möts genom utökning av verksamheter med stöd av extern finansiering. I socioekonomiskt utsatta områden ligger fokus på stärkt närvaro i befintliga områden och fördjupad kapacitet i Tynnered, Lindängen, Norra Biskopsgården, Angered och Skärholmen.  </a:t>
            </a:r>
          </a:p>
          <a:p>
            <a:pPr fontAlgn="ctr">
              <a:spcAft>
                <a:spcPts val="600"/>
              </a:spcAft>
            </a:pPr>
            <a:r>
              <a:rPr lang="sv-SE" sz="1000" b="1" dirty="0">
                <a:solidFill>
                  <a:srgbClr val="E20025"/>
                </a:solidFill>
                <a:cs typeface="Arial" panose="020B0604020202020204" pitchFamily="34" charset="0"/>
              </a:rPr>
              <a:t>INTERNATIONELLT</a:t>
            </a:r>
            <a:r>
              <a:rPr lang="sv-SE" sz="1000" dirty="0" smtClean="0">
                <a:solidFill>
                  <a:schemeClr val="tx2">
                    <a:lumMod val="75000"/>
                    <a:lumOff val="25000"/>
                  </a:schemeClr>
                </a:solidFill>
                <a:cs typeface="Arial" panose="020B0604020202020204" pitchFamily="34" charset="0"/>
              </a:rPr>
              <a:t> </a:t>
            </a:r>
            <a:r>
              <a:rPr lang="sv-SE" sz="1000" dirty="0">
                <a:solidFill>
                  <a:schemeClr val="tx2">
                    <a:lumMod val="75000"/>
                    <a:lumOff val="25000"/>
                  </a:schemeClr>
                </a:solidFill>
                <a:cs typeface="Arial" panose="020B0604020202020204" pitchFamily="34" charset="0"/>
              </a:rPr>
              <a:t>fortsätter arbetet med </a:t>
            </a:r>
            <a:r>
              <a:rPr lang="sv-SE" sz="1000" dirty="0" err="1">
                <a:solidFill>
                  <a:schemeClr val="tx2">
                    <a:lumMod val="75000"/>
                    <a:lumOff val="25000"/>
                  </a:schemeClr>
                </a:solidFill>
                <a:cs typeface="Arial" panose="020B0604020202020204" pitchFamily="34" charset="0"/>
              </a:rPr>
              <a:t>resiliensbyggande</a:t>
            </a:r>
            <a:r>
              <a:rPr lang="sv-SE" sz="1000" dirty="0">
                <a:solidFill>
                  <a:schemeClr val="tx2">
                    <a:lumMod val="75000"/>
                    <a:lumOff val="25000"/>
                  </a:schemeClr>
                </a:solidFill>
                <a:cs typeface="Arial" panose="020B0604020202020204" pitchFamily="34" charset="0"/>
              </a:rPr>
              <a:t> verksamheter förankrade i lokalsamhället samt stärkande av de Nationella Föreningarnas kapacitet att agera. Verksamheter planeras bland annat i Bangladesh, Elfenbenskusten, Demokratiska Republiken Kongo, Demokratiska Folkrepubliken Korea, Libanon, Myanmar, Palestina, Somalia, </a:t>
            </a:r>
            <a:r>
              <a:rPr lang="sv-SE" sz="1000" dirty="0" err="1">
                <a:solidFill>
                  <a:schemeClr val="tx2">
                    <a:lumMod val="75000"/>
                    <a:lumOff val="25000"/>
                  </a:schemeClr>
                </a:solidFill>
                <a:cs typeface="Arial" panose="020B0604020202020204" pitchFamily="34" charset="0"/>
              </a:rPr>
              <a:t>Sydsudan</a:t>
            </a:r>
            <a:r>
              <a:rPr lang="sv-SE" sz="1000" dirty="0">
                <a:solidFill>
                  <a:schemeClr val="tx2">
                    <a:lumMod val="75000"/>
                    <a:lumOff val="25000"/>
                  </a:schemeClr>
                </a:solidFill>
                <a:cs typeface="Arial" panose="020B0604020202020204" pitchFamily="34" charset="0"/>
              </a:rPr>
              <a:t> och Sudan. Som en konsekvens av att Sida Hum inte längre stödjer vissa av dessa verksamheter kommer programmen i dessa länder att prioriteras genom en tillfällig investering med egna medel under 2018. Insatserna ses som långsiktiga investeringar i föreningarnas kapacitet att leverera humanitärt stöd och det är därför viktigt att under ett övergångsår bibehålla kontinuiteten i verksamheten. Svenska Röda Korset kommer under 2018 att verka för att etablera ett samarbete med Sida </a:t>
            </a:r>
            <a:r>
              <a:rPr lang="sv-SE" sz="1000" dirty="0" err="1">
                <a:solidFill>
                  <a:schemeClr val="tx2">
                    <a:lumMod val="75000"/>
                    <a:lumOff val="25000"/>
                  </a:schemeClr>
                </a:solidFill>
                <a:cs typeface="Arial" panose="020B0604020202020204" pitchFamily="34" charset="0"/>
              </a:rPr>
              <a:t>CivSam</a:t>
            </a:r>
            <a:r>
              <a:rPr lang="sv-SE" sz="1000" dirty="0">
                <a:solidFill>
                  <a:schemeClr val="tx2">
                    <a:lumMod val="75000"/>
                    <a:lumOff val="25000"/>
                  </a:schemeClr>
                </a:solidFill>
                <a:cs typeface="Arial" panose="020B0604020202020204" pitchFamily="34" charset="0"/>
              </a:rPr>
              <a:t> för att därmed kunna lämna in en ansökan för finansiering 2019. </a:t>
            </a:r>
          </a:p>
        </p:txBody>
      </p:sp>
      <p:sp>
        <p:nvSpPr>
          <p:cNvPr id="5"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Verksamhetsplan 2018.</a:t>
            </a:r>
            <a:r>
              <a:rPr lang="sv-SE" sz="3200" dirty="0" smtClean="0">
                <a:solidFill>
                  <a:srgbClr val="E20025"/>
                </a:solidFill>
              </a:rPr>
              <a:t> </a:t>
            </a:r>
            <a:r>
              <a:rPr lang="sv-SE" sz="1800" dirty="0" smtClean="0">
                <a:solidFill>
                  <a:srgbClr val="E20025"/>
                </a:solidFill>
              </a:rPr>
              <a:t>Mål 2: Stärkt </a:t>
            </a:r>
            <a:r>
              <a:rPr lang="sv-SE" sz="1800" dirty="0" err="1" smtClean="0">
                <a:solidFill>
                  <a:srgbClr val="E20025"/>
                </a:solidFill>
              </a:rPr>
              <a:t>resiliens</a:t>
            </a:r>
            <a:endParaRPr lang="sv-SE" sz="1800" dirty="0">
              <a:solidFill>
                <a:srgbClr val="E20025"/>
              </a:solidFill>
            </a:endParaRPr>
          </a:p>
        </p:txBody>
      </p:sp>
      <p:sp>
        <p:nvSpPr>
          <p:cNvPr id="7" name="Rektangel 6"/>
          <p:cNvSpPr/>
          <p:nvPr/>
        </p:nvSpPr>
        <p:spPr>
          <a:xfrm>
            <a:off x="724989" y="844124"/>
            <a:ext cx="6941904" cy="461665"/>
          </a:xfrm>
          <a:prstGeom prst="rect">
            <a:avLst/>
          </a:prstGeom>
        </p:spPr>
        <p:txBody>
          <a:bodyPr wrap="square">
            <a:spAutoFit/>
          </a:bodyPr>
          <a:lstStyle/>
          <a:p>
            <a:pPr>
              <a:spcAft>
                <a:spcPts val="600"/>
              </a:spcAft>
            </a:pPr>
            <a:r>
              <a:rPr lang="sv-SE" sz="1200" dirty="0">
                <a:solidFill>
                  <a:schemeClr val="tx2">
                    <a:lumMod val="75000"/>
                    <a:lumOff val="25000"/>
                  </a:schemeClr>
                </a:solidFill>
                <a:cs typeface="Arial" panose="020B0604020202020204" pitchFamily="34" charset="0"/>
              </a:rPr>
              <a:t>Det </a:t>
            </a:r>
            <a:r>
              <a:rPr lang="sv-SE" sz="1200" dirty="0" err="1" smtClean="0">
                <a:solidFill>
                  <a:schemeClr val="tx2">
                    <a:lumMod val="75000"/>
                    <a:lumOff val="25000"/>
                  </a:schemeClr>
                </a:solidFill>
                <a:cs typeface="Arial" panose="020B0604020202020204" pitchFamily="34" charset="0"/>
              </a:rPr>
              <a:t>resiliensstärkande</a:t>
            </a:r>
            <a:r>
              <a:rPr lang="sv-SE" sz="1200" dirty="0" smtClean="0">
                <a:solidFill>
                  <a:schemeClr val="tx2">
                    <a:lumMod val="75000"/>
                    <a:lumOff val="25000"/>
                  </a:schemeClr>
                </a:solidFill>
                <a:cs typeface="Arial" panose="020B0604020202020204" pitchFamily="34" charset="0"/>
              </a:rPr>
              <a:t> </a:t>
            </a:r>
            <a:r>
              <a:rPr lang="sv-SE" sz="1200" dirty="0">
                <a:solidFill>
                  <a:schemeClr val="tx2">
                    <a:lumMod val="75000"/>
                    <a:lumOff val="25000"/>
                  </a:schemeClr>
                </a:solidFill>
                <a:cs typeface="Arial" panose="020B0604020202020204" pitchFamily="34" charset="0"/>
              </a:rPr>
              <a:t>arbetet fokuserar i linje med den strategiska inriktningen på verksamheter som </a:t>
            </a:r>
            <a:r>
              <a:rPr lang="sv-SE" sz="1200" dirty="0" smtClean="0">
                <a:solidFill>
                  <a:schemeClr val="tx2">
                    <a:lumMod val="75000"/>
                    <a:lumOff val="25000"/>
                  </a:schemeClr>
                </a:solidFill>
                <a:cs typeface="Arial" panose="020B0604020202020204" pitchFamily="34" charset="0"/>
              </a:rPr>
              <a:t>stärker motståndskraft </a:t>
            </a:r>
            <a:r>
              <a:rPr lang="sv-SE" sz="1200" dirty="0">
                <a:solidFill>
                  <a:schemeClr val="tx2">
                    <a:lumMod val="75000"/>
                    <a:lumOff val="25000"/>
                  </a:schemeClr>
                </a:solidFill>
                <a:cs typeface="Arial" panose="020B0604020202020204" pitchFamily="34" charset="0"/>
              </a:rPr>
              <a:t>hos människor och samhällen i utsatta situationer kopplat till kris. </a:t>
            </a:r>
          </a:p>
        </p:txBody>
      </p:sp>
    </p:spTree>
    <p:extLst>
      <p:ext uri="{BB962C8B-B14F-4D97-AF65-F5344CB8AC3E}">
        <p14:creationId xmlns:p14="http://schemas.microsoft.com/office/powerpoint/2010/main" val="2184657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 8"/>
          <p:cNvSpPr/>
          <p:nvPr/>
        </p:nvSpPr>
        <p:spPr>
          <a:xfrm>
            <a:off x="9597482" y="0"/>
            <a:ext cx="2379293" cy="2300424"/>
          </a:xfrm>
          <a:prstGeom prst="ellipse">
            <a:avLst/>
          </a:prstGeom>
          <a:blipFill rotWithShape="1">
            <a:blip r:embed="rId2">
              <a:alphaModFix amt="40000"/>
            </a:blip>
            <a:stretch>
              <a:fillRect/>
            </a:stretch>
          </a:blipFill>
          <a:effectLst>
            <a:outerShdw sx="1000" sy="1000" algn="ctr" rotWithShape="0">
              <a:srgbClr val="000000"/>
            </a:outerShdw>
          </a:effectLst>
        </p:spPr>
        <p:style>
          <a:lnRef idx="0">
            <a:schemeClr val="accent1">
              <a:shade val="80000"/>
              <a:hueOff val="0"/>
              <a:satOff val="0"/>
              <a:lumOff val="0"/>
              <a:alphaOff val="0"/>
            </a:schemeClr>
          </a:lnRef>
          <a:fillRef idx="1">
            <a:scrgbClr r="0" g="0" b="0"/>
          </a:fillRef>
          <a:effectRef idx="2">
            <a:schemeClr val="accent1">
              <a:tint val="40000"/>
              <a:hueOff val="0"/>
              <a:satOff val="0"/>
              <a:lumOff val="0"/>
              <a:alphaOff val="0"/>
            </a:schemeClr>
          </a:effectRef>
          <a:fontRef idx="minor">
            <a:schemeClr val="lt1">
              <a:hueOff val="0"/>
              <a:satOff val="0"/>
              <a:lumOff val="0"/>
              <a:alphaOff val="0"/>
            </a:schemeClr>
          </a:fontRef>
        </p:style>
      </p:sp>
      <p:graphicFrame>
        <p:nvGraphicFramePr>
          <p:cNvPr id="5" name="Tabell 1"/>
          <p:cNvGraphicFramePr>
            <a:graphicFrameLocks noGrp="1"/>
          </p:cNvGraphicFramePr>
          <p:nvPr>
            <p:extLst>
              <p:ext uri="{D42A27DB-BD31-4B8C-83A1-F6EECF244321}">
                <p14:modId xmlns:p14="http://schemas.microsoft.com/office/powerpoint/2010/main" val="1154362079"/>
              </p:ext>
            </p:extLst>
          </p:nvPr>
        </p:nvGraphicFramePr>
        <p:xfrm>
          <a:off x="807085" y="3753175"/>
          <a:ext cx="10644686" cy="1706113"/>
        </p:xfrm>
        <a:graphic>
          <a:graphicData uri="http://schemas.openxmlformats.org/drawingml/2006/table">
            <a:tbl>
              <a:tblPr firstRow="1" bandRow="1">
                <a:tableStyleId>{5C22544A-7EE6-4342-B048-85BDC9FD1C3A}</a:tableStyleId>
              </a:tblPr>
              <a:tblGrid>
                <a:gridCol w="3522993">
                  <a:extLst>
                    <a:ext uri="{9D8B030D-6E8A-4147-A177-3AD203B41FA5}">
                      <a16:colId xmlns:a16="http://schemas.microsoft.com/office/drawing/2014/main" val="20000"/>
                    </a:ext>
                  </a:extLst>
                </a:gridCol>
                <a:gridCol w="3555854">
                  <a:extLst>
                    <a:ext uri="{9D8B030D-6E8A-4147-A177-3AD203B41FA5}">
                      <a16:colId xmlns:a16="http://schemas.microsoft.com/office/drawing/2014/main" val="20001"/>
                    </a:ext>
                  </a:extLst>
                </a:gridCol>
                <a:gridCol w="1930670">
                  <a:extLst>
                    <a:ext uri="{9D8B030D-6E8A-4147-A177-3AD203B41FA5}">
                      <a16:colId xmlns:a16="http://schemas.microsoft.com/office/drawing/2014/main" val="1673826040"/>
                    </a:ext>
                  </a:extLst>
                </a:gridCol>
                <a:gridCol w="1635169">
                  <a:extLst>
                    <a:ext uri="{9D8B030D-6E8A-4147-A177-3AD203B41FA5}">
                      <a16:colId xmlns:a16="http://schemas.microsoft.com/office/drawing/2014/main" val="1111276150"/>
                    </a:ext>
                  </a:extLst>
                </a:gridCol>
              </a:tblGrid>
              <a:tr h="187890">
                <a:tc>
                  <a:txBody>
                    <a:bodyPr/>
                    <a:lstStyle/>
                    <a:p>
                      <a:r>
                        <a:rPr lang="sv-SE" sz="1100" dirty="0" smtClean="0">
                          <a:latin typeface="+mn-lt"/>
                        </a:rPr>
                        <a:t>Delmål /</a:t>
                      </a:r>
                      <a:r>
                        <a:rPr lang="sv-SE" sz="1100" dirty="0" smtClean="0">
                          <a:effectLst/>
                        </a:rPr>
                        <a:t>Förväntade resultat</a:t>
                      </a:r>
                      <a:endParaRPr lang="sv-SE" sz="11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smtClean="0">
                          <a:latin typeface="+mn-lt"/>
                        </a:rPr>
                        <a:t>Indikator</a:t>
                      </a:r>
                      <a:endParaRPr lang="sv-SE" sz="11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smtClean="0">
                          <a:latin typeface="+mn-lt"/>
                        </a:rPr>
                        <a:t>Baseline</a:t>
                      </a:r>
                      <a:endParaRPr lang="sv-SE" sz="11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dirty="0" smtClean="0">
                          <a:latin typeface="+mn-lt"/>
                        </a:rPr>
                        <a:t>Indikatormål 2018</a:t>
                      </a:r>
                      <a:endParaRPr lang="sv-SE" sz="1100" dirty="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extLst>
                  <a:ext uri="{0D108BD9-81ED-4DB2-BD59-A6C34878D82A}">
                    <a16:rowId xmlns:a16="http://schemas.microsoft.com/office/drawing/2014/main" val="10000"/>
                  </a:ext>
                </a:extLst>
              </a:tr>
              <a:tr h="44065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Vi stärker vår förmåga att påverka lokalt.</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smtClean="0">
                          <a:solidFill>
                            <a:srgbClr val="404040"/>
                          </a:solidFill>
                          <a:latin typeface="+mn-lt"/>
                          <a:ea typeface="+mn-ea"/>
                          <a:cs typeface="Arial" panose="020B0604020202020204" pitchFamily="34" charset="0"/>
                        </a:rPr>
                        <a:t>Antal genomslag i lokalmedia med avsändare  från krets i valda prioriterade frågor. </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Definieras Q4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Definieras Q4 2017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1695940"/>
                  </a:ext>
                </a:extLst>
              </a:tr>
              <a:tr h="61013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Vi stärker vår röst inom de prioriterade påverkansfrågorna. </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Andel</a:t>
                      </a:r>
                      <a:r>
                        <a:rPr lang="sv-SE" sz="1000" kern="1200" baseline="0" dirty="0" smtClean="0">
                          <a:solidFill>
                            <a:srgbClr val="404040"/>
                          </a:solidFill>
                          <a:latin typeface="+mn-lt"/>
                          <a:ea typeface="+mn-ea"/>
                          <a:cs typeface="Arial" panose="020B0604020202020204" pitchFamily="34" charset="0"/>
                        </a:rPr>
                        <a:t> av a</a:t>
                      </a:r>
                      <a:r>
                        <a:rPr lang="sv-SE" sz="1000" kern="1200" dirty="0" smtClean="0">
                          <a:solidFill>
                            <a:srgbClr val="404040"/>
                          </a:solidFill>
                          <a:latin typeface="+mn-lt"/>
                          <a:ea typeface="+mn-ea"/>
                          <a:cs typeface="Arial" panose="020B0604020202020204" pitchFamily="34" charset="0"/>
                        </a:rPr>
                        <a:t>llmänheten</a:t>
                      </a:r>
                      <a:r>
                        <a:rPr lang="sv-SE" sz="1000" kern="1200" baseline="0" dirty="0" smtClean="0">
                          <a:solidFill>
                            <a:srgbClr val="404040"/>
                          </a:solidFill>
                          <a:latin typeface="+mn-lt"/>
                          <a:ea typeface="+mn-ea"/>
                          <a:cs typeface="Arial" panose="020B0604020202020204" pitchFamily="34" charset="0"/>
                        </a:rPr>
                        <a:t> som</a:t>
                      </a:r>
                      <a:r>
                        <a:rPr lang="sv-SE" sz="1000" kern="1200" dirty="0" smtClean="0">
                          <a:solidFill>
                            <a:srgbClr val="404040"/>
                          </a:solidFill>
                          <a:latin typeface="+mn-lt"/>
                          <a:ea typeface="+mn-ea"/>
                          <a:cs typeface="Arial" panose="020B0604020202020204" pitchFamily="34" charset="0"/>
                        </a:rPr>
                        <a:t> anser att Svenska Röda</a:t>
                      </a:r>
                      <a:r>
                        <a:rPr lang="sv-SE" sz="1000" kern="1200" baseline="0" dirty="0" smtClean="0">
                          <a:solidFill>
                            <a:srgbClr val="404040"/>
                          </a:solidFill>
                          <a:latin typeface="+mn-lt"/>
                          <a:ea typeface="+mn-ea"/>
                          <a:cs typeface="Arial" panose="020B0604020202020204" pitchFamily="34" charset="0"/>
                        </a:rPr>
                        <a:t> Korset</a:t>
                      </a:r>
                      <a:r>
                        <a:rPr lang="sv-SE" sz="1000" kern="1200" dirty="0" smtClean="0">
                          <a:solidFill>
                            <a:srgbClr val="404040"/>
                          </a:solidFill>
                          <a:latin typeface="+mn-lt"/>
                          <a:ea typeface="+mn-ea"/>
                          <a:cs typeface="Arial" panose="020B0604020202020204" pitchFamily="34" charset="0"/>
                        </a:rPr>
                        <a:t> är den starkaste rösten inom våra 5 prioriterade områden. </a:t>
                      </a:r>
                    </a:p>
                    <a:p>
                      <a:pPr marL="0" marR="0" lvl="0" indent="0" algn="l" defTabSz="914400" rtl="0" eaLnBrk="1" fontAlgn="ctr" latinLnBrk="0" hangingPunct="1">
                        <a:lnSpc>
                          <a:spcPct val="100000"/>
                        </a:lnSpc>
                        <a:spcBef>
                          <a:spcPts val="0"/>
                        </a:spcBef>
                        <a:spcAft>
                          <a:spcPts val="0"/>
                        </a:spcAft>
                        <a:buClrTx/>
                        <a:buSzTx/>
                        <a:buFontTx/>
                        <a:buNone/>
                        <a:tabLst/>
                        <a:defRPr/>
                      </a:pP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Definieras Q4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Definieras Q4 2017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1372261"/>
                  </a:ext>
                </a:extLst>
              </a:tr>
              <a:tr h="2711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Vi stärker dialogen med beslutfattare.</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Antal genomförda möten med beslutsfattare inom våra prioriterade områden</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Definieras Q4 2017</a:t>
                      </a:r>
                      <a:endParaRPr lang="sv-SE" sz="10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kern="1200" dirty="0" smtClean="0">
                          <a:solidFill>
                            <a:srgbClr val="404040"/>
                          </a:solidFill>
                          <a:latin typeface="+mn-lt"/>
                          <a:ea typeface="+mn-ea"/>
                          <a:cs typeface="Arial" panose="020B0604020202020204" pitchFamily="34" charset="0"/>
                        </a:rPr>
                        <a:t>Definieras Q4 2017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223125"/>
                  </a:ext>
                </a:extLst>
              </a:tr>
            </a:tbl>
          </a:graphicData>
        </a:graphic>
      </p:graphicFrame>
      <p:sp>
        <p:nvSpPr>
          <p:cNvPr id="7" name="textruta 6"/>
          <p:cNvSpPr txBox="1"/>
          <p:nvPr/>
        </p:nvSpPr>
        <p:spPr>
          <a:xfrm>
            <a:off x="4763587" y="1137099"/>
            <a:ext cx="6566264" cy="2400657"/>
          </a:xfrm>
          <a:prstGeom prst="rect">
            <a:avLst/>
          </a:prstGeom>
          <a:noFill/>
        </p:spPr>
        <p:txBody>
          <a:bodyPr wrap="square" numCol="1" spcCol="180000" rtlCol="0">
            <a:spAutoFit/>
          </a:bodyPr>
          <a:lstStyle/>
          <a:p>
            <a:pPr>
              <a:spcAft>
                <a:spcPts val="600"/>
              </a:spcAft>
            </a:pPr>
            <a:r>
              <a:rPr lang="sv-SE" sz="1000" b="1" dirty="0">
                <a:solidFill>
                  <a:schemeClr val="accent1"/>
                </a:solidFill>
                <a:cs typeface="Arial" panose="020B0604020202020204" pitchFamily="34" charset="0"/>
              </a:rPr>
              <a:t>De fem prioriterade områdena för Svenska Röda Korsets påverkansområde 2017–2019 är</a:t>
            </a:r>
            <a:r>
              <a:rPr lang="sv-SE" sz="1000" b="1" dirty="0" smtClean="0">
                <a:solidFill>
                  <a:schemeClr val="accent1"/>
                </a:solidFill>
                <a:cs typeface="Arial" panose="020B0604020202020204" pitchFamily="34" charset="0"/>
              </a:rPr>
              <a:t>:</a:t>
            </a:r>
            <a:r>
              <a:rPr lang="sv-SE" sz="1000" dirty="0">
                <a:solidFill>
                  <a:schemeClr val="tx2">
                    <a:lumMod val="75000"/>
                    <a:lumOff val="25000"/>
                  </a:schemeClr>
                </a:solidFill>
                <a:cs typeface="Arial" panose="020B0604020202020204" pitchFamily="34" charset="0"/>
              </a:rPr>
              <a:t> </a:t>
            </a:r>
            <a:endParaRPr lang="sv-SE" sz="1000" dirty="0" smtClean="0">
              <a:solidFill>
                <a:schemeClr val="tx2">
                  <a:lumMod val="75000"/>
                  <a:lumOff val="25000"/>
                </a:schemeClr>
              </a:solidFill>
              <a:cs typeface="Arial" panose="020B0604020202020204" pitchFamily="34" charset="0"/>
            </a:endParaRPr>
          </a:p>
          <a:p>
            <a:pPr>
              <a:spcAft>
                <a:spcPts val="600"/>
              </a:spcAft>
            </a:pPr>
            <a:r>
              <a:rPr lang="sv-SE" sz="1000" b="1" dirty="0" smtClean="0">
                <a:cs typeface="Arial" panose="020B0604020202020204" pitchFamily="34" charset="0"/>
              </a:rPr>
              <a:t>1)     </a:t>
            </a:r>
            <a:r>
              <a:rPr lang="sv-SE" sz="1000" dirty="0" smtClean="0">
                <a:cs typeface="Arial" panose="020B0604020202020204" pitchFamily="34" charset="0"/>
              </a:rPr>
              <a:t>Respekten </a:t>
            </a:r>
            <a:r>
              <a:rPr lang="sv-SE" sz="1000" dirty="0">
                <a:cs typeface="Arial" panose="020B0604020202020204" pitchFamily="34" charset="0"/>
              </a:rPr>
              <a:t>för den internationella humanitära rätten och de humanitära principerna stärks.</a:t>
            </a:r>
          </a:p>
          <a:p>
            <a:pPr>
              <a:spcAft>
                <a:spcPts val="600"/>
              </a:spcAft>
            </a:pPr>
            <a:r>
              <a:rPr lang="sv-SE" sz="1000" b="1" dirty="0">
                <a:cs typeface="Arial" panose="020B0604020202020204" pitchFamily="34" charset="0"/>
              </a:rPr>
              <a:t>2) </a:t>
            </a:r>
            <a:r>
              <a:rPr lang="sv-SE" sz="1000" dirty="0">
                <a:cs typeface="Arial" panose="020B0604020202020204" pitchFamily="34" charset="0"/>
              </a:rPr>
              <a:t>    Förutsättningarna för ett effektivt humanitärt arbete i väpnade konflikter, katastrofer och andra kriser </a:t>
            </a:r>
            <a:r>
              <a:rPr lang="sv-SE" sz="1000" dirty="0" smtClean="0">
                <a:cs typeface="Arial" panose="020B0604020202020204" pitchFamily="34" charset="0"/>
              </a:rPr>
              <a:t>stärks</a:t>
            </a:r>
            <a:br>
              <a:rPr lang="sv-SE" sz="1000" dirty="0" smtClean="0">
                <a:cs typeface="Arial" panose="020B0604020202020204" pitchFamily="34" charset="0"/>
              </a:rPr>
            </a:br>
            <a:r>
              <a:rPr lang="sv-SE" sz="1000" dirty="0" smtClean="0">
                <a:cs typeface="Arial" panose="020B0604020202020204" pitchFamily="34" charset="0"/>
              </a:rPr>
              <a:t>        och Svenska </a:t>
            </a:r>
            <a:r>
              <a:rPr lang="sv-SE" sz="1000" dirty="0">
                <a:cs typeface="Arial" panose="020B0604020202020204" pitchFamily="34" charset="0"/>
              </a:rPr>
              <a:t>Röda Korsets nationella och lokala humanitära arbete tydliggörs.</a:t>
            </a:r>
          </a:p>
          <a:p>
            <a:pPr>
              <a:spcAft>
                <a:spcPts val="600"/>
              </a:spcAft>
            </a:pPr>
            <a:r>
              <a:rPr lang="sv-SE" sz="1000" b="1" dirty="0">
                <a:cs typeface="Arial" panose="020B0604020202020204" pitchFamily="34" charset="0"/>
              </a:rPr>
              <a:t>3) </a:t>
            </a:r>
            <a:r>
              <a:rPr lang="sv-SE" sz="1000" dirty="0">
                <a:cs typeface="Arial" panose="020B0604020202020204" pitchFamily="34" charset="0"/>
              </a:rPr>
              <a:t>    Psykisk ohälsa och negativa psykosociala effekter till följd av väpnade konflikter, katastrofer eller andra </a:t>
            </a:r>
            <a:r>
              <a:rPr lang="sv-SE" sz="1000" dirty="0" smtClean="0">
                <a:cs typeface="Arial" panose="020B0604020202020204" pitchFamily="34" charset="0"/>
              </a:rPr>
              <a:t/>
            </a:r>
            <a:br>
              <a:rPr lang="sv-SE" sz="1000" dirty="0" smtClean="0">
                <a:cs typeface="Arial" panose="020B0604020202020204" pitchFamily="34" charset="0"/>
              </a:rPr>
            </a:br>
            <a:r>
              <a:rPr lang="sv-SE" sz="1000" dirty="0" smtClean="0">
                <a:cs typeface="Arial" panose="020B0604020202020204" pitchFamily="34" charset="0"/>
              </a:rPr>
              <a:t>        kriser </a:t>
            </a:r>
            <a:r>
              <a:rPr lang="sv-SE" sz="1000" dirty="0">
                <a:cs typeface="Arial" panose="020B0604020202020204" pitchFamily="34" charset="0"/>
              </a:rPr>
              <a:t>minskar.</a:t>
            </a:r>
          </a:p>
          <a:p>
            <a:pPr>
              <a:spcAft>
                <a:spcPts val="600"/>
              </a:spcAft>
            </a:pPr>
            <a:r>
              <a:rPr lang="sv-SE" sz="1000" b="1" dirty="0">
                <a:cs typeface="Arial" panose="020B0604020202020204" pitchFamily="34" charset="0"/>
              </a:rPr>
              <a:t>4)</a:t>
            </a:r>
            <a:r>
              <a:rPr lang="sv-SE" sz="1000" dirty="0">
                <a:cs typeface="Arial" panose="020B0604020202020204" pitchFamily="34" charset="0"/>
              </a:rPr>
              <a:t>     Personer som riskerar att utsättas för urskillningslöst våld i väpnade konflikter, tortyr eller förföljelse, </a:t>
            </a:r>
            <a:r>
              <a:rPr lang="sv-SE" sz="1000" dirty="0" smtClean="0">
                <a:cs typeface="Arial" panose="020B0604020202020204" pitchFamily="34" charset="0"/>
              </a:rPr>
              <a:t/>
            </a:r>
            <a:br>
              <a:rPr lang="sv-SE" sz="1000" dirty="0" smtClean="0">
                <a:cs typeface="Arial" panose="020B0604020202020204" pitchFamily="34" charset="0"/>
              </a:rPr>
            </a:br>
            <a:r>
              <a:rPr lang="sv-SE" sz="1000" dirty="0" smtClean="0">
                <a:cs typeface="Arial" panose="020B0604020202020204" pitchFamily="34" charset="0"/>
              </a:rPr>
              <a:t>        garanteras </a:t>
            </a:r>
            <a:r>
              <a:rPr lang="sv-SE" sz="1000" dirty="0">
                <a:cs typeface="Arial" panose="020B0604020202020204" pitchFamily="34" charset="0"/>
              </a:rPr>
              <a:t>rätten att söka och få skydd.</a:t>
            </a:r>
          </a:p>
          <a:p>
            <a:pPr>
              <a:spcAft>
                <a:spcPts val="600"/>
              </a:spcAft>
            </a:pPr>
            <a:r>
              <a:rPr lang="sv-SE" sz="1000" b="1" dirty="0">
                <a:cs typeface="Arial" panose="020B0604020202020204" pitchFamily="34" charset="0"/>
              </a:rPr>
              <a:t>5)</a:t>
            </a:r>
            <a:r>
              <a:rPr lang="sv-SE" sz="1000" dirty="0">
                <a:cs typeface="Arial" panose="020B0604020202020204" pitchFamily="34" charset="0"/>
              </a:rPr>
              <a:t>     Familjer som splittras </a:t>
            </a:r>
            <a:r>
              <a:rPr lang="sv-SE" sz="1000" dirty="0">
                <a:solidFill>
                  <a:schemeClr val="tx2">
                    <a:lumMod val="75000"/>
                    <a:lumOff val="25000"/>
                  </a:schemeClr>
                </a:solidFill>
                <a:cs typeface="Arial" panose="020B0604020202020204" pitchFamily="34" charset="0"/>
              </a:rPr>
              <a:t>till följd av väpnade konflikter, flykt eller katastrofer får möjlighet att återförenas snabbt.</a:t>
            </a:r>
          </a:p>
          <a:p>
            <a:pPr>
              <a:spcAft>
                <a:spcPts val="600"/>
              </a:spcAft>
            </a:pPr>
            <a:r>
              <a:rPr lang="sv-SE" sz="1000" dirty="0" smtClean="0">
                <a:solidFill>
                  <a:schemeClr val="tx2">
                    <a:lumMod val="75000"/>
                    <a:lumOff val="25000"/>
                  </a:schemeClr>
                </a:solidFill>
                <a:cs typeface="Arial" panose="020B0604020202020204" pitchFamily="34" charset="0"/>
              </a:rPr>
              <a:t>        Vi kommer även </a:t>
            </a:r>
            <a:r>
              <a:rPr lang="sv-SE" sz="1000" dirty="0">
                <a:solidFill>
                  <a:schemeClr val="tx2">
                    <a:lumMod val="75000"/>
                    <a:lumOff val="25000"/>
                  </a:schemeClr>
                </a:solidFill>
                <a:cs typeface="Arial" panose="020B0604020202020204" pitchFamily="34" charset="0"/>
              </a:rPr>
              <a:t>att arbeta med speciellt fokus för att utveckla och stärka lokalt påverkansarbete genom </a:t>
            </a:r>
            <a:r>
              <a:rPr lang="sv-SE" sz="1000" dirty="0" smtClean="0">
                <a:solidFill>
                  <a:schemeClr val="tx2">
                    <a:lumMod val="75000"/>
                    <a:lumOff val="25000"/>
                  </a:schemeClr>
                </a:solidFill>
                <a:cs typeface="Arial" panose="020B0604020202020204" pitchFamily="34" charset="0"/>
              </a:rPr>
              <a:t/>
            </a:r>
            <a:br>
              <a:rPr lang="sv-SE" sz="1000" dirty="0" smtClean="0">
                <a:solidFill>
                  <a:schemeClr val="tx2">
                    <a:lumMod val="75000"/>
                    <a:lumOff val="25000"/>
                  </a:schemeClr>
                </a:solidFill>
                <a:cs typeface="Arial" panose="020B0604020202020204" pitchFamily="34" charset="0"/>
              </a:rPr>
            </a:br>
            <a:r>
              <a:rPr lang="sv-SE" sz="1000" dirty="0" smtClean="0">
                <a:solidFill>
                  <a:schemeClr val="tx2">
                    <a:lumMod val="75000"/>
                    <a:lumOff val="25000"/>
                  </a:schemeClr>
                </a:solidFill>
                <a:cs typeface="Arial" panose="020B0604020202020204" pitchFamily="34" charset="0"/>
              </a:rPr>
              <a:t>        pilotprojekt olika. </a:t>
            </a:r>
            <a:r>
              <a:rPr lang="sv-SE" sz="1000" dirty="0">
                <a:solidFill>
                  <a:schemeClr val="tx2">
                    <a:lumMod val="75000"/>
                    <a:lumOff val="25000"/>
                  </a:schemeClr>
                </a:solidFill>
                <a:cs typeface="Arial" panose="020B0604020202020204" pitchFamily="34" charset="0"/>
              </a:rPr>
              <a:t>Deltagare i pilotprojektet ska ges praktiska förutsättningar att bedriva opinionsbildning och </a:t>
            </a:r>
            <a:r>
              <a:rPr lang="sv-SE" sz="1000" dirty="0" smtClean="0">
                <a:solidFill>
                  <a:schemeClr val="tx2">
                    <a:lumMod val="75000"/>
                    <a:lumOff val="25000"/>
                  </a:schemeClr>
                </a:solidFill>
                <a:cs typeface="Arial" panose="020B0604020202020204" pitchFamily="34" charset="0"/>
              </a:rPr>
              <a:t/>
            </a:r>
            <a:br>
              <a:rPr lang="sv-SE" sz="1000" dirty="0" smtClean="0">
                <a:solidFill>
                  <a:schemeClr val="tx2">
                    <a:lumMod val="75000"/>
                    <a:lumOff val="25000"/>
                  </a:schemeClr>
                </a:solidFill>
                <a:cs typeface="Arial" panose="020B0604020202020204" pitchFamily="34" charset="0"/>
              </a:rPr>
            </a:br>
            <a:r>
              <a:rPr lang="sv-SE" sz="1000" dirty="0" smtClean="0">
                <a:solidFill>
                  <a:schemeClr val="tx2">
                    <a:lumMod val="75000"/>
                    <a:lumOff val="25000"/>
                  </a:schemeClr>
                </a:solidFill>
                <a:cs typeface="Arial" panose="020B0604020202020204" pitchFamily="34" charset="0"/>
              </a:rPr>
              <a:t>        påverkan </a:t>
            </a:r>
            <a:r>
              <a:rPr lang="sv-SE" sz="1000" dirty="0">
                <a:solidFill>
                  <a:schemeClr val="tx2">
                    <a:lumMod val="75000"/>
                    <a:lumOff val="25000"/>
                  </a:schemeClr>
                </a:solidFill>
                <a:cs typeface="Arial" panose="020B0604020202020204" pitchFamily="34" charset="0"/>
              </a:rPr>
              <a:t>för organisationen i våra prioriterade frågor. </a:t>
            </a:r>
          </a:p>
        </p:txBody>
      </p:sp>
      <p:sp>
        <p:nvSpPr>
          <p:cNvPr id="6" name="Rubrik 1"/>
          <p:cNvSpPr txBox="1">
            <a:spLocks/>
          </p:cNvSpPr>
          <p:nvPr/>
        </p:nvSpPr>
        <p:spPr>
          <a:xfrm>
            <a:off x="724988" y="139337"/>
            <a:ext cx="11250336"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3200" dirty="0" smtClean="0"/>
              <a:t>Verksamhetsplan 2018.</a:t>
            </a:r>
            <a:r>
              <a:rPr lang="sv-SE" sz="3200" dirty="0" smtClean="0">
                <a:solidFill>
                  <a:srgbClr val="E20025"/>
                </a:solidFill>
              </a:rPr>
              <a:t> </a:t>
            </a:r>
            <a:r>
              <a:rPr lang="sv-SE" sz="1800" dirty="0" smtClean="0">
                <a:solidFill>
                  <a:srgbClr val="E20025"/>
                </a:solidFill>
              </a:rPr>
              <a:t>Mål 3: Ökad påverkan</a:t>
            </a:r>
            <a:endParaRPr lang="sv-SE" sz="1800" dirty="0">
              <a:solidFill>
                <a:srgbClr val="E20025"/>
              </a:solidFill>
            </a:endParaRPr>
          </a:p>
        </p:txBody>
      </p:sp>
      <p:sp>
        <p:nvSpPr>
          <p:cNvPr id="2" name="Rektangel 1"/>
          <p:cNvSpPr/>
          <p:nvPr/>
        </p:nvSpPr>
        <p:spPr>
          <a:xfrm>
            <a:off x="724987" y="1137098"/>
            <a:ext cx="3864429" cy="1938992"/>
          </a:xfrm>
          <a:prstGeom prst="rect">
            <a:avLst/>
          </a:prstGeom>
        </p:spPr>
        <p:txBody>
          <a:bodyPr wrap="square">
            <a:spAutoFit/>
          </a:bodyPr>
          <a:lstStyle/>
          <a:p>
            <a:pPr>
              <a:spcAft>
                <a:spcPts val="600"/>
              </a:spcAft>
            </a:pPr>
            <a:r>
              <a:rPr lang="sv-SE" sz="1200" dirty="0">
                <a:solidFill>
                  <a:schemeClr val="tx2">
                    <a:lumMod val="75000"/>
                    <a:lumOff val="25000"/>
                  </a:schemeClr>
                </a:solidFill>
                <a:cs typeface="Arial" panose="020B0604020202020204" pitchFamily="34" charset="0"/>
              </a:rPr>
              <a:t>Implementera den strategi för påverkansarbete som fastslagits under 2017 kommer vara fokus under året. Vi kommer att etablera effektiva arbetssätt för att driva påverkansarbetet framåt samt utveckla metoder och resultatmätning för att systematiskt dokumentera och utvärdera effekterna av arbetet. Syftet är att skapa bättre överblick och större genomslag i våra fem prioriterade påverkansfrågor så att Svenska Röda Korset blir en tydligare aktör i dialog med beslutsfattare och en starkare röst i samhällsdebatten. </a:t>
            </a:r>
          </a:p>
        </p:txBody>
      </p:sp>
    </p:spTree>
    <p:extLst>
      <p:ext uri="{BB962C8B-B14F-4D97-AF65-F5344CB8AC3E}">
        <p14:creationId xmlns:p14="http://schemas.microsoft.com/office/powerpoint/2010/main" val="4023766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RödaKorset_sv">
  <a:themeElements>
    <a:clrScheme name="RödaKorset_pp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2F1F690A-5C9B-42B5-9039-A26F86FB2C94}" vid="{AB5132DC-C69C-4073-99AD-947B71455ADC}"/>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NGOOnlineDocument" ma:contentTypeID="0x01010057465642FE594624BC7EE9B94C9BA14E005B77FB4089925240AF81C41179AD72BD" ma:contentTypeVersion="6" ma:contentTypeDescription="" ma:contentTypeScope="" ma:versionID="f03d0e72750abff3d3fc462feeaa87d9">
  <xsd:schema xmlns:xsd="http://www.w3.org/2001/XMLSchema" xmlns:xs="http://www.w3.org/2001/XMLSchema" xmlns:p="http://schemas.microsoft.com/office/2006/metadata/properties" xmlns:ns1="070dc00d-76f0-422c-9cca-666da5b65671" xmlns:ns2="630df5ee-627d-4acd-a76b-a7e4f758975c" targetNamespace="http://schemas.microsoft.com/office/2006/metadata/properties" ma:root="true" ma:fieldsID="c95faf1a3ca7bb282691b06ec45b62ff" ns1:_="" ns2:_="">
    <xsd:import namespace="070dc00d-76f0-422c-9cca-666da5b65671"/>
    <xsd:import namespace="630df5ee-627d-4acd-a76b-a7e4f758975c"/>
    <xsd:element name="properties">
      <xsd:complexType>
        <xsd:sequence>
          <xsd:element name="documentManagement">
            <xsd:complexType>
              <xsd:all>
                <xsd:element ref="ns1:FavoriteUsers" minOccurs="0"/>
                <xsd:element ref="ns1:KeyEntities" minOccurs="0"/>
                <xsd:element ref="ns1:NGOOnlineDocumentTypeTaxHTField0" minOccurs="0"/>
                <xsd:element ref="ns1:NGOOnlineKeywordsTaxHTField0" minOccurs="0"/>
                <xsd:element ref="ns1:TaxCatchAll" minOccurs="0"/>
                <xsd:element ref="ns1:TaxCatchAllLabel" minOccurs="0"/>
                <xsd:element ref="ns1:SharedWithUsers" minOccurs="0"/>
                <xsd:element ref="ns1:SharedWithDetail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dc00d-76f0-422c-9cca-666da5b65671" elementFormDefault="qualified">
    <xsd:import namespace="http://schemas.microsoft.com/office/2006/documentManagement/types"/>
    <xsd:import namespace="http://schemas.microsoft.com/office/infopath/2007/PartnerControls"/>
    <xsd:element name="FavoriteUsers" ma:index="0" nillable="true" ma:displayName="F" ma:description="Store all users who mark this document as favorite" ma:hidden="true" ma:internalName="FavoriteUsers">
      <xsd:simpleType>
        <xsd:restriction base="dms:Text"/>
      </xsd:simpleType>
    </xsd:element>
    <xsd:element name="KeyEntities" ma:index="1" nillable="true" ma:displayName="K" ma:description="Store all entities which this document as a key" ma:hidden="true" ma:internalName="KeyEntities">
      <xsd:simpleType>
        <xsd:restriction base="dms:Text"/>
      </xsd:simpleType>
    </xsd:element>
    <xsd:element name="NGOOnlineDocumentTypeTaxHTField0" ma:index="2" nillable="true" ma:taxonomy="true" ma:internalName="NGOOnlineDocumentTypeTaxHTField0" ma:taxonomyFieldName="NGOOnlineDocumentType" ma:displayName="Document types" ma:default="" ma:fieldId="{29f2da93-fcc7-4e86-9d07-0fd34a0597c4}" ma:taxonomyMulti="true" ma:sspId="5b242e9b-2841-42ae-884b-548b5f8b78b8" ma:termSetId="91ba4731-2686-4188-ba59-bfc8809ca4bd" ma:anchorId="00000000-0000-0000-0000-000000000000" ma:open="false" ma:isKeyword="false">
      <xsd:complexType>
        <xsd:sequence>
          <xsd:element ref="pc:Terms" minOccurs="0" maxOccurs="1"/>
        </xsd:sequence>
      </xsd:complexType>
    </xsd:element>
    <xsd:element name="NGOOnlineKeywordsTaxHTField0" ma:index="4" nillable="true" ma:taxonomy="true" ma:internalName="NGOOnlineKeywordsTaxHTField0" ma:taxonomyFieldName="NGOOnlineKeywords" ma:displayName="Keywords" ma:default="" ma:fieldId="{cc92bdb0-fa94-4447-acf3-09642a11bf0d}" ma:taxonomyMulti="true" ma:sspId="5b242e9b-2841-42ae-884b-548b5f8b78b8" ma:termSetId="f8316891-61d9-44d0-839c-00d95f693766" ma:anchorId="00000000-0000-0000-0000-000000000000" ma:open="true" ma:isKeyword="false">
      <xsd:complexType>
        <xsd:sequence>
          <xsd:element ref="pc:Terms" minOccurs="0" maxOccurs="1"/>
        </xsd:sequence>
      </xsd:complexType>
    </xsd:element>
    <xsd:element name="TaxCatchAll" ma:index="6" nillable="true" ma:displayName="Taxonomy Catch All Column" ma:description="" ma:hidden="true" ma:list="{60fbe044-1408-43ca-afcd-c4b03cad8321}" ma:internalName="TaxCatchAll" ma:showField="CatchAllData" ma:web="070dc00d-76f0-422c-9cca-666da5b65671">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description="" ma:hidden="true" ma:list="{60fbe044-1408-43ca-afcd-c4b03cad8321}" ma:internalName="TaxCatchAllLabel" ma:readOnly="true" ma:showField="CatchAllDataLabel" ma:web="070dc00d-76f0-422c-9cca-666da5b65671">
      <xsd:complexType>
        <xsd:complexContent>
          <xsd:extension base="dms:MultiChoiceLookup">
            <xsd:sequence>
              <xsd:element name="Value" type="dms:Lookup" maxOccurs="unbounded" minOccurs="0" nillable="true"/>
            </xsd:sequence>
          </xsd:extension>
        </xsd:complexContent>
      </xsd:complexType>
    </xsd:element>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0df5ee-627d-4acd-a76b-a7e4f758975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GOOnlineKeywordsTaxHTField0 xmlns="070dc00d-76f0-422c-9cca-666da5b65671">
      <Terms xmlns="http://schemas.microsoft.com/office/infopath/2007/PartnerControls"/>
    </NGOOnlineKeywordsTaxHTField0>
    <TaxCatchAll xmlns="070dc00d-76f0-422c-9cca-666da5b65671"/>
    <FavoriteUsers xmlns="070dc00d-76f0-422c-9cca-666da5b65671" xsi:nil="true"/>
    <KeyEntities xmlns="070dc00d-76f0-422c-9cca-666da5b65671" xsi:nil="true"/>
    <NGOOnlineDocumentTypeTaxHTField0 xmlns="070dc00d-76f0-422c-9cca-666da5b65671">
      <Terms xmlns="http://schemas.microsoft.com/office/infopath/2007/PartnerControls"/>
    </NGOOnlineDocumentTypeTaxHTField0>
    <SharedWithUsers xmlns="070dc00d-76f0-422c-9cca-666da5b65671">
      <UserInfo>
        <DisplayName>GSBeredning</DisplayName>
        <AccountId>2342</AccountId>
        <AccountType/>
      </UserInfo>
      <UserInfo>
        <DisplayName>Åsa Ander</DisplayName>
        <AccountId>162</AccountId>
        <AccountType/>
      </UserInfo>
      <UserInfo>
        <DisplayName>Anna Ernestam</DisplayName>
        <AccountId>187</AccountId>
        <AccountType/>
      </UserInfo>
      <UserInfo>
        <DisplayName>Annette Lind</DisplayName>
        <AccountId>2271</AccountId>
        <AccountType/>
      </UserInfo>
    </SharedWithUsers>
  </documentManagement>
</p:properties>
</file>

<file path=customXml/itemProps1.xml><?xml version="1.0" encoding="utf-8"?>
<ds:datastoreItem xmlns:ds="http://schemas.openxmlformats.org/officeDocument/2006/customXml" ds:itemID="{5E5A31CE-C4A0-469E-BFB5-E835E76C8D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dc00d-76f0-422c-9cca-666da5b65671"/>
    <ds:schemaRef ds:uri="630df5ee-627d-4acd-a76b-a7e4f75897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BE231C-7AC8-406B-B8F4-2860CF9DE90D}">
  <ds:schemaRefs>
    <ds:schemaRef ds:uri="630df5ee-627d-4acd-a76b-a7e4f758975c"/>
    <ds:schemaRef ds:uri="http://purl.org/dc/terms/"/>
    <ds:schemaRef ds:uri="http://schemas.microsoft.com/office/2006/documentManagement/types"/>
    <ds:schemaRef ds:uri="http://purl.org/dc/dcmitype/"/>
    <ds:schemaRef ds:uri="070dc00d-76f0-422c-9cca-666da5b65671"/>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Röda Korset Sv</Template>
  <TotalTime>11016</TotalTime>
  <Words>4425</Words>
  <Application>Microsoft Office PowerPoint</Application>
  <PresentationFormat>Bredbild</PresentationFormat>
  <Paragraphs>415</Paragraphs>
  <Slides>21</Slides>
  <Notes>0</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2</vt:i4>
      </vt:variant>
      <vt:variant>
        <vt:lpstr>Bildrubriker</vt:lpstr>
      </vt:variant>
      <vt:variant>
        <vt:i4>21</vt:i4>
      </vt:variant>
    </vt:vector>
  </HeadingPairs>
  <TitlesOfParts>
    <vt:vector size="27" baseType="lpstr">
      <vt:lpstr>Arial</vt:lpstr>
      <vt:lpstr>Futura PT Book Reg</vt:lpstr>
      <vt:lpstr>Meet Me In Brooklyn</vt:lpstr>
      <vt:lpstr>RödaKorset_sv</vt:lpstr>
      <vt:lpstr>Worksheet</vt:lpstr>
      <vt:lpstr>Kalkylblad</vt:lpstr>
      <vt:lpstr> Svenska röda korset  Verksamhetsplan  och budget 2018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Ingen människa ska lämnas  ensam i en katastrof</vt:lpstr>
    </vt:vector>
  </TitlesOfParts>
  <Company>Swedish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Svenska röda korset  Verksamhetsplan och budget 2017</dc:title>
  <dc:creator>Hanna Nilsson</dc:creator>
  <dc:description>Version 1 mars 2017
Learningpoint</dc:description>
  <cp:lastModifiedBy>Lisa Häggstam</cp:lastModifiedBy>
  <cp:revision>542</cp:revision>
  <cp:lastPrinted>2017-10-02T09:22:29Z</cp:lastPrinted>
  <dcterms:created xsi:type="dcterms:W3CDTF">2017-07-06T08:06:16Z</dcterms:created>
  <dcterms:modified xsi:type="dcterms:W3CDTF">2017-10-17T15:39:16Z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0x01010057465642FE594624BC7EE9B94C9BA14E005B77FB4089925240AF81C41179AD72BD</vt:lpwstr>
  </property>
  <property fmtid="{D5CDD505-2E9C-101B-9397-08002B2CF9AE}" pid="3" name="NGOOnlineKeywords">
    <vt:lpwstr/>
  </property>
  <property fmtid="{D5CDD505-2E9C-101B-9397-08002B2CF9AE}" pid="4" name="NGOOnlineDocumentType">
    <vt:lpwstr/>
  </property>
</Properties>
</file>