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2" autoAdjust="0"/>
  </p:normalViewPr>
  <p:slideViewPr>
    <p:cSldViewPr>
      <p:cViewPr>
        <p:scale>
          <a:sx n="66" d="100"/>
          <a:sy n="66" d="100"/>
        </p:scale>
        <p:origin x="1974" y="6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570"/>
            <a:ext cx="5829300" cy="1960033"/>
          </a:xfrm>
        </p:spPr>
        <p:txBody>
          <a:bodyPr/>
          <a:lstStyle/>
          <a:p>
            <a:r>
              <a:rPr lang="sv-SE"/>
              <a:t>Klicka här för att ändra format</a:t>
            </a:r>
          </a:p>
        </p:txBody>
      </p:sp>
      <p:sp>
        <p:nvSpPr>
          <p:cNvPr id="3" name="Underrubrik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90D7579A-59AD-4703-B2A9-D37ABB6D701D}" type="datetimeFigureOut">
              <a:rPr lang="sv-SE" smtClean="0"/>
              <a:t>2019-10-31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81161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0D7579A-59AD-4703-B2A9-D37ABB6D701D}" type="datetimeFigureOut">
              <a:rPr lang="sv-SE" smtClean="0"/>
              <a:t>2019-10-31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264136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972050" y="366188"/>
            <a:ext cx="1543050" cy="7802033"/>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342900" y="366188"/>
            <a:ext cx="4514850" cy="7802033"/>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0D7579A-59AD-4703-B2A9-D37ABB6D701D}" type="datetimeFigureOut">
              <a:rPr lang="sv-SE" smtClean="0"/>
              <a:t>2019-10-31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138655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0D7579A-59AD-4703-B2A9-D37ABB6D701D}" type="datetimeFigureOut">
              <a:rPr lang="sv-SE" smtClean="0"/>
              <a:t>2019-10-31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382300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735" y="5875867"/>
            <a:ext cx="5829300" cy="1816100"/>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90D7579A-59AD-4703-B2A9-D37ABB6D701D}" type="datetimeFigureOut">
              <a:rPr lang="sv-SE" smtClean="0"/>
              <a:t>2019-10-31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409665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34290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348615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90D7579A-59AD-4703-B2A9-D37ABB6D701D}" type="datetimeFigureOut">
              <a:rPr lang="sv-SE" smtClean="0"/>
              <a:t>2019-10-31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80355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90D7579A-59AD-4703-B2A9-D37ABB6D701D}" type="datetimeFigureOut">
              <a:rPr lang="sv-SE" smtClean="0"/>
              <a:t>2019-10-31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964334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90D7579A-59AD-4703-B2A9-D37ABB6D701D}" type="datetimeFigureOut">
              <a:rPr lang="sv-SE" smtClean="0"/>
              <a:t>2019-10-31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181890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90D7579A-59AD-4703-B2A9-D37ABB6D701D}" type="datetimeFigureOut">
              <a:rPr lang="sv-SE" smtClean="0"/>
              <a:t>2019-10-31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405515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2" y="364067"/>
            <a:ext cx="2256235" cy="154940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0D7579A-59AD-4703-B2A9-D37ABB6D701D}" type="datetimeFigureOut">
              <a:rPr lang="sv-SE" smtClean="0"/>
              <a:t>2019-10-31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2382601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216" y="6400801"/>
            <a:ext cx="4114800" cy="755651"/>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0D7579A-59AD-4703-B2A9-D37ABB6D701D}" type="datetimeFigureOut">
              <a:rPr lang="sv-SE" smtClean="0"/>
              <a:t>2019-10-31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30BFC51-076A-498E-8C9C-ED50E47B8BE8}" type="slidenum">
              <a:rPr lang="sv-SE" smtClean="0"/>
              <a:t>‹#›</a:t>
            </a:fld>
            <a:endParaRPr lang="sv-SE"/>
          </a:p>
        </p:txBody>
      </p:sp>
    </p:spTree>
    <p:extLst>
      <p:ext uri="{BB962C8B-B14F-4D97-AF65-F5344CB8AC3E}">
        <p14:creationId xmlns:p14="http://schemas.microsoft.com/office/powerpoint/2010/main" val="42925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0D7579A-59AD-4703-B2A9-D37ABB6D701D}" type="datetimeFigureOut">
              <a:rPr lang="sv-SE" smtClean="0"/>
              <a:t>2019-10-31</a:t>
            </a:fld>
            <a:endParaRPr lang="sv-SE"/>
          </a:p>
        </p:txBody>
      </p:sp>
      <p:sp>
        <p:nvSpPr>
          <p:cNvPr id="5" name="Platshållare för sidfot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30BFC51-076A-498E-8C9C-ED50E47B8BE8}" type="slidenum">
              <a:rPr lang="sv-SE" smtClean="0"/>
              <a:t>‹#›</a:t>
            </a:fld>
            <a:endParaRPr lang="sv-SE"/>
          </a:p>
        </p:txBody>
      </p:sp>
    </p:spTree>
    <p:extLst>
      <p:ext uri="{BB962C8B-B14F-4D97-AF65-F5344CB8AC3E}">
        <p14:creationId xmlns:p14="http://schemas.microsoft.com/office/powerpoint/2010/main" val="3774983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27112"/>
            <a:ext cx="6858000" cy="483295"/>
          </a:xfrm>
        </p:spPr>
        <p:txBody>
          <a:bodyPr>
            <a:noAutofit/>
          </a:bodyPr>
          <a:lstStyle/>
          <a:p>
            <a:r>
              <a:rPr lang="sv-SE" sz="1600" b="1" dirty="0"/>
              <a:t>Checklista för lotterier som inte kräver tillstånd</a:t>
            </a:r>
            <a:br>
              <a:rPr lang="sv-SE" sz="1600" b="1" dirty="0"/>
            </a:br>
            <a:r>
              <a:rPr lang="sv-SE" sz="1600" b="1" dirty="0"/>
              <a:t>Ref  § 19-20 lotterilagen 1994:1000</a:t>
            </a:r>
          </a:p>
        </p:txBody>
      </p:sp>
      <p:sp>
        <p:nvSpPr>
          <p:cNvPr id="3" name="Underrubrik 2"/>
          <p:cNvSpPr>
            <a:spLocks noGrp="1"/>
          </p:cNvSpPr>
          <p:nvPr>
            <p:ph type="subTitle" idx="1"/>
          </p:nvPr>
        </p:nvSpPr>
        <p:spPr>
          <a:xfrm>
            <a:off x="425155" y="3188846"/>
            <a:ext cx="2103106" cy="855264"/>
          </a:xfrm>
          <a:solidFill>
            <a:schemeClr val="accent6">
              <a:lumMod val="40000"/>
              <a:lumOff val="60000"/>
            </a:schemeClr>
          </a:solidFill>
        </p:spPr>
        <p:txBody>
          <a:bodyPr>
            <a:normAutofit/>
          </a:bodyPr>
          <a:lstStyle/>
          <a:p>
            <a:r>
              <a:rPr lang="sv-SE" sz="1200" dirty="0">
                <a:solidFill>
                  <a:schemeClr val="tx1"/>
                </a:solidFill>
              </a:rPr>
              <a:t>Anordnas lotteriet i samband med tillställning, bingospel eller sammankomst som du anordnar eller deltar i ?</a:t>
            </a:r>
          </a:p>
        </p:txBody>
      </p:sp>
      <p:sp>
        <p:nvSpPr>
          <p:cNvPr id="5" name="textruta 4"/>
          <p:cNvSpPr txBox="1"/>
          <p:nvPr/>
        </p:nvSpPr>
        <p:spPr>
          <a:xfrm>
            <a:off x="5052904" y="614428"/>
            <a:ext cx="1224136" cy="1200329"/>
          </a:xfrm>
          <a:prstGeom prst="rect">
            <a:avLst/>
          </a:prstGeom>
          <a:solidFill>
            <a:schemeClr val="accent2"/>
          </a:solidFill>
        </p:spPr>
        <p:txBody>
          <a:bodyPr wrap="square" rtlCol="0">
            <a:spAutoFit/>
          </a:bodyPr>
          <a:lstStyle/>
          <a:p>
            <a:r>
              <a:rPr lang="sv-SE" sz="1200" b="1" dirty="0">
                <a:solidFill>
                  <a:schemeClr val="bg1"/>
                </a:solidFill>
              </a:rPr>
              <a:t>Ska lottförsäljning ske inom tillställningens område?</a:t>
            </a:r>
          </a:p>
          <a:p>
            <a:endParaRPr lang="sv-SE" sz="1200" dirty="0"/>
          </a:p>
        </p:txBody>
      </p:sp>
      <p:sp>
        <p:nvSpPr>
          <p:cNvPr id="6" name="textruta 5"/>
          <p:cNvSpPr txBox="1"/>
          <p:nvPr/>
        </p:nvSpPr>
        <p:spPr>
          <a:xfrm>
            <a:off x="1558326" y="631000"/>
            <a:ext cx="787425" cy="1200329"/>
          </a:xfrm>
          <a:prstGeom prst="rect">
            <a:avLst/>
          </a:prstGeom>
          <a:solidFill>
            <a:schemeClr val="accent2"/>
          </a:solidFill>
        </p:spPr>
        <p:txBody>
          <a:bodyPr wrap="square" rtlCol="0">
            <a:spAutoFit/>
          </a:bodyPr>
          <a:lstStyle/>
          <a:p>
            <a:pPr algn="ctr"/>
            <a:endParaRPr lang="sv-SE" sz="1200" b="1" dirty="0">
              <a:solidFill>
                <a:schemeClr val="bg1"/>
              </a:solidFill>
            </a:endParaRPr>
          </a:p>
          <a:p>
            <a:pPr algn="ctr"/>
            <a:r>
              <a:rPr lang="sv-SE" sz="1200" b="1" dirty="0">
                <a:solidFill>
                  <a:schemeClr val="bg1"/>
                </a:solidFill>
              </a:rPr>
              <a:t>Är priset per lott lägre än 7,33 :- ?</a:t>
            </a:r>
          </a:p>
          <a:p>
            <a:pPr algn="ctr"/>
            <a:endParaRPr lang="sv-SE" sz="1200" dirty="0">
              <a:solidFill>
                <a:schemeClr val="bg1"/>
              </a:solidFill>
            </a:endParaRPr>
          </a:p>
        </p:txBody>
      </p:sp>
      <p:sp>
        <p:nvSpPr>
          <p:cNvPr id="7" name="textruta 6"/>
          <p:cNvSpPr txBox="1"/>
          <p:nvPr/>
        </p:nvSpPr>
        <p:spPr>
          <a:xfrm>
            <a:off x="438366" y="4367588"/>
            <a:ext cx="2133192" cy="461665"/>
          </a:xfrm>
          <a:prstGeom prst="rect">
            <a:avLst/>
          </a:prstGeom>
          <a:solidFill>
            <a:schemeClr val="accent6">
              <a:lumMod val="40000"/>
              <a:lumOff val="60000"/>
            </a:schemeClr>
          </a:solidFill>
        </p:spPr>
        <p:txBody>
          <a:bodyPr wrap="square" rtlCol="0">
            <a:spAutoFit/>
          </a:bodyPr>
          <a:lstStyle/>
          <a:p>
            <a:r>
              <a:rPr lang="sv-SE" sz="1200" dirty="0"/>
              <a:t>Är värdet av högsta vinsten mindre än 7 333:- ?</a:t>
            </a:r>
          </a:p>
        </p:txBody>
      </p:sp>
      <p:sp>
        <p:nvSpPr>
          <p:cNvPr id="8" name="textruta 7"/>
          <p:cNvSpPr txBox="1"/>
          <p:nvPr/>
        </p:nvSpPr>
        <p:spPr>
          <a:xfrm>
            <a:off x="2920556" y="614428"/>
            <a:ext cx="1480554" cy="1569660"/>
          </a:xfrm>
          <a:prstGeom prst="rect">
            <a:avLst/>
          </a:prstGeom>
          <a:solidFill>
            <a:schemeClr val="accent2"/>
          </a:solidFill>
        </p:spPr>
        <p:txBody>
          <a:bodyPr wrap="square" rtlCol="0">
            <a:spAutoFit/>
          </a:bodyPr>
          <a:lstStyle/>
          <a:p>
            <a:r>
              <a:rPr lang="sv-SE" sz="1200" b="1" dirty="0">
                <a:solidFill>
                  <a:schemeClr val="bg1"/>
                </a:solidFill>
              </a:rPr>
              <a:t>Är det samman-lagda värdet av vinsterna mellan 35 och 50% av  lotternas samman-lagda värde och är de bestämda enligt en uppgjord plan?</a:t>
            </a:r>
          </a:p>
        </p:txBody>
      </p:sp>
      <p:sp>
        <p:nvSpPr>
          <p:cNvPr id="9" name="textruta 8"/>
          <p:cNvSpPr txBox="1"/>
          <p:nvPr/>
        </p:nvSpPr>
        <p:spPr>
          <a:xfrm>
            <a:off x="365780" y="5160378"/>
            <a:ext cx="2111180" cy="830997"/>
          </a:xfrm>
          <a:prstGeom prst="rect">
            <a:avLst/>
          </a:prstGeom>
          <a:solidFill>
            <a:schemeClr val="accent6">
              <a:lumMod val="40000"/>
              <a:lumOff val="60000"/>
            </a:schemeClr>
          </a:solidFill>
        </p:spPr>
        <p:txBody>
          <a:bodyPr wrap="square" rtlCol="0">
            <a:spAutoFit/>
          </a:bodyPr>
          <a:lstStyle/>
          <a:p>
            <a:r>
              <a:rPr lang="sv-SE" sz="1200" dirty="0"/>
              <a:t>Skall vinstandelen finnas på lottsedlarna, </a:t>
            </a:r>
            <a:r>
              <a:rPr lang="sv-SE" sz="1200" dirty="0" err="1"/>
              <a:t>lottlistorna</a:t>
            </a:r>
            <a:r>
              <a:rPr lang="sv-SE" sz="1200" dirty="0"/>
              <a:t> eller anslaget i den lokal som lotteriet bedrivs i?</a:t>
            </a:r>
          </a:p>
        </p:txBody>
      </p:sp>
      <p:sp>
        <p:nvSpPr>
          <p:cNvPr id="10" name="textruta 9"/>
          <p:cNvSpPr txBox="1"/>
          <p:nvPr/>
        </p:nvSpPr>
        <p:spPr>
          <a:xfrm>
            <a:off x="747170" y="7180052"/>
            <a:ext cx="1729790" cy="646331"/>
          </a:xfrm>
          <a:prstGeom prst="rect">
            <a:avLst/>
          </a:prstGeom>
          <a:solidFill>
            <a:schemeClr val="accent6">
              <a:lumMod val="40000"/>
              <a:lumOff val="60000"/>
            </a:schemeClr>
          </a:solidFill>
        </p:spPr>
        <p:txBody>
          <a:bodyPr wrap="square" rtlCol="0">
            <a:spAutoFit/>
          </a:bodyPr>
          <a:lstStyle/>
          <a:p>
            <a:r>
              <a:rPr lang="sv-SE" sz="1200" dirty="0"/>
              <a:t>Kommer du att dra vinsterna offentligt före dagens slut ?</a:t>
            </a:r>
          </a:p>
        </p:txBody>
      </p:sp>
      <p:sp>
        <p:nvSpPr>
          <p:cNvPr id="12" name="textruta 11"/>
          <p:cNvSpPr txBox="1"/>
          <p:nvPr/>
        </p:nvSpPr>
        <p:spPr>
          <a:xfrm>
            <a:off x="798481" y="8139247"/>
            <a:ext cx="3455097" cy="646331"/>
          </a:xfrm>
          <a:prstGeom prst="rect">
            <a:avLst/>
          </a:prstGeom>
          <a:solidFill>
            <a:schemeClr val="accent6">
              <a:lumMod val="40000"/>
              <a:lumOff val="60000"/>
            </a:schemeClr>
          </a:solidFill>
        </p:spPr>
        <p:txBody>
          <a:bodyPr wrap="square" rtlCol="0">
            <a:spAutoFit/>
          </a:bodyPr>
          <a:lstStyle/>
          <a:p>
            <a:r>
              <a:rPr lang="sv-SE" sz="1200" dirty="0"/>
              <a:t>Kommer du informera lottköparen när dragning sker, på vilket sätt  och hur han/hon får reda på resultatet?</a:t>
            </a:r>
          </a:p>
        </p:txBody>
      </p:sp>
      <p:sp>
        <p:nvSpPr>
          <p:cNvPr id="13" name="textruta 12"/>
          <p:cNvSpPr txBox="1"/>
          <p:nvPr/>
        </p:nvSpPr>
        <p:spPr>
          <a:xfrm>
            <a:off x="2809399" y="3213426"/>
            <a:ext cx="808577" cy="1569660"/>
          </a:xfrm>
          <a:prstGeom prst="rect">
            <a:avLst/>
          </a:prstGeom>
          <a:solidFill>
            <a:schemeClr val="accent3">
              <a:lumMod val="60000"/>
              <a:lumOff val="40000"/>
            </a:schemeClr>
          </a:solidFill>
        </p:spPr>
        <p:txBody>
          <a:bodyPr wrap="square" rtlCol="0">
            <a:spAutoFit/>
          </a:bodyPr>
          <a:lstStyle/>
          <a:p>
            <a:r>
              <a:rPr lang="sv-SE" sz="1200" dirty="0"/>
              <a:t>Anordnas lotteriet i samband med offentlig nöjestill-ställning?</a:t>
            </a:r>
          </a:p>
          <a:p>
            <a:endParaRPr lang="sv-SE" sz="1200" dirty="0"/>
          </a:p>
        </p:txBody>
      </p:sp>
      <p:sp>
        <p:nvSpPr>
          <p:cNvPr id="14" name="textruta 13"/>
          <p:cNvSpPr txBox="1"/>
          <p:nvPr/>
        </p:nvSpPr>
        <p:spPr>
          <a:xfrm>
            <a:off x="5096985" y="3213426"/>
            <a:ext cx="1115117" cy="2123658"/>
          </a:xfrm>
          <a:prstGeom prst="rect">
            <a:avLst/>
          </a:prstGeom>
          <a:solidFill>
            <a:schemeClr val="accent3">
              <a:lumMod val="60000"/>
              <a:lumOff val="40000"/>
            </a:schemeClr>
          </a:solidFill>
        </p:spPr>
        <p:txBody>
          <a:bodyPr wrap="square" rtlCol="0">
            <a:spAutoFit/>
          </a:bodyPr>
          <a:lstStyle/>
          <a:p>
            <a:r>
              <a:rPr lang="sv-SE" sz="1200" dirty="0"/>
              <a:t>Anordnas lotteriet vid allmän sammankomst för framförande av konstnärligt verk till förmån för allmännyttigt ändamål?</a:t>
            </a:r>
          </a:p>
        </p:txBody>
      </p:sp>
      <p:sp>
        <p:nvSpPr>
          <p:cNvPr id="15" name="textruta 14"/>
          <p:cNvSpPr txBox="1"/>
          <p:nvPr/>
        </p:nvSpPr>
        <p:spPr>
          <a:xfrm>
            <a:off x="3843048" y="3213426"/>
            <a:ext cx="1116124" cy="1569660"/>
          </a:xfrm>
          <a:prstGeom prst="rect">
            <a:avLst/>
          </a:prstGeom>
          <a:solidFill>
            <a:schemeClr val="accent3">
              <a:lumMod val="60000"/>
              <a:lumOff val="40000"/>
            </a:schemeClr>
          </a:solidFill>
        </p:spPr>
        <p:txBody>
          <a:bodyPr wrap="square" rtlCol="0">
            <a:spAutoFit/>
          </a:bodyPr>
          <a:lstStyle/>
          <a:p>
            <a:r>
              <a:rPr lang="sv-SE" sz="1200" dirty="0"/>
              <a:t>Anordnas lotteriet vid en offentlig tillställning till förmån för ett allmännyttigt ändamål? </a:t>
            </a:r>
          </a:p>
          <a:p>
            <a:endParaRPr lang="sv-SE" sz="1200" dirty="0"/>
          </a:p>
        </p:txBody>
      </p:sp>
      <p:sp>
        <p:nvSpPr>
          <p:cNvPr id="16" name="textruta 15"/>
          <p:cNvSpPr txBox="1"/>
          <p:nvPr/>
        </p:nvSpPr>
        <p:spPr>
          <a:xfrm>
            <a:off x="4451650" y="6237271"/>
            <a:ext cx="2063022" cy="461665"/>
          </a:xfrm>
          <a:prstGeom prst="rect">
            <a:avLst/>
          </a:prstGeom>
          <a:solidFill>
            <a:schemeClr val="accent3">
              <a:lumMod val="60000"/>
              <a:lumOff val="40000"/>
            </a:schemeClr>
          </a:solidFill>
        </p:spPr>
        <p:txBody>
          <a:bodyPr wrap="square" rtlCol="0">
            <a:spAutoFit/>
          </a:bodyPr>
          <a:lstStyle/>
          <a:p>
            <a:r>
              <a:rPr lang="sv-SE" sz="1200" dirty="0"/>
              <a:t>Utgörs vinsterna bara av varor eller tjänster?</a:t>
            </a:r>
          </a:p>
        </p:txBody>
      </p:sp>
      <p:sp>
        <p:nvSpPr>
          <p:cNvPr id="17" name="textruta 16"/>
          <p:cNvSpPr txBox="1"/>
          <p:nvPr/>
        </p:nvSpPr>
        <p:spPr>
          <a:xfrm>
            <a:off x="2798970" y="5664971"/>
            <a:ext cx="3413132" cy="276999"/>
          </a:xfrm>
          <a:prstGeom prst="rect">
            <a:avLst/>
          </a:prstGeom>
          <a:solidFill>
            <a:schemeClr val="accent3">
              <a:lumMod val="60000"/>
              <a:lumOff val="40000"/>
            </a:schemeClr>
          </a:solidFill>
        </p:spPr>
        <p:txBody>
          <a:bodyPr wrap="square" rtlCol="0">
            <a:spAutoFit/>
          </a:bodyPr>
          <a:lstStyle/>
          <a:p>
            <a:r>
              <a:rPr lang="sv-SE" sz="1200" dirty="0"/>
              <a:t>Är värdet av högsta vinsten mindre än 733:- ?</a:t>
            </a:r>
          </a:p>
        </p:txBody>
      </p:sp>
      <p:sp>
        <p:nvSpPr>
          <p:cNvPr id="18" name="textruta 17"/>
          <p:cNvSpPr txBox="1"/>
          <p:nvPr/>
        </p:nvSpPr>
        <p:spPr>
          <a:xfrm>
            <a:off x="4473784" y="6989962"/>
            <a:ext cx="2063022" cy="646331"/>
          </a:xfrm>
          <a:prstGeom prst="rect">
            <a:avLst/>
          </a:prstGeom>
          <a:solidFill>
            <a:schemeClr val="accent3">
              <a:lumMod val="60000"/>
              <a:lumOff val="40000"/>
            </a:schemeClr>
          </a:solidFill>
        </p:spPr>
        <p:txBody>
          <a:bodyPr wrap="square" rtlCol="0">
            <a:spAutoFit/>
          </a:bodyPr>
          <a:lstStyle/>
          <a:p>
            <a:r>
              <a:rPr lang="sv-SE" sz="1200" dirty="0"/>
              <a:t>Ska vinsterna delas ut i omedelbar anslutning till deltagandet i lotteriet?</a:t>
            </a:r>
          </a:p>
        </p:txBody>
      </p:sp>
      <p:sp>
        <p:nvSpPr>
          <p:cNvPr id="19" name="textruta 18"/>
          <p:cNvSpPr txBox="1"/>
          <p:nvPr/>
        </p:nvSpPr>
        <p:spPr>
          <a:xfrm>
            <a:off x="4419110" y="7954581"/>
            <a:ext cx="2250250" cy="830997"/>
          </a:xfrm>
          <a:prstGeom prst="rect">
            <a:avLst/>
          </a:prstGeom>
          <a:solidFill>
            <a:schemeClr val="accent3">
              <a:lumMod val="60000"/>
              <a:lumOff val="40000"/>
            </a:schemeClr>
          </a:solidFill>
        </p:spPr>
        <p:txBody>
          <a:bodyPr wrap="square" rtlCol="0">
            <a:spAutoFit/>
          </a:bodyPr>
          <a:lstStyle/>
          <a:p>
            <a:r>
              <a:rPr lang="sv-SE" sz="1200" dirty="0"/>
              <a:t>Kommer ni att se till att vinstandelen anges på lottsedlarna eller anslås i den lokal där lotteriet bedrivs?</a:t>
            </a:r>
          </a:p>
        </p:txBody>
      </p:sp>
      <p:sp>
        <p:nvSpPr>
          <p:cNvPr id="20" name="textruta 19"/>
          <p:cNvSpPr txBox="1"/>
          <p:nvPr/>
        </p:nvSpPr>
        <p:spPr>
          <a:xfrm>
            <a:off x="404664" y="631000"/>
            <a:ext cx="749857" cy="1323439"/>
          </a:xfrm>
          <a:prstGeom prst="rect">
            <a:avLst/>
          </a:prstGeom>
          <a:solidFill>
            <a:schemeClr val="accent2"/>
          </a:solidFill>
        </p:spPr>
        <p:txBody>
          <a:bodyPr wrap="square" rtlCol="0">
            <a:spAutoFit/>
          </a:bodyPr>
          <a:lstStyle/>
          <a:p>
            <a:endParaRPr lang="sv-SE" sz="2000" b="1" dirty="0">
              <a:solidFill>
                <a:schemeClr val="bg1"/>
              </a:solidFill>
            </a:endParaRPr>
          </a:p>
          <a:p>
            <a:pPr algn="ctr"/>
            <a:r>
              <a:rPr lang="sv-SE" sz="2000" b="1" dirty="0">
                <a:solidFill>
                  <a:schemeClr val="bg1"/>
                </a:solidFill>
              </a:rPr>
              <a:t>Börja här!</a:t>
            </a:r>
          </a:p>
          <a:p>
            <a:endParaRPr lang="sv-SE" sz="2000" b="1" dirty="0">
              <a:solidFill>
                <a:schemeClr val="bg1"/>
              </a:solidFill>
            </a:endParaRPr>
          </a:p>
        </p:txBody>
      </p:sp>
      <p:sp>
        <p:nvSpPr>
          <p:cNvPr id="29" name="Höger 28"/>
          <p:cNvSpPr/>
          <p:nvPr/>
        </p:nvSpPr>
        <p:spPr>
          <a:xfrm>
            <a:off x="1200015" y="1053376"/>
            <a:ext cx="336165" cy="377028"/>
          </a:xfrm>
          <a:prstGeom prst="right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30" name="Höger 29"/>
          <p:cNvSpPr/>
          <p:nvPr/>
        </p:nvSpPr>
        <p:spPr>
          <a:xfrm>
            <a:off x="2422882" y="1026078"/>
            <a:ext cx="497674" cy="377028"/>
          </a:xfrm>
          <a:prstGeom prst="right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32" name="Ned 31"/>
          <p:cNvSpPr/>
          <p:nvPr/>
        </p:nvSpPr>
        <p:spPr>
          <a:xfrm>
            <a:off x="914152" y="4095235"/>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35" name="Ned 34"/>
          <p:cNvSpPr/>
          <p:nvPr/>
        </p:nvSpPr>
        <p:spPr>
          <a:xfrm>
            <a:off x="977085" y="2468766"/>
            <a:ext cx="4871334" cy="504056"/>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a:solidFill>
                  <a:schemeClr val="tx1"/>
                </a:solidFill>
              </a:rPr>
              <a:t>Här ska du välja vad som bäst </a:t>
            </a:r>
          </a:p>
          <a:p>
            <a:pPr algn="ctr"/>
            <a:r>
              <a:rPr lang="sv-SE" sz="1400" b="1" dirty="0">
                <a:solidFill>
                  <a:schemeClr val="tx1"/>
                </a:solidFill>
              </a:rPr>
              <a:t>beskriver lotteritillfället</a:t>
            </a:r>
          </a:p>
        </p:txBody>
      </p:sp>
      <p:sp>
        <p:nvSpPr>
          <p:cNvPr id="38" name="textruta 37"/>
          <p:cNvSpPr txBox="1"/>
          <p:nvPr/>
        </p:nvSpPr>
        <p:spPr>
          <a:xfrm>
            <a:off x="404664" y="6314620"/>
            <a:ext cx="2072296" cy="461665"/>
          </a:xfrm>
          <a:prstGeom prst="rect">
            <a:avLst/>
          </a:prstGeom>
          <a:solidFill>
            <a:schemeClr val="accent6">
              <a:lumMod val="40000"/>
              <a:lumOff val="60000"/>
            </a:schemeClr>
          </a:solidFill>
        </p:spPr>
        <p:txBody>
          <a:bodyPr wrap="square" rtlCol="0">
            <a:spAutoFit/>
          </a:bodyPr>
          <a:lstStyle/>
          <a:p>
            <a:r>
              <a:rPr lang="sv-SE" sz="1200" dirty="0"/>
              <a:t>Är vinstlistan klar före lotteristart?</a:t>
            </a:r>
          </a:p>
        </p:txBody>
      </p:sp>
      <p:sp>
        <p:nvSpPr>
          <p:cNvPr id="39" name="Höger 38"/>
          <p:cNvSpPr/>
          <p:nvPr/>
        </p:nvSpPr>
        <p:spPr>
          <a:xfrm>
            <a:off x="4481108" y="1020641"/>
            <a:ext cx="497674" cy="377028"/>
          </a:xfrm>
          <a:prstGeom prst="right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40" name="Ned 39"/>
          <p:cNvSpPr/>
          <p:nvPr/>
        </p:nvSpPr>
        <p:spPr>
          <a:xfrm>
            <a:off x="860880" y="4865266"/>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41" name="Ned 40"/>
          <p:cNvSpPr/>
          <p:nvPr/>
        </p:nvSpPr>
        <p:spPr>
          <a:xfrm>
            <a:off x="914152" y="6036626"/>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42" name="Ned 41"/>
          <p:cNvSpPr/>
          <p:nvPr/>
        </p:nvSpPr>
        <p:spPr>
          <a:xfrm>
            <a:off x="340236" y="6886134"/>
            <a:ext cx="369084" cy="2142919"/>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OK</a:t>
            </a:r>
          </a:p>
        </p:txBody>
      </p:sp>
      <p:sp>
        <p:nvSpPr>
          <p:cNvPr id="43" name="Ned 42"/>
          <p:cNvSpPr/>
          <p:nvPr/>
        </p:nvSpPr>
        <p:spPr>
          <a:xfrm>
            <a:off x="1154521" y="6879268"/>
            <a:ext cx="878924" cy="18002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X</a:t>
            </a:r>
          </a:p>
        </p:txBody>
      </p:sp>
      <p:sp>
        <p:nvSpPr>
          <p:cNvPr id="44" name="Ned 43"/>
          <p:cNvSpPr/>
          <p:nvPr/>
        </p:nvSpPr>
        <p:spPr>
          <a:xfrm>
            <a:off x="1154010" y="7864571"/>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46" name="Ned 45"/>
          <p:cNvSpPr/>
          <p:nvPr/>
        </p:nvSpPr>
        <p:spPr>
          <a:xfrm>
            <a:off x="1104847" y="8843007"/>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OK</a:t>
            </a:r>
          </a:p>
        </p:txBody>
      </p:sp>
      <p:sp>
        <p:nvSpPr>
          <p:cNvPr id="47" name="Ned 46"/>
          <p:cNvSpPr/>
          <p:nvPr/>
        </p:nvSpPr>
        <p:spPr>
          <a:xfrm>
            <a:off x="2905534" y="4878986"/>
            <a:ext cx="507218" cy="69689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48" name="Ned 47"/>
          <p:cNvSpPr/>
          <p:nvPr/>
        </p:nvSpPr>
        <p:spPr>
          <a:xfrm>
            <a:off x="3997631" y="4881172"/>
            <a:ext cx="507218" cy="69689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49" name="Ned 48"/>
          <p:cNvSpPr/>
          <p:nvPr/>
        </p:nvSpPr>
        <p:spPr>
          <a:xfrm>
            <a:off x="5147325" y="5398042"/>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50" name="Ned 49"/>
          <p:cNvSpPr/>
          <p:nvPr/>
        </p:nvSpPr>
        <p:spPr>
          <a:xfrm>
            <a:off x="4928712" y="8849034"/>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OK</a:t>
            </a:r>
          </a:p>
        </p:txBody>
      </p:sp>
      <p:sp>
        <p:nvSpPr>
          <p:cNvPr id="51" name="Ned 50"/>
          <p:cNvSpPr/>
          <p:nvPr/>
        </p:nvSpPr>
        <p:spPr>
          <a:xfrm>
            <a:off x="4928712" y="5991375"/>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52" name="Ned 51"/>
          <p:cNvSpPr/>
          <p:nvPr/>
        </p:nvSpPr>
        <p:spPr>
          <a:xfrm>
            <a:off x="4948165" y="6729603"/>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53" name="Ned 52"/>
          <p:cNvSpPr/>
          <p:nvPr/>
        </p:nvSpPr>
        <p:spPr>
          <a:xfrm>
            <a:off x="4951208" y="7684551"/>
            <a:ext cx="1014436" cy="180020"/>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54" name="Ned 53"/>
          <p:cNvSpPr/>
          <p:nvPr/>
        </p:nvSpPr>
        <p:spPr>
          <a:xfrm>
            <a:off x="5157754" y="1942147"/>
            <a:ext cx="1014436" cy="459341"/>
          </a:xfrm>
          <a:prstGeom prst="down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dirty="0">
                <a:solidFill>
                  <a:schemeClr val="tx1"/>
                </a:solidFill>
              </a:rPr>
              <a:t>√</a:t>
            </a:r>
          </a:p>
        </p:txBody>
      </p:sp>
      <p:sp>
        <p:nvSpPr>
          <p:cNvPr id="55" name="Vänster 54"/>
          <p:cNvSpPr/>
          <p:nvPr/>
        </p:nvSpPr>
        <p:spPr>
          <a:xfrm>
            <a:off x="4928712" y="2468766"/>
            <a:ext cx="736260" cy="159018"/>
          </a:xfrm>
          <a:prstGeom prst="leftArrow">
            <a:avLst/>
          </a:prstGeom>
          <a:solidFill>
            <a:srgbClr val="92D05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75526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2900" y="366184"/>
            <a:ext cx="6038428" cy="965456"/>
          </a:xfrm>
        </p:spPr>
        <p:txBody>
          <a:bodyPr>
            <a:normAutofit/>
          </a:bodyPr>
          <a:lstStyle/>
          <a:p>
            <a:r>
              <a:rPr lang="sv-SE" sz="2800" dirty="0"/>
              <a:t>Kommentarer till checklistan</a:t>
            </a:r>
          </a:p>
        </p:txBody>
      </p:sp>
      <p:sp>
        <p:nvSpPr>
          <p:cNvPr id="5" name="textruta 4"/>
          <p:cNvSpPr txBox="1"/>
          <p:nvPr/>
        </p:nvSpPr>
        <p:spPr>
          <a:xfrm>
            <a:off x="781844" y="1331640"/>
            <a:ext cx="5400600" cy="5262979"/>
          </a:xfrm>
          <a:prstGeom prst="rect">
            <a:avLst/>
          </a:prstGeom>
          <a:noFill/>
        </p:spPr>
        <p:txBody>
          <a:bodyPr wrap="square" rtlCol="0">
            <a:spAutoFit/>
          </a:bodyPr>
          <a:lstStyle/>
          <a:p>
            <a:r>
              <a:rPr lang="sv-SE" sz="1600" dirty="0"/>
              <a:t>Checklistan baseras på lotterilagen 1994:1000 till och med SFS 2010:1626.</a:t>
            </a:r>
          </a:p>
          <a:p>
            <a:endParaRPr lang="sv-SE" sz="1600" dirty="0"/>
          </a:p>
          <a:p>
            <a:r>
              <a:rPr lang="sv-SE" sz="1600" dirty="0"/>
              <a:t>Checklistan ger dig svar på om du kan anordna lotterier utan att söka lotteritillstånd. Om du når ”OK” i botten på sidan, kan du alltså genomföra lotteriet utan tillstånd. </a:t>
            </a:r>
          </a:p>
          <a:p>
            <a:endParaRPr lang="sv-SE" sz="1600" dirty="0"/>
          </a:p>
          <a:p>
            <a:r>
              <a:rPr lang="sv-SE" sz="1600" dirty="0"/>
              <a:t>19 § (den rosa delen i checklistan) ställer som krav att föreningen uppfyller kriterierna för 15 § 1:a stycket: ”Tillstånd att anordna ett egentligt lotteri får lämnas till en svensk juridisk person som är en ideell förening och som enligt sina stadgar har till huvudsakligt syfte att främja ett allmännyttigt ändamål inom landet”. Efter en fråga om Svenska Röda Korset kan anses kvalificera sig, har lotteriinspektionen meddelat att eftersom Röda korset nämns som exempel på godkända föreningar i förarbetena till lagtexten, kan vi anse att vi uppfyller kraven.</a:t>
            </a:r>
          </a:p>
          <a:p>
            <a:endParaRPr lang="sv-SE" sz="1600" dirty="0"/>
          </a:p>
          <a:p>
            <a:r>
              <a:rPr lang="sv-SE" sz="1600" dirty="0"/>
              <a:t>Kom ihåg att om du väljer någon av de gröna rutorna, betyder det att du inte själv är arrangör eller </a:t>
            </a:r>
            <a:r>
              <a:rPr lang="sv-SE" sz="1600" dirty="0" err="1"/>
              <a:t>delarrangör</a:t>
            </a:r>
            <a:r>
              <a:rPr lang="sv-SE" sz="1600" dirty="0"/>
              <a:t> och då bör få tillstånd av arrangören att sälja lotter i anslutning till sammankomsten.</a:t>
            </a:r>
          </a:p>
        </p:txBody>
      </p:sp>
    </p:spTree>
    <p:extLst>
      <p:ext uri="{BB962C8B-B14F-4D97-AF65-F5344CB8AC3E}">
        <p14:creationId xmlns:p14="http://schemas.microsoft.com/office/powerpoint/2010/main" val="320286813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TotalTime>
  <Words>427</Words>
  <Application>Microsoft Office PowerPoint</Application>
  <PresentationFormat>Bildspel på skärmen (4:3)</PresentationFormat>
  <Paragraphs>47</Paragraphs>
  <Slides>2</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vt:i4>
      </vt:variant>
    </vt:vector>
  </HeadingPairs>
  <TitlesOfParts>
    <vt:vector size="5" baseType="lpstr">
      <vt:lpstr>Arial</vt:lpstr>
      <vt:lpstr>Calibri</vt:lpstr>
      <vt:lpstr>Office-tema</vt:lpstr>
      <vt:lpstr>Checklista för lotterier som inte kräver tillstånd Ref  § 19-20 lotterilagen 1994:1000</vt:lpstr>
      <vt:lpstr>Kommentarer till checklistan</vt:lpstr>
    </vt:vector>
  </TitlesOfParts>
  <Company>Swedish Red Cross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Checklista för lotterier –behövs tillstånd?  Ref  § 19 lotterilagen 1994:1000</dc:title>
  <dc:creator>Anders Orheim</dc:creator>
  <cp:lastModifiedBy>Madeleine Stjernström</cp:lastModifiedBy>
  <cp:revision>34</cp:revision>
  <cp:lastPrinted>2012-02-08T13:04:47Z</cp:lastPrinted>
  <dcterms:created xsi:type="dcterms:W3CDTF">2012-02-07T13:30:16Z</dcterms:created>
  <dcterms:modified xsi:type="dcterms:W3CDTF">2019-10-31T12:22:28Z</dcterms:modified>
</cp:coreProperties>
</file>