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Helveticish Bold" panose="020B0604020202020204" charset="0"/>
      <p:regular r:id="rId7"/>
    </p:embeddedFont>
    <p:embeddedFont>
      <p:font typeface="Open Sans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8" d="100"/>
          <a:sy n="98" d="100"/>
        </p:scale>
        <p:origin x="15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customXml" Target="../customXml/item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105532-5347-48D3-AA24-F19DE418881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7404100"/>
            <a:ext cx="338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9000"/>
          </a:blip>
          <a:srcRect l="2178" t="11222" b="57215"/>
          <a:stretch>
            <a:fillRect/>
          </a:stretch>
        </p:blipFill>
        <p:spPr>
          <a:xfrm>
            <a:off x="469782" y="2947280"/>
            <a:ext cx="10616232" cy="400610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403851" y="2898795"/>
            <a:ext cx="1442903" cy="1272663"/>
            <a:chOff x="0" y="0"/>
            <a:chExt cx="6090712" cy="5372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090712" cy="5372100"/>
            </a:xfrm>
            <a:custGeom>
              <a:avLst/>
              <a:gdLst/>
              <a:ahLst/>
              <a:cxnLst/>
              <a:rect l="l" t="t" r="r" b="b"/>
              <a:pathLst>
                <a:path w="6090712" h="5372100">
                  <a:moveTo>
                    <a:pt x="4540041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540042" y="5372100"/>
                  </a:lnTo>
                  <a:lnTo>
                    <a:pt x="6090712" y="2686050"/>
                  </a:lnTo>
                  <a:lnTo>
                    <a:pt x="4540041" y="0"/>
                  </a:lnTo>
                  <a:close/>
                </a:path>
              </a:pathLst>
            </a:custGeom>
            <a:solidFill>
              <a:srgbClr val="FFFFFF">
                <a:alpha val="48627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91354" y="2932279"/>
            <a:ext cx="1389850" cy="12056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363827" y="2895722"/>
            <a:ext cx="1444905" cy="12505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525703" y="3049809"/>
            <a:ext cx="1126660" cy="975793"/>
            <a:chOff x="0" y="0"/>
            <a:chExt cx="6202680" cy="5372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3F8D7D">
                <a:alpha val="48627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6135783" y="2263315"/>
            <a:ext cx="1442903" cy="1272663"/>
            <a:chOff x="0" y="0"/>
            <a:chExt cx="6090712" cy="53721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090712" cy="5372100"/>
            </a:xfrm>
            <a:custGeom>
              <a:avLst/>
              <a:gdLst/>
              <a:ahLst/>
              <a:cxnLst/>
              <a:rect l="l" t="t" r="r" b="b"/>
              <a:pathLst>
                <a:path w="6090712" h="5372100">
                  <a:moveTo>
                    <a:pt x="4540041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540042" y="5372100"/>
                  </a:lnTo>
                  <a:lnTo>
                    <a:pt x="6090712" y="2686050"/>
                  </a:lnTo>
                  <a:lnTo>
                    <a:pt x="4540041" y="0"/>
                  </a:lnTo>
                  <a:close/>
                </a:path>
              </a:pathLst>
            </a:custGeom>
            <a:solidFill>
              <a:srgbClr val="FFFFFF">
                <a:alpha val="48627"/>
              </a:srgbClr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123286" y="2296799"/>
            <a:ext cx="1389850" cy="120569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095758" y="2260242"/>
            <a:ext cx="1444905" cy="12505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6257075" y="2409554"/>
            <a:ext cx="1126660" cy="975793"/>
            <a:chOff x="0" y="0"/>
            <a:chExt cx="6202680" cy="53721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3F8D7D">
                <a:alpha val="48627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4914957" y="2983512"/>
            <a:ext cx="1442903" cy="1272663"/>
            <a:chOff x="0" y="0"/>
            <a:chExt cx="6090712" cy="53721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090712" cy="5372100"/>
            </a:xfrm>
            <a:custGeom>
              <a:avLst/>
              <a:gdLst/>
              <a:ahLst/>
              <a:cxnLst/>
              <a:rect l="l" t="t" r="r" b="b"/>
              <a:pathLst>
                <a:path w="6090712" h="5372100">
                  <a:moveTo>
                    <a:pt x="4540041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540042" y="5372100"/>
                  </a:lnTo>
                  <a:lnTo>
                    <a:pt x="6090712" y="2686050"/>
                  </a:lnTo>
                  <a:lnTo>
                    <a:pt x="4540041" y="0"/>
                  </a:lnTo>
                  <a:close/>
                </a:path>
              </a:pathLst>
            </a:custGeom>
            <a:solidFill>
              <a:srgbClr val="FFFFFF">
                <a:alpha val="48627"/>
              </a:srgbClr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902460" y="3016996"/>
            <a:ext cx="1389850" cy="120569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874933" y="2980439"/>
            <a:ext cx="1444905" cy="1250500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5032327" y="3131947"/>
            <a:ext cx="1126660" cy="975793"/>
            <a:chOff x="0" y="0"/>
            <a:chExt cx="6202680" cy="53721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3F8D7D">
                <a:alpha val="48627"/>
              </a:srgbClr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362757" y="2570613"/>
            <a:ext cx="958932" cy="54151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445977" y="2972669"/>
            <a:ext cx="1442903" cy="1272663"/>
            <a:chOff x="0" y="0"/>
            <a:chExt cx="6090712" cy="5372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090712" cy="5372100"/>
            </a:xfrm>
            <a:custGeom>
              <a:avLst/>
              <a:gdLst/>
              <a:ahLst/>
              <a:cxnLst/>
              <a:rect l="l" t="t" r="r" b="b"/>
              <a:pathLst>
                <a:path w="6090712" h="5372100">
                  <a:moveTo>
                    <a:pt x="4540041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540042" y="5372100"/>
                  </a:lnTo>
                  <a:lnTo>
                    <a:pt x="6090712" y="2686050"/>
                  </a:lnTo>
                  <a:lnTo>
                    <a:pt x="4540041" y="0"/>
                  </a:lnTo>
                  <a:close/>
                </a:path>
              </a:pathLst>
            </a:custGeom>
            <a:solidFill>
              <a:srgbClr val="FFFFFF">
                <a:alpha val="48627"/>
              </a:srgbClr>
            </a:solidFill>
          </p:spPr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33480" y="3006153"/>
            <a:ext cx="1389850" cy="120569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05952" y="2969596"/>
            <a:ext cx="1444905" cy="1250500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2559891" y="3118239"/>
            <a:ext cx="1126660" cy="975793"/>
            <a:chOff x="0" y="0"/>
            <a:chExt cx="6202680" cy="53721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3F8D7D">
                <a:alpha val="48627"/>
              </a:srgbClr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3662323" y="2292322"/>
            <a:ext cx="1442903" cy="1272663"/>
            <a:chOff x="0" y="0"/>
            <a:chExt cx="6090712" cy="53721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090712" cy="5372100"/>
            </a:xfrm>
            <a:custGeom>
              <a:avLst/>
              <a:gdLst/>
              <a:ahLst/>
              <a:cxnLst/>
              <a:rect l="l" t="t" r="r" b="b"/>
              <a:pathLst>
                <a:path w="6090712" h="5372100">
                  <a:moveTo>
                    <a:pt x="4540041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540042" y="5372100"/>
                  </a:lnTo>
                  <a:lnTo>
                    <a:pt x="6090712" y="2686050"/>
                  </a:lnTo>
                  <a:lnTo>
                    <a:pt x="4540041" y="0"/>
                  </a:lnTo>
                  <a:close/>
                </a:path>
              </a:pathLst>
            </a:custGeom>
            <a:solidFill>
              <a:srgbClr val="FFFFFF">
                <a:alpha val="48627"/>
              </a:srgbClr>
            </a:solidFill>
          </p:spPr>
        </p: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649826" y="2325806"/>
            <a:ext cx="1389850" cy="1205695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622298" y="2289249"/>
            <a:ext cx="1444905" cy="1250500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3779693" y="2437301"/>
            <a:ext cx="1126660" cy="975793"/>
            <a:chOff x="0" y="0"/>
            <a:chExt cx="6202680" cy="53721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3F8D7D">
                <a:alpha val="48627"/>
              </a:srgbClr>
            </a:solidFill>
          </p:spPr>
        </p:sp>
      </p:grpSp>
      <p:sp>
        <p:nvSpPr>
          <p:cNvPr id="35" name="AutoShape 35"/>
          <p:cNvSpPr/>
          <p:nvPr/>
        </p:nvSpPr>
        <p:spPr>
          <a:xfrm rot="-5400000">
            <a:off x="2766467" y="4584988"/>
            <a:ext cx="709354" cy="0"/>
          </a:xfrm>
          <a:prstGeom prst="line">
            <a:avLst/>
          </a:prstGeom>
          <a:ln w="28575" cap="rnd">
            <a:solidFill>
              <a:srgbClr val="555455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36" name="Group 36"/>
          <p:cNvGrpSpPr/>
          <p:nvPr/>
        </p:nvGrpSpPr>
        <p:grpSpPr>
          <a:xfrm>
            <a:off x="496544" y="0"/>
            <a:ext cx="10195456" cy="1095521"/>
            <a:chOff x="0" y="0"/>
            <a:chExt cx="6567231" cy="86299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567231" cy="862995"/>
            </a:xfrm>
            <a:custGeom>
              <a:avLst/>
              <a:gdLst/>
              <a:ahLst/>
              <a:cxnLst/>
              <a:rect l="l" t="t" r="r" b="b"/>
              <a:pathLst>
                <a:path w="6567231" h="862995">
                  <a:moveTo>
                    <a:pt x="0" y="0"/>
                  </a:moveTo>
                  <a:lnTo>
                    <a:pt x="6567231" y="0"/>
                  </a:lnTo>
                  <a:lnTo>
                    <a:pt x="6567231" y="862995"/>
                  </a:lnTo>
                  <a:lnTo>
                    <a:pt x="0" y="86299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2795911" y="4961393"/>
            <a:ext cx="620440" cy="1809496"/>
            <a:chOff x="0" y="0"/>
            <a:chExt cx="375983" cy="10965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75983" cy="1096545"/>
            </a:xfrm>
            <a:custGeom>
              <a:avLst/>
              <a:gdLst/>
              <a:ahLst/>
              <a:cxnLst/>
              <a:rect l="l" t="t" r="r" b="b"/>
              <a:pathLst>
                <a:path w="375983" h="1096545">
                  <a:moveTo>
                    <a:pt x="0" y="0"/>
                  </a:moveTo>
                  <a:lnTo>
                    <a:pt x="375983" y="0"/>
                  </a:lnTo>
                  <a:lnTo>
                    <a:pt x="375983" y="1096545"/>
                  </a:lnTo>
                  <a:lnTo>
                    <a:pt x="0" y="1096545"/>
                  </a:lnTo>
                  <a:close/>
                </a:path>
              </a:pathLst>
            </a:custGeom>
            <a:solidFill>
              <a:srgbClr val="ECEEED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933903" y="4942263"/>
            <a:ext cx="1383589" cy="1855495"/>
            <a:chOff x="0" y="0"/>
            <a:chExt cx="838447" cy="112442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38447" cy="1124420"/>
            </a:xfrm>
            <a:custGeom>
              <a:avLst/>
              <a:gdLst/>
              <a:ahLst/>
              <a:cxnLst/>
              <a:rect l="l" t="t" r="r" b="b"/>
              <a:pathLst>
                <a:path w="838447" h="1124420">
                  <a:moveTo>
                    <a:pt x="0" y="0"/>
                  </a:moveTo>
                  <a:lnTo>
                    <a:pt x="838447" y="0"/>
                  </a:lnTo>
                  <a:lnTo>
                    <a:pt x="838447" y="1124420"/>
                  </a:lnTo>
                  <a:lnTo>
                    <a:pt x="0" y="1124420"/>
                  </a:lnTo>
                  <a:close/>
                </a:path>
              </a:pathLst>
            </a:custGeom>
            <a:solidFill>
              <a:srgbClr val="ECEEED">
                <a:alpha val="65882"/>
              </a:srgbClr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968712" y="4976816"/>
            <a:ext cx="1316811" cy="1761253"/>
            <a:chOff x="0" y="0"/>
            <a:chExt cx="796946" cy="1065927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796946" cy="1065927"/>
            </a:xfrm>
            <a:custGeom>
              <a:avLst/>
              <a:gdLst/>
              <a:ahLst/>
              <a:cxnLst/>
              <a:rect l="l" t="t" r="r" b="b"/>
              <a:pathLst>
                <a:path w="796946" h="1065927">
                  <a:moveTo>
                    <a:pt x="0" y="0"/>
                  </a:moveTo>
                  <a:lnTo>
                    <a:pt x="796946" y="0"/>
                  </a:lnTo>
                  <a:lnTo>
                    <a:pt x="796946" y="1065927"/>
                  </a:lnTo>
                  <a:lnTo>
                    <a:pt x="0" y="1065927"/>
                  </a:lnTo>
                  <a:close/>
                </a:path>
              </a:pathLst>
            </a:custGeom>
            <a:solidFill>
              <a:srgbClr val="ECEEED"/>
            </a:solidFill>
          </p:spPr>
        </p:sp>
      </p:grpSp>
      <p:pic>
        <p:nvPicPr>
          <p:cNvPr id="44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17204" y="5161950"/>
            <a:ext cx="180328" cy="271923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381110" y="5856504"/>
            <a:ext cx="326206" cy="162695"/>
          </a:xfrm>
          <a:prstGeom prst="rect">
            <a:avLst/>
          </a:prstGeom>
        </p:spPr>
      </p:pic>
      <p:grpSp>
        <p:nvGrpSpPr>
          <p:cNvPr id="46" name="Group 46"/>
          <p:cNvGrpSpPr/>
          <p:nvPr/>
        </p:nvGrpSpPr>
        <p:grpSpPr>
          <a:xfrm>
            <a:off x="5288479" y="4961393"/>
            <a:ext cx="620440" cy="1809792"/>
            <a:chOff x="0" y="0"/>
            <a:chExt cx="375983" cy="1096724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375983" cy="1096724"/>
            </a:xfrm>
            <a:custGeom>
              <a:avLst/>
              <a:gdLst/>
              <a:ahLst/>
              <a:cxnLst/>
              <a:rect l="l" t="t" r="r" b="b"/>
              <a:pathLst>
                <a:path w="375983" h="1096724">
                  <a:moveTo>
                    <a:pt x="0" y="0"/>
                  </a:moveTo>
                  <a:lnTo>
                    <a:pt x="375983" y="0"/>
                  </a:lnTo>
                  <a:lnTo>
                    <a:pt x="375983" y="1096724"/>
                  </a:lnTo>
                  <a:lnTo>
                    <a:pt x="0" y="1096724"/>
                  </a:lnTo>
                  <a:close/>
                </a:path>
              </a:pathLst>
            </a:custGeom>
            <a:solidFill>
              <a:srgbClr val="ECEEED"/>
            </a:solidFill>
          </p:spPr>
        </p:sp>
      </p:grpSp>
      <p:grpSp>
        <p:nvGrpSpPr>
          <p:cNvPr id="48" name="Group 48"/>
          <p:cNvGrpSpPr/>
          <p:nvPr/>
        </p:nvGrpSpPr>
        <p:grpSpPr>
          <a:xfrm>
            <a:off x="6532185" y="4961393"/>
            <a:ext cx="620440" cy="1809496"/>
            <a:chOff x="0" y="0"/>
            <a:chExt cx="375983" cy="1096545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375983" cy="1096545"/>
            </a:xfrm>
            <a:custGeom>
              <a:avLst/>
              <a:gdLst/>
              <a:ahLst/>
              <a:cxnLst/>
              <a:rect l="l" t="t" r="r" b="b"/>
              <a:pathLst>
                <a:path w="375983" h="1096545">
                  <a:moveTo>
                    <a:pt x="0" y="0"/>
                  </a:moveTo>
                  <a:lnTo>
                    <a:pt x="375983" y="0"/>
                  </a:lnTo>
                  <a:lnTo>
                    <a:pt x="375983" y="1096545"/>
                  </a:lnTo>
                  <a:lnTo>
                    <a:pt x="0" y="1096545"/>
                  </a:lnTo>
                  <a:close/>
                </a:path>
              </a:pathLst>
            </a:custGeom>
            <a:solidFill>
              <a:srgbClr val="ECEEED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7778194" y="4961393"/>
            <a:ext cx="619331" cy="1809496"/>
            <a:chOff x="0" y="0"/>
            <a:chExt cx="375311" cy="10965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75311" cy="1096545"/>
            </a:xfrm>
            <a:custGeom>
              <a:avLst/>
              <a:gdLst/>
              <a:ahLst/>
              <a:cxnLst/>
              <a:rect l="l" t="t" r="r" b="b"/>
              <a:pathLst>
                <a:path w="375311" h="1096545">
                  <a:moveTo>
                    <a:pt x="0" y="0"/>
                  </a:moveTo>
                  <a:lnTo>
                    <a:pt x="375311" y="0"/>
                  </a:lnTo>
                  <a:lnTo>
                    <a:pt x="375311" y="1096545"/>
                  </a:lnTo>
                  <a:lnTo>
                    <a:pt x="0" y="1096545"/>
                  </a:lnTo>
                  <a:close/>
                </a:path>
              </a:pathLst>
            </a:custGeom>
            <a:solidFill>
              <a:srgbClr val="ECEEED"/>
            </a:solidFill>
          </p:spPr>
        </p:sp>
      </p:grpSp>
      <p:pic>
        <p:nvPicPr>
          <p:cNvPr id="52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927699" y="5819549"/>
            <a:ext cx="313904" cy="236605"/>
          </a:xfrm>
          <a:prstGeom prst="rect">
            <a:avLst/>
          </a:prstGeom>
        </p:spPr>
      </p:pic>
      <p:sp>
        <p:nvSpPr>
          <p:cNvPr id="53" name="TextBox 53"/>
          <p:cNvSpPr txBox="1"/>
          <p:nvPr/>
        </p:nvSpPr>
        <p:spPr>
          <a:xfrm>
            <a:off x="2676574" y="5117471"/>
            <a:ext cx="866282" cy="265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7"/>
              </a:lnSpc>
            </a:pPr>
            <a:r>
              <a:rPr lang="en-US" sz="1555" dirty="0">
                <a:solidFill>
                  <a:srgbClr val="000000"/>
                </a:solidFill>
                <a:latin typeface="Open Sans Bold"/>
              </a:rPr>
              <a:t>0.47</a:t>
            </a:r>
          </a:p>
        </p:txBody>
      </p:sp>
      <p:pic>
        <p:nvPicPr>
          <p:cNvPr id="54" name="Picture 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381110" y="6472529"/>
            <a:ext cx="326206" cy="162695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381110" y="5262955"/>
            <a:ext cx="326206" cy="162695"/>
          </a:xfrm>
          <a:prstGeom prst="rect">
            <a:avLst/>
          </a:prstGeom>
        </p:spPr>
      </p:pic>
      <p:grpSp>
        <p:nvGrpSpPr>
          <p:cNvPr id="56" name="Group 56"/>
          <p:cNvGrpSpPr/>
          <p:nvPr/>
        </p:nvGrpSpPr>
        <p:grpSpPr>
          <a:xfrm>
            <a:off x="8953902" y="4921636"/>
            <a:ext cx="1585006" cy="518281"/>
            <a:chOff x="0" y="0"/>
            <a:chExt cx="2702186" cy="883587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2702187" cy="883587"/>
            </a:xfrm>
            <a:custGeom>
              <a:avLst/>
              <a:gdLst/>
              <a:ahLst/>
              <a:cxnLst/>
              <a:rect l="l" t="t" r="r" b="b"/>
              <a:pathLst>
                <a:path w="2702187" h="883587">
                  <a:moveTo>
                    <a:pt x="2577726" y="59690"/>
                  </a:moveTo>
                  <a:cubicBezTo>
                    <a:pt x="2613286" y="59690"/>
                    <a:pt x="2642496" y="88900"/>
                    <a:pt x="2642496" y="124460"/>
                  </a:cubicBezTo>
                  <a:lnTo>
                    <a:pt x="2642496" y="759127"/>
                  </a:lnTo>
                  <a:cubicBezTo>
                    <a:pt x="2642496" y="794687"/>
                    <a:pt x="2613286" y="823897"/>
                    <a:pt x="2577726" y="823897"/>
                  </a:cubicBezTo>
                  <a:lnTo>
                    <a:pt x="124460" y="823897"/>
                  </a:lnTo>
                  <a:cubicBezTo>
                    <a:pt x="88900" y="823897"/>
                    <a:pt x="59690" y="794687"/>
                    <a:pt x="59690" y="7591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577726" y="59690"/>
                  </a:lnTo>
                  <a:moveTo>
                    <a:pt x="257772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59127"/>
                  </a:lnTo>
                  <a:cubicBezTo>
                    <a:pt x="0" y="827707"/>
                    <a:pt x="55880" y="883587"/>
                    <a:pt x="124460" y="883587"/>
                  </a:cubicBezTo>
                  <a:lnTo>
                    <a:pt x="2577727" y="883587"/>
                  </a:lnTo>
                  <a:cubicBezTo>
                    <a:pt x="2646306" y="883587"/>
                    <a:pt x="2702187" y="827707"/>
                    <a:pt x="2702187" y="759127"/>
                  </a:cubicBezTo>
                  <a:lnTo>
                    <a:pt x="2702187" y="124460"/>
                  </a:lnTo>
                  <a:cubicBezTo>
                    <a:pt x="2702186" y="55880"/>
                    <a:pt x="2646306" y="0"/>
                    <a:pt x="2577726" y="0"/>
                  </a:cubicBezTo>
                  <a:close/>
                </a:path>
              </a:pathLst>
            </a:custGeom>
            <a:solidFill>
              <a:srgbClr val="ECEEED"/>
            </a:solidFill>
          </p:spPr>
        </p:sp>
      </p:grpSp>
      <p:grpSp>
        <p:nvGrpSpPr>
          <p:cNvPr id="58" name="Group 58"/>
          <p:cNvGrpSpPr/>
          <p:nvPr/>
        </p:nvGrpSpPr>
        <p:grpSpPr>
          <a:xfrm>
            <a:off x="8953902" y="5462689"/>
            <a:ext cx="1585006" cy="702946"/>
            <a:chOff x="0" y="0"/>
            <a:chExt cx="2723922" cy="1208053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2723922" cy="1208053"/>
            </a:xfrm>
            <a:custGeom>
              <a:avLst/>
              <a:gdLst/>
              <a:ahLst/>
              <a:cxnLst/>
              <a:rect l="l" t="t" r="r" b="b"/>
              <a:pathLst>
                <a:path w="2723922" h="1208053">
                  <a:moveTo>
                    <a:pt x="2599462" y="59690"/>
                  </a:moveTo>
                  <a:cubicBezTo>
                    <a:pt x="2635022" y="59690"/>
                    <a:pt x="2664232" y="88900"/>
                    <a:pt x="2664232" y="124460"/>
                  </a:cubicBezTo>
                  <a:lnTo>
                    <a:pt x="2664232" y="1083593"/>
                  </a:lnTo>
                  <a:cubicBezTo>
                    <a:pt x="2664232" y="1119153"/>
                    <a:pt x="2635022" y="1148363"/>
                    <a:pt x="2599462" y="1148363"/>
                  </a:cubicBezTo>
                  <a:lnTo>
                    <a:pt x="124460" y="1148363"/>
                  </a:lnTo>
                  <a:cubicBezTo>
                    <a:pt x="88900" y="1148363"/>
                    <a:pt x="59690" y="1119153"/>
                    <a:pt x="59690" y="108359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599462" y="59690"/>
                  </a:lnTo>
                  <a:moveTo>
                    <a:pt x="259946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83593"/>
                  </a:lnTo>
                  <a:cubicBezTo>
                    <a:pt x="0" y="1152173"/>
                    <a:pt x="55880" y="1208053"/>
                    <a:pt x="124460" y="1208053"/>
                  </a:cubicBezTo>
                  <a:lnTo>
                    <a:pt x="2599462" y="1208053"/>
                  </a:lnTo>
                  <a:cubicBezTo>
                    <a:pt x="2668042" y="1208053"/>
                    <a:pt x="2723922" y="1152173"/>
                    <a:pt x="2723922" y="1083593"/>
                  </a:cubicBezTo>
                  <a:lnTo>
                    <a:pt x="2723922" y="124460"/>
                  </a:lnTo>
                  <a:cubicBezTo>
                    <a:pt x="2723922" y="55880"/>
                    <a:pt x="2668042" y="0"/>
                    <a:pt x="2599462" y="0"/>
                  </a:cubicBezTo>
                  <a:close/>
                </a:path>
              </a:pathLst>
            </a:custGeom>
            <a:solidFill>
              <a:srgbClr val="ECEEED"/>
            </a:solidFill>
          </p:spPr>
        </p:sp>
      </p:grpSp>
      <p:grpSp>
        <p:nvGrpSpPr>
          <p:cNvPr id="60" name="Group 60"/>
          <p:cNvGrpSpPr/>
          <p:nvPr/>
        </p:nvGrpSpPr>
        <p:grpSpPr>
          <a:xfrm>
            <a:off x="8953902" y="6192351"/>
            <a:ext cx="1585006" cy="514145"/>
            <a:chOff x="0" y="0"/>
            <a:chExt cx="2723922" cy="883587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2723922" cy="883587"/>
            </a:xfrm>
            <a:custGeom>
              <a:avLst/>
              <a:gdLst/>
              <a:ahLst/>
              <a:cxnLst/>
              <a:rect l="l" t="t" r="r" b="b"/>
              <a:pathLst>
                <a:path w="2723922" h="883587">
                  <a:moveTo>
                    <a:pt x="2599462" y="59690"/>
                  </a:moveTo>
                  <a:cubicBezTo>
                    <a:pt x="2635022" y="59690"/>
                    <a:pt x="2664232" y="88900"/>
                    <a:pt x="2664232" y="124460"/>
                  </a:cubicBezTo>
                  <a:lnTo>
                    <a:pt x="2664232" y="759127"/>
                  </a:lnTo>
                  <a:cubicBezTo>
                    <a:pt x="2664232" y="794687"/>
                    <a:pt x="2635022" y="823897"/>
                    <a:pt x="2599462" y="823897"/>
                  </a:cubicBezTo>
                  <a:lnTo>
                    <a:pt x="124460" y="823897"/>
                  </a:lnTo>
                  <a:cubicBezTo>
                    <a:pt x="88900" y="823897"/>
                    <a:pt x="59690" y="794687"/>
                    <a:pt x="59690" y="7591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599462" y="59690"/>
                  </a:lnTo>
                  <a:moveTo>
                    <a:pt x="259946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59127"/>
                  </a:lnTo>
                  <a:cubicBezTo>
                    <a:pt x="0" y="827707"/>
                    <a:pt x="55880" y="883587"/>
                    <a:pt x="124460" y="883587"/>
                  </a:cubicBezTo>
                  <a:lnTo>
                    <a:pt x="2599462" y="883587"/>
                  </a:lnTo>
                  <a:cubicBezTo>
                    <a:pt x="2668042" y="883587"/>
                    <a:pt x="2723922" y="827707"/>
                    <a:pt x="2723922" y="759127"/>
                  </a:cubicBezTo>
                  <a:lnTo>
                    <a:pt x="2723922" y="124460"/>
                  </a:lnTo>
                  <a:cubicBezTo>
                    <a:pt x="2723922" y="55880"/>
                    <a:pt x="2668042" y="0"/>
                    <a:pt x="2599462" y="0"/>
                  </a:cubicBezTo>
                  <a:close/>
                </a:path>
              </a:pathLst>
            </a:custGeom>
            <a:solidFill>
              <a:srgbClr val="ECEEED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8953902" y="6732682"/>
            <a:ext cx="1585006" cy="514145"/>
            <a:chOff x="0" y="0"/>
            <a:chExt cx="2723922" cy="883587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2723922" cy="883587"/>
            </a:xfrm>
            <a:custGeom>
              <a:avLst/>
              <a:gdLst/>
              <a:ahLst/>
              <a:cxnLst/>
              <a:rect l="l" t="t" r="r" b="b"/>
              <a:pathLst>
                <a:path w="2723922" h="883587">
                  <a:moveTo>
                    <a:pt x="2599462" y="59690"/>
                  </a:moveTo>
                  <a:cubicBezTo>
                    <a:pt x="2635022" y="59690"/>
                    <a:pt x="2664232" y="88900"/>
                    <a:pt x="2664232" y="124460"/>
                  </a:cubicBezTo>
                  <a:lnTo>
                    <a:pt x="2664232" y="759127"/>
                  </a:lnTo>
                  <a:cubicBezTo>
                    <a:pt x="2664232" y="794687"/>
                    <a:pt x="2635022" y="823897"/>
                    <a:pt x="2599462" y="823897"/>
                  </a:cubicBezTo>
                  <a:lnTo>
                    <a:pt x="124460" y="823897"/>
                  </a:lnTo>
                  <a:cubicBezTo>
                    <a:pt x="88900" y="823897"/>
                    <a:pt x="59690" y="794687"/>
                    <a:pt x="59690" y="7591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599462" y="59690"/>
                  </a:lnTo>
                  <a:moveTo>
                    <a:pt x="259946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59127"/>
                  </a:lnTo>
                  <a:cubicBezTo>
                    <a:pt x="0" y="827707"/>
                    <a:pt x="55880" y="883587"/>
                    <a:pt x="124460" y="883587"/>
                  </a:cubicBezTo>
                  <a:lnTo>
                    <a:pt x="2599462" y="883587"/>
                  </a:lnTo>
                  <a:cubicBezTo>
                    <a:pt x="2668042" y="883587"/>
                    <a:pt x="2723922" y="827707"/>
                    <a:pt x="2723922" y="759127"/>
                  </a:cubicBezTo>
                  <a:lnTo>
                    <a:pt x="2723922" y="124460"/>
                  </a:lnTo>
                  <a:cubicBezTo>
                    <a:pt x="2723922" y="55880"/>
                    <a:pt x="2668042" y="0"/>
                    <a:pt x="2599462" y="0"/>
                  </a:cubicBezTo>
                  <a:close/>
                </a:path>
              </a:pathLst>
            </a:custGeom>
            <a:solidFill>
              <a:srgbClr val="ECEEED"/>
            </a:solidFill>
          </p:spPr>
        </p:sp>
      </p:grpSp>
      <p:pic>
        <p:nvPicPr>
          <p:cNvPr id="64" name="Picture 6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941844" y="6399425"/>
            <a:ext cx="285614" cy="252899"/>
          </a:xfrm>
          <a:prstGeom prst="rect">
            <a:avLst/>
          </a:prstGeom>
        </p:spPr>
      </p:pic>
      <p:grpSp>
        <p:nvGrpSpPr>
          <p:cNvPr id="65" name="Group 65"/>
          <p:cNvGrpSpPr/>
          <p:nvPr/>
        </p:nvGrpSpPr>
        <p:grpSpPr>
          <a:xfrm>
            <a:off x="5288479" y="6407611"/>
            <a:ext cx="620440" cy="363276"/>
            <a:chOff x="0" y="0"/>
            <a:chExt cx="375983" cy="243128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75983" cy="243128"/>
            </a:xfrm>
            <a:custGeom>
              <a:avLst/>
              <a:gdLst/>
              <a:ahLst/>
              <a:cxnLst/>
              <a:rect l="l" t="t" r="r" b="b"/>
              <a:pathLst>
                <a:path w="375983" h="243128">
                  <a:moveTo>
                    <a:pt x="0" y="0"/>
                  </a:moveTo>
                  <a:lnTo>
                    <a:pt x="375983" y="0"/>
                  </a:lnTo>
                  <a:lnTo>
                    <a:pt x="375983" y="243128"/>
                  </a:lnTo>
                  <a:lnTo>
                    <a:pt x="0" y="243128"/>
                  </a:lnTo>
                  <a:close/>
                </a:path>
              </a:pathLst>
            </a:custGeom>
            <a:solidFill>
              <a:srgbClr val="056969">
                <a:alpha val="70980"/>
              </a:srgbClr>
            </a:solidFill>
          </p:spPr>
        </p:sp>
      </p:grpSp>
      <p:grpSp>
        <p:nvGrpSpPr>
          <p:cNvPr id="67" name="Group 67"/>
          <p:cNvGrpSpPr/>
          <p:nvPr/>
        </p:nvGrpSpPr>
        <p:grpSpPr>
          <a:xfrm>
            <a:off x="-11915" y="-1"/>
            <a:ext cx="508460" cy="7556501"/>
            <a:chOff x="0" y="0"/>
            <a:chExt cx="152400" cy="780028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152400" cy="780028"/>
            </a:xfrm>
            <a:custGeom>
              <a:avLst/>
              <a:gdLst/>
              <a:ahLst/>
              <a:cxnLst/>
              <a:rect l="l" t="t" r="r" b="b"/>
              <a:pathLst>
                <a:path w="152400" h="780028">
                  <a:moveTo>
                    <a:pt x="0" y="0"/>
                  </a:moveTo>
                  <a:lnTo>
                    <a:pt x="152400" y="0"/>
                  </a:lnTo>
                  <a:lnTo>
                    <a:pt x="152400" y="780028"/>
                  </a:lnTo>
                  <a:lnTo>
                    <a:pt x="0" y="780028"/>
                  </a:lnTo>
                  <a:close/>
                </a:path>
              </a:pathLst>
            </a:custGeom>
            <a:solidFill>
              <a:srgbClr val="3F8D7D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4046608" y="4961393"/>
            <a:ext cx="620440" cy="1809496"/>
            <a:chOff x="0" y="0"/>
            <a:chExt cx="375983" cy="1096545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375983" cy="1096545"/>
            </a:xfrm>
            <a:custGeom>
              <a:avLst/>
              <a:gdLst/>
              <a:ahLst/>
              <a:cxnLst/>
              <a:rect l="l" t="t" r="r" b="b"/>
              <a:pathLst>
                <a:path w="375983" h="1096545">
                  <a:moveTo>
                    <a:pt x="0" y="0"/>
                  </a:moveTo>
                  <a:lnTo>
                    <a:pt x="375983" y="0"/>
                  </a:lnTo>
                  <a:lnTo>
                    <a:pt x="375983" y="1096545"/>
                  </a:lnTo>
                  <a:lnTo>
                    <a:pt x="0" y="1096545"/>
                  </a:lnTo>
                  <a:close/>
                </a:path>
              </a:pathLst>
            </a:custGeom>
            <a:solidFill>
              <a:srgbClr val="ECEEED"/>
            </a:solidFill>
          </p:spPr>
        </p:sp>
      </p:grpSp>
      <p:grpSp>
        <p:nvGrpSpPr>
          <p:cNvPr id="72" name="Group 72"/>
          <p:cNvGrpSpPr/>
          <p:nvPr/>
        </p:nvGrpSpPr>
        <p:grpSpPr>
          <a:xfrm>
            <a:off x="2795911" y="6407611"/>
            <a:ext cx="622168" cy="363278"/>
            <a:chOff x="0" y="0"/>
            <a:chExt cx="358249" cy="209178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358249" cy="209178"/>
            </a:xfrm>
            <a:custGeom>
              <a:avLst/>
              <a:gdLst/>
              <a:ahLst/>
              <a:cxnLst/>
              <a:rect l="l" t="t" r="r" b="b"/>
              <a:pathLst>
                <a:path w="358249" h="209178">
                  <a:moveTo>
                    <a:pt x="0" y="0"/>
                  </a:moveTo>
                  <a:lnTo>
                    <a:pt x="358249" y="0"/>
                  </a:lnTo>
                  <a:lnTo>
                    <a:pt x="358249" y="209178"/>
                  </a:lnTo>
                  <a:lnTo>
                    <a:pt x="0" y="209178"/>
                  </a:lnTo>
                  <a:close/>
                </a:path>
              </a:pathLst>
            </a:custGeom>
            <a:solidFill>
              <a:srgbClr val="056969">
                <a:alpha val="70980"/>
              </a:srgbClr>
            </a:solidFill>
          </p:spPr>
        </p:sp>
      </p:grpSp>
      <p:pic>
        <p:nvPicPr>
          <p:cNvPr id="74" name="Picture 74"/>
          <p:cNvPicPr>
            <a:picLocks noChangeAspect="1"/>
          </p:cNvPicPr>
          <p:nvPr/>
        </p:nvPicPr>
        <p:blipFill>
          <a:blip r:embed="rId16"/>
          <a:srcRect l="339" t="3187"/>
          <a:stretch>
            <a:fillRect/>
          </a:stretch>
        </p:blipFill>
        <p:spPr>
          <a:xfrm>
            <a:off x="2639362" y="3345374"/>
            <a:ext cx="1082759" cy="464037"/>
          </a:xfrm>
          <a:prstGeom prst="rect">
            <a:avLst/>
          </a:prstGeom>
        </p:spPr>
      </p:pic>
      <p:grpSp>
        <p:nvGrpSpPr>
          <p:cNvPr id="76" name="Group 76"/>
          <p:cNvGrpSpPr/>
          <p:nvPr/>
        </p:nvGrpSpPr>
        <p:grpSpPr>
          <a:xfrm>
            <a:off x="4046608" y="6295850"/>
            <a:ext cx="625071" cy="475040"/>
            <a:chOff x="0" y="0"/>
            <a:chExt cx="360660" cy="223005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360660" cy="223005"/>
            </a:xfrm>
            <a:custGeom>
              <a:avLst/>
              <a:gdLst/>
              <a:ahLst/>
              <a:cxnLst/>
              <a:rect l="l" t="t" r="r" b="b"/>
              <a:pathLst>
                <a:path w="360660" h="223005">
                  <a:moveTo>
                    <a:pt x="0" y="0"/>
                  </a:moveTo>
                  <a:lnTo>
                    <a:pt x="360660" y="0"/>
                  </a:lnTo>
                  <a:lnTo>
                    <a:pt x="360660" y="223005"/>
                  </a:lnTo>
                  <a:lnTo>
                    <a:pt x="0" y="223005"/>
                  </a:lnTo>
                  <a:close/>
                </a:path>
              </a:pathLst>
            </a:custGeom>
            <a:solidFill>
              <a:srgbClr val="056969">
                <a:alpha val="70980"/>
              </a:srgbClr>
            </a:solidFill>
          </p:spPr>
        </p:sp>
      </p:grpSp>
      <p:grpSp>
        <p:nvGrpSpPr>
          <p:cNvPr id="78" name="Group 78"/>
          <p:cNvGrpSpPr/>
          <p:nvPr/>
        </p:nvGrpSpPr>
        <p:grpSpPr>
          <a:xfrm>
            <a:off x="6532185" y="6406026"/>
            <a:ext cx="620440" cy="445109"/>
            <a:chOff x="0" y="0"/>
            <a:chExt cx="375983" cy="454818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375983" cy="454818"/>
            </a:xfrm>
            <a:custGeom>
              <a:avLst/>
              <a:gdLst/>
              <a:ahLst/>
              <a:cxnLst/>
              <a:rect l="l" t="t" r="r" b="b"/>
              <a:pathLst>
                <a:path w="375983" h="454818">
                  <a:moveTo>
                    <a:pt x="0" y="0"/>
                  </a:moveTo>
                  <a:lnTo>
                    <a:pt x="375983" y="0"/>
                  </a:lnTo>
                  <a:lnTo>
                    <a:pt x="375983" y="454818"/>
                  </a:lnTo>
                  <a:lnTo>
                    <a:pt x="0" y="454818"/>
                  </a:lnTo>
                  <a:close/>
                </a:path>
              </a:pathLst>
            </a:custGeom>
            <a:solidFill>
              <a:srgbClr val="056969">
                <a:alpha val="70980"/>
              </a:srgbClr>
            </a:solidFill>
          </p:spPr>
        </p:sp>
      </p:grpSp>
      <p:grpSp>
        <p:nvGrpSpPr>
          <p:cNvPr id="80" name="Group 80"/>
          <p:cNvGrpSpPr/>
          <p:nvPr/>
        </p:nvGrpSpPr>
        <p:grpSpPr>
          <a:xfrm>
            <a:off x="7778194" y="6134686"/>
            <a:ext cx="620440" cy="719707"/>
            <a:chOff x="0" y="0"/>
            <a:chExt cx="375983" cy="454818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375983" cy="454818"/>
            </a:xfrm>
            <a:custGeom>
              <a:avLst/>
              <a:gdLst/>
              <a:ahLst/>
              <a:cxnLst/>
              <a:rect l="l" t="t" r="r" b="b"/>
              <a:pathLst>
                <a:path w="375983" h="454818">
                  <a:moveTo>
                    <a:pt x="0" y="0"/>
                  </a:moveTo>
                  <a:lnTo>
                    <a:pt x="375983" y="0"/>
                  </a:lnTo>
                  <a:lnTo>
                    <a:pt x="375983" y="454818"/>
                  </a:lnTo>
                  <a:lnTo>
                    <a:pt x="0" y="454818"/>
                  </a:lnTo>
                  <a:close/>
                </a:path>
              </a:pathLst>
            </a:custGeom>
            <a:solidFill>
              <a:srgbClr val="056969">
                <a:alpha val="70980"/>
              </a:srgbClr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933903" y="6770889"/>
            <a:ext cx="7847302" cy="470403"/>
            <a:chOff x="0" y="0"/>
            <a:chExt cx="5054074" cy="302964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5054074" cy="302964"/>
            </a:xfrm>
            <a:custGeom>
              <a:avLst/>
              <a:gdLst/>
              <a:ahLst/>
              <a:cxnLst/>
              <a:rect l="l" t="t" r="r" b="b"/>
              <a:pathLst>
                <a:path w="5054074" h="302964">
                  <a:moveTo>
                    <a:pt x="0" y="0"/>
                  </a:moveTo>
                  <a:lnTo>
                    <a:pt x="5054074" y="0"/>
                  </a:lnTo>
                  <a:lnTo>
                    <a:pt x="5054074" y="302964"/>
                  </a:lnTo>
                  <a:lnTo>
                    <a:pt x="0" y="302964"/>
                  </a:lnTo>
                  <a:close/>
                </a:path>
              </a:pathLst>
            </a:custGeom>
            <a:solidFill>
              <a:srgbClr val="AA002C"/>
            </a:solidFill>
          </p:spPr>
        </p:sp>
      </p:grpSp>
      <p:sp>
        <p:nvSpPr>
          <p:cNvPr id="84" name="TextBox 84"/>
          <p:cNvSpPr txBox="1"/>
          <p:nvPr/>
        </p:nvSpPr>
        <p:spPr>
          <a:xfrm>
            <a:off x="945030" y="6821150"/>
            <a:ext cx="1032635" cy="42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"/>
              </a:lnSpc>
            </a:pPr>
            <a:r>
              <a:rPr lang="en-US" sz="1149" dirty="0">
                <a:solidFill>
                  <a:srgbClr val="FFFFFF"/>
                </a:solidFill>
                <a:latin typeface="Open Sans Bold"/>
              </a:rPr>
              <a:t>IFRC </a:t>
            </a:r>
          </a:p>
          <a:p>
            <a:pPr algn="ctr">
              <a:lnSpc>
                <a:spcPts val="1092"/>
              </a:lnSpc>
            </a:pPr>
            <a:r>
              <a:rPr lang="en-US" sz="1149" dirty="0">
                <a:solidFill>
                  <a:srgbClr val="FFFFFF"/>
                </a:solidFill>
                <a:latin typeface="Open Sans Bold"/>
              </a:rPr>
              <a:t>PURCHASE </a:t>
            </a:r>
          </a:p>
          <a:p>
            <a:pPr algn="ctr">
              <a:lnSpc>
                <a:spcPts val="1092"/>
              </a:lnSpc>
            </a:pPr>
            <a:r>
              <a:rPr lang="en-US" sz="1149" dirty="0">
                <a:solidFill>
                  <a:srgbClr val="FFFFFF"/>
                </a:solidFill>
                <a:latin typeface="Open Sans Bold"/>
              </a:rPr>
              <a:t>GUIDANCE</a:t>
            </a:r>
          </a:p>
        </p:txBody>
      </p:sp>
      <p:sp>
        <p:nvSpPr>
          <p:cNvPr id="87" name="AutoShape 87"/>
          <p:cNvSpPr/>
          <p:nvPr/>
        </p:nvSpPr>
        <p:spPr>
          <a:xfrm rot="-5400000">
            <a:off x="3664990" y="4241153"/>
            <a:ext cx="1382380" cy="0"/>
          </a:xfrm>
          <a:prstGeom prst="line">
            <a:avLst/>
          </a:prstGeom>
          <a:ln w="28575" cap="rnd">
            <a:solidFill>
              <a:srgbClr val="555455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88" name="AutoShape 88"/>
          <p:cNvSpPr/>
          <p:nvPr/>
        </p:nvSpPr>
        <p:spPr>
          <a:xfrm rot="-5400000">
            <a:off x="5213067" y="4578280"/>
            <a:ext cx="741221" cy="0"/>
          </a:xfrm>
          <a:prstGeom prst="line">
            <a:avLst/>
          </a:prstGeom>
          <a:ln w="28575" cap="rnd">
            <a:solidFill>
              <a:srgbClr val="555455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89" name="AutoShape 89"/>
          <p:cNvSpPr/>
          <p:nvPr/>
        </p:nvSpPr>
        <p:spPr>
          <a:xfrm rot="-5400000">
            <a:off x="6150487" y="4244752"/>
            <a:ext cx="1396328" cy="0"/>
          </a:xfrm>
          <a:prstGeom prst="line">
            <a:avLst/>
          </a:prstGeom>
          <a:ln w="28575" cap="rnd">
            <a:solidFill>
              <a:srgbClr val="555455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90" name="AutoShape 90"/>
          <p:cNvSpPr/>
          <p:nvPr/>
        </p:nvSpPr>
        <p:spPr>
          <a:xfrm rot="-5400000">
            <a:off x="7701766" y="4560833"/>
            <a:ext cx="771078" cy="0"/>
          </a:xfrm>
          <a:prstGeom prst="line">
            <a:avLst/>
          </a:prstGeom>
          <a:ln w="28575" cap="rnd">
            <a:solidFill>
              <a:srgbClr val="555455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92" name="Picture 9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381110" y="6953387"/>
            <a:ext cx="326206" cy="162695"/>
          </a:xfrm>
          <a:prstGeom prst="rect">
            <a:avLst/>
          </a:prstGeom>
        </p:spPr>
      </p:pic>
      <p:pic>
        <p:nvPicPr>
          <p:cNvPr id="93" name="Picture 9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973133" y="6922535"/>
            <a:ext cx="224399" cy="224399"/>
          </a:xfrm>
          <a:prstGeom prst="rect">
            <a:avLst/>
          </a:prstGeom>
        </p:spPr>
      </p:pic>
      <p:sp>
        <p:nvSpPr>
          <p:cNvPr id="94" name="TextBox 94"/>
          <p:cNvSpPr txBox="1"/>
          <p:nvPr/>
        </p:nvSpPr>
        <p:spPr>
          <a:xfrm>
            <a:off x="5156946" y="2672247"/>
            <a:ext cx="915989" cy="281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4"/>
              </a:lnSpc>
            </a:pPr>
            <a:r>
              <a:rPr lang="en-US" sz="1003" spc="12" dirty="0">
                <a:solidFill>
                  <a:srgbClr val="FFFFFF"/>
                </a:solidFill>
                <a:latin typeface="Open Sans Bold"/>
              </a:rPr>
              <a:t>RENAULT DUSTER 4x4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3934403" y="6382184"/>
            <a:ext cx="866282" cy="417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2428" dirty="0">
                <a:solidFill>
                  <a:srgbClr val="FFFFFF"/>
                </a:solidFill>
                <a:latin typeface="Open Sans Bold"/>
              </a:rPr>
              <a:t>4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3927956" y="5117471"/>
            <a:ext cx="866282" cy="265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7"/>
              </a:lnSpc>
            </a:pPr>
            <a:r>
              <a:rPr lang="en-US" sz="1555" dirty="0">
                <a:solidFill>
                  <a:srgbClr val="000000"/>
                </a:solidFill>
                <a:latin typeface="Open Sans Bold"/>
              </a:rPr>
              <a:t>0.41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2634890" y="6794808"/>
            <a:ext cx="1019888" cy="397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7"/>
              </a:lnSpc>
            </a:pPr>
            <a:r>
              <a:rPr lang="en-US" sz="799" dirty="0">
                <a:solidFill>
                  <a:srgbClr val="FFFFFF"/>
                </a:solidFill>
                <a:latin typeface="Open Sans Bold"/>
              </a:rPr>
              <a:t>FOR SPECIFIC OPERATIONAL NEEDS </a:t>
            </a:r>
          </a:p>
        </p:txBody>
      </p:sp>
      <p:pic>
        <p:nvPicPr>
          <p:cNvPr id="98" name="Picture 9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336753">
            <a:off x="3639067" y="6811936"/>
            <a:ext cx="102562" cy="389030"/>
          </a:xfrm>
          <a:prstGeom prst="rect">
            <a:avLst/>
          </a:prstGeom>
        </p:spPr>
      </p:pic>
      <p:pic>
        <p:nvPicPr>
          <p:cNvPr id="100" name="Picture 1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5486380" y="6964737"/>
            <a:ext cx="231948" cy="228759"/>
          </a:xfrm>
          <a:prstGeom prst="rect">
            <a:avLst/>
          </a:prstGeom>
        </p:spPr>
      </p:pic>
      <p:pic>
        <p:nvPicPr>
          <p:cNvPr id="101" name="Picture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6732677" y="6963173"/>
            <a:ext cx="231948" cy="228759"/>
          </a:xfrm>
          <a:prstGeom prst="rect">
            <a:avLst/>
          </a:prstGeom>
        </p:spPr>
      </p:pic>
      <p:pic>
        <p:nvPicPr>
          <p:cNvPr id="102" name="Picture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985038" y="6964981"/>
            <a:ext cx="231948" cy="228759"/>
          </a:xfrm>
          <a:prstGeom prst="rect">
            <a:avLst/>
          </a:prstGeom>
        </p:spPr>
      </p:pic>
      <p:pic>
        <p:nvPicPr>
          <p:cNvPr id="103" name="Picture 10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132753" y="3274640"/>
            <a:ext cx="958932" cy="541514"/>
          </a:xfrm>
          <a:prstGeom prst="rect">
            <a:avLst/>
          </a:prstGeom>
        </p:spPr>
      </p:pic>
      <p:sp>
        <p:nvSpPr>
          <p:cNvPr id="107" name="AutoShape 107"/>
          <p:cNvSpPr/>
          <p:nvPr/>
        </p:nvSpPr>
        <p:spPr>
          <a:xfrm rot="-3725018" flipV="1">
            <a:off x="6051639" y="2948252"/>
            <a:ext cx="395161" cy="652915"/>
          </a:xfrm>
          <a:prstGeom prst="line">
            <a:avLst/>
          </a:prstGeom>
          <a:ln w="19050" cap="rnd">
            <a:solidFill>
              <a:srgbClr val="FFBD59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08" name="AutoShape 108"/>
          <p:cNvSpPr/>
          <p:nvPr/>
        </p:nvSpPr>
        <p:spPr>
          <a:xfrm rot="-5409903">
            <a:off x="4811255" y="5528417"/>
            <a:ext cx="2422687" cy="18161"/>
          </a:xfrm>
          <a:prstGeom prst="line">
            <a:avLst/>
          </a:prstGeom>
          <a:ln w="19050" cap="rnd">
            <a:solidFill>
              <a:srgbClr val="FFBD59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09" name="AutoShape 109"/>
          <p:cNvSpPr/>
          <p:nvPr/>
        </p:nvSpPr>
        <p:spPr>
          <a:xfrm rot="-5429851">
            <a:off x="5547081" y="2395419"/>
            <a:ext cx="1017545" cy="25567"/>
          </a:xfrm>
          <a:prstGeom prst="line">
            <a:avLst/>
          </a:prstGeom>
          <a:ln w="19050" cap="rnd">
            <a:solidFill>
              <a:srgbClr val="FFBD59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8260240" y="5856504"/>
            <a:ext cx="116368" cy="184346"/>
          </a:xfrm>
          <a:prstGeom prst="rect">
            <a:avLst/>
          </a:prstGeom>
        </p:spPr>
      </p:pic>
      <p:pic>
        <p:nvPicPr>
          <p:cNvPr id="111" name="Picture 11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8088318" y="5648383"/>
            <a:ext cx="243850" cy="386298"/>
          </a:xfrm>
          <a:prstGeom prst="rect">
            <a:avLst/>
          </a:prstGeom>
        </p:spPr>
      </p:pic>
      <p:pic>
        <p:nvPicPr>
          <p:cNvPr id="112" name="Picture 11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7928038" y="5755471"/>
            <a:ext cx="180146" cy="285380"/>
          </a:xfrm>
          <a:prstGeom prst="rect">
            <a:avLst/>
          </a:prstGeom>
        </p:spPr>
      </p:pic>
      <p:pic>
        <p:nvPicPr>
          <p:cNvPr id="113" name="Picture 11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8065148" y="5898330"/>
            <a:ext cx="86071" cy="136350"/>
          </a:xfrm>
          <a:prstGeom prst="rect">
            <a:avLst/>
          </a:prstGeom>
        </p:spPr>
      </p:pic>
      <p:pic>
        <p:nvPicPr>
          <p:cNvPr id="114" name="Picture 11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4346296" y="5770775"/>
            <a:ext cx="180146" cy="285380"/>
          </a:xfrm>
          <a:prstGeom prst="rect">
            <a:avLst/>
          </a:prstGeom>
        </p:spPr>
      </p:pic>
      <p:pic>
        <p:nvPicPr>
          <p:cNvPr id="115" name="Picture 11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4472638" y="5922313"/>
            <a:ext cx="84488" cy="133842"/>
          </a:xfrm>
          <a:prstGeom prst="rect">
            <a:avLst/>
          </a:prstGeom>
        </p:spPr>
      </p:pic>
      <p:sp>
        <p:nvSpPr>
          <p:cNvPr id="116" name="TextBox 116"/>
          <p:cNvSpPr txBox="1"/>
          <p:nvPr/>
        </p:nvSpPr>
        <p:spPr>
          <a:xfrm>
            <a:off x="7631038" y="2571756"/>
            <a:ext cx="91598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4"/>
              </a:lnSpc>
            </a:pPr>
            <a:r>
              <a:rPr lang="en-US" sz="1003" dirty="0">
                <a:solidFill>
                  <a:srgbClr val="FFFFFF"/>
                </a:solidFill>
                <a:latin typeface="Open Sans Bold"/>
              </a:rPr>
              <a:t>NISSAN</a:t>
            </a:r>
          </a:p>
          <a:p>
            <a:pPr algn="ctr">
              <a:lnSpc>
                <a:spcPts val="1094"/>
              </a:lnSpc>
            </a:pPr>
            <a:r>
              <a:rPr lang="en-US" sz="1003" dirty="0">
                <a:solidFill>
                  <a:srgbClr val="FFFFFF"/>
                </a:solidFill>
                <a:latin typeface="Open Sans Bold"/>
              </a:rPr>
              <a:t>SENTRA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2898254" y="6377758"/>
            <a:ext cx="411872" cy="415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2428" dirty="0">
                <a:solidFill>
                  <a:srgbClr val="FFFFFF"/>
                </a:solidFill>
                <a:latin typeface="Open Sans Bold"/>
              </a:rPr>
              <a:t>3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1028207" y="5686483"/>
            <a:ext cx="885858" cy="397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7"/>
              </a:lnSpc>
            </a:pPr>
            <a:r>
              <a:rPr lang="en-US" sz="1149">
                <a:solidFill>
                  <a:srgbClr val="000000"/>
                </a:solidFill>
                <a:latin typeface="Open Sans Bold"/>
              </a:rPr>
              <a:t>CO2 EMISSIONS RATING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2559891" y="471865"/>
            <a:ext cx="7979016" cy="577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8"/>
              </a:lnSpc>
            </a:pPr>
            <a:r>
              <a:rPr lang="en-US" sz="3900" spc="319">
                <a:solidFill>
                  <a:srgbClr val="056969"/>
                </a:solidFill>
                <a:latin typeface="Helveticish Bold"/>
              </a:rPr>
              <a:t>FLEET OPTIMIZATION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994617" y="5062240"/>
            <a:ext cx="1023281" cy="371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8"/>
              </a:lnSpc>
            </a:pPr>
            <a:r>
              <a:rPr lang="en-US" sz="1151">
                <a:solidFill>
                  <a:srgbClr val="000000"/>
                </a:solidFill>
                <a:latin typeface="Open Sans Bold"/>
              </a:rPr>
              <a:t>TOTAL COST OF OPERATION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1028207" y="6407784"/>
            <a:ext cx="866282" cy="27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7"/>
              </a:lnSpc>
            </a:pPr>
            <a:r>
              <a:rPr lang="en-US" sz="1149">
                <a:solidFill>
                  <a:srgbClr val="000000"/>
                </a:solidFill>
                <a:latin typeface="Open Sans Bold"/>
              </a:rPr>
              <a:t>SAFETY </a:t>
            </a:r>
          </a:p>
          <a:p>
            <a:pPr algn="ctr">
              <a:lnSpc>
                <a:spcPts val="1057"/>
              </a:lnSpc>
            </a:pPr>
            <a:r>
              <a:rPr lang="en-US" sz="1149">
                <a:solidFill>
                  <a:srgbClr val="000000"/>
                </a:solidFill>
                <a:latin typeface="Open Sans Bold"/>
              </a:rPr>
              <a:t>RATING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5165558" y="5126203"/>
            <a:ext cx="866282" cy="265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7"/>
              </a:lnSpc>
            </a:pPr>
            <a:r>
              <a:rPr lang="en-US" sz="1555" dirty="0">
                <a:solidFill>
                  <a:srgbClr val="000000"/>
                </a:solidFill>
                <a:latin typeface="Open Sans Bold"/>
              </a:rPr>
              <a:t>0.37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6409265" y="5126203"/>
            <a:ext cx="866282" cy="265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7"/>
              </a:lnSpc>
            </a:pPr>
            <a:r>
              <a:rPr lang="en-US" sz="1555" dirty="0">
                <a:solidFill>
                  <a:srgbClr val="000000"/>
                </a:solidFill>
                <a:latin typeface="Open Sans Bold"/>
              </a:rPr>
              <a:t>0.37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7654164" y="5117471"/>
            <a:ext cx="866282" cy="265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7"/>
              </a:lnSpc>
            </a:pPr>
            <a:r>
              <a:rPr lang="en-US" sz="1555" dirty="0">
                <a:solidFill>
                  <a:srgbClr val="000000"/>
                </a:solidFill>
                <a:latin typeface="Open Sans Bold"/>
              </a:rPr>
              <a:t>0.35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5189336" y="6385025"/>
            <a:ext cx="866282" cy="417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2428" dirty="0">
                <a:solidFill>
                  <a:srgbClr val="FFFFFF"/>
                </a:solidFill>
                <a:latin typeface="Open Sans Bold"/>
              </a:rPr>
              <a:t>3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2616339" y="2643590"/>
            <a:ext cx="966277" cy="291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4"/>
              </a:lnSpc>
            </a:pPr>
            <a:r>
              <a:rPr lang="en-US" sz="1003">
                <a:solidFill>
                  <a:srgbClr val="FFFFFF"/>
                </a:solidFill>
                <a:latin typeface="Open Sans Bold"/>
              </a:rPr>
              <a:t>TOYOTA</a:t>
            </a:r>
          </a:p>
          <a:p>
            <a:pPr algn="ctr">
              <a:lnSpc>
                <a:spcPts val="1164"/>
              </a:lnSpc>
            </a:pPr>
            <a:r>
              <a:rPr lang="en-US" sz="1003">
                <a:solidFill>
                  <a:srgbClr val="FFFFFF"/>
                </a:solidFill>
                <a:latin typeface="Open Sans Bold"/>
              </a:rPr>
              <a:t> LAND CRUISER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6417596" y="6384754"/>
            <a:ext cx="866282" cy="41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2428" dirty="0">
                <a:solidFill>
                  <a:srgbClr val="FFFFFF"/>
                </a:solidFill>
                <a:latin typeface="Open Sans Bold"/>
              </a:rPr>
              <a:t>3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7667871" y="6384754"/>
            <a:ext cx="866282" cy="41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2428" dirty="0">
                <a:solidFill>
                  <a:srgbClr val="FFFFFF"/>
                </a:solidFill>
                <a:latin typeface="Open Sans Bold"/>
              </a:rPr>
              <a:t>5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1278357" y="1153278"/>
            <a:ext cx="8430572" cy="495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0"/>
              </a:lnSpc>
            </a:pPr>
            <a:r>
              <a:rPr lang="en-US" sz="1779" dirty="0">
                <a:solidFill>
                  <a:srgbClr val="FFFFFF"/>
                </a:solidFill>
                <a:latin typeface="Helveticish Bold"/>
              </a:rPr>
              <a:t>OVERVIEW OF CO2 EMISSIONS, SAFETY RATING AND  TOTAL COST OF OPERATIONS RATING PER TYPE OF VEHICLES IN IFRC FLEET 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9067333" y="4984179"/>
            <a:ext cx="1378789" cy="421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7"/>
              </a:lnSpc>
            </a:pPr>
            <a:r>
              <a:rPr lang="en-US" sz="979" dirty="0">
                <a:solidFill>
                  <a:srgbClr val="FFFFFF"/>
                </a:solidFill>
                <a:latin typeface="Helveticish Bold"/>
              </a:rPr>
              <a:t>FIGURES USING 2020 IFRC GLOBAL FLEETWAVE DATA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9008795" y="5541462"/>
            <a:ext cx="1475219" cy="558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7"/>
              </a:lnSpc>
            </a:pPr>
            <a:r>
              <a:rPr lang="en-US" sz="979">
                <a:solidFill>
                  <a:srgbClr val="FFFFFF"/>
                </a:solidFill>
                <a:latin typeface="Helveticish Bold"/>
              </a:rPr>
              <a:t>CO2 EMISSIONS ARE ONE OF THE MAIN DRIVERS OF GLOBAL CLIMATE CHANGE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9032716" y="6306792"/>
            <a:ext cx="1448022" cy="285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7"/>
              </a:lnSpc>
            </a:pPr>
            <a:r>
              <a:rPr lang="en-US" sz="979">
                <a:solidFill>
                  <a:srgbClr val="FFFFFF"/>
                </a:solidFill>
                <a:latin typeface="Helveticish Bold"/>
              </a:rPr>
              <a:t>SAFETY IS  ALWAYS OUR PRIORITY!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9032716" y="6782622"/>
            <a:ext cx="1506191" cy="423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7"/>
              </a:lnSpc>
            </a:pPr>
            <a:r>
              <a:rPr lang="en-US" sz="979">
                <a:solidFill>
                  <a:srgbClr val="FFFFFF"/>
                </a:solidFill>
                <a:latin typeface="Helveticish Bold"/>
              </a:rPr>
              <a:t> BASED ON ALL PARAMETERS</a:t>
            </a:r>
          </a:p>
          <a:p>
            <a:pPr algn="ctr">
              <a:lnSpc>
                <a:spcPts val="1077"/>
              </a:lnSpc>
            </a:pPr>
            <a:r>
              <a:rPr lang="en-US" sz="979">
                <a:solidFill>
                  <a:srgbClr val="FFFFFF"/>
                </a:solidFill>
                <a:latin typeface="Helveticish Bold"/>
              </a:rPr>
              <a:t> ABOVE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5174072" y="6801059"/>
            <a:ext cx="866282" cy="140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"/>
              </a:lnSpc>
            </a:pPr>
            <a:r>
              <a:rPr lang="en-US" sz="799" dirty="0">
                <a:solidFill>
                  <a:srgbClr val="FFFFFF"/>
                </a:solidFill>
                <a:latin typeface="Open Sans Bold"/>
              </a:rPr>
              <a:t>RECOMMENDED 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6423939" y="6800989"/>
            <a:ext cx="866282" cy="140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"/>
              </a:lnSpc>
            </a:pPr>
            <a:r>
              <a:rPr lang="en-US" sz="799" dirty="0">
                <a:solidFill>
                  <a:srgbClr val="FFFFFF"/>
                </a:solidFill>
                <a:latin typeface="Open Sans Bold"/>
              </a:rPr>
              <a:t>RECOMMENDED 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7667871" y="6799896"/>
            <a:ext cx="866282" cy="140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"/>
              </a:lnSpc>
            </a:pPr>
            <a:r>
              <a:rPr lang="en-US" sz="799" dirty="0">
                <a:solidFill>
                  <a:srgbClr val="FFFFFF"/>
                </a:solidFill>
                <a:latin typeface="Open Sans Bold"/>
              </a:rPr>
              <a:t>RECOMMENDED 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3886756" y="1982260"/>
            <a:ext cx="91598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4"/>
              </a:lnSpc>
            </a:pPr>
            <a:r>
              <a:rPr lang="en-US" sz="1003" spc="12" dirty="0">
                <a:solidFill>
                  <a:srgbClr val="FFFFFF"/>
                </a:solidFill>
                <a:latin typeface="Open Sans Bold"/>
              </a:rPr>
              <a:t>NISSAN NAVARA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6357860" y="1967100"/>
            <a:ext cx="915989" cy="293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"/>
              </a:lnSpc>
            </a:pPr>
            <a:r>
              <a:rPr lang="en-US" sz="1003" dirty="0">
                <a:solidFill>
                  <a:srgbClr val="FFFFFF"/>
                </a:solidFill>
                <a:latin typeface="Open Sans Bold"/>
              </a:rPr>
              <a:t>RENAULT </a:t>
            </a:r>
          </a:p>
          <a:p>
            <a:pPr algn="ctr">
              <a:lnSpc>
                <a:spcPts val="1104"/>
              </a:lnSpc>
            </a:pPr>
            <a:r>
              <a:rPr lang="en-US" sz="1003" dirty="0">
                <a:solidFill>
                  <a:srgbClr val="FFFFFF"/>
                </a:solidFill>
                <a:latin typeface="Open Sans Bold"/>
              </a:rPr>
              <a:t>DUSTER 4x2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915653" y="7324142"/>
            <a:ext cx="837914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77"/>
              </a:lnSpc>
            </a:pPr>
            <a:r>
              <a:rPr lang="en-US" sz="979" dirty="0">
                <a:solidFill>
                  <a:srgbClr val="FFFFFF"/>
                </a:solidFill>
                <a:latin typeface="Helveticish Bold"/>
              </a:rPr>
              <a:t> RESOURCES: * DATA EXTRACTED FROM FLEETWAVE,  ICRC CARBON ACCOUNTING TOOL AND EURO NCAP AND ANCAP WEBPAGE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861203" y="2025548"/>
            <a:ext cx="2370851" cy="284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7"/>
              </a:lnSpc>
            </a:pPr>
            <a:r>
              <a:rPr lang="en-US" sz="1149" dirty="0">
                <a:solidFill>
                  <a:srgbClr val="FFBD59"/>
                </a:solidFill>
                <a:latin typeface="Open Sans Bold"/>
              </a:rPr>
              <a:t>FOR FIELD AND/OR SEVERE</a:t>
            </a:r>
          </a:p>
          <a:p>
            <a:pPr>
              <a:lnSpc>
                <a:spcPts val="1057"/>
              </a:lnSpc>
            </a:pPr>
            <a:r>
              <a:rPr lang="en-US" sz="1149" dirty="0">
                <a:solidFill>
                  <a:srgbClr val="FFBD59"/>
                </a:solidFill>
                <a:latin typeface="Open Sans Bold"/>
              </a:rPr>
              <a:t>ROAD CONDITIONS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8065148" y="2025548"/>
            <a:ext cx="2370851" cy="271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57"/>
              </a:lnSpc>
            </a:pPr>
            <a:r>
              <a:rPr lang="en-US" sz="1149">
                <a:solidFill>
                  <a:srgbClr val="FFBD59"/>
                </a:solidFill>
                <a:latin typeface="Open Sans Bold"/>
              </a:rPr>
              <a:t>FOR URBAN AREAS AND FIELD WITH GOOD ROAD CONDITIONS</a:t>
            </a:r>
          </a:p>
        </p:txBody>
      </p:sp>
      <p:pic>
        <p:nvPicPr>
          <p:cNvPr id="144" name="Picture 14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4268281" y="5917900"/>
            <a:ext cx="94176" cy="149190"/>
          </a:xfrm>
          <a:prstGeom prst="rect">
            <a:avLst/>
          </a:prstGeom>
        </p:spPr>
      </p:pic>
      <p:pic>
        <p:nvPicPr>
          <p:cNvPr id="145" name="Picture 14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4240499" y="5967449"/>
            <a:ext cx="348405" cy="113093"/>
          </a:xfrm>
          <a:prstGeom prst="rect">
            <a:avLst/>
          </a:prstGeom>
        </p:spPr>
      </p:pic>
      <p:pic>
        <p:nvPicPr>
          <p:cNvPr id="146" name="Picture 14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3034616" y="5943868"/>
            <a:ext cx="88605" cy="140364"/>
          </a:xfrm>
          <a:prstGeom prst="rect">
            <a:avLst/>
          </a:prstGeom>
        </p:spPr>
      </p:pic>
      <p:pic>
        <p:nvPicPr>
          <p:cNvPr id="147" name="Picture 14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3150288" y="5866307"/>
            <a:ext cx="143097" cy="226688"/>
          </a:xfrm>
          <a:prstGeom prst="rect">
            <a:avLst/>
          </a:prstGeom>
        </p:spPr>
      </p:pic>
      <p:pic>
        <p:nvPicPr>
          <p:cNvPr id="148" name="Picture 14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3048429" y="6001258"/>
            <a:ext cx="282613" cy="91736"/>
          </a:xfrm>
          <a:prstGeom prst="rect">
            <a:avLst/>
          </a:prstGeom>
        </p:spPr>
      </p:pic>
      <p:pic>
        <p:nvPicPr>
          <p:cNvPr id="149" name="Picture 14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618851" y="5770775"/>
            <a:ext cx="180146" cy="285380"/>
          </a:xfrm>
          <a:prstGeom prst="rect">
            <a:avLst/>
          </a:prstGeom>
        </p:spPr>
      </p:pic>
      <p:pic>
        <p:nvPicPr>
          <p:cNvPr id="150" name="Picture 15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745193" y="5922313"/>
            <a:ext cx="84488" cy="133842"/>
          </a:xfrm>
          <a:prstGeom prst="rect">
            <a:avLst/>
          </a:prstGeom>
        </p:spPr>
      </p:pic>
      <p:pic>
        <p:nvPicPr>
          <p:cNvPr id="153" name="Picture 15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7973417" y="5937852"/>
            <a:ext cx="378820" cy="122965"/>
          </a:xfrm>
          <a:prstGeom prst="rect">
            <a:avLst/>
          </a:prstGeom>
        </p:spPr>
      </p:pic>
      <p:sp>
        <p:nvSpPr>
          <p:cNvPr id="154" name="AutoShape 154"/>
          <p:cNvSpPr/>
          <p:nvPr/>
        </p:nvSpPr>
        <p:spPr>
          <a:xfrm rot="5398672">
            <a:off x="2842618" y="5995999"/>
            <a:ext cx="187139" cy="0"/>
          </a:xfrm>
          <a:prstGeom prst="line">
            <a:avLst/>
          </a:prstGeom>
          <a:ln w="28575" cap="rnd">
            <a:solidFill>
              <a:srgbClr val="AA002C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55" name="AutoShape 155"/>
          <p:cNvSpPr/>
          <p:nvPr/>
        </p:nvSpPr>
        <p:spPr>
          <a:xfrm rot="-5400000">
            <a:off x="7795680" y="5949292"/>
            <a:ext cx="187139" cy="0"/>
          </a:xfrm>
          <a:prstGeom prst="line">
            <a:avLst/>
          </a:prstGeom>
          <a:ln w="28575" cap="rnd">
            <a:solidFill>
              <a:srgbClr val="3F8D7D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56" name="AutoShape 156"/>
          <p:cNvSpPr/>
          <p:nvPr/>
        </p:nvSpPr>
        <p:spPr>
          <a:xfrm rot="-5400000">
            <a:off x="4062691" y="5974946"/>
            <a:ext cx="187139" cy="0"/>
          </a:xfrm>
          <a:prstGeom prst="line">
            <a:avLst/>
          </a:prstGeom>
          <a:ln w="28575" cap="rnd">
            <a:solidFill>
              <a:srgbClr val="FFBD5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57" name="AutoShape 157"/>
          <p:cNvSpPr/>
          <p:nvPr/>
        </p:nvSpPr>
        <p:spPr>
          <a:xfrm rot="-5400000">
            <a:off x="5315414" y="5978207"/>
            <a:ext cx="187139" cy="0"/>
          </a:xfrm>
          <a:prstGeom prst="line">
            <a:avLst/>
          </a:prstGeom>
          <a:ln w="28575" cap="rnd">
            <a:solidFill>
              <a:srgbClr val="FFBD5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58" name="AutoShape 158"/>
          <p:cNvSpPr/>
          <p:nvPr/>
        </p:nvSpPr>
        <p:spPr>
          <a:xfrm rot="10797857">
            <a:off x="2307735" y="1895818"/>
            <a:ext cx="6239293" cy="0"/>
          </a:xfrm>
          <a:prstGeom prst="line">
            <a:avLst/>
          </a:prstGeom>
          <a:ln w="19050" cap="rnd">
            <a:solidFill>
              <a:srgbClr val="FFBD59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159" name="Group 159"/>
          <p:cNvGrpSpPr/>
          <p:nvPr/>
        </p:nvGrpSpPr>
        <p:grpSpPr>
          <a:xfrm>
            <a:off x="8520446" y="1856519"/>
            <a:ext cx="112746" cy="97648"/>
            <a:chOff x="0" y="0"/>
            <a:chExt cx="6202680" cy="5372100"/>
          </a:xfrm>
        </p:grpSpPr>
        <p:sp>
          <p:nvSpPr>
            <p:cNvPr id="160" name="Freeform 160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FFBD59"/>
            </a:solidFill>
          </p:spPr>
        </p:sp>
      </p:grpSp>
      <p:grpSp>
        <p:nvGrpSpPr>
          <p:cNvPr id="161" name="Group 161"/>
          <p:cNvGrpSpPr/>
          <p:nvPr/>
        </p:nvGrpSpPr>
        <p:grpSpPr>
          <a:xfrm>
            <a:off x="2194984" y="1856519"/>
            <a:ext cx="112746" cy="97648"/>
            <a:chOff x="0" y="0"/>
            <a:chExt cx="6202680" cy="5372100"/>
          </a:xfrm>
        </p:grpSpPr>
        <p:sp>
          <p:nvSpPr>
            <p:cNvPr id="162" name="Freeform 162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FFBD59"/>
            </a:solidFill>
          </p:spPr>
        </p:sp>
      </p:grpSp>
      <p:pic>
        <p:nvPicPr>
          <p:cNvPr id="163" name="Picture 16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6861324" y="5767514"/>
            <a:ext cx="180146" cy="285380"/>
          </a:xfrm>
          <a:prstGeom prst="rect">
            <a:avLst/>
          </a:prstGeom>
        </p:spPr>
      </p:pic>
      <p:pic>
        <p:nvPicPr>
          <p:cNvPr id="164" name="Picture 16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6987666" y="5919052"/>
            <a:ext cx="84488" cy="133842"/>
          </a:xfrm>
          <a:prstGeom prst="rect">
            <a:avLst/>
          </a:prstGeom>
        </p:spPr>
      </p:pic>
      <p:sp>
        <p:nvSpPr>
          <p:cNvPr id="167" name="AutoShape 167"/>
          <p:cNvSpPr/>
          <p:nvPr/>
        </p:nvSpPr>
        <p:spPr>
          <a:xfrm rot="-5400000">
            <a:off x="6557887" y="5974946"/>
            <a:ext cx="187139" cy="0"/>
          </a:xfrm>
          <a:prstGeom prst="line">
            <a:avLst/>
          </a:prstGeom>
          <a:ln w="28575" cap="rnd">
            <a:solidFill>
              <a:srgbClr val="FFBD59"/>
            </a:solidFill>
            <a:prstDash val="solid"/>
            <a:headEnd type="none" w="sm" len="sm"/>
            <a:tailEnd type="triangle" w="lg" len="med"/>
          </a:ln>
        </p:spPr>
      </p:sp>
      <p:pic>
        <p:nvPicPr>
          <p:cNvPr id="168" name="Picture 167">
            <a:extLst>
              <a:ext uri="{FF2B5EF4-FFF2-40B4-BE49-F238E27FC236}">
                <a16:creationId xmlns:a16="http://schemas.microsoft.com/office/drawing/2014/main" id="{5563E9ED-9687-47CB-A4C7-F21D0538755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602490" y="3589775"/>
            <a:ext cx="190349" cy="45719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25655E57-20DE-44DA-80B3-98FCE4A2AE5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829816" y="2885558"/>
            <a:ext cx="190349" cy="45719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3EA89C7E-FE8F-4159-93DF-0B428D08918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103036" y="3574124"/>
            <a:ext cx="190349" cy="45719"/>
          </a:xfrm>
          <a:prstGeom prst="rect">
            <a:avLst/>
          </a:prstGeom>
        </p:spPr>
      </p:pic>
      <p:pic>
        <p:nvPicPr>
          <p:cNvPr id="171" name="Picture 170" descr="A picture containing car, parked, roof&#10;&#10;Description automatically generated">
            <a:extLst>
              <a:ext uri="{FF2B5EF4-FFF2-40B4-BE49-F238E27FC236}">
                <a16:creationId xmlns:a16="http://schemas.microsoft.com/office/drawing/2014/main" id="{439BC1BB-88C6-4140-8EBB-BF562343C6C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283" y="3217163"/>
            <a:ext cx="1059147" cy="560395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B7CB0673-281C-46F3-B75E-3D7424176FC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110847" y="3495556"/>
            <a:ext cx="190349" cy="45719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58AE37DF-B63F-428E-9CCB-201E5971BDB7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63" y="136868"/>
            <a:ext cx="806775" cy="770080"/>
          </a:xfrm>
          <a:prstGeom prst="rect">
            <a:avLst/>
          </a:prstGeom>
        </p:spPr>
      </p:pic>
      <p:pic>
        <p:nvPicPr>
          <p:cNvPr id="176" name="Picture 175" descr="A picture containing car, road, outdoor, transport&#10;&#10;Description automatically generated">
            <a:extLst>
              <a:ext uri="{FF2B5EF4-FFF2-40B4-BE49-F238E27FC236}">
                <a16:creationId xmlns:a16="http://schemas.microsoft.com/office/drawing/2014/main" id="{3F0E05A8-C482-4A14-B00C-401930D7CE0D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645" y="2707585"/>
            <a:ext cx="1022266" cy="416783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201111CD-1EE0-4AC6-B1FC-67C07B713E2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354840" y="2893116"/>
            <a:ext cx="190349" cy="45719"/>
          </a:xfrm>
          <a:prstGeom prst="rect">
            <a:avLst/>
          </a:prstGeom>
        </p:spPr>
      </p:pic>
      <p:sp>
        <p:nvSpPr>
          <p:cNvPr id="178" name="TextBox 97">
            <a:extLst>
              <a:ext uri="{FF2B5EF4-FFF2-40B4-BE49-F238E27FC236}">
                <a16:creationId xmlns:a16="http://schemas.microsoft.com/office/drawing/2014/main" id="{506E33F5-9C63-42D8-9FF8-D18F199F4AA4}"/>
              </a:ext>
            </a:extLst>
          </p:cNvPr>
          <p:cNvSpPr txBox="1"/>
          <p:nvPr/>
        </p:nvSpPr>
        <p:spPr>
          <a:xfrm>
            <a:off x="3859619" y="6794475"/>
            <a:ext cx="1019888" cy="397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7"/>
              </a:lnSpc>
            </a:pPr>
            <a:r>
              <a:rPr lang="en-US" sz="799" dirty="0">
                <a:solidFill>
                  <a:srgbClr val="FFFFFF"/>
                </a:solidFill>
                <a:latin typeface="Open Sans Bold"/>
              </a:rPr>
              <a:t>FOR SPECIFIC OPERATIONAL NEEDS </a:t>
            </a:r>
          </a:p>
        </p:txBody>
      </p:sp>
      <p:pic>
        <p:nvPicPr>
          <p:cNvPr id="179" name="Picture 98">
            <a:extLst>
              <a:ext uri="{FF2B5EF4-FFF2-40B4-BE49-F238E27FC236}">
                <a16:creationId xmlns:a16="http://schemas.microsoft.com/office/drawing/2014/main" id="{E04E9850-6830-4DBD-B68C-A0E178E20AA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336753">
            <a:off x="4863796" y="6811603"/>
            <a:ext cx="102562" cy="389030"/>
          </a:xfrm>
          <a:prstGeom prst="rect">
            <a:avLst/>
          </a:prstGeom>
        </p:spPr>
      </p:pic>
      <p:sp>
        <p:nvSpPr>
          <p:cNvPr id="180" name="AutoShape 107">
            <a:extLst>
              <a:ext uri="{FF2B5EF4-FFF2-40B4-BE49-F238E27FC236}">
                <a16:creationId xmlns:a16="http://schemas.microsoft.com/office/drawing/2014/main" id="{D41F7ABC-CB55-430B-BB93-3B15174EE239}"/>
              </a:ext>
            </a:extLst>
          </p:cNvPr>
          <p:cNvSpPr/>
          <p:nvPr/>
        </p:nvSpPr>
        <p:spPr>
          <a:xfrm rot="-3725018">
            <a:off x="5843864" y="3955149"/>
            <a:ext cx="817067" cy="30874"/>
          </a:xfrm>
          <a:prstGeom prst="line">
            <a:avLst/>
          </a:prstGeom>
          <a:ln w="19050" cap="rnd">
            <a:solidFill>
              <a:srgbClr val="FFBD59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181" name="Picture 110">
            <a:extLst>
              <a:ext uri="{FF2B5EF4-FFF2-40B4-BE49-F238E27FC236}">
                <a16:creationId xmlns:a16="http://schemas.microsoft.com/office/drawing/2014/main" id="{8ACD67A7-8EBF-40EB-B890-4569A3AF682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501374" y="5863169"/>
            <a:ext cx="116368" cy="184346"/>
          </a:xfrm>
          <a:prstGeom prst="rect">
            <a:avLst/>
          </a:prstGeom>
        </p:spPr>
      </p:pic>
      <p:pic>
        <p:nvPicPr>
          <p:cNvPr id="152" name="Picture 15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513054" y="5967449"/>
            <a:ext cx="348405" cy="113093"/>
          </a:xfrm>
          <a:prstGeom prst="rect">
            <a:avLst/>
          </a:prstGeom>
        </p:spPr>
      </p:pic>
      <p:pic>
        <p:nvPicPr>
          <p:cNvPr id="182" name="Picture 110">
            <a:extLst>
              <a:ext uri="{FF2B5EF4-FFF2-40B4-BE49-F238E27FC236}">
                <a16:creationId xmlns:a16="http://schemas.microsoft.com/office/drawing/2014/main" id="{76438BDC-AA4C-4B42-8795-B4AAFC18419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6740712" y="5863169"/>
            <a:ext cx="116368" cy="184346"/>
          </a:xfrm>
          <a:prstGeom prst="rect">
            <a:avLst/>
          </a:prstGeom>
        </p:spPr>
      </p:pic>
      <p:pic>
        <p:nvPicPr>
          <p:cNvPr id="166" name="Picture 16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6755527" y="5964188"/>
            <a:ext cx="348405" cy="1130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B93BF39C13ED4784AF749AFE98879E" ma:contentTypeVersion="17" ma:contentTypeDescription="Skapa ett nytt dokument." ma:contentTypeScope="" ma:versionID="8e1bfed0610210d6997b6c85bc9bfb4c">
  <xsd:schema xmlns:xsd="http://www.w3.org/2001/XMLSchema" xmlns:xs="http://www.w3.org/2001/XMLSchema" xmlns:p="http://schemas.microsoft.com/office/2006/metadata/properties" xmlns:ns2="4bbcc925-30e6-4322-ae2e-35e2f26a0cb5" xmlns:ns3="786b197c-1e1a-41b0-a3bc-efc6bae36f3c" targetNamespace="http://schemas.microsoft.com/office/2006/metadata/properties" ma:root="true" ma:fieldsID="a95493fa13f9d4f29f14249de2e372e6" ns2:_="" ns3:_="">
    <xsd:import namespace="4bbcc925-30e6-4322-ae2e-35e2f26a0cb5"/>
    <xsd:import namespace="786b197c-1e1a-41b0-a3bc-efc6bae36f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bcc925-30e6-4322-ae2e-35e2f26a0cb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4ed0caf-0303-4da1-96e1-6b0504621346}" ma:internalName="TaxCatchAll" ma:showField="CatchAllData" ma:web="4bbcc925-30e6-4322-ae2e-35e2f26a0c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b197c-1e1a-41b0-a3bc-efc6bae36f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b242e9b-2841-42ae-884b-548b5f8b78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6b197c-1e1a-41b0-a3bc-efc6bae36f3c">
      <Terms xmlns="http://schemas.microsoft.com/office/infopath/2007/PartnerControls"/>
    </lcf76f155ced4ddcb4097134ff3c332f>
    <TaxCatchAll xmlns="4bbcc925-30e6-4322-ae2e-35e2f26a0cb5" xsi:nil="true"/>
  </documentManagement>
</p:properties>
</file>

<file path=customXml/itemProps1.xml><?xml version="1.0" encoding="utf-8"?>
<ds:datastoreItem xmlns:ds="http://schemas.openxmlformats.org/officeDocument/2006/customXml" ds:itemID="{F69D07F3-972D-4918-88C8-F8F1CE9DEE48}"/>
</file>

<file path=customXml/itemProps2.xml><?xml version="1.0" encoding="utf-8"?>
<ds:datastoreItem xmlns:ds="http://schemas.openxmlformats.org/officeDocument/2006/customXml" ds:itemID="{9F7C3E90-13F3-4729-B52C-D0F66DBE41EE}"/>
</file>

<file path=customXml/itemProps3.xml><?xml version="1.0" encoding="utf-8"?>
<ds:datastoreItem xmlns:ds="http://schemas.openxmlformats.org/officeDocument/2006/customXml" ds:itemID="{BD92933D-D7A4-4DB2-9B26-B7BB7E853E7E}"/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137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Open Sans Bold</vt:lpstr>
      <vt:lpstr>Arial</vt:lpstr>
      <vt:lpstr>Helveticish Bold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Fleet Optimization Poster (Good vs Bad Road Conditions)</dc:title>
  <dc:creator>Marija RASOVIC</dc:creator>
  <cp:lastModifiedBy>Carmen Garcia Duro</cp:lastModifiedBy>
  <cp:revision>7</cp:revision>
  <dcterms:created xsi:type="dcterms:W3CDTF">2006-08-16T00:00:00Z</dcterms:created>
  <dcterms:modified xsi:type="dcterms:W3CDTF">2021-12-20T09:56:33Z</dcterms:modified>
  <dc:identifier>DAEbn_eqz4A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af3f7fd-5cd4-4287-9002-aceb9af13c42_Enabled">
    <vt:lpwstr>true</vt:lpwstr>
  </property>
  <property fmtid="{D5CDD505-2E9C-101B-9397-08002B2CF9AE}" pid="3" name="MSIP_Label_caf3f7fd-5cd4-4287-9002-aceb9af13c42_SetDate">
    <vt:lpwstr>2021-12-09T08:54:03Z</vt:lpwstr>
  </property>
  <property fmtid="{D5CDD505-2E9C-101B-9397-08002B2CF9AE}" pid="4" name="MSIP_Label_caf3f7fd-5cd4-4287-9002-aceb9af13c42_Method">
    <vt:lpwstr>Privileged</vt:lpwstr>
  </property>
  <property fmtid="{D5CDD505-2E9C-101B-9397-08002B2CF9AE}" pid="5" name="MSIP_Label_caf3f7fd-5cd4-4287-9002-aceb9af13c42_Name">
    <vt:lpwstr>Public</vt:lpwstr>
  </property>
  <property fmtid="{D5CDD505-2E9C-101B-9397-08002B2CF9AE}" pid="6" name="MSIP_Label_caf3f7fd-5cd4-4287-9002-aceb9af13c42_SiteId">
    <vt:lpwstr>a2b53be5-734e-4e6c-ab0d-d184f60fd917</vt:lpwstr>
  </property>
  <property fmtid="{D5CDD505-2E9C-101B-9397-08002B2CF9AE}" pid="7" name="MSIP_Label_caf3f7fd-5cd4-4287-9002-aceb9af13c42_ActionId">
    <vt:lpwstr>deeee038-956c-4925-b528-6f89003e94ce</vt:lpwstr>
  </property>
  <property fmtid="{D5CDD505-2E9C-101B-9397-08002B2CF9AE}" pid="8" name="MSIP_Label_caf3f7fd-5cd4-4287-9002-aceb9af13c42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Public</vt:lpwstr>
  </property>
  <property fmtid="{D5CDD505-2E9C-101B-9397-08002B2CF9AE}" pid="11" name="ContentTypeId">
    <vt:lpwstr>0x010100DFB93BF39C13ED4784AF749AFE98879E</vt:lpwstr>
  </property>
  <property fmtid="{D5CDD505-2E9C-101B-9397-08002B2CF9AE}" pid="12" name="MediaServiceImageTags">
    <vt:lpwstr/>
  </property>
</Properties>
</file>