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61" r:id="rId6"/>
    <p:sldId id="262" r:id="rId7"/>
    <p:sldId id="264" r:id="rId8"/>
    <p:sldId id="263" r:id="rId9"/>
    <p:sldId id="271" r:id="rId10"/>
    <p:sldId id="270" r:id="rId11"/>
    <p:sldId id="266" r:id="rId12"/>
    <p:sldId id="269" r:id="rId13"/>
    <p:sldId id="268" r:id="rId14"/>
    <p:sldId id="260"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jela Semunovic" initials="DS" lastIdx="10" clrIdx="0">
    <p:extLst>
      <p:ext uri="{19B8F6BF-5375-455C-9EA6-DF929625EA0E}">
        <p15:presenceInfo xmlns:p15="http://schemas.microsoft.com/office/powerpoint/2012/main" userId="S::Danijela.Semunovic@redcross.se::5eab9418-95f8-4eb0-ac11-f268785a76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7716" autoAdjust="0"/>
  </p:normalViewPr>
  <p:slideViewPr>
    <p:cSldViewPr snapToGrid="0" showGuides="1">
      <p:cViewPr varScale="1">
        <p:scale>
          <a:sx n="56" d="100"/>
          <a:sy n="56" d="100"/>
        </p:scale>
        <p:origin x="12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9E79C-FE40-4903-9CA7-074DC9BF2FF4}" type="datetimeFigureOut">
              <a:rPr lang="sv-SE" smtClean="0"/>
              <a:t>2021-05-20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9941F-45F2-41A1-A656-338DD573E052}" type="slidenum">
              <a:rPr lang="sv-SE" smtClean="0"/>
              <a:t>‹#›</a:t>
            </a:fld>
            <a:endParaRPr lang="sv-SE"/>
          </a:p>
        </p:txBody>
      </p:sp>
    </p:spTree>
    <p:extLst>
      <p:ext uri="{BB962C8B-B14F-4D97-AF65-F5344CB8AC3E}">
        <p14:creationId xmlns:p14="http://schemas.microsoft.com/office/powerpoint/2010/main" val="278860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Svenska Röda Korset är en del av ett världsomspännande nätverk, rödakors- och rödahalvmånerörelsen. Röda Korset är nästan alltid är på plats om något händer. Vi finns på plats före, under och efter en katastrof. Oavsett om det är en naturkatastrof, konflikt eller annan kris. </a:t>
            </a:r>
          </a:p>
          <a:p>
            <a:pPr marL="0" indent="0">
              <a:buNone/>
            </a:pPr>
            <a:endParaRPr lang="sv-SE" dirty="0"/>
          </a:p>
          <a:p>
            <a:pPr marL="0" indent="0">
              <a:buNone/>
            </a:pPr>
            <a:r>
              <a:rPr lang="sv-SE" dirty="0"/>
              <a:t>Rödakors- och rödahalvmånerörelsen har som uppgift att förhindra och lindra mänskligt lidande var och när det förekommer, skydda liv och hälsa och säkerställa respekt för varje människas värde, särskilt under tider av väpnad konflikt och andra nödsituationer.</a:t>
            </a:r>
          </a:p>
          <a:p>
            <a:pPr marL="0" indent="0">
              <a:buNone/>
            </a:pPr>
            <a:endParaRPr lang="sv-SE" dirty="0"/>
          </a:p>
          <a:p>
            <a:pPr marL="0" indent="0">
              <a:buNone/>
            </a:pPr>
            <a:r>
              <a:rPr lang="sv-SE" dirty="0"/>
              <a:t>Röda Korsets arbete bygger på frivilligas tid och engagemang i verksamheter och insatser, i och utanför Sverige. </a:t>
            </a:r>
          </a:p>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2</a:t>
            </a:fld>
            <a:endParaRPr lang="sv-SE"/>
          </a:p>
        </p:txBody>
      </p:sp>
    </p:spTree>
    <p:extLst>
      <p:ext uri="{BB962C8B-B14F-4D97-AF65-F5344CB8AC3E}">
        <p14:creationId xmlns:p14="http://schemas.microsoft.com/office/powerpoint/2010/main" val="336681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Henry </a:t>
            </a:r>
            <a:r>
              <a:rPr lang="sv-SE" sz="1200" kern="1200" dirty="0" err="1">
                <a:solidFill>
                  <a:schemeClr val="tx1"/>
                </a:solidFill>
                <a:effectLst/>
                <a:latin typeface="+mn-lt"/>
                <a:ea typeface="+mn-ea"/>
                <a:cs typeface="+mn-cs"/>
              </a:rPr>
              <a:t>Dunant</a:t>
            </a:r>
            <a:r>
              <a:rPr lang="sv-SE" sz="1200" kern="1200" dirty="0">
                <a:solidFill>
                  <a:schemeClr val="tx1"/>
                </a:solidFill>
                <a:effectLst/>
                <a:latin typeface="+mn-lt"/>
                <a:ea typeface="+mn-ea"/>
                <a:cs typeface="+mn-cs"/>
              </a:rPr>
              <a:t> grundade Röda Korset 1863 – efter att ha bevittnat slaget vid Solferino. Henry </a:t>
            </a:r>
            <a:r>
              <a:rPr lang="sv-SE" sz="1200" kern="1200" dirty="0" err="1">
                <a:solidFill>
                  <a:schemeClr val="tx1"/>
                </a:solidFill>
                <a:effectLst/>
                <a:latin typeface="+mn-lt"/>
                <a:ea typeface="+mn-ea"/>
                <a:cs typeface="+mn-cs"/>
              </a:rPr>
              <a:t>Dunant</a:t>
            </a:r>
            <a:r>
              <a:rPr lang="sv-SE" sz="1200" kern="1200" dirty="0">
                <a:solidFill>
                  <a:schemeClr val="tx1"/>
                </a:solidFill>
                <a:effectLst/>
                <a:latin typeface="+mn-lt"/>
                <a:ea typeface="+mn-ea"/>
                <a:cs typeface="+mn-cs"/>
              </a:rPr>
              <a:t> var en affärsman – han var på affärsresa men råkade passera det här slaget, och såg människor ligga skadade på slagfältet utan att få vård och han kunde tänkt – ”Det där borde någon göra något åt, någon som är läkare eller präst”, men istället tänkte han </a:t>
            </a:r>
            <a:r>
              <a:rPr lang="sv-SE" sz="1200" b="1" kern="1200" dirty="0">
                <a:solidFill>
                  <a:schemeClr val="tx1"/>
                </a:solidFill>
                <a:effectLst/>
                <a:latin typeface="+mn-lt"/>
                <a:ea typeface="+mn-ea"/>
                <a:cs typeface="+mn-cs"/>
              </a:rPr>
              <a:t>”det här borde JAG göra något åt” </a:t>
            </a:r>
            <a:r>
              <a:rPr lang="sv-SE" sz="1200" kern="1200" dirty="0">
                <a:solidFill>
                  <a:schemeClr val="tx1"/>
                </a:solidFill>
                <a:effectLst/>
                <a:latin typeface="+mn-lt"/>
                <a:ea typeface="+mn-ea"/>
                <a:cs typeface="+mn-cs"/>
              </a:rPr>
              <a:t>Så han avbröt sin resa och engagerade människor i den här byn för att rädda de sårade soldaterna. Den känslan, ”JAG borde och kan göra något” är något som genomsyrar alla rödakorsare världen över.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och därefter har rörelsen och idéerna spridit sig över hela världen! Vi finns nu i 192 länder, med</a:t>
            </a:r>
            <a:r>
              <a:rPr lang="sv-SE" sz="1200" kern="1200" baseline="0" dirty="0">
                <a:solidFill>
                  <a:schemeClr val="tx1"/>
                </a:solidFill>
                <a:effectLst/>
                <a:latin typeface="+mn-lt"/>
                <a:ea typeface="+mn-ea"/>
                <a:cs typeface="+mn-cs"/>
              </a:rPr>
              <a:t> nationella föreningar.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betyder att nästan varje land har en egen rödakors- eller rödahalvmåneförening – exempelvis Syriska Röda Halvmånen, Svenska Röda Korset osv. I</a:t>
            </a:r>
            <a:r>
              <a:rPr lang="sv-SE" sz="1200" kern="1200" baseline="0" dirty="0">
                <a:solidFill>
                  <a:schemeClr val="tx1"/>
                </a:solidFill>
                <a:effectLst/>
                <a:latin typeface="+mn-lt"/>
                <a:ea typeface="+mn-ea"/>
                <a:cs typeface="+mn-cs"/>
              </a:rPr>
              <a:t> varje förening är lokala frivilliga aktiva, och varje förening finns i hela landet. I Sverige har vi drygt 600 lokalföreningar, så kallade kretsar, med 26 000 aktiva frivilliga.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a:t>
            </a:r>
            <a:r>
              <a:rPr lang="sv-SE" sz="1200" kern="1200" baseline="0" dirty="0">
                <a:solidFill>
                  <a:schemeClr val="tx1"/>
                </a:solidFill>
                <a:effectLst/>
                <a:latin typeface="+mn-lt"/>
                <a:ea typeface="+mn-ea"/>
                <a:cs typeface="+mn-cs"/>
              </a:rPr>
              <a:t>arbetar alltid utifrån lokala behov och det betyder att våra insatser kan se olika ut beroende på var i världen vi är. Målet är alltid att lindra och förhindra mänskligt lidande. </a:t>
            </a:r>
            <a:r>
              <a:rPr lang="sv-SE" sz="1200" kern="1200" dirty="0">
                <a:solidFill>
                  <a:schemeClr val="tx1"/>
                </a:solidFill>
                <a:effectLst/>
                <a:latin typeface="+mn-lt"/>
                <a:ea typeface="+mn-ea"/>
                <a:cs typeface="+mn-cs"/>
              </a:rPr>
              <a:t> Över hela världen har vi 13 miljoner lokala frivilliga som är engagerade för att hjälpa människor utifrån de behov som finns just där, i naturkatastrofer</a:t>
            </a:r>
            <a:r>
              <a:rPr lang="sv-SE" sz="1200" kern="1200" baseline="0" dirty="0">
                <a:solidFill>
                  <a:schemeClr val="tx1"/>
                </a:solidFill>
                <a:effectLst/>
                <a:latin typeface="+mn-lt"/>
                <a:ea typeface="+mn-ea"/>
                <a:cs typeface="+mn-cs"/>
              </a:rPr>
              <a:t> och konflikter</a:t>
            </a:r>
            <a:r>
              <a:rPr lang="sv-SE" sz="1200" kern="1200" dirty="0">
                <a:solidFill>
                  <a:schemeClr val="tx1"/>
                </a:solidFill>
                <a:effectLst/>
                <a:latin typeface="+mn-lt"/>
                <a:ea typeface="+mn-ea"/>
                <a:cs typeface="+mn-cs"/>
              </a:rPr>
              <a:t>. Precis som att ni har blivit frivilliga där ni bor, är det syriska frivilliga som delar ut matpaket i Syrien och afghanska frivilliga som utbildar i hälsofrågor i Afghanistan. </a:t>
            </a:r>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3</a:t>
            </a:fld>
            <a:endParaRPr lang="sv-SE"/>
          </a:p>
        </p:txBody>
      </p:sp>
    </p:spTree>
    <p:extLst>
      <p:ext uri="{BB962C8B-B14F-4D97-AF65-F5344CB8AC3E}">
        <p14:creationId xmlns:p14="http://schemas.microsoft.com/office/powerpoint/2010/main" val="288152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Hela rödakors- och rödahalvmånerörelsen följer sju grundprinciper. Dessa vägleder oss i arbetet vi gör och är ett användbart verktyg för många olika typer av situationer, från ett lokalt dilemma till avvägningar vid stora internationella katastrofer. </a:t>
            </a:r>
          </a:p>
          <a:p>
            <a:endParaRPr lang="sv-SE" dirty="0"/>
          </a:p>
          <a:p>
            <a:r>
              <a:rPr lang="sv-SE" dirty="0"/>
              <a:t>Film: https://www.youtube.com/watch?v=oRnP7qwGeag</a:t>
            </a:r>
          </a:p>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4</a:t>
            </a:fld>
            <a:endParaRPr lang="sv-SE"/>
          </a:p>
        </p:txBody>
      </p:sp>
    </p:spTree>
    <p:extLst>
      <p:ext uri="{BB962C8B-B14F-4D97-AF65-F5344CB8AC3E}">
        <p14:creationId xmlns:p14="http://schemas.microsoft.com/office/powerpoint/2010/main" val="173515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https://www.youtube.com/watch?v=cBsm5oFoLN8</a:t>
            </a:r>
          </a:p>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5</a:t>
            </a:fld>
            <a:endParaRPr lang="sv-SE"/>
          </a:p>
        </p:txBody>
      </p:sp>
    </p:spTree>
    <p:extLst>
      <p:ext uri="{BB962C8B-B14F-4D97-AF65-F5344CB8AC3E}">
        <p14:creationId xmlns:p14="http://schemas.microsoft.com/office/powerpoint/2010/main" val="301376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Futura PT Book" panose="020B0502020204020303" pitchFamily="34" charset="0"/>
              </a:rPr>
              <a:t>Berätta vilka verksamheter som finns i just er krets</a:t>
            </a:r>
          </a:p>
          <a:p>
            <a:r>
              <a:rPr lang="sv-SE" sz="1200" dirty="0">
                <a:latin typeface="Futura PT Book" panose="020B0502020204020303" pitchFamily="34" charset="0"/>
              </a:rPr>
              <a:t>Hur fungerar kretsen?</a:t>
            </a:r>
          </a:p>
          <a:p>
            <a:r>
              <a:rPr lang="sv-SE" sz="1200" dirty="0">
                <a:latin typeface="Futura PT Book" panose="020B0502020204020303" pitchFamily="34" charset="0"/>
              </a:rPr>
              <a:t>Lägg in bilder, anekdoter, citat eller statistik</a:t>
            </a:r>
          </a:p>
          <a:p>
            <a:r>
              <a:rPr lang="sv-SE" sz="1200" dirty="0">
                <a:latin typeface="Futura PT Book" panose="020B0502020204020303" pitchFamily="34" charset="0"/>
              </a:rPr>
              <a:t>Fyll på med det ni vill berätta om er krets och det arbete ni gör.</a:t>
            </a:r>
          </a:p>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7</a:t>
            </a:fld>
            <a:endParaRPr lang="sv-SE"/>
          </a:p>
        </p:txBody>
      </p:sp>
    </p:spTree>
    <p:extLst>
      <p:ext uri="{BB962C8B-B14F-4D97-AF65-F5344CB8AC3E}">
        <p14:creationId xmlns:p14="http://schemas.microsoft.com/office/powerpoint/2010/main" val="381727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Utifrån annonsen från ReachMee och viktig verksamhetsinformation kopplad till uppdraget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8</a:t>
            </a:fld>
            <a:endParaRPr lang="sv-SE"/>
          </a:p>
        </p:txBody>
      </p:sp>
    </p:spTree>
    <p:extLst>
      <p:ext uri="{BB962C8B-B14F-4D97-AF65-F5344CB8AC3E}">
        <p14:creationId xmlns:p14="http://schemas.microsoft.com/office/powerpoint/2010/main" val="56143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66B52D59-9C85-48DE-9FD7-B66478A13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tshållare för anteckningar 2">
            <a:extLst>
              <a:ext uri="{FF2B5EF4-FFF2-40B4-BE49-F238E27FC236}">
                <a16:creationId xmlns:a16="http://schemas.microsoft.com/office/drawing/2014/main" id="{BF218294-8EE3-4929-BD56-DC10225E0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p>
          <a:p>
            <a:pPr eaLnBrk="1" hangingPunct="1">
              <a:spcBef>
                <a:spcPct val="0"/>
              </a:spcBef>
            </a:pPr>
            <a:r>
              <a:rPr lang="sv-SE" altLang="sv-SE" dirty="0"/>
              <a:t>Ge praktisk information kring vad som händer efter informationsträffen.</a:t>
            </a:r>
          </a:p>
          <a:p>
            <a:pPr eaLnBrk="1" hangingPunct="1">
              <a:spcBef>
                <a:spcPct val="0"/>
              </a:spcBef>
            </a:pPr>
            <a:r>
              <a:rPr lang="sv-SE" altLang="sv-SE" dirty="0"/>
              <a:t>Om det är intervjuer som görs, </a:t>
            </a:r>
          </a:p>
          <a:p>
            <a:pPr eaLnBrk="1" hangingPunct="1">
              <a:spcBef>
                <a:spcPct val="0"/>
              </a:spcBef>
            </a:pPr>
            <a:r>
              <a:rPr lang="sv-SE" altLang="sv-SE" dirty="0"/>
              <a:t>Gå igenom de obligatoriska kursers som ska genomföras </a:t>
            </a:r>
          </a:p>
          <a:p>
            <a:pPr eaLnBrk="1" hangingPunct="1">
              <a:spcBef>
                <a:spcPct val="0"/>
              </a:spcBef>
            </a:pPr>
            <a:endParaRPr lang="sv-SE" altLang="sv-SE" dirty="0"/>
          </a:p>
        </p:txBody>
      </p:sp>
      <p:sp>
        <p:nvSpPr>
          <p:cNvPr id="26628" name="Platshållare för bildnummer 3">
            <a:extLst>
              <a:ext uri="{FF2B5EF4-FFF2-40B4-BE49-F238E27FC236}">
                <a16:creationId xmlns:a16="http://schemas.microsoft.com/office/drawing/2014/main" id="{8BE36962-04B9-4FD9-8388-6AE23FAC5B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026E3D9-96FA-4525-945E-9BBF50EA8356}" type="slidenum">
              <a:rPr lang="sv-SE" altLang="sv-SE" smtClean="0">
                <a:latin typeface="Calibri" panose="020F0502020204030204" pitchFamily="34" charset="0"/>
              </a:rPr>
              <a:pPr fontAlgn="base">
                <a:spcBef>
                  <a:spcPct val="0"/>
                </a:spcBef>
                <a:spcAft>
                  <a:spcPct val="0"/>
                </a:spcAft>
              </a:pPr>
              <a:t>9</a:t>
            </a:fld>
            <a:endParaRPr lang="sv-SE" altLang="sv-SE">
              <a:latin typeface="Calibri" panose="020F0502020204030204" pitchFamily="34" charset="0"/>
            </a:endParaRPr>
          </a:p>
        </p:txBody>
      </p:sp>
    </p:spTree>
    <p:extLst>
      <p:ext uri="{BB962C8B-B14F-4D97-AF65-F5344CB8AC3E}">
        <p14:creationId xmlns:p14="http://schemas.microsoft.com/office/powerpoint/2010/main" val="158385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Öppna upp för att deltagarna ska få tillfälle att ställa frågor</a:t>
            </a:r>
          </a:p>
        </p:txBody>
      </p:sp>
      <p:sp>
        <p:nvSpPr>
          <p:cNvPr id="4" name="Platshållare för bildnummer 3"/>
          <p:cNvSpPr>
            <a:spLocks noGrp="1"/>
          </p:cNvSpPr>
          <p:nvPr>
            <p:ph type="sldNum" sz="quarter" idx="10"/>
          </p:nvPr>
        </p:nvSpPr>
        <p:spPr/>
        <p:txBody>
          <a:bodyPr/>
          <a:lstStyle/>
          <a:p>
            <a:fld id="{71C9941F-45F2-41A1-A656-338DD573E052}" type="slidenum">
              <a:rPr lang="sv-SE" smtClean="0"/>
              <a:t>10</a:t>
            </a:fld>
            <a:endParaRPr lang="sv-SE"/>
          </a:p>
        </p:txBody>
      </p:sp>
    </p:spTree>
    <p:extLst>
      <p:ext uri="{BB962C8B-B14F-4D97-AF65-F5344CB8AC3E}">
        <p14:creationId xmlns:p14="http://schemas.microsoft.com/office/powerpoint/2010/main" val="52558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1C9941F-45F2-41A1-A656-338DD573E052}" type="slidenum">
              <a:rPr lang="sv-SE" smtClean="0"/>
              <a:t>11</a:t>
            </a:fld>
            <a:endParaRPr lang="sv-SE"/>
          </a:p>
        </p:txBody>
      </p:sp>
    </p:spTree>
    <p:extLst>
      <p:ext uri="{BB962C8B-B14F-4D97-AF65-F5344CB8AC3E}">
        <p14:creationId xmlns:p14="http://schemas.microsoft.com/office/powerpoint/2010/main" val="99521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dirty="0"/>
              <a:t>Presentation ÅÅÅÅ.MM.DD</a:t>
            </a:r>
            <a:endParaRPr lang="sv-SE" dirty="0"/>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dirty="0"/>
              <a:t>Förnamn Efternamn, Avdelning</a:t>
            </a:r>
            <a:endParaRPr lang="sv-SE" dirty="0"/>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dirty="0"/>
              <a:t>Eventuell text kring diagram datum och år för när studien genomfördes</a:t>
            </a:r>
            <a:endParaRPr lang="sv-SE" dirty="0"/>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dirty="0"/>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dirty="0"/>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dirty="0"/>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Namn</a:t>
            </a:r>
          </a:p>
          <a:p>
            <a:pPr lvl="1"/>
            <a:r>
              <a:rPr lang="sv-SE" dirty="0"/>
              <a:t>Titel</a:t>
            </a:r>
            <a:br>
              <a:rPr lang="sv-SE" dirty="0"/>
            </a:br>
            <a:r>
              <a:rPr lang="sv-SE" dirty="0"/>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20/05/2021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20/05/2021</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RnP7qwGea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Bsm5oFoLN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Välkommen till Svenska Röda Korset</a:t>
            </a:r>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endParaRPr lang="sv-SE"/>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B2818D-DF7C-416E-BE1B-15A418E0305E}"/>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A8317435-534B-4B60-8A14-AF352E9A823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34272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p:txBody>
          <a:bodyPr/>
          <a:lstStyle/>
          <a:p>
            <a:r>
              <a:rPr lang="sv-SE" dirty="0"/>
              <a:t>Du behövs! Ett par timmar av din tid kan göra skillnad för andra och för dig.</a:t>
            </a:r>
          </a:p>
        </p:txBody>
      </p:sp>
    </p:spTree>
    <p:extLst>
      <p:ext uri="{BB962C8B-B14F-4D97-AF65-F5344CB8AC3E}">
        <p14:creationId xmlns:p14="http://schemas.microsoft.com/office/powerpoint/2010/main" val="382732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1" y="0"/>
            <a:ext cx="12192000" cy="1191253"/>
          </a:xfrm>
        </p:spPr>
        <p:txBody>
          <a:bodyPr>
            <a:normAutofit/>
          </a:bodyPr>
          <a:lstStyle/>
          <a:p>
            <a:pPr algn="ctr"/>
            <a:r>
              <a:rPr lang="sv-SE" sz="3600" dirty="0"/>
              <a:t>Svenska Röda Korset en del av </a:t>
            </a:r>
            <a:br>
              <a:rPr lang="sv-SE" sz="3600" dirty="0"/>
            </a:br>
            <a:r>
              <a:rPr lang="sv-SE" sz="3600" dirty="0"/>
              <a:t>rödakors- och rödahalvmånerörelsen</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idx="1"/>
          </p:nvPr>
        </p:nvSpPr>
        <p:spPr>
          <a:xfrm>
            <a:off x="143773" y="1501803"/>
            <a:ext cx="5952227" cy="5192294"/>
          </a:xfrm>
        </p:spPr>
        <p:txBody>
          <a:bodyPr>
            <a:normAutofit lnSpcReduction="10000"/>
          </a:bodyPr>
          <a:lstStyle/>
          <a:p>
            <a:pPr algn="just"/>
            <a:r>
              <a:rPr lang="sv-SE" dirty="0">
                <a:latin typeface="Arial" panose="020B0604020202020204" pitchFamily="34" charset="0"/>
              </a:rPr>
              <a:t>Varje dag, timme och minut jobbar hundratusentals frivilliga från Röda Korset framgångsrikt med att få hjälpen att nå fram till människor i utsatthet. </a:t>
            </a:r>
          </a:p>
          <a:p>
            <a:pPr marL="0" indent="0" algn="just">
              <a:buNone/>
            </a:pPr>
            <a:endParaRPr lang="sv-SE" dirty="0"/>
          </a:p>
          <a:p>
            <a:pPr algn="just"/>
            <a:r>
              <a:rPr lang="sv-SE" dirty="0"/>
              <a:t>Svenska Röda Korset är en del av detta. Röda Korset är nästan alltid är på plats om något händer.</a:t>
            </a:r>
          </a:p>
          <a:p>
            <a:pPr marL="0" indent="0" algn="just">
              <a:buNone/>
            </a:pPr>
            <a:endParaRPr lang="sv-SE" dirty="0"/>
          </a:p>
          <a:p>
            <a:pPr algn="just"/>
            <a:r>
              <a:rPr lang="sv-SE" dirty="0"/>
              <a:t>Rödakors-  och rödahalvmånerörelsen har som uppgift att förhindra och lindra mänskligt lidande var och när det förekommer, skydda liv och hälsa och säkerställa respekt för varje människas värde, särskilt under tider av väpnad konflikt och andra nödsituationer.</a:t>
            </a:r>
          </a:p>
          <a:p>
            <a:pPr marL="0" indent="0">
              <a:buNone/>
            </a:pPr>
            <a:endParaRPr lang="sv-SE" dirty="0"/>
          </a:p>
          <a:p>
            <a:pPr marL="0" indent="0">
              <a:buNone/>
            </a:pPr>
            <a:endParaRPr lang="sv-SE" dirty="0"/>
          </a:p>
        </p:txBody>
      </p:sp>
      <p:pic>
        <p:nvPicPr>
          <p:cNvPr id="7" name="Bildobjekt 6">
            <a:extLst>
              <a:ext uri="{FF2B5EF4-FFF2-40B4-BE49-F238E27FC236}">
                <a16:creationId xmlns:a16="http://schemas.microsoft.com/office/drawing/2014/main" id="{183330CF-4501-4738-9641-27A30B6FE83B}"/>
              </a:ext>
            </a:extLst>
          </p:cNvPr>
          <p:cNvPicPr>
            <a:picLocks noChangeAspect="1"/>
          </p:cNvPicPr>
          <p:nvPr/>
        </p:nvPicPr>
        <p:blipFill>
          <a:blip r:embed="rId3"/>
          <a:stretch>
            <a:fillRect/>
          </a:stretch>
        </p:blipFill>
        <p:spPr>
          <a:xfrm>
            <a:off x="9276272" y="1562781"/>
            <a:ext cx="2771955" cy="2043978"/>
          </a:xfrm>
          <a:prstGeom prst="rect">
            <a:avLst/>
          </a:prstGeom>
        </p:spPr>
      </p:pic>
      <p:pic>
        <p:nvPicPr>
          <p:cNvPr id="8" name="Bildobjekt 7">
            <a:extLst>
              <a:ext uri="{FF2B5EF4-FFF2-40B4-BE49-F238E27FC236}">
                <a16:creationId xmlns:a16="http://schemas.microsoft.com/office/drawing/2014/main" id="{07F6DAEE-5980-4B75-AED3-B8A5AC479B2D}"/>
              </a:ext>
            </a:extLst>
          </p:cNvPr>
          <p:cNvPicPr>
            <a:picLocks noChangeAspect="1"/>
          </p:cNvPicPr>
          <p:nvPr/>
        </p:nvPicPr>
        <p:blipFill>
          <a:blip r:embed="rId4"/>
          <a:stretch>
            <a:fillRect/>
          </a:stretch>
        </p:blipFill>
        <p:spPr>
          <a:xfrm>
            <a:off x="6205269" y="3603794"/>
            <a:ext cx="3071003" cy="2130725"/>
          </a:xfrm>
          <a:prstGeom prst="rect">
            <a:avLst/>
          </a:prstGeom>
        </p:spPr>
      </p:pic>
      <p:pic>
        <p:nvPicPr>
          <p:cNvPr id="9" name="Bildobjekt 8">
            <a:extLst>
              <a:ext uri="{FF2B5EF4-FFF2-40B4-BE49-F238E27FC236}">
                <a16:creationId xmlns:a16="http://schemas.microsoft.com/office/drawing/2014/main" id="{246FFDFE-5F1E-42EF-8CA4-E1EC9C4E8F4B}"/>
              </a:ext>
            </a:extLst>
          </p:cNvPr>
          <p:cNvPicPr>
            <a:picLocks noChangeAspect="1"/>
          </p:cNvPicPr>
          <p:nvPr/>
        </p:nvPicPr>
        <p:blipFill>
          <a:blip r:embed="rId5"/>
          <a:stretch>
            <a:fillRect/>
          </a:stretch>
        </p:blipFill>
        <p:spPr>
          <a:xfrm>
            <a:off x="6222521" y="1559816"/>
            <a:ext cx="3071002" cy="2043978"/>
          </a:xfrm>
          <a:prstGeom prst="rect">
            <a:avLst/>
          </a:prstGeom>
        </p:spPr>
      </p:pic>
      <p:pic>
        <p:nvPicPr>
          <p:cNvPr id="10" name="Bildobjekt 9">
            <a:extLst>
              <a:ext uri="{FF2B5EF4-FFF2-40B4-BE49-F238E27FC236}">
                <a16:creationId xmlns:a16="http://schemas.microsoft.com/office/drawing/2014/main" id="{0CB13CD3-8B44-40FA-A50C-18A115532345}"/>
              </a:ext>
            </a:extLst>
          </p:cNvPr>
          <p:cNvPicPr>
            <a:picLocks noChangeAspect="1"/>
          </p:cNvPicPr>
          <p:nvPr/>
        </p:nvPicPr>
        <p:blipFill>
          <a:blip r:embed="rId6"/>
          <a:stretch>
            <a:fillRect/>
          </a:stretch>
        </p:blipFill>
        <p:spPr>
          <a:xfrm>
            <a:off x="9276271" y="3602312"/>
            <a:ext cx="2771955" cy="2130725"/>
          </a:xfrm>
          <a:prstGeom prst="rect">
            <a:avLst/>
          </a:prstGeom>
        </p:spPr>
      </p:pic>
    </p:spTree>
    <p:extLst>
      <p:ext uri="{BB962C8B-B14F-4D97-AF65-F5344CB8AC3E}">
        <p14:creationId xmlns:p14="http://schemas.microsoft.com/office/powerpoint/2010/main" val="44361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FE6DF-EBCC-4EE1-B481-B6506BC27954}"/>
              </a:ext>
            </a:extLst>
          </p:cNvPr>
          <p:cNvSpPr>
            <a:spLocks noGrp="1"/>
          </p:cNvSpPr>
          <p:nvPr>
            <p:ph type="title"/>
          </p:nvPr>
        </p:nvSpPr>
        <p:spPr>
          <a:xfrm>
            <a:off x="155275" y="633509"/>
            <a:ext cx="11075191" cy="1325563"/>
          </a:xfrm>
        </p:spPr>
        <p:txBody>
          <a:bodyPr>
            <a:normAutofit fontScale="90000"/>
          </a:bodyPr>
          <a:lstStyle/>
          <a:p>
            <a:pPr algn="ctr"/>
            <a:br>
              <a:rPr lang="sv-SE" dirty="0"/>
            </a:br>
            <a:br>
              <a:rPr lang="sv-SE" dirty="0"/>
            </a:br>
            <a:br>
              <a:rPr lang="sv-SE" dirty="0"/>
            </a:br>
            <a:br>
              <a:rPr lang="sv-SE" dirty="0"/>
            </a:br>
            <a:r>
              <a:rPr lang="sv-SE" dirty="0"/>
              <a:t>Välkommen till Svenska Röda Korset</a:t>
            </a:r>
            <a:br>
              <a:rPr lang="sv-SE" dirty="0">
                <a:latin typeface="Arial" charset="0"/>
                <a:ea typeface="Arial" charset="0"/>
                <a:cs typeface="Arial" charset="0"/>
              </a:rPr>
            </a:br>
            <a:endParaRPr lang="sv-SE" dirty="0"/>
          </a:p>
        </p:txBody>
      </p:sp>
      <p:sp>
        <p:nvSpPr>
          <p:cNvPr id="3" name="Platshållare för innehåll 2">
            <a:extLst>
              <a:ext uri="{FF2B5EF4-FFF2-40B4-BE49-F238E27FC236}">
                <a16:creationId xmlns:a16="http://schemas.microsoft.com/office/drawing/2014/main" id="{A3926DC8-ADD0-4920-93AD-74F8A1F81244}"/>
              </a:ext>
            </a:extLst>
          </p:cNvPr>
          <p:cNvSpPr>
            <a:spLocks noGrp="1"/>
          </p:cNvSpPr>
          <p:nvPr>
            <p:ph idx="1"/>
          </p:nvPr>
        </p:nvSpPr>
        <p:spPr>
          <a:xfrm>
            <a:off x="804582" y="1845375"/>
            <a:ext cx="4715685" cy="4254938"/>
          </a:xfrm>
        </p:spPr>
        <p:txBody>
          <a:bodyPr>
            <a:normAutofit/>
          </a:bodyPr>
          <a:lstStyle/>
          <a:p>
            <a:pPr algn="just"/>
            <a:r>
              <a:rPr lang="sv-SE" sz="2400" dirty="0">
                <a:latin typeface="Arial" charset="0"/>
                <a:ea typeface="Arial" charset="0"/>
                <a:cs typeface="Arial" charset="0"/>
              </a:rPr>
              <a:t>Vi är en av 192 nationella rödakors- och rödahalvmåne-föreningar</a:t>
            </a:r>
          </a:p>
          <a:p>
            <a:pPr algn="just"/>
            <a:r>
              <a:rPr lang="sv-SE" sz="2400" dirty="0">
                <a:latin typeface="Arial" charset="0"/>
                <a:ea typeface="Arial" charset="0"/>
                <a:cs typeface="Arial" charset="0"/>
              </a:rPr>
              <a:t>Vi är 26 000 frivilliga i Sverige och är en del av ett nätverk på 13 miljoner frivilliga röda-korsare över hela världen. </a:t>
            </a:r>
          </a:p>
          <a:p>
            <a:pPr algn="just"/>
            <a:r>
              <a:rPr lang="sv-SE" sz="2400" dirty="0">
                <a:latin typeface="Arial" charset="0"/>
                <a:ea typeface="Arial" charset="0"/>
                <a:cs typeface="Arial" charset="0"/>
              </a:rPr>
              <a:t>Vi har drygt 600 lokalföreningar i Sverige</a:t>
            </a:r>
          </a:p>
          <a:p>
            <a:pPr algn="just"/>
            <a:r>
              <a:rPr lang="sv-SE" sz="2400" dirty="0">
                <a:latin typeface="Arial" charset="0"/>
                <a:ea typeface="Arial" charset="0"/>
                <a:cs typeface="Arial" charset="0"/>
              </a:rPr>
              <a:t>Vi arbetar utifrån lokala behov, i katastrofer och konflikter</a:t>
            </a:r>
          </a:p>
          <a:p>
            <a:pPr marL="0" indent="0">
              <a:buNone/>
            </a:pPr>
            <a:endParaRPr lang="sv-SE" dirty="0"/>
          </a:p>
        </p:txBody>
      </p:sp>
      <p:pic>
        <p:nvPicPr>
          <p:cNvPr id="4" name="Platshållare för innehåll 3">
            <a:extLst>
              <a:ext uri="{FF2B5EF4-FFF2-40B4-BE49-F238E27FC236}">
                <a16:creationId xmlns:a16="http://schemas.microsoft.com/office/drawing/2014/main" id="{2A8B253F-DE64-431A-BE83-B3A659246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13415" y="1912658"/>
            <a:ext cx="5509469" cy="3669931"/>
          </a:xfrm>
          <a:prstGeom prst="rect">
            <a:avLst/>
          </a:prstGeom>
          <a:ln w="57150">
            <a:solidFill>
              <a:schemeClr val="tx1"/>
            </a:solidFill>
            <a:miter lim="800000"/>
            <a:headEnd/>
            <a:tailEnd/>
          </a:ln>
        </p:spPr>
      </p:pic>
    </p:spTree>
    <p:extLst>
      <p:ext uri="{BB962C8B-B14F-4D97-AF65-F5344CB8AC3E}">
        <p14:creationId xmlns:p14="http://schemas.microsoft.com/office/powerpoint/2010/main" val="221122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402030-BCF1-4D88-8E76-EBEAA6A681F4}"/>
              </a:ext>
            </a:extLst>
          </p:cNvPr>
          <p:cNvSpPr>
            <a:spLocks noGrp="1"/>
          </p:cNvSpPr>
          <p:nvPr>
            <p:ph type="title"/>
          </p:nvPr>
        </p:nvSpPr>
        <p:spPr>
          <a:xfrm>
            <a:off x="390885" y="1"/>
            <a:ext cx="10304744" cy="1016000"/>
          </a:xfrm>
        </p:spPr>
        <p:txBody>
          <a:bodyPr>
            <a:normAutofit/>
          </a:bodyPr>
          <a:lstStyle/>
          <a:p>
            <a:pPr algn="ctr"/>
            <a:r>
              <a:rPr lang="sv-SE" sz="3600" dirty="0"/>
              <a:t>Vad som gör oss unika?</a:t>
            </a:r>
          </a:p>
        </p:txBody>
      </p:sp>
      <p:sp>
        <p:nvSpPr>
          <p:cNvPr id="3" name="Platshållare för innehåll 2">
            <a:extLst>
              <a:ext uri="{FF2B5EF4-FFF2-40B4-BE49-F238E27FC236}">
                <a16:creationId xmlns:a16="http://schemas.microsoft.com/office/drawing/2014/main" id="{B2CD53CE-F8BA-4CB7-8A2E-5BA72C4EA6CB}"/>
              </a:ext>
            </a:extLst>
          </p:cNvPr>
          <p:cNvSpPr>
            <a:spLocks noGrp="1"/>
          </p:cNvSpPr>
          <p:nvPr>
            <p:ph idx="1"/>
          </p:nvPr>
        </p:nvSpPr>
        <p:spPr/>
        <p:txBody>
          <a:bodyPr/>
          <a:lstStyle/>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endParaRPr lang="sv-SE" dirty="0">
              <a:hlinkClick r:id="rId3"/>
            </a:endParaRPr>
          </a:p>
          <a:p>
            <a:pPr marL="0" indent="0">
              <a:buNone/>
            </a:pPr>
            <a:r>
              <a:rPr lang="sv-SE" dirty="0">
                <a:hlinkClick r:id="rId3"/>
              </a:rPr>
              <a:t>https://www.youtube.com/watch?v=oRnP7qwGeag</a:t>
            </a:r>
            <a:endParaRPr lang="sv-SE" dirty="0"/>
          </a:p>
          <a:p>
            <a:pPr marL="0" indent="0">
              <a:buNone/>
            </a:pPr>
            <a:endParaRPr lang="sv-SE" dirty="0"/>
          </a:p>
        </p:txBody>
      </p:sp>
      <p:pic>
        <p:nvPicPr>
          <p:cNvPr id="5" name="Bildobjekt 4">
            <a:hlinkClick r:id="rId3"/>
            <a:extLst>
              <a:ext uri="{FF2B5EF4-FFF2-40B4-BE49-F238E27FC236}">
                <a16:creationId xmlns:a16="http://schemas.microsoft.com/office/drawing/2014/main" id="{1C06A292-4A00-48CD-BCF9-2442D0455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954" y="1544138"/>
            <a:ext cx="7487806" cy="3769723"/>
          </a:xfrm>
          <a:prstGeom prst="rect">
            <a:avLst/>
          </a:prstGeom>
        </p:spPr>
      </p:pic>
    </p:spTree>
    <p:extLst>
      <p:ext uri="{BB962C8B-B14F-4D97-AF65-F5344CB8AC3E}">
        <p14:creationId xmlns:p14="http://schemas.microsoft.com/office/powerpoint/2010/main" val="424839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681AB-DC47-4D9A-B2CC-83731D30A327}"/>
              </a:ext>
            </a:extLst>
          </p:cNvPr>
          <p:cNvSpPr>
            <a:spLocks noGrp="1"/>
          </p:cNvSpPr>
          <p:nvPr>
            <p:ph type="title"/>
          </p:nvPr>
        </p:nvSpPr>
        <p:spPr/>
        <p:txBody>
          <a:bodyPr>
            <a:normAutofit/>
          </a:bodyPr>
          <a:lstStyle/>
          <a:p>
            <a:pPr algn="ctr"/>
            <a:r>
              <a:rPr lang="sv-SE" sz="3600" dirty="0"/>
              <a:t>Förutsättningar för att bli frivillig i </a:t>
            </a:r>
            <a:br>
              <a:rPr lang="sv-SE" sz="3600" dirty="0"/>
            </a:br>
            <a:r>
              <a:rPr lang="sv-SE" sz="3600" dirty="0"/>
              <a:t>Svenska Röda Korset</a:t>
            </a:r>
          </a:p>
        </p:txBody>
      </p:sp>
      <p:sp>
        <p:nvSpPr>
          <p:cNvPr id="3" name="Platshållare för innehåll 2">
            <a:extLst>
              <a:ext uri="{FF2B5EF4-FFF2-40B4-BE49-F238E27FC236}">
                <a16:creationId xmlns:a16="http://schemas.microsoft.com/office/drawing/2014/main" id="{E420792F-AF93-48A3-A8F3-E04B71F949C6}"/>
              </a:ext>
            </a:extLst>
          </p:cNvPr>
          <p:cNvSpPr>
            <a:spLocks noGrp="1"/>
          </p:cNvSpPr>
          <p:nvPr>
            <p:ph idx="1"/>
          </p:nvPr>
        </p:nvSpPr>
        <p:spPr>
          <a:xfrm>
            <a:off x="942975" y="2119050"/>
            <a:ext cx="3550003" cy="3356061"/>
          </a:xfrm>
        </p:spPr>
        <p:txBody>
          <a:bodyPr/>
          <a:lstStyle/>
          <a:p>
            <a:pPr indent="-144000" algn="just">
              <a:defRPr/>
            </a:pPr>
            <a:r>
              <a:rPr lang="sv-SE" sz="2000" dirty="0">
                <a:ea typeface="Arial" charset="0"/>
                <a:cs typeface="Arial" charset="0"/>
              </a:rPr>
              <a:t>Delar och efterlever Röda Korsets grundprinciper</a:t>
            </a:r>
          </a:p>
          <a:p>
            <a:pPr indent="-144000" algn="just">
              <a:defRPr/>
            </a:pPr>
            <a:r>
              <a:rPr lang="sv-SE" sz="2000" dirty="0">
                <a:ea typeface="Arial" charset="0"/>
                <a:cs typeface="Arial" charset="0"/>
              </a:rPr>
              <a:t>Följer Svenska Röda Korsets frivilligpolicy och uppförandekod</a:t>
            </a:r>
          </a:p>
          <a:p>
            <a:pPr indent="-144000" algn="just">
              <a:defRPr/>
            </a:pPr>
            <a:r>
              <a:rPr lang="sv-SE" sz="2000" dirty="0">
                <a:ea typeface="Arial" charset="0"/>
                <a:cs typeface="Arial" charset="0"/>
              </a:rPr>
              <a:t>Skriver under en  överens-</a:t>
            </a:r>
            <a:r>
              <a:rPr lang="sv-SE" sz="2000" dirty="0" err="1">
                <a:ea typeface="Arial" charset="0"/>
                <a:cs typeface="Arial" charset="0"/>
              </a:rPr>
              <a:t>kommelse</a:t>
            </a:r>
            <a:r>
              <a:rPr lang="sv-SE" sz="2000" dirty="0">
                <a:ea typeface="Arial" charset="0"/>
                <a:cs typeface="Arial" charset="0"/>
              </a:rPr>
              <a:t> mellan frivillig och Svenska Röda Korset samt tystnadslöfte</a:t>
            </a:r>
          </a:p>
          <a:p>
            <a:endParaRPr lang="sv-SE" dirty="0"/>
          </a:p>
        </p:txBody>
      </p:sp>
      <p:sp>
        <p:nvSpPr>
          <p:cNvPr id="4" name="textruta 3">
            <a:extLst>
              <a:ext uri="{FF2B5EF4-FFF2-40B4-BE49-F238E27FC236}">
                <a16:creationId xmlns:a16="http://schemas.microsoft.com/office/drawing/2014/main" id="{A55C33A0-0E09-4044-A324-51FD5EEB4605}"/>
              </a:ext>
            </a:extLst>
          </p:cNvPr>
          <p:cNvSpPr txBox="1"/>
          <p:nvPr/>
        </p:nvSpPr>
        <p:spPr>
          <a:xfrm>
            <a:off x="6246101" y="4699392"/>
            <a:ext cx="4911306" cy="923330"/>
          </a:xfrm>
          <a:prstGeom prst="rect">
            <a:avLst/>
          </a:prstGeom>
          <a:noFill/>
        </p:spPr>
        <p:txBody>
          <a:bodyPr wrap="square" rtlCol="0">
            <a:spAutoFit/>
          </a:bodyPr>
          <a:lstStyle/>
          <a:p>
            <a:r>
              <a:rPr lang="sv-SE" dirty="0"/>
              <a:t>Filmen :</a:t>
            </a:r>
            <a:r>
              <a:rPr lang="sv-SE" dirty="0" err="1">
                <a:hlinkClick r:id="rId3"/>
              </a:rPr>
              <a:t>https</a:t>
            </a:r>
            <a:r>
              <a:rPr lang="sv-SE" dirty="0">
                <a:hlinkClick r:id="rId3"/>
              </a:rPr>
              <a:t>://www.youtube.com/watch?v=cBsm5oFoLN8</a:t>
            </a:r>
            <a:endParaRPr lang="sv-SE" dirty="0"/>
          </a:p>
        </p:txBody>
      </p:sp>
      <p:pic>
        <p:nvPicPr>
          <p:cNvPr id="5" name="Välkommen till Röda Korset - volontär 2.mp4">
            <a:hlinkClick r:id="" action="ppaction://media"/>
            <a:extLst>
              <a:ext uri="{FF2B5EF4-FFF2-40B4-BE49-F238E27FC236}">
                <a16:creationId xmlns:a16="http://schemas.microsoft.com/office/drawing/2014/main" id="{82640909-B69C-483A-8C74-E8E45EC78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918" y="2235995"/>
            <a:ext cx="3825504" cy="21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95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02777-28E7-47E6-8881-9DE0C7770D31}"/>
              </a:ext>
            </a:extLst>
          </p:cNvPr>
          <p:cNvSpPr>
            <a:spLocks noGrp="1"/>
          </p:cNvSpPr>
          <p:nvPr>
            <p:ph type="title"/>
          </p:nvPr>
        </p:nvSpPr>
        <p:spPr>
          <a:xfrm>
            <a:off x="1168576" y="1620533"/>
            <a:ext cx="10080625" cy="2386800"/>
          </a:xfrm>
        </p:spPr>
        <p:txBody>
          <a:bodyPr>
            <a:normAutofit/>
          </a:bodyPr>
          <a:lstStyle/>
          <a:p>
            <a:r>
              <a:rPr lang="sv-SE" sz="4800" b="0" dirty="0"/>
              <a:t>Svenska Röda Korsets arbete lokalt </a:t>
            </a:r>
            <a:endParaRPr lang="sv-SE" sz="4800" dirty="0"/>
          </a:p>
        </p:txBody>
      </p:sp>
      <p:sp>
        <p:nvSpPr>
          <p:cNvPr id="3" name="Platshållare för text 2">
            <a:extLst>
              <a:ext uri="{FF2B5EF4-FFF2-40B4-BE49-F238E27FC236}">
                <a16:creationId xmlns:a16="http://schemas.microsoft.com/office/drawing/2014/main" id="{F06D4F9F-B405-474F-BFA6-5E4A646A75E5}"/>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406544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22A6258-3C89-44A2-B588-4085683CFDA7}"/>
              </a:ext>
            </a:extLst>
          </p:cNvPr>
          <p:cNvSpPr>
            <a:spLocks noGrp="1"/>
          </p:cNvSpPr>
          <p:nvPr>
            <p:ph type="title"/>
          </p:nvPr>
        </p:nvSpPr>
        <p:spPr/>
        <p:txBody>
          <a:bodyPr/>
          <a:lstStyle/>
          <a:p>
            <a:r>
              <a:rPr lang="sv-SE" sz="3600" dirty="0"/>
              <a:t>Vår krets</a:t>
            </a:r>
            <a:endParaRPr lang="sv-SE" dirty="0"/>
          </a:p>
        </p:txBody>
      </p:sp>
      <p:sp>
        <p:nvSpPr>
          <p:cNvPr id="5" name="Platshållare för innehåll 4">
            <a:extLst>
              <a:ext uri="{FF2B5EF4-FFF2-40B4-BE49-F238E27FC236}">
                <a16:creationId xmlns:a16="http://schemas.microsoft.com/office/drawing/2014/main" id="{9918CDE8-9AF5-4D88-9844-F3147C950F1C}"/>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404225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DA2F26-2BEF-4C39-8E88-F88C8E884242}"/>
              </a:ext>
            </a:extLst>
          </p:cNvPr>
          <p:cNvSpPr>
            <a:spLocks noGrp="1"/>
          </p:cNvSpPr>
          <p:nvPr>
            <p:ph type="title"/>
          </p:nvPr>
        </p:nvSpPr>
        <p:spPr/>
        <p:txBody>
          <a:bodyPr>
            <a:normAutofit/>
          </a:bodyPr>
          <a:lstStyle/>
          <a:p>
            <a:r>
              <a:rPr lang="sv-SE" sz="3600" dirty="0">
                <a:ea typeface="Arial" charset="0"/>
                <a:cs typeface="Arial" charset="0"/>
              </a:rPr>
              <a:t>Vad innebär frivilliguppdraget?</a:t>
            </a:r>
            <a:endParaRPr lang="sv-SE" sz="3600" dirty="0"/>
          </a:p>
        </p:txBody>
      </p:sp>
      <p:sp>
        <p:nvSpPr>
          <p:cNvPr id="3" name="Platshållare för innehåll 2">
            <a:extLst>
              <a:ext uri="{FF2B5EF4-FFF2-40B4-BE49-F238E27FC236}">
                <a16:creationId xmlns:a16="http://schemas.microsoft.com/office/drawing/2014/main" id="{F61FAAA2-BE76-4AE4-A873-A8E17F8B0458}"/>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43251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970A3-1C10-47DC-A6C3-94C96839D4B9}"/>
              </a:ext>
            </a:extLst>
          </p:cNvPr>
          <p:cNvSpPr>
            <a:spLocks noGrp="1"/>
          </p:cNvSpPr>
          <p:nvPr>
            <p:ph type="title"/>
          </p:nvPr>
        </p:nvSpPr>
        <p:spPr>
          <a:xfrm>
            <a:off x="669925" y="323850"/>
            <a:ext cx="10304744" cy="1325563"/>
          </a:xfrm>
        </p:spPr>
        <p:txBody>
          <a:bodyPr rtlCol="0">
            <a:normAutofit/>
          </a:bodyPr>
          <a:lstStyle/>
          <a:p>
            <a:pPr eaLnBrk="1" fontAlgn="auto" hangingPunct="1">
              <a:spcAft>
                <a:spcPts val="0"/>
              </a:spcAft>
              <a:defRPr/>
            </a:pPr>
            <a:r>
              <a:rPr lang="sv-SE" sz="3600" dirty="0">
                <a:ea typeface="Arial" charset="0"/>
                <a:cs typeface="Arial" charset="0"/>
              </a:rPr>
              <a:t>Vad händer sen?</a:t>
            </a:r>
          </a:p>
        </p:txBody>
      </p:sp>
      <p:sp>
        <p:nvSpPr>
          <p:cNvPr id="25603" name="Platshållare för innehåll 2">
            <a:extLst>
              <a:ext uri="{FF2B5EF4-FFF2-40B4-BE49-F238E27FC236}">
                <a16:creationId xmlns:a16="http://schemas.microsoft.com/office/drawing/2014/main" id="{028113EA-B257-4FDE-A147-4C6FF0C1F224}"/>
              </a:ext>
            </a:extLst>
          </p:cNvPr>
          <p:cNvSpPr>
            <a:spLocks noGrp="1" noChangeArrowheads="1"/>
          </p:cNvSpPr>
          <p:nvPr>
            <p:ph idx="1"/>
          </p:nvPr>
        </p:nvSpPr>
        <p:spPr>
          <a:xfrm>
            <a:off x="669925" y="1649413"/>
            <a:ext cx="9777413" cy="3822700"/>
          </a:xfrm>
        </p:spPr>
        <p:txBody>
          <a:bodyPr/>
          <a:lstStyle/>
          <a:p>
            <a:pPr marL="142875" eaLnBrk="1" hangingPunct="1"/>
            <a:endParaRPr lang="sv-SE" altLang="sv-SE">
              <a:cs typeface="Arial" panose="020B0604020202020204" pitchFamily="34" charset="0"/>
            </a:endParaRPr>
          </a:p>
        </p:txBody>
      </p:sp>
    </p:spTree>
    <p:extLst>
      <p:ext uri="{BB962C8B-B14F-4D97-AF65-F5344CB8AC3E}">
        <p14:creationId xmlns:p14="http://schemas.microsoft.com/office/powerpoint/2010/main" val="2226047789"/>
      </p:ext>
    </p:extLst>
  </p:cSld>
  <p:clrMapOvr>
    <a:masterClrMapping/>
  </p:clrMapOvr>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9D3B849AF6F774E861EC59FF7198C8E" ma:contentTypeVersion="14" ma:contentTypeDescription="Skapa ett nytt dokument." ma:contentTypeScope="" ma:versionID="cf84589f85c0a6322be6ee76b8d07ce5">
  <xsd:schema xmlns:xsd="http://www.w3.org/2001/XMLSchema" xmlns:xs="http://www.w3.org/2001/XMLSchema" xmlns:p="http://schemas.microsoft.com/office/2006/metadata/properties" xmlns:ns2="6c25cd32-7c85-4150-aafd-6eb2f81951ab" xmlns:ns3="cbd8bfbe-f0e2-4d84-985f-91a50f1a3c96" targetNamespace="http://schemas.microsoft.com/office/2006/metadata/properties" ma:root="true" ma:fieldsID="e5b100568cb802013a151c243e7241dc" ns2:_="" ns3:_="">
    <xsd:import namespace="6c25cd32-7c85-4150-aafd-6eb2f81951ab"/>
    <xsd:import namespace="cbd8bfbe-f0e2-4d84-985f-91a50f1a3c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5cd32-7c85-4150-aafd-6eb2f81951ab"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d8bfbe-f0e2-4d84-985f-91a50f1a3c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401F5-A75A-4AA7-A264-C8005D91549A}">
  <ds:schemaRefs>
    <ds:schemaRef ds:uri="6c25cd32-7c85-4150-aafd-6eb2f81951ab"/>
    <ds:schemaRef ds:uri="http://schemas.microsoft.com/office/infopath/2007/PartnerControls"/>
    <ds:schemaRef ds:uri="http://purl.org/dc/dcmitype/"/>
    <ds:schemaRef ds:uri="http://purl.org/dc/elements/1.1/"/>
    <ds:schemaRef ds:uri="http://purl.org/dc/terms/"/>
    <ds:schemaRef ds:uri="http://www.w3.org/XML/1998/namespace"/>
    <ds:schemaRef ds:uri="http://schemas.microsoft.com/office/2006/documentManagement/types"/>
    <ds:schemaRef ds:uri="cbd8bfbe-f0e2-4d84-985f-91a50f1a3c96"/>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087409B-B140-418E-AB3E-6F11909E9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5cd32-7c85-4150-aafd-6eb2f81951ab"/>
    <ds:schemaRef ds:uri="cbd8bfbe-f0e2-4d84-985f-91a50f1a3c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4D5368-4166-4B9F-86E1-67788C911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919</TotalTime>
  <Words>640</Words>
  <Application>Microsoft Office PowerPoint</Application>
  <PresentationFormat>Bredbild</PresentationFormat>
  <Paragraphs>71</Paragraphs>
  <Slides>11</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Futura PT Book</vt:lpstr>
      <vt:lpstr>Röda korset</vt:lpstr>
      <vt:lpstr>Välkommen till Svenska Röda Korset</vt:lpstr>
      <vt:lpstr>Svenska Röda Korset en del av  rödakors- och rödahalvmånerörelsen</vt:lpstr>
      <vt:lpstr>    Välkommen till Svenska Röda Korset </vt:lpstr>
      <vt:lpstr>Vad som gör oss unika?</vt:lpstr>
      <vt:lpstr>Förutsättningar för att bli frivillig i  Svenska Röda Korset</vt:lpstr>
      <vt:lpstr>Svenska Röda Korsets arbete lokalt </vt:lpstr>
      <vt:lpstr>Vår krets</vt:lpstr>
      <vt:lpstr>Vad innebär frivilliguppdraget?</vt:lpstr>
      <vt:lpstr>Vad händer sen?</vt:lpstr>
      <vt:lpstr>Frågor?</vt:lpstr>
      <vt:lpstr>Du behövs! Ett par timmar av din tid kan göra skillnad för andra och för dig.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Svenska Röda Korset</dc:title>
  <dc:creator>Marita Rodriguez</dc:creator>
  <cp:lastModifiedBy>Marita Rodriguez</cp:lastModifiedBy>
  <cp:revision>26</cp:revision>
  <dcterms:created xsi:type="dcterms:W3CDTF">2021-01-14T12:15:00Z</dcterms:created>
  <dcterms:modified xsi:type="dcterms:W3CDTF">2021-05-20T09:39:36Z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0x01010089D3B849AF6F774E861EC59FF7198C8E</vt:lpwstr>
  </property>
</Properties>
</file>