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57" r:id="rId5"/>
    <p:sldId id="261" r:id="rId6"/>
    <p:sldId id="266" r:id="rId7"/>
    <p:sldId id="263" r:id="rId8"/>
    <p:sldId id="268" r:id="rId9"/>
    <p:sldId id="264" r:id="rId10"/>
    <p:sldId id="269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3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7EBA6-C74D-2F46-AA86-02531B9BF554}" type="datetimeFigureOut">
              <a:rPr lang="sv-SE" smtClean="0"/>
              <a:t>2021-09-23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56E2F-4B12-5545-AE87-B023980EE5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658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effectLst/>
            </a:endParaRPr>
          </a:p>
          <a:p>
            <a:pPr lvl="1"/>
            <a:endParaRPr lang="sv-SE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56E2F-4B12-5545-AE87-B023980EE53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0964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sv-SE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56E2F-4B12-5545-AE87-B023980EE53A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8472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56E2F-4B12-5545-AE87-B023980EE53A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942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effectLst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56E2F-4B12-5545-AE87-B023980EE53A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061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effectLst/>
            </a:endParaRPr>
          </a:p>
          <a:p>
            <a:pPr lvl="1"/>
            <a:endParaRPr lang="sv-S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56E2F-4B12-5545-AE87-B023980EE53A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049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bild Röda korse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8BDD7ADF-DDE1-4178-9715-D83EAD0B8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" y="6016641"/>
            <a:ext cx="12193200" cy="84806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133EBC0-38CC-4F6B-B06A-CF1D77232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687" y="1857480"/>
            <a:ext cx="10080625" cy="2387600"/>
          </a:xfrm>
        </p:spPr>
        <p:txBody>
          <a:bodyPr anchor="ctr" anchorCtr="0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namn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1B7A5A-9E53-47F5-88C5-3B08A9C491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5687" y="4664176"/>
            <a:ext cx="10080624" cy="105222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</a:t>
            </a:r>
            <a:r>
              <a:rPr lang="sv-SE" err="1"/>
              <a:t>ev</a:t>
            </a:r>
            <a:r>
              <a:rPr lang="sv-SE"/>
              <a:t> titel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A1A8B2-3BF6-43C2-AAB7-0185B434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2383" y="126522"/>
            <a:ext cx="1867855" cy="338648"/>
          </a:xfrm>
        </p:spPr>
        <p:txBody>
          <a:bodyPr/>
          <a:lstStyle>
            <a:lvl1pPr algn="ctr">
              <a:defRPr sz="1250">
                <a:solidFill>
                  <a:schemeClr val="bg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969D89-5B9D-45E3-B4A7-395D4F22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25" y="105170"/>
            <a:ext cx="9486199" cy="360000"/>
          </a:xfrm>
        </p:spPr>
        <p:txBody>
          <a:bodyPr/>
          <a:lstStyle>
            <a:lvl1pPr algn="ctr">
              <a:defRPr sz="125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0B2CC6-95CE-4152-976B-B941FF1A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4AC53B6-EC42-4F1C-8F62-C2C307A5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58A7A936-BBE4-41FE-9470-0D56E8F77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534" y="6092025"/>
            <a:ext cx="9167812" cy="262314"/>
          </a:xfrm>
        </p:spPr>
        <p:txBody>
          <a:bodyPr/>
          <a:lstStyle>
            <a:lvl1pPr algn="ctr">
              <a:buNone/>
              <a:defRPr sz="125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sz="1250"/>
              <a:t>Presentation ÅÅÅÅ.MM.DD</a:t>
            </a:r>
            <a:endParaRPr lang="sv-SE"/>
          </a:p>
        </p:txBody>
      </p:sp>
      <p:sp>
        <p:nvSpPr>
          <p:cNvPr id="12" name="Platshållare för text 7">
            <a:extLst>
              <a:ext uri="{FF2B5EF4-FFF2-40B4-BE49-F238E27FC236}">
                <a16:creationId xmlns:a16="http://schemas.microsoft.com/office/drawing/2014/main" id="{6CED2D2E-D243-4321-A9D0-37B7BABDA6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2534" y="6490516"/>
            <a:ext cx="9167812" cy="262314"/>
          </a:xfrm>
        </p:spPr>
        <p:txBody>
          <a:bodyPr/>
          <a:lstStyle>
            <a:lvl1pPr algn="ctr">
              <a:buNone/>
              <a:defRPr sz="125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z="1250"/>
              <a:t>Förnamn Efternamn, Avdelning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7263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1B0F0-8551-4190-B9DB-C50A99F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84B3F8-7DED-43FE-B46F-DDF8AE55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74" y="528739"/>
            <a:ext cx="5764213" cy="53352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7CF11-DB8B-4272-A218-22A1347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88" y="2856741"/>
            <a:ext cx="3932237" cy="30072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F8EBE0-44E9-4148-A411-C212684D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A07710-43F0-4973-8590-85D8D519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913FACA-D495-4B47-A60C-026B75E5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6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 och fotnot, för diagram tabell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1B0F0-8551-4190-B9DB-C50A99F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84B3F8-7DED-43FE-B46F-DDF8AE55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74" y="528739"/>
            <a:ext cx="5764213" cy="53352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7CF11-DB8B-4272-A218-22A1347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88" y="2856741"/>
            <a:ext cx="3932237" cy="30072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BEA6B900-BAE4-4916-B65F-318A0126D3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C4D7878-6B91-4618-BB4C-17076AD41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6464896"/>
            <a:ext cx="5210175" cy="295275"/>
          </a:xfrm>
        </p:spPr>
        <p:txBody>
          <a:bodyPr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z="1050"/>
              <a:t>Eventuell text kring diagram datum och år för när studien genomfördes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0577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 hög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1B0F0-8551-4190-B9DB-C50A99F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84B3F8-7DED-43FE-B46F-DDF8AE55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74" y="528739"/>
            <a:ext cx="5764213" cy="53352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7CF11-DB8B-4272-A218-22A1347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4" y="1802962"/>
            <a:ext cx="3932237" cy="40610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F8EBE0-44E9-4148-A411-C212684D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A07710-43F0-4973-8590-85D8D519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913FACA-D495-4B47-A60C-026B75E5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88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358D5B2C-4BA7-48A7-8966-DB5513677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3752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5817EE-6E8D-47C7-A929-7CC36661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BFFFA9-A1C4-41AD-A2C4-BF76E9EF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63CEA20-922C-49DC-8A38-B3A2DE5B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95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ed bildtext datum och å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D7B2F451-B74E-4441-A066-789EAF7830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3752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Platshållare för text 15">
            <a:extLst>
              <a:ext uri="{FF2B5EF4-FFF2-40B4-BE49-F238E27FC236}">
                <a16:creationId xmlns:a16="http://schemas.microsoft.com/office/drawing/2014/main" id="{43527A50-5DF0-4D3F-A53D-E8D3AB7ACE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6464896"/>
            <a:ext cx="5210175" cy="295275"/>
          </a:xfrm>
        </p:spPr>
        <p:txBody>
          <a:bodyPr/>
          <a:lstStyle>
            <a:lvl1pPr algn="r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z="1050"/>
              <a:t>Frivillig bildtext datum och årtal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655C518-69E3-420A-A43C-58B15F748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45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ed bildtext hög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358D5B2C-4BA7-48A7-8966-DB5513677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4" y="1802962"/>
            <a:ext cx="3932237" cy="40610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5817EE-6E8D-47C7-A929-7CC36661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BFFFA9-A1C4-41AD-A2C4-BF76E9EF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63CEA20-922C-49DC-8A38-B3A2DE5B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38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86C54BD-0732-49B7-830A-ABCB62A50C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1469 h 6858000"/>
              <a:gd name="connsiteX3" fmla="*/ 9592853 w 12192000"/>
              <a:gd name="connsiteY3" fmla="*/ 6021469 h 6858000"/>
              <a:gd name="connsiteX4" fmla="*/ 9592853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1469"/>
                </a:lnTo>
                <a:lnTo>
                  <a:pt x="9592853" y="6021469"/>
                </a:lnTo>
                <a:lnTo>
                  <a:pt x="9592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6346768-3ABF-4877-80E8-B8480553F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50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sides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C5A9CA11-C79B-42D0-9601-1FE1C607F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1469 h 6858000"/>
              <a:gd name="connsiteX3" fmla="*/ 9592853 w 12192000"/>
              <a:gd name="connsiteY3" fmla="*/ 6021469 h 6858000"/>
              <a:gd name="connsiteX4" fmla="*/ 9592853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1469"/>
                </a:lnTo>
                <a:lnTo>
                  <a:pt x="9592853" y="6021469"/>
                </a:lnTo>
                <a:lnTo>
                  <a:pt x="9592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532F9D4-73A7-4BA1-B2A5-01B8EE571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69" y="6047598"/>
            <a:ext cx="2599200" cy="813600"/>
          </a:xfrm>
          <a:solidFill>
            <a:schemeClr val="bg1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100"/>
            </a:lvl1pPr>
            <a:lvl2pPr algn="r">
              <a:defRPr sz="1050"/>
            </a:lvl2pPr>
            <a:lvl3pPr algn="r">
              <a:defRPr sz="1050"/>
            </a:lvl3pPr>
            <a:lvl4pPr algn="r">
              <a:defRPr sz="1050"/>
            </a:lvl4pPr>
            <a:lvl5pPr algn="r">
              <a:defRPr sz="1050"/>
            </a:lvl5pPr>
          </a:lstStyle>
          <a:p>
            <a:pPr lvl="0"/>
            <a:r>
              <a:rPr lang="sv-SE"/>
              <a:t>Frivillig bildtext datum och årtal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970884E-F055-435A-9339-B72F62801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1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39" y="124010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FE0BD56-103E-4ADB-8B3F-DD547F7F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0468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10496DA-9D5E-45CE-AA8B-05EF79E3BB2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343925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2582219 h 3429000"/>
              <a:gd name="connsiteX3" fmla="*/ 3496853 w 6096000"/>
              <a:gd name="connsiteY3" fmla="*/ 2582219 h 3429000"/>
              <a:gd name="connsiteX4" fmla="*/ 3496853 w 6096000"/>
              <a:gd name="connsiteY4" fmla="*/ 3429000 h 3429000"/>
              <a:gd name="connsiteX5" fmla="*/ 0 w 6096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2582219"/>
                </a:lnTo>
                <a:lnTo>
                  <a:pt x="3496853" y="2582219"/>
                </a:lnTo>
                <a:lnTo>
                  <a:pt x="3496853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D070DB78-6A6B-42C1-8412-93073B56A7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latshållare för text 15">
            <a:extLst>
              <a:ext uri="{FF2B5EF4-FFF2-40B4-BE49-F238E27FC236}">
                <a16:creationId xmlns:a16="http://schemas.microsoft.com/office/drawing/2014/main" id="{88EE81BD-4783-4EBA-9564-3C1D3E604E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000" y="6464896"/>
            <a:ext cx="5210175" cy="295275"/>
          </a:xfrm>
        </p:spPr>
        <p:txBody>
          <a:bodyPr/>
          <a:lstStyle>
            <a:lvl1pPr algn="r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z="1050"/>
              <a:t>Frivillig bildtext datum och årtal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6201F0-9E0D-4AA4-B8F7-3A3C128D9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0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och text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AF6593F1-F15E-4A60-9D79-28689A1CAC2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2" y="342900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257" y="1240106"/>
            <a:ext cx="4571056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228" y="2852259"/>
            <a:ext cx="4565085" cy="30786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FE0BD56-103E-4ADB-8B3F-DD547F7F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2" y="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00288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73D170-A237-4BF4-B00E-22E5A0AD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7DA5A3-C3FD-49B5-A89C-5B062D3FE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5A01780-A27E-4051-B9B8-7591913F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8F5340F-CA4B-460E-8B4E-F68DE782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D045FA-B788-48D8-BD0D-F78B59A6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628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och text till höger samt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AF6593F1-F15E-4A60-9D79-28689A1CAC2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2" y="342900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257" y="1240106"/>
            <a:ext cx="4571056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228" y="2852259"/>
            <a:ext cx="4565085" cy="30786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FE0BD56-103E-4ADB-8B3F-DD547F7F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2" y="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1697DF9-0EE4-4FFD-8C38-E52622BBC1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69" y="6047598"/>
            <a:ext cx="2599200" cy="813600"/>
          </a:xfrm>
          <a:solidFill>
            <a:schemeClr val="bg1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100"/>
            </a:lvl1pPr>
            <a:lvl2pPr algn="r">
              <a:defRPr sz="1050"/>
            </a:lvl2pPr>
            <a:lvl3pPr algn="r">
              <a:defRPr sz="1050"/>
            </a:lvl3pPr>
            <a:lvl4pPr algn="r">
              <a:defRPr sz="1050"/>
            </a:lvl4pPr>
            <a:lvl5pPr algn="r">
              <a:defRPr sz="1050"/>
            </a:lvl5pPr>
          </a:lstStyle>
          <a:p>
            <a:pPr lvl="0"/>
            <a:r>
              <a:rPr lang="sv-SE"/>
              <a:t>Frivillig bildtext datum och årtal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85C212FF-BB65-4D26-89D7-1E3EBF11D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69" y="2615400"/>
            <a:ext cx="2599200" cy="813600"/>
          </a:xfrm>
          <a:solidFill>
            <a:schemeClr val="bg1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050"/>
            </a:lvl1pPr>
            <a:lvl2pPr algn="r">
              <a:defRPr sz="1050"/>
            </a:lvl2pPr>
            <a:lvl3pPr algn="r">
              <a:defRPr sz="1050"/>
            </a:lvl3pPr>
            <a:lvl4pPr algn="r">
              <a:defRPr sz="1050"/>
            </a:lvl4pPr>
            <a:lvl5pPr algn="r">
              <a:defRPr sz="1050"/>
            </a:lvl5pPr>
          </a:lstStyle>
          <a:p>
            <a:pPr lvl="0"/>
            <a:r>
              <a:rPr lang="sv-SE"/>
              <a:t>Frivillig bildtext datum och årtal</a:t>
            </a:r>
          </a:p>
        </p:txBody>
      </p:sp>
    </p:spTree>
    <p:extLst>
      <p:ext uri="{BB962C8B-B14F-4D97-AF65-F5344CB8AC3E}">
        <p14:creationId xmlns:p14="http://schemas.microsoft.com/office/powerpoint/2010/main" val="4232273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33EBC0-38CC-4F6B-B06A-CF1D77232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687" y="1857480"/>
            <a:ext cx="10080625" cy="2387600"/>
          </a:xfrm>
        </p:spPr>
        <p:txBody>
          <a:bodyPr anchor="ctr" anchorCtr="0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/>
              <a:t>Skriv avslutningsfras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A1A8B2-3BF6-43C2-AAB7-0185B434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596" y="6453763"/>
            <a:ext cx="1867855" cy="338648"/>
          </a:xfrm>
        </p:spPr>
        <p:txBody>
          <a:bodyPr/>
          <a:lstStyle>
            <a:lvl1pPr algn="l">
              <a:defRPr sz="1250">
                <a:solidFill>
                  <a:schemeClr val="bg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969D89-5B9D-45E3-B4A7-395D4F22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843" y="6468408"/>
            <a:ext cx="8345833" cy="338647"/>
          </a:xfrm>
        </p:spPr>
        <p:txBody>
          <a:bodyPr/>
          <a:lstStyle>
            <a:lvl1pPr algn="l">
              <a:defRPr sz="125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0B2CC6-95CE-4152-976B-B941FF1A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299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8BDD7ADF-DDE1-4178-9715-D83EAD0B8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" y="6016641"/>
            <a:ext cx="12193200" cy="84806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133EBC0-38CC-4F6B-B06A-CF1D77232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687" y="1857480"/>
            <a:ext cx="10080625" cy="2387600"/>
          </a:xfrm>
        </p:spPr>
        <p:txBody>
          <a:bodyPr anchor="ctr" anchorCtr="0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namn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1B7A5A-9E53-47F5-88C5-3B08A9C491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5687" y="4664176"/>
            <a:ext cx="10080624" cy="105222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</a:t>
            </a:r>
            <a:r>
              <a:rPr lang="sv-SE" err="1"/>
              <a:t>ev</a:t>
            </a:r>
            <a:r>
              <a:rPr lang="sv-SE"/>
              <a:t> titel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A1A8B2-3BF6-43C2-AAB7-0185B434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1597" y="6445453"/>
            <a:ext cx="1867855" cy="338648"/>
          </a:xfrm>
        </p:spPr>
        <p:txBody>
          <a:bodyPr/>
          <a:lstStyle>
            <a:lvl1pPr algn="ctr">
              <a:defRPr sz="1250">
                <a:solidFill>
                  <a:schemeClr val="bg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969D89-5B9D-45E3-B4A7-395D4F22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47" y="6031995"/>
            <a:ext cx="9486199" cy="360000"/>
          </a:xfrm>
        </p:spPr>
        <p:txBody>
          <a:bodyPr/>
          <a:lstStyle>
            <a:lvl1pPr algn="ctr">
              <a:defRPr sz="125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0B2CC6-95CE-4152-976B-B941FF1A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4AC53B6-EC42-4F1C-8F62-C2C307A5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95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73D170-A237-4BF4-B00E-22E5A0AD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7DA5A3-C3FD-49B5-A89C-5B062D3FE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buFont typeface="+mj-lt"/>
              <a:buAutoNum type="arabicPeriod"/>
              <a:defRPr/>
            </a:lvl1pPr>
            <a:lvl2pPr marL="720000" indent="-360000">
              <a:defRPr/>
            </a:lvl2pPr>
            <a:lvl3pPr marL="1080000" indent="-360000">
              <a:defRPr/>
            </a:lvl3pPr>
            <a:lvl4pPr marL="1440000" indent="-360000">
              <a:defRPr/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5A01780-A27E-4051-B9B8-7591913F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8F5340F-CA4B-460E-8B4E-F68DE782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D045FA-B788-48D8-BD0D-F78B59A6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46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2561DF-FAB3-49FB-85E3-6FC02A4FA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264000"/>
            <a:ext cx="10080625" cy="2386800"/>
          </a:xfrm>
        </p:spPr>
        <p:txBody>
          <a:bodyPr anchor="ctr" anchorCtr="0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013F11-E51F-4BC0-9677-32BFFF7254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8" y="5008294"/>
            <a:ext cx="10080625" cy="74400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Skriv text här eller lämna blankt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4896AD-BB83-4D48-AE45-CF75415D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596" y="6453763"/>
            <a:ext cx="922379" cy="2308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28CF1B9-9E4A-4145-B542-EBF64656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841" y="6394838"/>
            <a:ext cx="89460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081BAA2-4498-41C8-8996-C7436D13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93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2561DF-FAB3-49FB-85E3-6FC02A4FA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78975"/>
            <a:ext cx="10080625" cy="3193866"/>
          </a:xfrm>
        </p:spPr>
        <p:txBody>
          <a:bodyPr anchor="ctr" anchorCtr="0">
            <a:normAutofit/>
          </a:bodyPr>
          <a:lstStyle>
            <a:lvl1pPr algn="ctr">
              <a:defRPr sz="3500">
                <a:solidFill>
                  <a:schemeClr val="tx1"/>
                </a:solidFill>
              </a:defRPr>
            </a:lvl1pPr>
          </a:lstStyle>
          <a:p>
            <a:r>
              <a:rPr lang="sv-SE"/>
              <a:t>Citat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013F11-E51F-4BC0-9677-32BFFF7254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8" y="4601894"/>
            <a:ext cx="10080625" cy="1246281"/>
          </a:xfrm>
        </p:spPr>
        <p:txBody>
          <a:bodyPr/>
          <a:lstStyle>
            <a:lvl1pPr marL="0" indent="0" algn="ctr"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Namn</a:t>
            </a:r>
          </a:p>
          <a:p>
            <a:pPr lvl="1"/>
            <a:r>
              <a:rPr lang="sv-SE"/>
              <a:t>Titel</a:t>
            </a:r>
            <a:br>
              <a:rPr lang="sv-SE"/>
            </a:br>
            <a:r>
              <a:rPr lang="sv-SE"/>
              <a:t>Datum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4896AD-BB83-4D48-AE45-CF75415D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596" y="6453763"/>
            <a:ext cx="922379" cy="2308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28CF1B9-9E4A-4145-B542-EBF64656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841" y="6394838"/>
            <a:ext cx="894609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081BAA2-4498-41C8-8996-C7436D13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64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2B6569-B60F-4441-9EE5-6A0BFD6A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D44710-A50F-4B2C-A56C-1BE478C88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975" y="1802962"/>
            <a:ext cx="3960000" cy="4254938"/>
          </a:xfrm>
        </p:spPr>
        <p:txBody>
          <a:bodyPr>
            <a:normAutofit/>
          </a:bodyPr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528DA3B-9D14-4E86-AB67-2A587A1D7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831" y="1795696"/>
            <a:ext cx="3960000" cy="4254937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3A583F5-71B0-4CC6-AD22-244EA23E1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F219E4C-B4B0-4100-B003-053F7FBF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AD4C9EE-EDF9-4F72-931C-67B0495E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103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2694A3-27BC-4AC1-9E40-E79F0956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AE8C39-E77C-4AD2-ABD6-99F5937041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2975" y="1802961"/>
            <a:ext cx="7594969" cy="905313"/>
          </a:xfrm>
        </p:spPr>
        <p:txBody>
          <a:bodyPr anchor="t" anchorCtr="0">
            <a:noAutofit/>
          </a:bodyPr>
          <a:lstStyle>
            <a:lvl1pPr marL="0" indent="0">
              <a:buNone/>
              <a:defRPr sz="225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66EB11-282A-4BE5-8D13-C67B1B0A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3336" y="2924174"/>
            <a:ext cx="3960000" cy="3133725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811257-E53A-4913-B93A-1FC40677A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7511" y="2914472"/>
            <a:ext cx="3960000" cy="314342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26760F-08C4-471B-BDBD-A36A16E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1363A7-45EC-4C4C-8643-D905C37A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AD14DF5-F427-4A2A-BF65-36EC793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89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2694A3-27BC-4AC1-9E40-E79F0956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AE8C39-E77C-4AD2-ABD6-99F5937041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2975" y="1802962"/>
            <a:ext cx="3960000" cy="617460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66EB11-282A-4BE5-8D13-C67B1B0A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3336" y="2724504"/>
            <a:ext cx="3960000" cy="3333396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811257-E53A-4913-B93A-1FC40677A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7511" y="2730451"/>
            <a:ext cx="3960000" cy="3327449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26760F-08C4-471B-BDBD-A36A16E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1363A7-45EC-4C4C-8643-D905C37A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AD14DF5-F427-4A2A-BF65-36EC793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D64FE2C8-D21A-47DA-8082-E5E53F3BC26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07511" y="1800302"/>
            <a:ext cx="3960000" cy="617461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5254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 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AE8C39-E77C-4AD2-ABD6-99F5937041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2975" y="271200"/>
            <a:ext cx="3024000" cy="1325563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66EB11-282A-4BE5-8D13-C67B1B0A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2975" y="1802962"/>
            <a:ext cx="3024000" cy="425493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811257-E53A-4913-B93A-1FC40677A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2800" y="1802962"/>
            <a:ext cx="3024000" cy="425493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26760F-08C4-471B-BDBD-A36A16E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1363A7-45EC-4C4C-8643-D905C37A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AD14DF5-F427-4A2A-BF65-36EC793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D64FE2C8-D21A-47DA-8082-E5E53F3BC26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82800" y="271200"/>
            <a:ext cx="3024000" cy="1325563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3EC896FE-0F44-4976-AC84-C05986ED0EC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264" y="1802962"/>
            <a:ext cx="3024000" cy="425493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5E75B965-F5AB-4DD3-8E07-8424EDD7511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212264" y="271200"/>
            <a:ext cx="3024000" cy="1325563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191112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69973F0-AD06-4B4B-9740-8506B372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F24BEE8-7462-4A31-B9F4-DB84347E2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802962"/>
            <a:ext cx="10304744" cy="4254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E1930D9-D939-4946-BBE3-16BF6093DA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596" y="6453763"/>
            <a:ext cx="922379" cy="2308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9401577-0F42-42F8-9BA8-73102A537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69" y="72806"/>
            <a:ext cx="477151" cy="338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F12FEC-95B7-429F-BE0E-75829CD3B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6843" y="6394838"/>
            <a:ext cx="8535020" cy="373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C7A058D-6776-4EBC-8542-AD9B1A33D14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0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1" r:id="rId12"/>
    <p:sldLayoutId id="2147483672" r:id="rId13"/>
    <p:sldLayoutId id="2147483673" r:id="rId14"/>
    <p:sldLayoutId id="2147483682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dakorset.se/fa-hjalp/psykisk-halsa-och-psykisk-ohals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3D1D05-0764-448D-98DD-2D5BBBFAEA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0" dirty="0"/>
              <a:t>Succé för vår webbhubb om psykisk hälsa</a:t>
            </a:r>
            <a:endParaRPr lang="sv-SE" b="0" dirty="0">
              <a:cs typeface="Arial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08A099F-1AEC-4C44-8F85-045BEE4C6D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229870" indent="-229870"/>
            <a:r>
              <a:rPr lang="sv-SE" dirty="0"/>
              <a:t>September 2021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2094BBE-A429-4E55-8E94-5D92DF9467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/>
              <a:t>Sara </a:t>
            </a:r>
            <a:r>
              <a:rPr lang="sv-SE" err="1"/>
              <a:t>Hedrenius</a:t>
            </a:r>
            <a:r>
              <a:rPr lang="sv-SE"/>
              <a:t> och Marie </a:t>
            </a:r>
            <a:r>
              <a:rPr lang="sv-SE" err="1"/>
              <a:t>Sparreus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9043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B618AE-4FA4-4375-8AD1-E9D67982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Frågor?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741CF3E-7A48-D540-B249-6AAF06A18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1852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D8CED5-3AFE-4198-9AEE-8222A26A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155DD5-8FC3-4EF3-B751-241D7F928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9870" indent="-229870"/>
            <a:r>
              <a:rPr lang="sv-SE" dirty="0"/>
              <a:t>Hej och välkomna!</a:t>
            </a:r>
          </a:p>
          <a:p>
            <a:pPr marL="229870" indent="-229870"/>
            <a:r>
              <a:rPr lang="sv-SE" dirty="0">
                <a:cs typeface="Arial"/>
              </a:rPr>
              <a:t>2020 – gav oss nya utmaningar</a:t>
            </a:r>
            <a:endParaRPr lang="sv-SE" dirty="0"/>
          </a:p>
          <a:p>
            <a:pPr marL="229870" indent="-229870"/>
            <a:r>
              <a:rPr lang="sv-SE" dirty="0"/>
              <a:t>Presentation av materialet</a:t>
            </a:r>
            <a:endParaRPr lang="sv-SE" dirty="0">
              <a:cs typeface="Arial"/>
            </a:endParaRPr>
          </a:p>
          <a:p>
            <a:pPr marL="229870" indent="-229870"/>
            <a:r>
              <a:rPr lang="sv-SE" dirty="0"/>
              <a:t>Vad är på gång?</a:t>
            </a:r>
            <a:endParaRPr lang="sv-SE" dirty="0">
              <a:cs typeface="Arial"/>
            </a:endParaRPr>
          </a:p>
          <a:p>
            <a:pPr marL="229870" indent="-229870"/>
            <a:r>
              <a:rPr lang="sv-SE" dirty="0"/>
              <a:t>Hur kan materialet användas?</a:t>
            </a:r>
            <a:endParaRPr lang="sv-SE" dirty="0">
              <a:cs typeface="Arial"/>
            </a:endParaRPr>
          </a:p>
          <a:p>
            <a:pPr marL="229870" indent="-229870"/>
            <a:endParaRPr lang="sv-S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61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5C513F-8E0E-4947-BE51-DA1AA38C0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2020 gav oss nya utmaningar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A0CBE8-F805-2D42-8B69-D1E22E54A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2020 var året då vi alla, gammal som ung, ställdes inför nya och tuffa utmaningar. </a:t>
            </a:r>
          </a:p>
          <a:p>
            <a:r>
              <a:rPr lang="sv-SE"/>
              <a:t>Pandemin omkullkastade mångas vardag och vi såg en ökad oro i samhället. </a:t>
            </a:r>
          </a:p>
          <a:p>
            <a:r>
              <a:rPr lang="sv-SE"/>
              <a:t>Som en av Sveriges främsta organisationer inom krisberedskap valde vi att satsa på att ta fram en </a:t>
            </a:r>
            <a:r>
              <a:rPr lang="sv-SE" i="1">
                <a:hlinkClick r:id="rId3"/>
              </a:rPr>
              <a:t>digital samlingsplats för psykisk hälsa och ohälsa</a:t>
            </a:r>
            <a:endParaRPr lang="sv-SE"/>
          </a:p>
        </p:txBody>
      </p:sp>
      <p:pic>
        <p:nvPicPr>
          <p:cNvPr id="4" name="Platshållare för bild 5">
            <a:extLst>
              <a:ext uri="{FF2B5EF4-FFF2-40B4-BE49-F238E27FC236}">
                <a16:creationId xmlns:a16="http://schemas.microsoft.com/office/drawing/2014/main" id="{0F918B47-A375-4E44-873A-54E8099E11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2" r="1" b="23559"/>
          <a:stretch/>
        </p:blipFill>
        <p:spPr>
          <a:xfrm>
            <a:off x="1272759" y="3841776"/>
            <a:ext cx="6896881" cy="24223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513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innehåll 8" descr="En bild som visar text, vatten, himmel, utomhus&#10;&#10;Automatiskt genererad beskrivning">
            <a:extLst>
              <a:ext uri="{FF2B5EF4-FFF2-40B4-BE49-F238E27FC236}">
                <a16:creationId xmlns:a16="http://schemas.microsoft.com/office/drawing/2014/main" id="{D7BA6060-2F3B-2447-A277-47B7DDDFF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41" y="271200"/>
            <a:ext cx="3360113" cy="1259397"/>
          </a:xfrm>
        </p:spPr>
      </p:pic>
      <p:pic>
        <p:nvPicPr>
          <p:cNvPr id="12" name="Bildobjekt 11" descr="En bild som visar text, olika, skärmbild, samma&#10;&#10;Automatiskt genererad beskrivning">
            <a:extLst>
              <a:ext uri="{FF2B5EF4-FFF2-40B4-BE49-F238E27FC236}">
                <a16:creationId xmlns:a16="http://schemas.microsoft.com/office/drawing/2014/main" id="{DF25A615-1D2B-744C-A952-2353267A7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42" y="1728057"/>
            <a:ext cx="3360112" cy="2122176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F4F6FE1F-40F5-D34B-872A-532CF6F2C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42" y="4011236"/>
            <a:ext cx="3360112" cy="2258602"/>
          </a:xfrm>
          <a:prstGeom prst="rect">
            <a:avLst/>
          </a:prstGeom>
        </p:spPr>
      </p:pic>
      <p:sp>
        <p:nvSpPr>
          <p:cNvPr id="26" name="Rubrik 1">
            <a:extLst>
              <a:ext uri="{FF2B5EF4-FFF2-40B4-BE49-F238E27FC236}">
                <a16:creationId xmlns:a16="http://schemas.microsoft.com/office/drawing/2014/main" id="{BBBB85FE-3890-E449-B96A-AE09CD4B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3932237" cy="1600200"/>
          </a:xfrm>
        </p:spPr>
        <p:txBody>
          <a:bodyPr/>
          <a:lstStyle/>
          <a:p>
            <a:r>
              <a:rPr lang="sv-SE"/>
              <a:t>Ett omfattande innehåll</a:t>
            </a:r>
          </a:p>
        </p:txBody>
      </p:sp>
      <p:sp>
        <p:nvSpPr>
          <p:cNvPr id="27" name="Platshållare för text 3">
            <a:extLst>
              <a:ext uri="{FF2B5EF4-FFF2-40B4-BE49-F238E27FC236}">
                <a16:creationId xmlns:a16="http://schemas.microsoft.com/office/drawing/2014/main" id="{2703B505-A78E-ED43-A294-0647E1013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4" y="1802962"/>
            <a:ext cx="4393524" cy="40610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v-S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Evidensbaserade faktaartiklar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Intervjuer med drabbade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Intervjuer med experter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Animerade filmer tips och råd kring hur en kan hantera ensamhet, oro, stress, ångest och sorg.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0742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2475EA7A-FA85-F04B-9706-CAAD82ABB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32" y="17457"/>
            <a:ext cx="4686629" cy="265822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493CC7B-39D9-814A-8DA1-46F79BC22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2" y="0"/>
            <a:ext cx="4615482" cy="265822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5B786DD-1B7A-C345-A890-B1F080B23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00" y="903715"/>
            <a:ext cx="4640399" cy="2658227"/>
          </a:xfrm>
          <a:prstGeom prst="rect">
            <a:avLst/>
          </a:prstGeom>
        </p:spPr>
      </p:pic>
      <p:pic>
        <p:nvPicPr>
          <p:cNvPr id="13" name="Bildobjekt 12" descr="En bild som visar text, person&#10;&#10;Automatiskt genererad beskrivning">
            <a:extLst>
              <a:ext uri="{FF2B5EF4-FFF2-40B4-BE49-F238E27FC236}">
                <a16:creationId xmlns:a16="http://schemas.microsoft.com/office/drawing/2014/main" id="{3C4A1001-5AF6-564D-B275-67AE78999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35" y="3872110"/>
            <a:ext cx="4641567" cy="2658227"/>
          </a:xfrm>
          <a:prstGeom prst="rect">
            <a:avLst/>
          </a:prstGeom>
        </p:spPr>
      </p:pic>
      <p:pic>
        <p:nvPicPr>
          <p:cNvPr id="15" name="Bildobjekt 14" descr="En bild som visar text, person&#10;&#10;Automatiskt genererad beskrivning">
            <a:extLst>
              <a:ext uri="{FF2B5EF4-FFF2-40B4-BE49-F238E27FC236}">
                <a16:creationId xmlns:a16="http://schemas.microsoft.com/office/drawing/2014/main" id="{ED64A426-65C7-9D4C-820A-6CCEE532CA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2" y="2870662"/>
            <a:ext cx="4667993" cy="2658226"/>
          </a:xfrm>
          <a:prstGeom prst="rect">
            <a:avLst/>
          </a:prstGeom>
        </p:spPr>
      </p:pic>
      <p:pic>
        <p:nvPicPr>
          <p:cNvPr id="20" name="Bildobjekt 19" descr="En bild som visar text, person&#10;&#10;Automatiskt genererad beskrivning">
            <a:extLst>
              <a:ext uri="{FF2B5EF4-FFF2-40B4-BE49-F238E27FC236}">
                <a16:creationId xmlns:a16="http://schemas.microsoft.com/office/drawing/2014/main" id="{AFA0FA3C-F045-E84C-83AA-DC74D77749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82" y="3163530"/>
            <a:ext cx="4119513" cy="23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4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text, person&#10;&#10;Automatiskt genererad beskrivning">
            <a:extLst>
              <a:ext uri="{FF2B5EF4-FFF2-40B4-BE49-F238E27FC236}">
                <a16:creationId xmlns:a16="http://schemas.microsoft.com/office/drawing/2014/main" id="{5E58AFF7-8796-3942-8620-9BDF1A9F1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0" y="512860"/>
            <a:ext cx="5867556" cy="2916140"/>
          </a:xfrm>
          <a:prstGeom prst="rect">
            <a:avLst/>
          </a:prstGeom>
        </p:spPr>
      </p:pic>
      <p:pic>
        <p:nvPicPr>
          <p:cNvPr id="19" name="Bildobjekt 18" descr="En bild som visar text&#10;&#10;Automatiskt genererad beskrivning">
            <a:extLst>
              <a:ext uri="{FF2B5EF4-FFF2-40B4-BE49-F238E27FC236}">
                <a16:creationId xmlns:a16="http://schemas.microsoft.com/office/drawing/2014/main" id="{99C2DCF5-8936-BB4B-AF76-E844A0728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06" y="720296"/>
            <a:ext cx="5461962" cy="2799966"/>
          </a:xfrm>
          <a:prstGeom prst="rect">
            <a:avLst/>
          </a:prstGeom>
        </p:spPr>
      </p:pic>
      <p:pic>
        <p:nvPicPr>
          <p:cNvPr id="21" name="Bildobjekt 20" descr="En bild som visar text, person&#10;&#10;Automatiskt genererad beskrivning">
            <a:extLst>
              <a:ext uri="{FF2B5EF4-FFF2-40B4-BE49-F238E27FC236}">
                <a16:creationId xmlns:a16="http://schemas.microsoft.com/office/drawing/2014/main" id="{D7F7963F-F4BD-AF4C-8BDF-5A4AF494A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49" y="3772346"/>
            <a:ext cx="4119513" cy="2365358"/>
          </a:xfrm>
          <a:prstGeom prst="rect">
            <a:avLst/>
          </a:prstGeom>
        </p:spPr>
      </p:pic>
      <p:pic>
        <p:nvPicPr>
          <p:cNvPr id="23" name="Bildobjekt 22" descr="En bild som visar text&#10;&#10;Automatiskt genererad beskrivning">
            <a:extLst>
              <a:ext uri="{FF2B5EF4-FFF2-40B4-BE49-F238E27FC236}">
                <a16:creationId xmlns:a16="http://schemas.microsoft.com/office/drawing/2014/main" id="{E1A5272D-7430-EC48-BD1E-0C7A9A96A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32" y="3772346"/>
            <a:ext cx="3071899" cy="28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07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B618AE-4FA4-4375-8AD1-E9D67982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Viktigt material både internt </a:t>
            </a:r>
            <a:br>
              <a:rPr lang="sv-SE"/>
            </a:br>
            <a:r>
              <a:rPr lang="sv-SE"/>
              <a:t>och externt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F13D7EF-6F27-9144-B40F-AE88C4B69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Hur ser ni att ni kan använda er av materialet?</a:t>
            </a:r>
          </a:p>
        </p:txBody>
      </p:sp>
    </p:spTree>
    <p:extLst>
      <p:ext uri="{BB962C8B-B14F-4D97-AF65-F5344CB8AC3E}">
        <p14:creationId xmlns:p14="http://schemas.microsoft.com/office/powerpoint/2010/main" val="3305228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ubrik 1">
            <a:extLst>
              <a:ext uri="{FF2B5EF4-FFF2-40B4-BE49-F238E27FC236}">
                <a16:creationId xmlns:a16="http://schemas.microsoft.com/office/drawing/2014/main" id="{BBBB85FE-3890-E449-B96A-AE09CD4B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3932237" cy="1600200"/>
          </a:xfrm>
        </p:spPr>
        <p:txBody>
          <a:bodyPr/>
          <a:lstStyle/>
          <a:p>
            <a:r>
              <a:rPr lang="sv-SE"/>
              <a:t>Alla filmer finns på Youtube - ni kan bädda in</a:t>
            </a:r>
          </a:p>
        </p:txBody>
      </p:sp>
      <p:sp>
        <p:nvSpPr>
          <p:cNvPr id="27" name="Platshållare för text 3">
            <a:extLst>
              <a:ext uri="{FF2B5EF4-FFF2-40B4-BE49-F238E27FC236}">
                <a16:creationId xmlns:a16="http://schemas.microsoft.com/office/drawing/2014/main" id="{2703B505-A78E-ED43-A294-0647E1013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4" y="1802962"/>
            <a:ext cx="3374193" cy="40610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v-S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På Youtube under en specifik kanal har vi sparat alla filmer – det gör att ni kan dela filmerna på era egna sidor.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Här finns även många av Röda Korsets filmer.</a:t>
            </a:r>
          </a:p>
          <a:p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02093FC-B41E-6E43-AF78-E8BA62B67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63" y="1802962"/>
            <a:ext cx="7128304" cy="3596262"/>
          </a:xfrm>
        </p:spPr>
      </p:pic>
    </p:spTree>
    <p:extLst>
      <p:ext uri="{BB962C8B-B14F-4D97-AF65-F5344CB8AC3E}">
        <p14:creationId xmlns:p14="http://schemas.microsoft.com/office/powerpoint/2010/main" val="3792012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8880A9DF-5ACD-8740-ADEA-A62A415E2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8" y="761354"/>
            <a:ext cx="7600448" cy="533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98274"/>
      </p:ext>
    </p:extLst>
  </p:cSld>
  <p:clrMapOvr>
    <a:masterClrMapping/>
  </p:clrMapOvr>
</p:sld>
</file>

<file path=ppt/theme/theme1.xml><?xml version="1.0" encoding="utf-8"?>
<a:theme xmlns:a="http://schemas.openxmlformats.org/drawingml/2006/main" name="Röda korset">
  <a:themeElements>
    <a:clrScheme name="Röda korse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20025"/>
      </a:accent1>
      <a:accent2>
        <a:srgbClr val="878787"/>
      </a:accent2>
      <a:accent3>
        <a:srgbClr val="FBD1D1"/>
      </a:accent3>
      <a:accent4>
        <a:srgbClr val="EE7884"/>
      </a:accent4>
      <a:accent5>
        <a:srgbClr val="E4E4E4"/>
      </a:accent5>
      <a:accent6>
        <a:srgbClr val="000000"/>
      </a:accent6>
      <a:hlink>
        <a:srgbClr val="0563C1"/>
      </a:hlink>
      <a:folHlink>
        <a:srgbClr val="954F72"/>
      </a:folHlink>
    </a:clrScheme>
    <a:fontScheme name="Röda kors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öda Korset Sv.potx" id="{49891452-B7FE-4E8D-88C5-81CED40E41D4}" vid="{905DCBEA-CF02-4487-8C2E-F7015BD693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A8CCBA978F354B959CE11922B6A5A7" ma:contentTypeVersion="14" ma:contentTypeDescription="Skapa ett nytt dokument." ma:contentTypeScope="" ma:versionID="c63eeef2ff874691012dca8fc0bd257a">
  <xsd:schema xmlns:xsd="http://www.w3.org/2001/XMLSchema" xmlns:xs="http://www.w3.org/2001/XMLSchema" xmlns:p="http://schemas.microsoft.com/office/2006/metadata/properties" xmlns:ns2="4bbcc925-30e6-4322-ae2e-35e2f26a0cb5" xmlns:ns3="1d983f7c-caeb-4c72-bb5b-0a6e4b3ac64e" targetNamespace="http://schemas.microsoft.com/office/2006/metadata/properties" ma:root="true" ma:fieldsID="bf7cd89f7215cd781f7b8793d3f4428c" ns2:_="" ns3:_="">
    <xsd:import namespace="4bbcc925-30e6-4322-ae2e-35e2f26a0cb5"/>
    <xsd:import namespace="1d983f7c-caeb-4c72-bb5b-0a6e4b3ac6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cc925-30e6-4322-ae2e-35e2f26a0cb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983f7c-caeb-4c72-bb5b-0a6e4b3ac6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005A00-3B2D-4FD2-98E6-692D9219DE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137880-2A3A-439C-802E-738986595907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d983f7c-caeb-4c72-bb5b-0a6e4b3ac64e"/>
    <ds:schemaRef ds:uri="http://www.w3.org/XML/1998/namespace"/>
    <ds:schemaRef ds:uri="4bbcc925-30e6-4322-ae2e-35e2f26a0cb5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2E335F9-E4C4-47AF-A7C3-F5E462B3E2D8}">
  <ds:schemaRefs>
    <ds:schemaRef ds:uri="1d983f7c-caeb-4c72-bb5b-0a6e4b3ac64e"/>
    <ds:schemaRef ds:uri="4bbcc925-30e6-4322-ae2e-35e2f26a0cb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197</Words>
  <Application>Microsoft Office PowerPoint</Application>
  <PresentationFormat>Bredbild</PresentationFormat>
  <Paragraphs>33</Paragraphs>
  <Slides>10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3" baseType="lpstr">
      <vt:lpstr>Arial</vt:lpstr>
      <vt:lpstr>Calibri</vt:lpstr>
      <vt:lpstr>Röda korset</vt:lpstr>
      <vt:lpstr>Succé för vår webbhubb om psykisk hälsa</vt:lpstr>
      <vt:lpstr>Agenda</vt:lpstr>
      <vt:lpstr>2020 gav oss nya utmaningar</vt:lpstr>
      <vt:lpstr>Ett omfattande innehåll</vt:lpstr>
      <vt:lpstr>PowerPoint-presentation</vt:lpstr>
      <vt:lpstr>PowerPoint-presentation</vt:lpstr>
      <vt:lpstr>Viktigt material både internt  och externt</vt:lpstr>
      <vt:lpstr>Alla filmer finns på Youtube - ni kan bädda in</vt:lpstr>
      <vt:lpstr>PowerPoint-presentation</vt:lpstr>
      <vt:lpstr>Frågor?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Vesal Chorakchi</dc:creator>
  <cp:lastModifiedBy>Madeleine Stjernström</cp:lastModifiedBy>
  <cp:revision>62</cp:revision>
  <dcterms:created xsi:type="dcterms:W3CDTF">2020-12-16T09:56:43Z</dcterms:created>
  <dcterms:modified xsi:type="dcterms:W3CDTF">2021-09-23T14:03:17Z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0x010100D4A8CCBA978F354B959CE11922B6A5A7</vt:lpwstr>
  </property>
</Properties>
</file>