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00" r:id="rId3"/>
    <p:sldId id="275" r:id="rId4"/>
    <p:sldId id="276" r:id="rId5"/>
    <p:sldId id="305" r:id="rId6"/>
    <p:sldId id="308" r:id="rId7"/>
    <p:sldId id="304" r:id="rId8"/>
    <p:sldId id="266" r:id="rId9"/>
    <p:sldId id="268" r:id="rId10"/>
    <p:sldId id="269" r:id="rId11"/>
    <p:sldId id="272" r:id="rId12"/>
    <p:sldId id="295" r:id="rId13"/>
    <p:sldId id="303" r:id="rId14"/>
    <p:sldId id="307" r:id="rId15"/>
    <p:sldId id="301" r:id="rId16"/>
    <p:sldId id="302" r:id="rId17"/>
    <p:sldId id="271" r:id="rId18"/>
    <p:sldId id="294" r:id="rId19"/>
    <p:sldId id="264" r:id="rId20"/>
    <p:sldId id="270" r:id="rId21"/>
    <p:sldId id="306" r:id="rId22"/>
    <p:sldId id="309" r:id="rId23"/>
    <p:sldId id="299"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509EB14-E412-413F-A6D2-1355E5B27CB7}">
          <p14:sldIdLst>
            <p14:sldId id="256"/>
            <p14:sldId id="300"/>
            <p14:sldId id="275"/>
            <p14:sldId id="276"/>
            <p14:sldId id="305"/>
            <p14:sldId id="308"/>
            <p14:sldId id="304"/>
            <p14:sldId id="266"/>
            <p14:sldId id="268"/>
            <p14:sldId id="269"/>
            <p14:sldId id="272"/>
            <p14:sldId id="295"/>
            <p14:sldId id="303"/>
            <p14:sldId id="307"/>
            <p14:sldId id="301"/>
            <p14:sldId id="302"/>
            <p14:sldId id="271"/>
            <p14:sldId id="294"/>
            <p14:sldId id="264"/>
            <p14:sldId id="270"/>
            <p14:sldId id="306"/>
            <p14:sldId id="309"/>
            <p14:sldId id="29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885" autoAdjust="0"/>
  </p:normalViewPr>
  <p:slideViewPr>
    <p:cSldViewPr snapToGrid="0" showGuides="1">
      <p:cViewPr varScale="1">
        <p:scale>
          <a:sx n="49" d="100"/>
          <a:sy n="49" d="100"/>
        </p:scale>
        <p:origin x="2002"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0C348-44B4-40D4-BA23-D2144B60E35B}" type="datetimeFigureOut">
              <a:rPr lang="sv-SE" smtClean="0"/>
              <a:t>2021-04-08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D69B4-7237-44D9-8DE8-20A8F52233B8}" type="slidenum">
              <a:rPr lang="sv-SE" smtClean="0"/>
              <a:t>‹#›</a:t>
            </a:fld>
            <a:endParaRPr lang="sv-SE"/>
          </a:p>
        </p:txBody>
      </p:sp>
    </p:spTree>
    <p:extLst>
      <p:ext uri="{BB962C8B-B14F-4D97-AF65-F5344CB8AC3E}">
        <p14:creationId xmlns:p14="http://schemas.microsoft.com/office/powerpoint/2010/main" val="105988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E7D69B4-7237-44D9-8DE8-20A8F52233B8}" type="slidenum">
              <a:rPr lang="sv-SE" smtClean="0"/>
              <a:t>1</a:t>
            </a:fld>
            <a:endParaRPr lang="sv-SE"/>
          </a:p>
        </p:txBody>
      </p:sp>
    </p:spTree>
    <p:extLst>
      <p:ext uri="{BB962C8B-B14F-4D97-AF65-F5344CB8AC3E}">
        <p14:creationId xmlns:p14="http://schemas.microsoft.com/office/powerpoint/2010/main" val="208263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171450" indent="-171450">
              <a:buFont typeface="Arial" panose="020B0604020202020204" pitchFamily="34" charset="0"/>
              <a:buChar char="•"/>
            </a:pPr>
            <a:r>
              <a:rPr lang="sv-SE" dirty="0"/>
              <a:t>Det är inte enklare att skriva långt än kort- det är säkerligen lika svårt att skriva en roman som en dikt</a:t>
            </a:r>
          </a:p>
          <a:p>
            <a:pPr marL="171450" indent="-171450">
              <a:buFont typeface="Arial" panose="020B0604020202020204" pitchFamily="34" charset="0"/>
              <a:buChar char="•"/>
            </a:pPr>
            <a:r>
              <a:rPr lang="sv-SE" dirty="0"/>
              <a:t>Men när det handlar om texter som ska förmedla information, vara nyheter, så är kortare svårare- och bättre!</a:t>
            </a:r>
          </a:p>
          <a:p>
            <a:pPr marL="171450" indent="-171450">
              <a:buFont typeface="Arial" panose="020B0604020202020204" pitchFamily="34" charset="0"/>
              <a:buChar char="•"/>
            </a:pPr>
            <a:r>
              <a:rPr lang="sv-SE" dirty="0"/>
              <a:t>Att få med det som ska bli sagt är svårare i en kort text än i en lång</a:t>
            </a:r>
          </a:p>
          <a:p>
            <a:pPr marL="171450" indent="-171450">
              <a:buFont typeface="Arial" panose="020B0604020202020204" pitchFamily="34" charset="0"/>
              <a:buChar char="•"/>
            </a:pPr>
            <a:r>
              <a:rPr lang="sv-SE" dirty="0"/>
              <a:t>För i en lång kan man alltid tro att det blir bättre senare</a:t>
            </a:r>
          </a:p>
        </p:txBody>
      </p:sp>
      <p:sp>
        <p:nvSpPr>
          <p:cNvPr id="4" name="Platshållare för bildnummer 3"/>
          <p:cNvSpPr>
            <a:spLocks noGrp="1"/>
          </p:cNvSpPr>
          <p:nvPr>
            <p:ph type="sldNum" sz="quarter" idx="5"/>
          </p:nvPr>
        </p:nvSpPr>
        <p:spPr/>
        <p:txBody>
          <a:bodyPr/>
          <a:lstStyle/>
          <a:p>
            <a:fld id="{58D13BC1-4592-4968-A672-2EA5B82D4F22}" type="slidenum">
              <a:rPr lang="sv-SE" smtClean="0"/>
              <a:t>11</a:t>
            </a:fld>
            <a:endParaRPr lang="sv-SE"/>
          </a:p>
        </p:txBody>
      </p:sp>
    </p:spTree>
    <p:extLst>
      <p:ext uri="{BB962C8B-B14F-4D97-AF65-F5344CB8AC3E}">
        <p14:creationId xmlns:p14="http://schemas.microsoft.com/office/powerpoint/2010/main" val="263465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Där journalisten har en (eller åtminstone oftast strävar efter) en neutral ton så finns det andra varianter:</a:t>
            </a:r>
          </a:p>
          <a:p>
            <a:r>
              <a:rPr lang="sv-SE" dirty="0"/>
              <a:t>engagera</a:t>
            </a:r>
          </a:p>
          <a:p>
            <a:r>
              <a:rPr lang="sv-SE" dirty="0"/>
              <a:t>Underhålla</a:t>
            </a:r>
          </a:p>
          <a:p>
            <a:r>
              <a:rPr lang="sv-SE" dirty="0"/>
              <a:t>Skapa opinion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Tonalitet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Vilka är vi och vilka vill vi uppfattas som?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Vilka är våra målgrupper?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Titta närmare på Röda Korsets varumärkesarbete</a:t>
            </a:r>
          </a:p>
        </p:txBody>
      </p:sp>
      <p:sp>
        <p:nvSpPr>
          <p:cNvPr id="4" name="Platshållare för bildnummer 3"/>
          <p:cNvSpPr>
            <a:spLocks noGrp="1"/>
          </p:cNvSpPr>
          <p:nvPr>
            <p:ph type="sldNum" sz="quarter" idx="5"/>
          </p:nvPr>
        </p:nvSpPr>
        <p:spPr/>
        <p:txBody>
          <a:bodyPr/>
          <a:lstStyle/>
          <a:p>
            <a:fld id="{92A5FEDC-F32C-41CA-9277-D7681CCCA7B5}" type="slidenum">
              <a:rPr lang="sv-SE" smtClean="0"/>
              <a:t>12</a:t>
            </a:fld>
            <a:endParaRPr lang="sv-SE"/>
          </a:p>
        </p:txBody>
      </p:sp>
    </p:spTree>
    <p:extLst>
      <p:ext uri="{BB962C8B-B14F-4D97-AF65-F5344CB8AC3E}">
        <p14:creationId xmlns:p14="http://schemas.microsoft.com/office/powerpoint/2010/main" val="170138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Bilder- lika viktiga i en presentation som i en webbtext…</a:t>
            </a:r>
          </a:p>
        </p:txBody>
      </p:sp>
      <p:sp>
        <p:nvSpPr>
          <p:cNvPr id="4" name="Platshållare för bildnummer 3"/>
          <p:cNvSpPr>
            <a:spLocks noGrp="1"/>
          </p:cNvSpPr>
          <p:nvPr>
            <p:ph type="sldNum" sz="quarter" idx="5"/>
          </p:nvPr>
        </p:nvSpPr>
        <p:spPr/>
        <p:txBody>
          <a:bodyPr/>
          <a:lstStyle/>
          <a:p>
            <a:fld id="{9E7D69B4-7237-44D9-8DE8-20A8F52233B8}" type="slidenum">
              <a:rPr lang="sv-SE" smtClean="0"/>
              <a:t>15</a:t>
            </a:fld>
            <a:endParaRPr lang="sv-SE"/>
          </a:p>
        </p:txBody>
      </p:sp>
    </p:spTree>
    <p:extLst>
      <p:ext uri="{BB962C8B-B14F-4D97-AF65-F5344CB8AC3E}">
        <p14:creationId xmlns:p14="http://schemas.microsoft.com/office/powerpoint/2010/main" val="386968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E7D69B4-7237-44D9-8DE8-20A8F52233B8}" type="slidenum">
              <a:rPr lang="sv-SE" smtClean="0"/>
              <a:t>18</a:t>
            </a:fld>
            <a:endParaRPr lang="sv-SE"/>
          </a:p>
        </p:txBody>
      </p:sp>
    </p:spTree>
    <p:extLst>
      <p:ext uri="{BB962C8B-B14F-4D97-AF65-F5344CB8AC3E}">
        <p14:creationId xmlns:p14="http://schemas.microsoft.com/office/powerpoint/2010/main" val="150842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Tänk mindre skriv mer- tänk inte, skriv. Och skriv om, och om. </a:t>
            </a:r>
          </a:p>
          <a:p>
            <a:r>
              <a:rPr lang="sv-SE" sz="1200" kern="1200" dirty="0">
                <a:solidFill>
                  <a:schemeClr val="tx1"/>
                </a:solidFill>
                <a:effectLst/>
                <a:latin typeface="+mn-lt"/>
                <a:ea typeface="+mn-ea"/>
                <a:cs typeface="+mn-cs"/>
              </a:rPr>
              <a:t>Skrivande är som vilken träning som helst (löpträning, balett), ju mer du övar desto bättre blir du och att tänka på löpningen eller baletten/</a:t>
            </a:r>
            <a:r>
              <a:rPr lang="sv-SE" sz="1200" kern="1200" dirty="0" err="1">
                <a:solidFill>
                  <a:schemeClr val="tx1"/>
                </a:solidFill>
                <a:effectLst/>
                <a:latin typeface="+mn-lt"/>
                <a:ea typeface="+mn-ea"/>
                <a:cs typeface="+mn-cs"/>
              </a:rPr>
              <a:t>teoretisandet</a:t>
            </a:r>
            <a:r>
              <a:rPr lang="sv-SE" sz="1200" kern="1200" dirty="0">
                <a:solidFill>
                  <a:schemeClr val="tx1"/>
                </a:solidFill>
                <a:effectLst/>
                <a:latin typeface="+mn-lt"/>
                <a:ea typeface="+mn-ea"/>
                <a:cs typeface="+mn-cs"/>
              </a:rPr>
              <a:t> hjälper dig rätt lite, det är övandet som gör dig bättre</a:t>
            </a:r>
          </a:p>
          <a:p>
            <a:r>
              <a:rPr lang="sv-SE" sz="1200" kern="1200" dirty="0">
                <a:solidFill>
                  <a:schemeClr val="tx1"/>
                </a:solidFill>
                <a:effectLst/>
                <a:latin typeface="+mn-lt"/>
                <a:ea typeface="+mn-ea"/>
                <a:cs typeface="+mn-cs"/>
              </a:rPr>
              <a:t>I början behöver man tänka en hel del på hur man skriver en rubrik, att ingressen fångar det den ska osv- ju mer man har skrivit desto mindre funderar man på det, som är det grundläggande, och kan satsa på att utveckla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du kan alla regler- då kan du börja bryta mot dom! Experimentera!</a:t>
            </a:r>
          </a:p>
          <a:p>
            <a:endParaRPr lang="sv-SE" dirty="0"/>
          </a:p>
        </p:txBody>
      </p:sp>
      <p:sp>
        <p:nvSpPr>
          <p:cNvPr id="4" name="Platshållare för bildnummer 3"/>
          <p:cNvSpPr>
            <a:spLocks noGrp="1"/>
          </p:cNvSpPr>
          <p:nvPr>
            <p:ph type="sldNum" sz="quarter" idx="5"/>
          </p:nvPr>
        </p:nvSpPr>
        <p:spPr/>
        <p:txBody>
          <a:bodyPr/>
          <a:lstStyle/>
          <a:p>
            <a:fld id="{58D13BC1-4592-4968-A672-2EA5B82D4F22}" type="slidenum">
              <a:rPr lang="sv-SE" smtClean="0"/>
              <a:t>19</a:t>
            </a:fld>
            <a:endParaRPr lang="sv-SE"/>
          </a:p>
        </p:txBody>
      </p:sp>
    </p:spTree>
    <p:extLst>
      <p:ext uri="{BB962C8B-B14F-4D97-AF65-F5344CB8AC3E}">
        <p14:creationId xmlns:p14="http://schemas.microsoft.com/office/powerpoint/2010/main" val="349245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vi ska fortsätta sportanalogin så är skrivandet lika mycket en individuell sport som en lagsport </a:t>
            </a:r>
          </a:p>
          <a:p>
            <a:endParaRPr lang="sv-SE" dirty="0"/>
          </a:p>
          <a:p>
            <a:r>
              <a:rPr lang="sv-SE" dirty="0"/>
              <a:t>Så jobbar man alltid på medieredaktioner, vi på press, artiklar till Henry- det blir din första läsare av hjälpen, behöver inte vara ett proffs, räcker med att det är nån som inte har jobbat med texten/ämnet det handlar om (dom senare är antagligen dom värsta att läsa- skippa dom)</a:t>
            </a:r>
          </a:p>
          <a:p>
            <a:endParaRPr lang="sv-SE" dirty="0"/>
          </a:p>
          <a:p>
            <a:r>
              <a:rPr lang="sv-SE" dirty="0"/>
              <a:t>För att bli bra på att skriva behöver man bli bra på att få feedback (och se till att skaffa sig den!)</a:t>
            </a:r>
          </a:p>
          <a:p>
            <a:endParaRPr lang="sv-SE" dirty="0"/>
          </a:p>
        </p:txBody>
      </p:sp>
      <p:sp>
        <p:nvSpPr>
          <p:cNvPr id="4" name="Platshållare för bildnummer 3"/>
          <p:cNvSpPr>
            <a:spLocks noGrp="1"/>
          </p:cNvSpPr>
          <p:nvPr>
            <p:ph type="sldNum" sz="quarter" idx="5"/>
          </p:nvPr>
        </p:nvSpPr>
        <p:spPr/>
        <p:txBody>
          <a:bodyPr/>
          <a:lstStyle/>
          <a:p>
            <a:fld id="{58D13BC1-4592-4968-A672-2EA5B82D4F22}" type="slidenum">
              <a:rPr lang="sv-SE" smtClean="0"/>
              <a:t>20</a:t>
            </a:fld>
            <a:endParaRPr lang="sv-SE"/>
          </a:p>
        </p:txBody>
      </p:sp>
    </p:spTree>
    <p:extLst>
      <p:ext uri="{BB962C8B-B14F-4D97-AF65-F5344CB8AC3E}">
        <p14:creationId xmlns:p14="http://schemas.microsoft.com/office/powerpoint/2010/main" val="361267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din morgon- </a:t>
            </a:r>
          </a:p>
          <a:p>
            <a:r>
              <a:rPr lang="sv-SE" sz="1200" kern="1200" dirty="0">
                <a:solidFill>
                  <a:schemeClr val="tx1"/>
                </a:solidFill>
                <a:effectLst/>
                <a:latin typeface="+mn-lt"/>
                <a:ea typeface="+mn-ea"/>
                <a:cs typeface="+mn-cs"/>
              </a:rPr>
              <a:t>Notis= ingen ingress utan rubrik och en kort text på ca xxx ord</a:t>
            </a:r>
          </a:p>
          <a:p>
            <a:r>
              <a:rPr lang="sv-SE" sz="1200" kern="1200" dirty="0">
                <a:solidFill>
                  <a:schemeClr val="tx1"/>
                </a:solidFill>
                <a:effectLst/>
                <a:latin typeface="+mn-lt"/>
                <a:ea typeface="+mn-ea"/>
                <a:cs typeface="+mn-cs"/>
              </a:rPr>
              <a:t>Tips: föreställ dig att du kommer till en digital </a:t>
            </a:r>
            <a:r>
              <a:rPr lang="sv-SE" sz="1200" kern="1200" dirty="0" err="1">
                <a:solidFill>
                  <a:schemeClr val="tx1"/>
                </a:solidFill>
                <a:effectLst/>
                <a:latin typeface="+mn-lt"/>
                <a:ea typeface="+mn-ea"/>
                <a:cs typeface="+mn-cs"/>
              </a:rPr>
              <a:t>morgonincheck</a:t>
            </a:r>
            <a:r>
              <a:rPr lang="sv-SE" sz="1200" kern="1200" dirty="0">
                <a:solidFill>
                  <a:schemeClr val="tx1"/>
                </a:solidFill>
                <a:effectLst/>
                <a:latin typeface="+mn-lt"/>
                <a:ea typeface="+mn-ea"/>
                <a:cs typeface="+mn-cs"/>
              </a:rPr>
              <a:t> och får frågan hur din morgon har varit- som du berättar där, använd den dispositionen för texten </a:t>
            </a:r>
          </a:p>
          <a:p>
            <a:r>
              <a:rPr lang="sv-SE" dirty="0"/>
              <a:t>600 tecken inklusive blanksteg</a:t>
            </a:r>
          </a:p>
          <a:p>
            <a:r>
              <a:rPr lang="sv-SE" dirty="0"/>
              <a:t>Kom ihåg isberget och vinkeln </a:t>
            </a:r>
          </a:p>
          <a:p>
            <a:r>
              <a:rPr lang="sv-SE" dirty="0"/>
              <a:t>10 min</a:t>
            </a:r>
          </a:p>
          <a:p>
            <a:endParaRPr lang="sv-SE" dirty="0"/>
          </a:p>
          <a:p>
            <a:endParaRPr lang="sv-SE" dirty="0"/>
          </a:p>
          <a:p>
            <a:endParaRPr lang="sv-SE" dirty="0"/>
          </a:p>
          <a:p>
            <a:r>
              <a:rPr lang="sv-SE" dirty="0"/>
              <a:t>Skriv om dig själv i tredje person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Feedback- här i chatten, be någon specifikt eller mejla mig</a:t>
            </a:r>
          </a:p>
          <a:p>
            <a:endParaRPr lang="sv-SE" dirty="0"/>
          </a:p>
        </p:txBody>
      </p:sp>
      <p:sp>
        <p:nvSpPr>
          <p:cNvPr id="4" name="Platshållare för bildnummer 3"/>
          <p:cNvSpPr>
            <a:spLocks noGrp="1"/>
          </p:cNvSpPr>
          <p:nvPr>
            <p:ph type="sldNum" sz="quarter" idx="5"/>
          </p:nvPr>
        </p:nvSpPr>
        <p:spPr/>
        <p:txBody>
          <a:bodyPr/>
          <a:lstStyle/>
          <a:p>
            <a:fld id="{92A5FEDC-F32C-41CA-9277-D7681CCCA7B5}" type="slidenum">
              <a:rPr lang="sv-SE" smtClean="0"/>
              <a:t>21</a:t>
            </a:fld>
            <a:endParaRPr lang="sv-SE"/>
          </a:p>
        </p:txBody>
      </p:sp>
    </p:spTree>
    <p:extLst>
      <p:ext uri="{BB962C8B-B14F-4D97-AF65-F5344CB8AC3E}">
        <p14:creationId xmlns:p14="http://schemas.microsoft.com/office/powerpoint/2010/main" val="400695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a:t>
            </a:r>
          </a:p>
        </p:txBody>
      </p:sp>
      <p:sp>
        <p:nvSpPr>
          <p:cNvPr id="4" name="Platshållare för bildnummer 3"/>
          <p:cNvSpPr>
            <a:spLocks noGrp="1"/>
          </p:cNvSpPr>
          <p:nvPr>
            <p:ph type="sldNum" sz="quarter" idx="5"/>
          </p:nvPr>
        </p:nvSpPr>
        <p:spPr/>
        <p:txBody>
          <a:bodyPr/>
          <a:lstStyle/>
          <a:p>
            <a:fld id="{9E7D69B4-7237-44D9-8DE8-20A8F52233B8}" type="slidenum">
              <a:rPr lang="sv-SE" smtClean="0"/>
              <a:t>22</a:t>
            </a:fld>
            <a:endParaRPr lang="sv-SE"/>
          </a:p>
        </p:txBody>
      </p:sp>
    </p:spTree>
    <p:extLst>
      <p:ext uri="{BB962C8B-B14F-4D97-AF65-F5344CB8AC3E}">
        <p14:creationId xmlns:p14="http://schemas.microsoft.com/office/powerpoint/2010/main" val="382756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E7D69B4-7237-44D9-8DE8-20A8F52233B8}" type="slidenum">
              <a:rPr lang="sv-SE" smtClean="0"/>
              <a:t>2</a:t>
            </a:fld>
            <a:endParaRPr lang="sv-SE"/>
          </a:p>
        </p:txBody>
      </p:sp>
    </p:spTree>
    <p:extLst>
      <p:ext uri="{BB962C8B-B14F-4D97-AF65-F5344CB8AC3E}">
        <p14:creationId xmlns:p14="http://schemas.microsoft.com/office/powerpoint/2010/main" val="288202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Två minuter </a:t>
            </a:r>
          </a:p>
        </p:txBody>
      </p:sp>
      <p:sp>
        <p:nvSpPr>
          <p:cNvPr id="4" name="Platshållare för bildnummer 3"/>
          <p:cNvSpPr>
            <a:spLocks noGrp="1"/>
          </p:cNvSpPr>
          <p:nvPr>
            <p:ph type="sldNum" sz="quarter" idx="5"/>
          </p:nvPr>
        </p:nvSpPr>
        <p:spPr/>
        <p:txBody>
          <a:bodyPr/>
          <a:lstStyle/>
          <a:p>
            <a:fld id="{58D13BC1-4592-4968-A672-2EA5B82D4F22}" type="slidenum">
              <a:rPr lang="sv-SE" smtClean="0"/>
              <a:t>3</a:t>
            </a:fld>
            <a:endParaRPr lang="sv-SE"/>
          </a:p>
        </p:txBody>
      </p:sp>
    </p:spTree>
    <p:extLst>
      <p:ext uri="{BB962C8B-B14F-4D97-AF65-F5344CB8AC3E}">
        <p14:creationId xmlns:p14="http://schemas.microsoft.com/office/powerpoint/2010/main" val="201377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Ansträng dig-</a:t>
            </a:r>
          </a:p>
          <a:p>
            <a:r>
              <a:rPr lang="sv-SE" dirty="0"/>
              <a:t>behöver inte betyda att du lägger så himla mycket tid, men att den tid du lägger så försöker du följa de former som vi vet fungerar bra för att få folk intresserade</a:t>
            </a:r>
          </a:p>
          <a:p>
            <a:endParaRPr lang="sv-SE" dirty="0"/>
          </a:p>
          <a:p>
            <a:r>
              <a:rPr lang="sv-SE" dirty="0"/>
              <a:t>Varför skriver du detta för </a:t>
            </a:r>
            <a:r>
              <a:rPr lang="sv-SE" dirty="0" err="1"/>
              <a:t>Rednet</a:t>
            </a:r>
            <a:r>
              <a:rPr lang="sv-SE" dirty="0"/>
              <a:t>, webben, kretsens Facebooksida?</a:t>
            </a:r>
          </a:p>
          <a:p>
            <a:r>
              <a:rPr lang="sv-SE" dirty="0"/>
              <a:t>För att göra styrelsen glad? Bocka av en arbetsuppgift?</a:t>
            </a:r>
          </a:p>
          <a:p>
            <a:r>
              <a:rPr lang="sv-SE" dirty="0"/>
              <a:t>För att pröva dina litterära drömmar och öva inför ditt memoarprojekt?</a:t>
            </a:r>
          </a:p>
          <a:p>
            <a:endParaRPr lang="sv-SE" dirty="0"/>
          </a:p>
          <a:p>
            <a:r>
              <a:rPr lang="sv-SE" dirty="0"/>
              <a:t>Nej! Du skriver för att:</a:t>
            </a:r>
          </a:p>
          <a:p>
            <a:pPr marL="171450" indent="-171450">
              <a:buFont typeface="Arial" panose="020B0604020202020204" pitchFamily="34" charset="0"/>
              <a:buChar char="•"/>
            </a:pPr>
            <a:r>
              <a:rPr lang="sv-SE" dirty="0"/>
              <a:t>Informera (om…ex möjligheten att kupan är stängd)</a:t>
            </a:r>
          </a:p>
          <a:p>
            <a:pPr marL="171450" indent="-171450">
              <a:buFont typeface="Arial" panose="020B0604020202020204" pitchFamily="34" charset="0"/>
              <a:buChar char="•"/>
            </a:pPr>
            <a:r>
              <a:rPr lang="sv-SE" dirty="0"/>
              <a:t>Engagera (om…ex, få fler att vilja bli </a:t>
            </a:r>
            <a:r>
              <a:rPr lang="sv-SE" dirty="0" err="1"/>
              <a:t>frivillga</a:t>
            </a:r>
            <a:r>
              <a:rPr lang="sv-SE" dirty="0"/>
              <a:t>)</a:t>
            </a:r>
          </a:p>
          <a:p>
            <a:pPr marL="171450" indent="-171450">
              <a:buFont typeface="Arial" panose="020B0604020202020204" pitchFamily="34" charset="0"/>
              <a:buChar char="•"/>
            </a:pPr>
            <a:r>
              <a:rPr lang="sv-SE" dirty="0"/>
              <a:t>Stimulera/få kommentarer/förbättra</a:t>
            </a:r>
          </a:p>
          <a:p>
            <a:endParaRPr lang="sv-SE" dirty="0"/>
          </a:p>
          <a:p>
            <a:r>
              <a:rPr lang="sv-SE" dirty="0"/>
              <a:t>Uppfyller den inte nåt av detta- då kanske du inte ska skriva det, åtminstone inte för </a:t>
            </a:r>
            <a:r>
              <a:rPr lang="sv-SE" dirty="0" err="1"/>
              <a:t>Rednet</a:t>
            </a:r>
            <a:r>
              <a:rPr lang="sv-SE" dirty="0"/>
              <a:t>/då kanske det inte är något för </a:t>
            </a:r>
            <a:r>
              <a:rPr lang="sv-SE" dirty="0" err="1"/>
              <a:t>rednet</a:t>
            </a:r>
            <a:r>
              <a:rPr lang="sv-SE" dirty="0"/>
              <a:t>….</a:t>
            </a:r>
          </a:p>
        </p:txBody>
      </p:sp>
      <p:sp>
        <p:nvSpPr>
          <p:cNvPr id="4" name="Platshållare för bildnummer 3"/>
          <p:cNvSpPr>
            <a:spLocks noGrp="1"/>
          </p:cNvSpPr>
          <p:nvPr>
            <p:ph type="sldNum" sz="quarter" idx="5"/>
          </p:nvPr>
        </p:nvSpPr>
        <p:spPr/>
        <p:txBody>
          <a:bodyPr/>
          <a:lstStyle/>
          <a:p>
            <a:fld id="{58D13BC1-4592-4968-A672-2EA5B82D4F22}" type="slidenum">
              <a:rPr lang="sv-SE" smtClean="0"/>
              <a:t>4</a:t>
            </a:fld>
            <a:endParaRPr lang="sv-SE"/>
          </a:p>
        </p:txBody>
      </p:sp>
    </p:spTree>
    <p:extLst>
      <p:ext uri="{BB962C8B-B14F-4D97-AF65-F5344CB8AC3E}">
        <p14:creationId xmlns:p14="http://schemas.microsoft.com/office/powerpoint/2010/main" val="305479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skriver för nån- tänk på dom (men inte för mycket)</a:t>
            </a:r>
          </a:p>
          <a:p>
            <a:endParaRPr lang="sv-SE" dirty="0"/>
          </a:p>
          <a:p>
            <a:r>
              <a:rPr lang="sv-SE" dirty="0"/>
              <a:t>”Nisse i Hökarängen”</a:t>
            </a:r>
          </a:p>
          <a:p>
            <a:endParaRPr lang="sv-SE" dirty="0"/>
          </a:p>
          <a:p>
            <a:r>
              <a:rPr lang="sv-SE" dirty="0"/>
              <a:t>Din moster</a:t>
            </a:r>
          </a:p>
          <a:p>
            <a:endParaRPr lang="sv-SE" dirty="0"/>
          </a:p>
          <a:p>
            <a:endParaRPr lang="sv-SE" dirty="0"/>
          </a:p>
          <a:p>
            <a:r>
              <a:rPr lang="sv-SE" dirty="0"/>
              <a:t>Olika målgrupper- skriva olika?</a:t>
            </a:r>
          </a:p>
          <a:p>
            <a:endParaRPr lang="sv-SE" dirty="0"/>
          </a:p>
          <a:p>
            <a:r>
              <a:rPr lang="sv-SE" b="1" dirty="0"/>
              <a:t>Snarare ämne </a:t>
            </a:r>
            <a:r>
              <a:rPr lang="sv-SE" dirty="0"/>
              <a:t>(vad är intressant för målgruppen) och tonalitet…som beror på sammanhanget och kanalen</a:t>
            </a:r>
          </a:p>
          <a:p>
            <a:endParaRPr lang="sv-SE" dirty="0"/>
          </a:p>
          <a:p>
            <a:r>
              <a:rPr lang="sv-SE" dirty="0"/>
              <a:t>Alla behöver klarspråk/begripligt… </a:t>
            </a:r>
            <a:r>
              <a:rPr lang="sv-SE" b="1" dirty="0"/>
              <a:t>tänk tidningstext</a:t>
            </a:r>
          </a:p>
          <a:p>
            <a:endParaRPr lang="sv-SE" dirty="0"/>
          </a:p>
        </p:txBody>
      </p:sp>
      <p:sp>
        <p:nvSpPr>
          <p:cNvPr id="4" name="Platshållare för bildnummer 3"/>
          <p:cNvSpPr>
            <a:spLocks noGrp="1"/>
          </p:cNvSpPr>
          <p:nvPr>
            <p:ph type="sldNum" sz="quarter" idx="5"/>
          </p:nvPr>
        </p:nvSpPr>
        <p:spPr/>
        <p:txBody>
          <a:bodyPr/>
          <a:lstStyle/>
          <a:p>
            <a:fld id="{92A5FEDC-F32C-41CA-9277-D7681CCCA7B5}" type="slidenum">
              <a:rPr lang="sv-SE" smtClean="0"/>
              <a:t>5</a:t>
            </a:fld>
            <a:endParaRPr lang="sv-SE"/>
          </a:p>
        </p:txBody>
      </p:sp>
    </p:spTree>
    <p:extLst>
      <p:ext uri="{BB962C8B-B14F-4D97-AF65-F5344CB8AC3E}">
        <p14:creationId xmlns:p14="http://schemas.microsoft.com/office/powerpoint/2010/main" val="75937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Journalisten skriver för alla målgrupper- tänk er DN eller Aftonbladet; deras artiklar kan läsas av både 12-åringar och professorer, både av människor med svenska som modersmål och de som håller på att lära sig språket </a:t>
            </a:r>
          </a:p>
          <a:p>
            <a:r>
              <a:rPr lang="sv-SE" dirty="0"/>
              <a:t>Hur blir man läst?</a:t>
            </a:r>
          </a:p>
          <a:p>
            <a:endParaRPr lang="sv-SE" dirty="0"/>
          </a:p>
          <a:p>
            <a:r>
              <a:rPr lang="sv-SE" dirty="0"/>
              <a:t>Nyhetsorienterat= intresseorienterat= vad är intressant för målgruppen</a:t>
            </a:r>
          </a:p>
          <a:p>
            <a:endParaRPr lang="sv-SE" dirty="0"/>
          </a:p>
          <a:p>
            <a:r>
              <a:rPr lang="sv-SE" dirty="0"/>
              <a:t>Vinklat: välj ett huvudspår, om tex barnkonventionen. Är det att den nu har blivit lag? Är det ett konkret resultat som ett utslag i ett migrationsärende? Är det att visa att RKUF har påverkat och därmed att det lönar sig att stötta RKUF?</a:t>
            </a:r>
          </a:p>
          <a:p>
            <a:endParaRPr lang="sv-SE" dirty="0"/>
          </a:p>
          <a:p>
            <a:pPr marL="171450" indent="-171450">
              <a:buFontTx/>
              <a:buChar char="-"/>
            </a:pPr>
            <a:r>
              <a:rPr lang="sv-SE" dirty="0"/>
              <a:t>Begripligt/begriplighet</a:t>
            </a:r>
          </a:p>
          <a:p>
            <a:pPr marL="171450" indent="-171450">
              <a:buFontTx/>
              <a:buChar char="-"/>
            </a:pPr>
            <a:r>
              <a:rPr lang="sv-SE" dirty="0"/>
              <a:t>Tonalitet – skapar engagemang (det journalistiska </a:t>
            </a:r>
            <a:r>
              <a:rPr lang="sv-SE" dirty="0" err="1"/>
              <a:t>tonsättet</a:t>
            </a:r>
            <a:r>
              <a:rPr lang="sv-SE" dirty="0"/>
              <a:t> är ”viktigt” ”angeläget” ”oväntat”)</a:t>
            </a:r>
          </a:p>
          <a:p>
            <a:endParaRPr lang="sv-SE" dirty="0"/>
          </a:p>
        </p:txBody>
      </p:sp>
      <p:sp>
        <p:nvSpPr>
          <p:cNvPr id="4" name="Platshållare för bildnummer 3"/>
          <p:cNvSpPr>
            <a:spLocks noGrp="1"/>
          </p:cNvSpPr>
          <p:nvPr>
            <p:ph type="sldNum" sz="quarter" idx="5"/>
          </p:nvPr>
        </p:nvSpPr>
        <p:spPr/>
        <p:txBody>
          <a:bodyPr/>
          <a:lstStyle/>
          <a:p>
            <a:fld id="{92A5FEDC-F32C-41CA-9277-D7681CCCA7B5}" type="slidenum">
              <a:rPr lang="sv-SE" smtClean="0"/>
              <a:t>6</a:t>
            </a:fld>
            <a:endParaRPr lang="sv-SE"/>
          </a:p>
        </p:txBody>
      </p:sp>
    </p:spTree>
    <p:extLst>
      <p:ext uri="{BB962C8B-B14F-4D97-AF65-F5344CB8AC3E}">
        <p14:creationId xmlns:p14="http://schemas.microsoft.com/office/powerpoint/2010/main" val="33723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flesta nyhetstexter läser man bara en bit av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Tillbaka till att välja och välja bord-det som på journalistspråk kallas </a:t>
            </a:r>
            <a:r>
              <a:rPr lang="sv-SE" b="1" dirty="0"/>
              <a:t>Vinkel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Stor nytta av även för sociala medier</a:t>
            </a:r>
          </a:p>
          <a:p>
            <a:endParaRPr lang="sv-SE" dirty="0"/>
          </a:p>
          <a:p>
            <a:endParaRPr lang="sv-SE" dirty="0"/>
          </a:p>
          <a:p>
            <a:r>
              <a:rPr lang="sv-SE" dirty="0"/>
              <a:t>Jag brukar själv lista, i huvudet eller på papper, de saker jag ska få med och ha en </a:t>
            </a:r>
            <a:r>
              <a:rPr lang="sv-SE" dirty="0" err="1"/>
              <a:t>prioordning</a:t>
            </a:r>
            <a:r>
              <a:rPr lang="sv-SE" dirty="0"/>
              <a:t> </a:t>
            </a:r>
          </a:p>
          <a:p>
            <a:endParaRPr lang="sv-SE" dirty="0"/>
          </a:p>
          <a:p>
            <a:r>
              <a:rPr lang="sv-SE" dirty="0"/>
              <a:t>Det här skiljer uppenbarligen nyhetsartiklar från romaner</a:t>
            </a:r>
          </a:p>
        </p:txBody>
      </p:sp>
      <p:sp>
        <p:nvSpPr>
          <p:cNvPr id="4" name="Platshållare för bildnummer 3"/>
          <p:cNvSpPr>
            <a:spLocks noGrp="1"/>
          </p:cNvSpPr>
          <p:nvPr>
            <p:ph type="sldNum" sz="quarter" idx="5"/>
          </p:nvPr>
        </p:nvSpPr>
        <p:spPr/>
        <p:txBody>
          <a:bodyPr/>
          <a:lstStyle/>
          <a:p>
            <a:fld id="{58D13BC1-4592-4968-A672-2EA5B82D4F22}" type="slidenum">
              <a:rPr lang="sv-SE" smtClean="0"/>
              <a:t>7</a:t>
            </a:fld>
            <a:endParaRPr lang="sv-SE"/>
          </a:p>
        </p:txBody>
      </p:sp>
    </p:spTree>
    <p:extLst>
      <p:ext uri="{BB962C8B-B14F-4D97-AF65-F5344CB8AC3E}">
        <p14:creationId xmlns:p14="http://schemas.microsoft.com/office/powerpoint/2010/main" val="364036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Verb är textens hjärtslag</a:t>
            </a:r>
          </a:p>
        </p:txBody>
      </p:sp>
      <p:sp>
        <p:nvSpPr>
          <p:cNvPr id="4" name="Platshållare för bildnummer 3"/>
          <p:cNvSpPr>
            <a:spLocks noGrp="1"/>
          </p:cNvSpPr>
          <p:nvPr>
            <p:ph type="sldNum" sz="quarter" idx="5"/>
          </p:nvPr>
        </p:nvSpPr>
        <p:spPr/>
        <p:txBody>
          <a:bodyPr/>
          <a:lstStyle/>
          <a:p>
            <a:fld id="{58D13BC1-4592-4968-A672-2EA5B82D4F22}" type="slidenum">
              <a:rPr lang="sv-SE" smtClean="0"/>
              <a:t>8</a:t>
            </a:fld>
            <a:endParaRPr lang="sv-SE"/>
          </a:p>
        </p:txBody>
      </p:sp>
    </p:spTree>
    <p:extLst>
      <p:ext uri="{BB962C8B-B14F-4D97-AF65-F5344CB8AC3E}">
        <p14:creationId xmlns:p14="http://schemas.microsoft.com/office/powerpoint/2010/main" val="233175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endParaRPr lang="en-US" altLang="sv-SE" dirty="0">
              <a:latin typeface="Helvetica" panose="020B0604020202020204" pitchFamily="34" charset="0"/>
            </a:endParaRPr>
          </a:p>
          <a:p>
            <a:pPr eaLnBrk="1" hangingPunct="1"/>
            <a:r>
              <a:rPr lang="en-US" altLang="sv-SE" dirty="0">
                <a:latin typeface="Helvetica" panose="020B0604020202020204" pitchFamily="34" charset="0"/>
              </a:rPr>
              <a:t>Om </a:t>
            </a:r>
            <a:r>
              <a:rPr lang="en-US" altLang="sv-SE" dirty="0" err="1">
                <a:latin typeface="Helvetica" panose="020B0604020202020204" pitchFamily="34" charset="0"/>
              </a:rPr>
              <a:t>rubriken</a:t>
            </a:r>
            <a:r>
              <a:rPr lang="en-US" altLang="sv-SE" dirty="0">
                <a:latin typeface="Helvetica" panose="020B0604020202020204" pitchFamily="34" charset="0"/>
              </a:rPr>
              <a:t> </a:t>
            </a:r>
            <a:r>
              <a:rPr lang="en-US" altLang="sv-SE" dirty="0" err="1">
                <a:latin typeface="Helvetica" panose="020B0604020202020204" pitchFamily="34" charset="0"/>
              </a:rPr>
              <a:t>är</a:t>
            </a:r>
            <a:r>
              <a:rPr lang="en-US" altLang="sv-SE" dirty="0">
                <a:latin typeface="Helvetica" panose="020B0604020202020204" pitchFamily="34" charset="0"/>
              </a:rPr>
              <a:t> </a:t>
            </a:r>
          </a:p>
          <a:p>
            <a:pPr eaLnBrk="1" hangingPunct="1"/>
            <a:endParaRPr lang="en-US" altLang="sv-SE" dirty="0">
              <a:latin typeface="Helvetica" panose="020B0604020202020204" pitchFamily="34" charset="0"/>
            </a:endParaRPr>
          </a:p>
          <a:p>
            <a:pPr eaLnBrk="1" hangingPunct="1"/>
            <a:r>
              <a:rPr lang="en-US" altLang="sv-SE" dirty="0" err="1">
                <a:latin typeface="Helvetica" panose="020B0604020202020204" pitchFamily="34" charset="0"/>
              </a:rPr>
              <a:t>Medlemsavgiften</a:t>
            </a:r>
            <a:r>
              <a:rPr lang="en-US" altLang="sv-SE" dirty="0">
                <a:latin typeface="Helvetica" panose="020B0604020202020204" pitchFamily="34" charset="0"/>
              </a:rPr>
              <a:t> </a:t>
            </a:r>
            <a:r>
              <a:rPr lang="en-US" altLang="sv-SE" dirty="0" err="1">
                <a:latin typeface="Helvetica" panose="020B0604020202020204" pitchFamily="34" charset="0"/>
              </a:rPr>
              <a:t>höjs</a:t>
            </a:r>
            <a:r>
              <a:rPr lang="en-US" altLang="sv-SE" dirty="0">
                <a:latin typeface="Helvetica" panose="020B0604020202020204" pitchFamily="34" charset="0"/>
              </a:rPr>
              <a:t>!</a:t>
            </a:r>
          </a:p>
          <a:p>
            <a:pPr eaLnBrk="1" hangingPunct="1"/>
            <a:r>
              <a:rPr lang="en-US" altLang="sv-SE" dirty="0">
                <a:latin typeface="Helvetica" panose="020B0604020202020204" pitchFamily="34" charset="0"/>
              </a:rPr>
              <a:t> </a:t>
            </a:r>
          </a:p>
          <a:p>
            <a:pPr eaLnBrk="1" hangingPunct="1"/>
            <a:r>
              <a:rPr lang="en-US" altLang="sv-SE" dirty="0">
                <a:latin typeface="Helvetica" panose="020B0604020202020204" pitchFamily="34" charset="0"/>
              </a:rPr>
              <a:t>Ingress: Det var </a:t>
            </a:r>
            <a:r>
              <a:rPr lang="en-US" altLang="sv-SE" dirty="0" err="1">
                <a:latin typeface="Helvetica" panose="020B0604020202020204" pitchFamily="34" charset="0"/>
              </a:rPr>
              <a:t>en</a:t>
            </a:r>
            <a:r>
              <a:rPr lang="en-US" altLang="sv-SE" dirty="0">
                <a:latin typeface="Helvetica" panose="020B0604020202020204" pitchFamily="34" charset="0"/>
              </a:rPr>
              <a:t> </a:t>
            </a:r>
            <a:r>
              <a:rPr lang="en-US" altLang="sv-SE" dirty="0" err="1">
                <a:latin typeface="Helvetica" panose="020B0604020202020204" pitchFamily="34" charset="0"/>
              </a:rPr>
              <a:t>enig</a:t>
            </a:r>
            <a:r>
              <a:rPr lang="en-US" altLang="sv-SE" dirty="0">
                <a:latin typeface="Helvetica" panose="020B0604020202020204" pitchFamily="34" charset="0"/>
              </a:rPr>
              <a:t> </a:t>
            </a:r>
            <a:r>
              <a:rPr lang="en-US" altLang="sv-SE" dirty="0" err="1">
                <a:latin typeface="Helvetica" panose="020B0604020202020204" pitchFamily="34" charset="0"/>
              </a:rPr>
              <a:t>stämma</a:t>
            </a:r>
            <a:r>
              <a:rPr lang="en-US" altLang="sv-SE" dirty="0">
                <a:latin typeface="Helvetica" panose="020B0604020202020204" pitchFamily="34" charset="0"/>
              </a:rPr>
              <a:t> </a:t>
            </a:r>
            <a:r>
              <a:rPr lang="en-US" altLang="sv-SE" dirty="0" err="1">
                <a:latin typeface="Helvetica" panose="020B0604020202020204" pitchFamily="34" charset="0"/>
              </a:rPr>
              <a:t>som</a:t>
            </a:r>
            <a:r>
              <a:rPr lang="en-US" altLang="sv-SE" dirty="0">
                <a:latin typeface="Helvetica" panose="020B0604020202020204" pitchFamily="34" charset="0"/>
              </a:rPr>
              <a:t> I </a:t>
            </a:r>
            <a:r>
              <a:rPr lang="en-US" altLang="sv-SE" dirty="0" err="1">
                <a:latin typeface="Helvetica" panose="020B0604020202020204" pitchFamily="34" charset="0"/>
              </a:rPr>
              <a:t>förmiddags</a:t>
            </a:r>
            <a:r>
              <a:rPr lang="en-US" altLang="sv-SE" dirty="0">
                <a:latin typeface="Helvetica" panose="020B0604020202020204" pitchFamily="34" charset="0"/>
              </a:rPr>
              <a:t> </a:t>
            </a:r>
            <a:r>
              <a:rPr lang="en-US" altLang="sv-SE" dirty="0" err="1">
                <a:latin typeface="Helvetica" panose="020B0604020202020204" pitchFamily="34" charset="0"/>
              </a:rPr>
              <a:t>beslöt</a:t>
            </a:r>
            <a:r>
              <a:rPr lang="en-US" altLang="sv-SE" dirty="0">
                <a:latin typeface="Helvetica" panose="020B0604020202020204" pitchFamily="34" charset="0"/>
              </a:rPr>
              <a:t>…</a:t>
            </a:r>
          </a:p>
          <a:p>
            <a:pPr eaLnBrk="1" hangingPunct="1"/>
            <a:endParaRPr lang="en-US" altLang="sv-SE" dirty="0">
              <a:latin typeface="Helvetica" panose="020B0604020202020204" pitchFamily="34" charset="0"/>
            </a:endParaRPr>
          </a:p>
          <a:p>
            <a:pPr eaLnBrk="1" hangingPunct="1"/>
            <a:r>
              <a:rPr lang="en-US" altLang="sv-SE" dirty="0" err="1">
                <a:latin typeface="Helvetica" panose="020B0604020202020204" pitchFamily="34" charset="0"/>
              </a:rPr>
              <a:t>Dvs</a:t>
            </a:r>
            <a:r>
              <a:rPr lang="en-US" altLang="sv-SE" dirty="0">
                <a:latin typeface="Helvetica" panose="020B0604020202020204" pitchFamily="34" charset="0"/>
              </a:rPr>
              <a:t> den </a:t>
            </a:r>
            <a:r>
              <a:rPr lang="en-US" altLang="sv-SE" dirty="0" err="1">
                <a:latin typeface="Helvetica" panose="020B0604020202020204" pitchFamily="34" charset="0"/>
              </a:rPr>
              <a:t>upprepar</a:t>
            </a:r>
            <a:r>
              <a:rPr lang="en-US" altLang="sv-SE" dirty="0">
                <a:latin typeface="Helvetica" panose="020B0604020202020204" pitchFamily="34" charset="0"/>
              </a:rPr>
              <a:t> </a:t>
            </a:r>
            <a:r>
              <a:rPr lang="en-US" altLang="sv-SE" dirty="0" err="1">
                <a:latin typeface="Helvetica" panose="020B0604020202020204" pitchFamily="34" charset="0"/>
              </a:rPr>
              <a:t>inte</a:t>
            </a:r>
            <a:r>
              <a:rPr lang="en-US" altLang="sv-SE" dirty="0">
                <a:latin typeface="Helvetica" panose="020B0604020202020204" pitchFamily="34" charset="0"/>
              </a:rPr>
              <a:t> </a:t>
            </a:r>
            <a:r>
              <a:rPr lang="en-US" altLang="sv-SE" dirty="0" err="1">
                <a:latin typeface="Helvetica" panose="020B0604020202020204" pitchFamily="34" charset="0"/>
              </a:rPr>
              <a:t>rubriken</a:t>
            </a:r>
            <a:r>
              <a:rPr lang="en-US" altLang="sv-SE" dirty="0">
                <a:latin typeface="Helvetica" panose="020B0604020202020204" pitchFamily="34" charset="0"/>
              </a:rPr>
              <a:t> </a:t>
            </a:r>
            <a:r>
              <a:rPr lang="en-US" altLang="sv-SE" dirty="0" err="1">
                <a:latin typeface="Helvetica" panose="020B0604020202020204" pitchFamily="34" charset="0"/>
              </a:rPr>
              <a:t>utan</a:t>
            </a:r>
            <a:r>
              <a:rPr lang="en-US" altLang="sv-SE" dirty="0">
                <a:latin typeface="Helvetica" panose="020B0604020202020204" pitchFamily="34" charset="0"/>
              </a:rPr>
              <a:t> </a:t>
            </a:r>
            <a:r>
              <a:rPr lang="en-US" altLang="sv-SE" dirty="0" err="1">
                <a:latin typeface="Helvetica" panose="020B0604020202020204" pitchFamily="34" charset="0"/>
              </a:rPr>
              <a:t>bygger</a:t>
            </a:r>
            <a:r>
              <a:rPr lang="en-US" altLang="sv-SE" dirty="0">
                <a:latin typeface="Helvetica" panose="020B0604020202020204" pitchFamily="34" charset="0"/>
              </a:rPr>
              <a:t> </a:t>
            </a:r>
            <a:r>
              <a:rPr lang="en-US" altLang="sv-SE" dirty="0" err="1">
                <a:latin typeface="Helvetica" panose="020B0604020202020204" pitchFamily="34" charset="0"/>
              </a:rPr>
              <a:t>ut</a:t>
            </a:r>
            <a:r>
              <a:rPr lang="en-US" altLang="sv-SE" dirty="0">
                <a:latin typeface="Helvetica" panose="020B0604020202020204" pitchFamily="34" charset="0"/>
              </a:rPr>
              <a:t> </a:t>
            </a:r>
            <a:r>
              <a:rPr lang="en-US" altLang="sv-SE" dirty="0" err="1">
                <a:latin typeface="Helvetica" panose="020B0604020202020204" pitchFamily="34" charset="0"/>
              </a:rPr>
              <a:t>budskapet</a:t>
            </a:r>
            <a:r>
              <a:rPr lang="en-US" altLang="sv-SE" dirty="0">
                <a:latin typeface="Helvetica" panose="020B0604020202020204" pitchFamily="34" charset="0"/>
              </a:rPr>
              <a:t>…. </a:t>
            </a:r>
            <a:r>
              <a:rPr lang="en-US" altLang="sv-SE" dirty="0" err="1">
                <a:latin typeface="Helvetica" panose="020B0604020202020204" pitchFamily="34" charset="0"/>
              </a:rPr>
              <a:t>En</a:t>
            </a:r>
            <a:r>
              <a:rPr lang="en-US" altLang="sv-SE" dirty="0">
                <a:latin typeface="Helvetica" panose="020B0604020202020204" pitchFamily="34" charset="0"/>
              </a:rPr>
              <a:t> </a:t>
            </a:r>
            <a:r>
              <a:rPr lang="en-US" altLang="sv-SE" dirty="0" err="1">
                <a:latin typeface="Helvetica" panose="020B0604020202020204" pitchFamily="34" charset="0"/>
              </a:rPr>
              <a:t>svans</a:t>
            </a:r>
            <a:r>
              <a:rPr lang="en-US" altLang="sv-SE" dirty="0">
                <a:latin typeface="Helvetica" panose="020B0604020202020204" pitchFamily="34" charset="0"/>
              </a:rPr>
              <a:t> </a:t>
            </a:r>
            <a:r>
              <a:rPr lang="en-US" altLang="sv-SE" dirty="0" err="1">
                <a:latin typeface="Helvetica" panose="020B0604020202020204" pitchFamily="34" charset="0"/>
              </a:rPr>
              <a:t>på</a:t>
            </a:r>
            <a:r>
              <a:rPr lang="en-US" altLang="sv-SE" dirty="0">
                <a:latin typeface="Helvetica" panose="020B0604020202020204" pitchFamily="34" charset="0"/>
              </a:rPr>
              <a:t> </a:t>
            </a:r>
            <a:r>
              <a:rPr lang="en-US" altLang="sv-SE" dirty="0" err="1">
                <a:latin typeface="Helvetica" panose="020B0604020202020204" pitchFamily="34" charset="0"/>
              </a:rPr>
              <a:t>rubriken</a:t>
            </a:r>
            <a:r>
              <a:rPr lang="en-US" altLang="sv-SE" dirty="0">
                <a:latin typeface="Helvetica" panose="020B0604020202020204" pitchFamily="34" charset="0"/>
              </a:rPr>
              <a:t> hade </a:t>
            </a:r>
            <a:r>
              <a:rPr lang="en-US" altLang="sv-SE" dirty="0" err="1">
                <a:latin typeface="Helvetica" panose="020B0604020202020204" pitchFamily="34" charset="0"/>
              </a:rPr>
              <a:t>varit</a:t>
            </a:r>
            <a:r>
              <a:rPr lang="en-US" altLang="sv-SE" dirty="0">
                <a:latin typeface="Helvetica" panose="020B0604020202020204" pitchFamily="34" charset="0"/>
              </a:rPr>
              <a:t>: </a:t>
            </a:r>
            <a:r>
              <a:rPr lang="ja-JP" altLang="en-US" dirty="0">
                <a:latin typeface="Arial" panose="020B0604020202020204" pitchFamily="34" charset="0"/>
              </a:rPr>
              <a:t>“</a:t>
            </a:r>
            <a:r>
              <a:rPr lang="en-US" altLang="ja-JP" dirty="0">
                <a:latin typeface="Helvetica" panose="020B0604020202020204" pitchFamily="34" charset="0"/>
              </a:rPr>
              <a:t>Det </a:t>
            </a:r>
            <a:r>
              <a:rPr lang="en-US" altLang="ja-JP" dirty="0" err="1">
                <a:latin typeface="Helvetica" panose="020B0604020202020204" pitchFamily="34" charset="0"/>
              </a:rPr>
              <a:t>beslöt</a:t>
            </a:r>
            <a:r>
              <a:rPr lang="en-US" altLang="ja-JP" dirty="0">
                <a:latin typeface="Helvetica" panose="020B0604020202020204" pitchFamily="34" charset="0"/>
              </a:rPr>
              <a:t> I </a:t>
            </a:r>
            <a:r>
              <a:rPr lang="en-US" altLang="ja-JP" dirty="0" err="1">
                <a:latin typeface="Helvetica" panose="020B0604020202020204" pitchFamily="34" charset="0"/>
              </a:rPr>
              <a:t>förmiddags</a:t>
            </a:r>
            <a:r>
              <a:rPr lang="en-US" altLang="ja-JP" dirty="0">
                <a:latin typeface="Helvetica" panose="020B0604020202020204" pitchFamily="34" charset="0"/>
              </a:rPr>
              <a:t> </a:t>
            </a:r>
            <a:r>
              <a:rPr lang="en-US" altLang="ja-JP" dirty="0" err="1">
                <a:latin typeface="Helvetica" panose="020B0604020202020204" pitchFamily="34" charset="0"/>
              </a:rPr>
              <a:t>stämman</a:t>
            </a:r>
            <a:r>
              <a:rPr lang="en-US" altLang="ja-JP" dirty="0">
                <a:latin typeface="Helvetica" panose="020B0604020202020204" pitchFamily="34" charset="0"/>
              </a:rPr>
              <a:t>….</a:t>
            </a:r>
            <a:r>
              <a:rPr lang="ja-JP" altLang="en-US" dirty="0">
                <a:latin typeface="Arial" panose="020B0604020202020204" pitchFamily="34" charset="0"/>
              </a:rPr>
              <a:t>”</a:t>
            </a:r>
            <a:r>
              <a:rPr lang="en-US" altLang="ja-JP" dirty="0">
                <a:latin typeface="Helvetica" panose="020B0604020202020204" pitchFamily="34" charset="0"/>
              </a:rPr>
              <a:t>. </a:t>
            </a:r>
          </a:p>
          <a:p>
            <a:pPr eaLnBrk="1" hangingPunct="1"/>
            <a:endParaRPr lang="en-US" altLang="sv-SE" dirty="0">
              <a:latin typeface="Helvetica" panose="020B0604020202020204" pitchFamily="34" charset="0"/>
            </a:endParaRPr>
          </a:p>
          <a:p>
            <a:pPr eaLnBrk="1" hangingPunct="1"/>
            <a:r>
              <a:rPr lang="en-US" altLang="sv-SE" dirty="0" err="1">
                <a:latin typeface="Helvetica" panose="020B0604020202020204" pitchFamily="34" charset="0"/>
              </a:rPr>
              <a:t>Inte</a:t>
            </a:r>
            <a:r>
              <a:rPr lang="en-US" altLang="sv-SE" dirty="0">
                <a:latin typeface="Helvetica" panose="020B0604020202020204" pitchFamily="34" charset="0"/>
              </a:rPr>
              <a:t> </a:t>
            </a:r>
            <a:r>
              <a:rPr lang="en-US" altLang="sv-SE" dirty="0" err="1">
                <a:latin typeface="Helvetica" panose="020B0604020202020204" pitchFamily="34" charset="0"/>
              </a:rPr>
              <a:t>sammanfatta</a:t>
            </a:r>
            <a:r>
              <a:rPr lang="en-US" altLang="sv-SE" dirty="0">
                <a:latin typeface="Helvetica" panose="020B0604020202020204" pitchFamily="34" charset="0"/>
              </a:rPr>
              <a:t> </a:t>
            </a:r>
            <a:r>
              <a:rPr lang="en-US" altLang="sv-SE" dirty="0" err="1">
                <a:latin typeface="Helvetica" panose="020B0604020202020204" pitchFamily="34" charset="0"/>
              </a:rPr>
              <a:t>texten</a:t>
            </a:r>
            <a:r>
              <a:rPr lang="en-US" altLang="sv-SE" dirty="0">
                <a:latin typeface="Helvetica" panose="020B0604020202020204" pitchFamily="34" charset="0"/>
              </a:rPr>
              <a:t> - </a:t>
            </a:r>
            <a:r>
              <a:rPr lang="en-US" altLang="sv-SE" dirty="0" err="1">
                <a:latin typeface="Helvetica" panose="020B0604020202020204" pitchFamily="34" charset="0"/>
              </a:rPr>
              <a:t>betyder</a:t>
            </a:r>
            <a:r>
              <a:rPr lang="en-US" altLang="sv-SE" dirty="0">
                <a:latin typeface="Helvetica" panose="020B0604020202020204" pitchFamily="34" charset="0"/>
              </a:rPr>
              <a:t> </a:t>
            </a:r>
            <a:r>
              <a:rPr lang="en-US" altLang="sv-SE" dirty="0" err="1">
                <a:latin typeface="Helvetica" panose="020B0604020202020204" pitchFamily="34" charset="0"/>
              </a:rPr>
              <a:t>att</a:t>
            </a:r>
            <a:r>
              <a:rPr lang="en-US" altLang="sv-SE" dirty="0">
                <a:latin typeface="Helvetica" panose="020B0604020202020204" pitchFamily="34" charset="0"/>
              </a:rPr>
              <a:t> Om </a:t>
            </a:r>
            <a:r>
              <a:rPr lang="en-US" altLang="sv-SE" dirty="0" err="1">
                <a:latin typeface="Helvetica" panose="020B0604020202020204" pitchFamily="34" charset="0"/>
              </a:rPr>
              <a:t>texten</a:t>
            </a:r>
            <a:r>
              <a:rPr lang="en-US" altLang="sv-SE" dirty="0">
                <a:latin typeface="Helvetica" panose="020B0604020202020204" pitchFamily="34" charset="0"/>
              </a:rPr>
              <a:t> </a:t>
            </a:r>
            <a:r>
              <a:rPr lang="en-US" altLang="sv-SE" dirty="0" err="1">
                <a:latin typeface="Helvetica" panose="020B0604020202020204" pitchFamily="34" charset="0"/>
              </a:rPr>
              <a:t>också</a:t>
            </a:r>
            <a:r>
              <a:rPr lang="en-US" altLang="sv-SE" dirty="0">
                <a:latin typeface="Helvetica" panose="020B0604020202020204" pitchFamily="34" charset="0"/>
              </a:rPr>
              <a:t> </a:t>
            </a:r>
            <a:r>
              <a:rPr lang="en-US" altLang="sv-SE" dirty="0" err="1">
                <a:latin typeface="Helvetica" panose="020B0604020202020204" pitchFamily="34" charset="0"/>
              </a:rPr>
              <a:t>innehåller</a:t>
            </a:r>
            <a:r>
              <a:rPr lang="en-US" altLang="sv-SE" dirty="0">
                <a:latin typeface="Helvetica" panose="020B0604020202020204" pitchFamily="34" charset="0"/>
              </a:rPr>
              <a:t> </a:t>
            </a:r>
            <a:r>
              <a:rPr lang="en-US" altLang="sv-SE" dirty="0" err="1">
                <a:latin typeface="Helvetica" panose="020B0604020202020204" pitchFamily="34" charset="0"/>
              </a:rPr>
              <a:t>medlemsavgift-historik</a:t>
            </a:r>
            <a:r>
              <a:rPr lang="en-US" altLang="sv-SE" dirty="0">
                <a:latin typeface="Helvetica" panose="020B0604020202020204" pitchFamily="34" charset="0"/>
              </a:rPr>
              <a:t> oh </a:t>
            </a:r>
            <a:r>
              <a:rPr lang="en-US" altLang="sv-SE" dirty="0" err="1">
                <a:latin typeface="Helvetica" panose="020B0604020202020204" pitchFamily="34" charset="0"/>
              </a:rPr>
              <a:t>hela</a:t>
            </a:r>
            <a:r>
              <a:rPr lang="en-US" altLang="sv-SE" dirty="0">
                <a:latin typeface="Helvetica" panose="020B0604020202020204" pitchFamily="34" charset="0"/>
              </a:rPr>
              <a:t> </a:t>
            </a:r>
            <a:r>
              <a:rPr lang="en-US" altLang="sv-SE" dirty="0" err="1">
                <a:latin typeface="Helvetica" panose="020B0604020202020204" pitchFamily="34" charset="0"/>
              </a:rPr>
              <a:t>beslutsprocessen</a:t>
            </a:r>
            <a:r>
              <a:rPr lang="en-US" altLang="sv-SE" dirty="0">
                <a:latin typeface="Helvetica" panose="020B0604020202020204" pitchFamily="34" charset="0"/>
              </a:rPr>
              <a:t> </a:t>
            </a:r>
            <a:r>
              <a:rPr lang="en-US" altLang="sv-SE" dirty="0" err="1">
                <a:latin typeface="Helvetica" panose="020B0604020202020204" pitchFamily="34" charset="0"/>
              </a:rPr>
              <a:t>fram</a:t>
            </a:r>
            <a:r>
              <a:rPr lang="en-US" altLang="sv-SE" dirty="0">
                <a:latin typeface="Helvetica" panose="020B0604020202020204" pitchFamily="34" charset="0"/>
              </a:rPr>
              <a:t> till </a:t>
            </a:r>
            <a:r>
              <a:rPr lang="en-US" altLang="sv-SE" dirty="0" err="1">
                <a:latin typeface="Helvetica" panose="020B0604020202020204" pitchFamily="34" charset="0"/>
              </a:rPr>
              <a:t>beslut</a:t>
            </a:r>
            <a:r>
              <a:rPr lang="en-US" altLang="sv-SE" dirty="0">
                <a:latin typeface="Helvetica" panose="020B0604020202020204" pitchFamily="34" charset="0"/>
              </a:rPr>
              <a:t> </a:t>
            </a:r>
            <a:r>
              <a:rPr lang="en-US" altLang="sv-SE" dirty="0" err="1">
                <a:latin typeface="Helvetica" panose="020B0604020202020204" pitchFamily="34" charset="0"/>
              </a:rPr>
              <a:t>så</a:t>
            </a:r>
            <a:r>
              <a:rPr lang="en-US" altLang="sv-SE" dirty="0">
                <a:latin typeface="Helvetica" panose="020B0604020202020204" pitchFamily="34" charset="0"/>
              </a:rPr>
              <a:t> ska det </a:t>
            </a:r>
            <a:r>
              <a:rPr lang="en-US" altLang="sv-SE" dirty="0" err="1">
                <a:latin typeface="Helvetica" panose="020B0604020202020204" pitchFamily="34" charset="0"/>
              </a:rPr>
              <a:t>inte</a:t>
            </a:r>
            <a:r>
              <a:rPr lang="en-US" altLang="sv-SE" dirty="0">
                <a:latin typeface="Helvetica" panose="020B0604020202020204" pitchFamily="34" charset="0"/>
              </a:rPr>
              <a:t> </a:t>
            </a:r>
            <a:r>
              <a:rPr lang="en-US" altLang="sv-SE" dirty="0" err="1">
                <a:latin typeface="Helvetica" panose="020B0604020202020204" pitchFamily="34" charset="0"/>
              </a:rPr>
              <a:t>sammanfattas</a:t>
            </a:r>
            <a:r>
              <a:rPr lang="en-US" altLang="sv-SE" dirty="0">
                <a:latin typeface="Helvetica" panose="020B0604020202020204" pitchFamily="34" charset="0"/>
              </a:rPr>
              <a:t> I </a:t>
            </a:r>
            <a:r>
              <a:rPr lang="en-US" altLang="sv-SE" dirty="0" err="1">
                <a:latin typeface="Helvetica" panose="020B0604020202020204" pitchFamily="34" charset="0"/>
              </a:rPr>
              <a:t>inlededningen</a:t>
            </a:r>
            <a:r>
              <a:rPr lang="en-US" altLang="sv-SE" dirty="0">
                <a:latin typeface="Helvetica" panose="020B0604020202020204" pitchFamily="34" charset="0"/>
              </a:rPr>
              <a:t>. </a:t>
            </a:r>
          </a:p>
          <a:p>
            <a:endParaRPr lang="sv-SE" dirty="0"/>
          </a:p>
        </p:txBody>
      </p:sp>
      <p:sp>
        <p:nvSpPr>
          <p:cNvPr id="4" name="Platshållare för bildnummer 3"/>
          <p:cNvSpPr>
            <a:spLocks noGrp="1"/>
          </p:cNvSpPr>
          <p:nvPr>
            <p:ph type="sldNum" sz="quarter" idx="5"/>
          </p:nvPr>
        </p:nvSpPr>
        <p:spPr/>
        <p:txBody>
          <a:bodyPr/>
          <a:lstStyle/>
          <a:p>
            <a:fld id="{58D13BC1-4592-4968-A672-2EA5B82D4F22}" type="slidenum">
              <a:rPr lang="sv-SE" smtClean="0"/>
              <a:t>9</a:t>
            </a:fld>
            <a:endParaRPr lang="sv-SE"/>
          </a:p>
        </p:txBody>
      </p:sp>
    </p:spTree>
    <p:extLst>
      <p:ext uri="{BB962C8B-B14F-4D97-AF65-F5344CB8AC3E}">
        <p14:creationId xmlns:p14="http://schemas.microsoft.com/office/powerpoint/2010/main" val="2680595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dirty="0"/>
              <a:t>Presentation ÅÅÅÅ.MM.DD</a:t>
            </a:r>
            <a:endParaRPr lang="sv-SE" dirty="0"/>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dirty="0"/>
              <a:t>Förnamn Efternamn, Avdelning</a:t>
            </a:r>
            <a:endParaRPr lang="sv-SE" dirty="0"/>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dirty="0"/>
              <a:t>Eventuell text kring diagram datum och år för när studien genomfördes</a:t>
            </a:r>
            <a:endParaRPr lang="sv-SE" dirty="0"/>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endParaRPr lang="sv-SE" dirty="0"/>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dirty="0"/>
              <a:t>Frivillig bildtext datum och årtal</a:t>
            </a:r>
            <a:endParaRPr lang="sv-SE" dirty="0"/>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dirty="0"/>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dirty="0"/>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dirty="0"/>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a:t>
            </a:r>
            <a:r>
              <a:rPr lang="sv-SE" dirty="0" err="1"/>
              <a:t>ev</a:t>
            </a:r>
            <a:r>
              <a:rPr lang="sv-SE" dirty="0"/>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2021-04-08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412076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dirty="0"/>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dirty="0"/>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Namn</a:t>
            </a:r>
          </a:p>
          <a:p>
            <a:pPr lvl="1"/>
            <a:r>
              <a:rPr lang="sv-SE" dirty="0"/>
              <a:t>Titel</a:t>
            </a:r>
            <a:br>
              <a:rPr lang="sv-SE" dirty="0"/>
            </a:br>
            <a:r>
              <a:rPr lang="sv-SE" dirty="0"/>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08/04/2021</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08/04/2021</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 id="2147483683" r:id="rId23"/>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ip-watch.org/2015/05/08/in-huge-move-who-adds-key-hepatitis-c-cancer-tb-drugs-to-essential-medicines-lis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hyperlink" Target="https://de.wiktionary.org/wiki/tanzen" TargetMode="External"/><Relationship Id="rId5" Type="http://schemas.openxmlformats.org/officeDocument/2006/relationships/image" Target="../media/image21.jpg"/><Relationship Id="rId4" Type="http://schemas.openxmlformats.org/officeDocument/2006/relationships/hyperlink" Target="https://pxhere.com/sv/photo/57827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hyperlink" Target="https://creativecommons.org/licenses/by-sa/3.0/" TargetMode="External"/><Relationship Id="rId4" Type="http://schemas.openxmlformats.org/officeDocument/2006/relationships/hyperlink" Target="https://de.wikipedia.org/wiki/Datei:Siebert_Redaktion_Nuernberger_Zeitung_196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https://commons.wikimedia.org/wiki/File:Maria_Lundqvist_l%C3%A4ser_en_saga.jpg" TargetMode="External"/><Relationship Id="rId3" Type="http://schemas.openxmlformats.org/officeDocument/2006/relationships/image" Target="../media/image4.jpg"/><Relationship Id="rId7" Type="http://schemas.openxmlformats.org/officeDocument/2006/relationships/hyperlink" Target="https://commons.wikimedia.org/wiki/File:Ramadan_1439_AH,_Qur'an_reading_at_Jameh_Mosque_of_Sanandaj_-_29_May_2018_07.jpg" TargetMode="External"/><Relationship Id="rId12" Type="http://schemas.openxmlformats.org/officeDocument/2006/relationships/hyperlink" Target="https://creativecommons.org/licenses/by-sa/3.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hyperlink" Target="https://sr.wiktionary.org/wiki/l%C3%A4sa" TargetMode="External"/><Relationship Id="rId5" Type="http://schemas.openxmlformats.org/officeDocument/2006/relationships/hyperlink" Target="https://creativecommons.org/licenses/by-nc-nd/3.0/" TargetMode="External"/><Relationship Id="rId10" Type="http://schemas.openxmlformats.org/officeDocument/2006/relationships/hyperlink" Target="https://creativecommons.org/licenses/by-nc-sa/3.0/" TargetMode="External"/><Relationship Id="rId4" Type="http://schemas.openxmlformats.org/officeDocument/2006/relationships/hyperlink" Target="https://exbus2014.wordpress.com/2014/10/09/att-lasa-for-att-lara-pedagogers-sprakutvecklande-arbete-med-hoglasning-och-berattande-i-forskolan/" TargetMode="External"/><Relationship Id="rId9" Type="http://schemas.openxmlformats.org/officeDocument/2006/relationships/hyperlink" Target="https://www.flickr.com/photos/emanuelkarlsten/8108270245" TargetMode="External"/><Relationship Id="rId14" Type="http://schemas.openxmlformats.org/officeDocument/2006/relationships/hyperlink" Target="https://www.life-time.se/patient/svenskar-vill-ha-mer-inflytande-over-den-egna-vard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ournalist" TargetMode="External"/><Relationship Id="rId7" Type="http://schemas.openxmlformats.org/officeDocument/2006/relationships/hyperlink" Target="https://creativecommons.org/licenses/by/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80000hours.org/blog/" TargetMode="External"/><Relationship Id="rId5" Type="http://schemas.openxmlformats.org/officeDocument/2006/relationships/image" Target="../media/image7.jpg"/><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ixabay.com/de/matterhorn-schnee-berg-eis-30882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rednet.rodakorset.se/nyheter/ekonomiskt-krisstod-till-kretsa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Skriv för att bli läst - inspiration för lokala webbredaktörer</a:t>
            </a:r>
          </a:p>
        </p:txBody>
      </p:sp>
      <p:sp>
        <p:nvSpPr>
          <p:cNvPr id="3" name="Underrubrik 2"/>
          <p:cNvSpPr>
            <a:spLocks noGrp="1"/>
          </p:cNvSpPr>
          <p:nvPr>
            <p:ph type="subTitle" idx="1"/>
          </p:nvPr>
        </p:nvSpPr>
        <p:spPr/>
        <p:txBody>
          <a:bodyPr/>
          <a:lstStyle/>
          <a:p>
            <a:r>
              <a:rPr lang="sv-SE" dirty="0"/>
              <a:t>20210407</a:t>
            </a:r>
          </a:p>
        </p:txBody>
      </p:sp>
    </p:spTree>
    <p:extLst>
      <p:ext uri="{BB962C8B-B14F-4D97-AF65-F5344CB8AC3E}">
        <p14:creationId xmlns:p14="http://schemas.microsoft.com/office/powerpoint/2010/main" val="318925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E6380-3EF1-49B3-9C1E-9297CB978892}"/>
              </a:ext>
            </a:extLst>
          </p:cNvPr>
          <p:cNvSpPr>
            <a:spLocks noGrp="1"/>
          </p:cNvSpPr>
          <p:nvPr>
            <p:ph type="title"/>
          </p:nvPr>
        </p:nvSpPr>
        <p:spPr/>
        <p:txBody>
          <a:bodyPr/>
          <a:lstStyle/>
          <a:p>
            <a:r>
              <a:rPr lang="sv-SE" dirty="0"/>
              <a:t>Språket ska klart och enkelt</a:t>
            </a:r>
          </a:p>
        </p:txBody>
      </p:sp>
      <p:sp>
        <p:nvSpPr>
          <p:cNvPr id="3" name="Platshållare för innehåll 2">
            <a:extLst>
              <a:ext uri="{FF2B5EF4-FFF2-40B4-BE49-F238E27FC236}">
                <a16:creationId xmlns:a16="http://schemas.microsoft.com/office/drawing/2014/main" id="{1BD10A45-22B8-406E-9D87-9283A8BE254B}"/>
              </a:ext>
            </a:extLst>
          </p:cNvPr>
          <p:cNvSpPr>
            <a:spLocks noGrp="1"/>
          </p:cNvSpPr>
          <p:nvPr>
            <p:ph idx="1"/>
          </p:nvPr>
        </p:nvSpPr>
        <p:spPr/>
        <p:txBody>
          <a:bodyPr/>
          <a:lstStyle/>
          <a:p>
            <a:pPr>
              <a:spcBef>
                <a:spcPct val="50000"/>
              </a:spcBef>
            </a:pPr>
            <a:r>
              <a:rPr lang="sv-SE" altLang="sv-SE" dirty="0"/>
              <a:t> </a:t>
            </a:r>
            <a:r>
              <a:rPr lang="sv-SE" altLang="sv-SE" b="1" dirty="0"/>
              <a:t>Klart:</a:t>
            </a:r>
            <a:r>
              <a:rPr lang="sv-SE" altLang="sv-SE" dirty="0"/>
              <a:t> undvik facktermer utan att förklara, interna uttryck, förkortningar mm</a:t>
            </a:r>
          </a:p>
          <a:p>
            <a:pPr>
              <a:spcBef>
                <a:spcPct val="50000"/>
              </a:spcBef>
            </a:pPr>
            <a:r>
              <a:rPr lang="sv-SE" altLang="sv-SE" dirty="0"/>
              <a:t> </a:t>
            </a:r>
            <a:r>
              <a:rPr lang="sv-SE" altLang="sv-SE" b="1" dirty="0"/>
              <a:t>Enkelt:</a:t>
            </a:r>
            <a:r>
              <a:rPr lang="sv-SE" altLang="sv-SE" dirty="0"/>
              <a:t> undvik substantivsjukan,  onödiga abstraktioner, långa krångliga meningar </a:t>
            </a:r>
            <a:r>
              <a:rPr lang="sv-SE" altLang="sv-SE" dirty="0" err="1"/>
              <a:t>etc</a:t>
            </a:r>
            <a:endParaRPr lang="sv-SE" altLang="sv-SE" dirty="0"/>
          </a:p>
          <a:p>
            <a:pPr>
              <a:spcBef>
                <a:spcPct val="50000"/>
              </a:spcBef>
            </a:pPr>
            <a:r>
              <a:rPr lang="sv-SE" altLang="sv-SE" dirty="0"/>
              <a:t> </a:t>
            </a:r>
            <a:r>
              <a:rPr lang="sv-SE" altLang="sv-SE" b="1" dirty="0"/>
              <a:t>Kortfattat:</a:t>
            </a:r>
            <a:r>
              <a:rPr lang="sv-SE" altLang="sv-SE" dirty="0"/>
              <a:t> välj kortare ord, kortare meningar…</a:t>
            </a:r>
          </a:p>
          <a:p>
            <a:endParaRPr lang="sv-SE" dirty="0"/>
          </a:p>
        </p:txBody>
      </p:sp>
    </p:spTree>
    <p:extLst>
      <p:ext uri="{BB962C8B-B14F-4D97-AF65-F5344CB8AC3E}">
        <p14:creationId xmlns:p14="http://schemas.microsoft.com/office/powerpoint/2010/main" val="33512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E7ACAC-ED99-43BB-A6E2-3E7A6C3BC5B2}"/>
              </a:ext>
            </a:extLst>
          </p:cNvPr>
          <p:cNvSpPr>
            <a:spLocks noGrp="1"/>
          </p:cNvSpPr>
          <p:nvPr>
            <p:ph type="title"/>
          </p:nvPr>
        </p:nvSpPr>
        <p:spPr/>
        <p:txBody>
          <a:bodyPr/>
          <a:lstStyle/>
          <a:p>
            <a:r>
              <a:rPr lang="sv-SE" dirty="0"/>
              <a:t>Hur långt är bra? </a:t>
            </a:r>
          </a:p>
        </p:txBody>
      </p:sp>
      <p:sp>
        <p:nvSpPr>
          <p:cNvPr id="3" name="Platshållare för innehåll 2">
            <a:extLst>
              <a:ext uri="{FF2B5EF4-FFF2-40B4-BE49-F238E27FC236}">
                <a16:creationId xmlns:a16="http://schemas.microsoft.com/office/drawing/2014/main" id="{CD631075-B516-41BC-9E67-CAD77F3DA446}"/>
              </a:ext>
            </a:extLst>
          </p:cNvPr>
          <p:cNvSpPr>
            <a:spLocks noGrp="1"/>
          </p:cNvSpPr>
          <p:nvPr>
            <p:ph idx="1"/>
          </p:nvPr>
        </p:nvSpPr>
        <p:spPr>
          <a:xfrm>
            <a:off x="669600" y="2729455"/>
            <a:ext cx="7726255" cy="699545"/>
          </a:xfrm>
        </p:spPr>
        <p:txBody>
          <a:bodyPr/>
          <a:lstStyle/>
          <a:p>
            <a:pPr marL="0" indent="0">
              <a:buNone/>
            </a:pPr>
            <a:r>
              <a:rPr lang="sv-SE" sz="3200" i="1" dirty="0"/>
              <a:t>I begränsningen visar sig mästaren </a:t>
            </a:r>
          </a:p>
        </p:txBody>
      </p:sp>
      <p:sp>
        <p:nvSpPr>
          <p:cNvPr id="4" name="textruta 3">
            <a:extLst>
              <a:ext uri="{FF2B5EF4-FFF2-40B4-BE49-F238E27FC236}">
                <a16:creationId xmlns:a16="http://schemas.microsoft.com/office/drawing/2014/main" id="{BD896F5B-733E-41E9-A192-58D995EAA385}"/>
              </a:ext>
            </a:extLst>
          </p:cNvPr>
          <p:cNvSpPr txBox="1"/>
          <p:nvPr/>
        </p:nvSpPr>
        <p:spPr>
          <a:xfrm>
            <a:off x="669600" y="4035273"/>
            <a:ext cx="7040456" cy="1077218"/>
          </a:xfrm>
          <a:prstGeom prst="rect">
            <a:avLst/>
          </a:prstGeom>
          <a:noFill/>
        </p:spPr>
        <p:txBody>
          <a:bodyPr wrap="square" rtlCol="0">
            <a:spAutoFit/>
          </a:bodyPr>
          <a:lstStyle/>
          <a:p>
            <a:r>
              <a:rPr lang="sv-SE" sz="3200" b="1" i="1" dirty="0"/>
              <a:t>En text kan alltid bli hälften så lång </a:t>
            </a:r>
          </a:p>
          <a:p>
            <a:r>
              <a:rPr lang="sv-SE" sz="3200" b="1" i="1" dirty="0"/>
              <a:t>och dubbelt så bra</a:t>
            </a:r>
          </a:p>
        </p:txBody>
      </p:sp>
      <p:pic>
        <p:nvPicPr>
          <p:cNvPr id="5" name="Bildobjekt 4">
            <a:extLst>
              <a:ext uri="{FF2B5EF4-FFF2-40B4-BE49-F238E27FC236}">
                <a16:creationId xmlns:a16="http://schemas.microsoft.com/office/drawing/2014/main" id="{1998F701-1CC2-4A17-B386-57939C52BDE0}"/>
              </a:ext>
            </a:extLst>
          </p:cNvPr>
          <p:cNvPicPr>
            <a:picLocks noChangeAspect="1"/>
          </p:cNvPicPr>
          <p:nvPr/>
        </p:nvPicPr>
        <p:blipFill>
          <a:blip r:embed="rId3"/>
          <a:stretch>
            <a:fillRect/>
          </a:stretch>
        </p:blipFill>
        <p:spPr>
          <a:xfrm>
            <a:off x="7990539" y="1256400"/>
            <a:ext cx="3709626" cy="4085034"/>
          </a:xfrm>
          <a:prstGeom prst="rect">
            <a:avLst/>
          </a:prstGeom>
        </p:spPr>
      </p:pic>
    </p:spTree>
    <p:extLst>
      <p:ext uri="{BB962C8B-B14F-4D97-AF65-F5344CB8AC3E}">
        <p14:creationId xmlns:p14="http://schemas.microsoft.com/office/powerpoint/2010/main" val="2994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825B8-A741-4A37-9A7D-8013F9026A03}"/>
              </a:ext>
            </a:extLst>
          </p:cNvPr>
          <p:cNvSpPr>
            <a:spLocks noGrp="1"/>
          </p:cNvSpPr>
          <p:nvPr>
            <p:ph type="title"/>
          </p:nvPr>
        </p:nvSpPr>
        <p:spPr>
          <a:xfrm>
            <a:off x="250248" y="137318"/>
            <a:ext cx="7896225" cy="1325563"/>
          </a:xfrm>
        </p:spPr>
        <p:txBody>
          <a:bodyPr/>
          <a:lstStyle/>
          <a:p>
            <a:r>
              <a:rPr lang="sv-SE" dirty="0"/>
              <a:t>Överkurs: skapa engagemang</a:t>
            </a:r>
          </a:p>
        </p:txBody>
      </p:sp>
      <p:pic>
        <p:nvPicPr>
          <p:cNvPr id="5" name="Platshållare för innehåll 4">
            <a:extLst>
              <a:ext uri="{FF2B5EF4-FFF2-40B4-BE49-F238E27FC236}">
                <a16:creationId xmlns:a16="http://schemas.microsoft.com/office/drawing/2014/main" id="{B85284D8-1322-4E9C-8D47-A6763418D2F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6072" y="1803400"/>
            <a:ext cx="6378560" cy="4254500"/>
          </a:xfrm>
        </p:spPr>
      </p:pic>
      <p:sp>
        <p:nvSpPr>
          <p:cNvPr id="6" name="textruta 5">
            <a:extLst>
              <a:ext uri="{FF2B5EF4-FFF2-40B4-BE49-F238E27FC236}">
                <a16:creationId xmlns:a16="http://schemas.microsoft.com/office/drawing/2014/main" id="{CABEB7B5-06AA-43F8-A84A-2B5D29C69D3F}"/>
              </a:ext>
            </a:extLst>
          </p:cNvPr>
          <p:cNvSpPr txBox="1"/>
          <p:nvPr/>
        </p:nvSpPr>
        <p:spPr>
          <a:xfrm>
            <a:off x="2905926" y="6057900"/>
            <a:ext cx="6378560" cy="230832"/>
          </a:xfrm>
          <a:prstGeom prst="rect">
            <a:avLst/>
          </a:prstGeom>
          <a:noFill/>
        </p:spPr>
        <p:txBody>
          <a:bodyPr wrap="square" rtlCol="0">
            <a:spAutoFit/>
          </a:bodyPr>
          <a:lstStyle/>
          <a:p>
            <a:r>
              <a:rPr lang="sv-SE" sz="900">
                <a:hlinkClick r:id="rId4" tooltip="http://www.ip-watch.org/2015/05/08/in-huge-move-who-adds-key-hepatitis-c-cancer-tb-drugs-to-essential-medicines-list/"/>
              </a:rPr>
              <a:t>Det här fotot</a:t>
            </a:r>
            <a:r>
              <a:rPr lang="sv-SE" sz="900"/>
              <a:t> av Okänd författare licensieras enligt </a:t>
            </a:r>
            <a:r>
              <a:rPr lang="sv-SE" sz="900">
                <a:hlinkClick r:id="rId5" tooltip="https://creativecommons.org/licenses/by-nc-sa/3.0/"/>
              </a:rPr>
              <a:t>CC BY-SA-NC</a:t>
            </a:r>
            <a:endParaRPr lang="sv-SE" sz="900"/>
          </a:p>
        </p:txBody>
      </p:sp>
      <p:sp>
        <p:nvSpPr>
          <p:cNvPr id="7" name="textruta 6">
            <a:extLst>
              <a:ext uri="{FF2B5EF4-FFF2-40B4-BE49-F238E27FC236}">
                <a16:creationId xmlns:a16="http://schemas.microsoft.com/office/drawing/2014/main" id="{57E04486-C9FB-45F1-AABD-2044BB6B3C2A}"/>
              </a:ext>
            </a:extLst>
          </p:cNvPr>
          <p:cNvSpPr txBox="1"/>
          <p:nvPr/>
        </p:nvSpPr>
        <p:spPr>
          <a:xfrm>
            <a:off x="7538814" y="2975560"/>
            <a:ext cx="4376095" cy="1077218"/>
          </a:xfrm>
          <a:prstGeom prst="rect">
            <a:avLst/>
          </a:prstGeom>
          <a:noFill/>
        </p:spPr>
        <p:txBody>
          <a:bodyPr wrap="square" rtlCol="0">
            <a:spAutoFit/>
          </a:bodyPr>
          <a:lstStyle/>
          <a:p>
            <a:r>
              <a:rPr lang="sv-SE" sz="3200" i="1" dirty="0"/>
              <a:t>…eller konsten att hitta rätt språk (tonalitet)</a:t>
            </a:r>
          </a:p>
        </p:txBody>
      </p:sp>
    </p:spTree>
    <p:extLst>
      <p:ext uri="{BB962C8B-B14F-4D97-AF65-F5344CB8AC3E}">
        <p14:creationId xmlns:p14="http://schemas.microsoft.com/office/powerpoint/2010/main" val="392947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unskapsbanken.rodakorset.se/hc/sv/article_attachments/360009032677/Varum_rkespyramid_uppdaterad.jpg">
            <a:extLst>
              <a:ext uri="{FF2B5EF4-FFF2-40B4-BE49-F238E27FC236}">
                <a16:creationId xmlns:a16="http://schemas.microsoft.com/office/drawing/2014/main" id="{D9914D18-03F7-4E9F-9A83-B5DB79B35F2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 r="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37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p:txBody>
          <a:bodyPr/>
          <a:lstStyle/>
          <a:p>
            <a:r>
              <a:rPr lang="sv-SE" dirty="0"/>
              <a:t>Röda Korsets varumärkespersonlighet</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idx="1"/>
          </p:nvPr>
        </p:nvSpPr>
        <p:spPr/>
        <p:txBody>
          <a:bodyPr vert="horz" lIns="91440" tIns="45720" rIns="91440" bIns="45720" rtlCol="0" anchor="t">
            <a:normAutofit/>
          </a:bodyPr>
          <a:lstStyle/>
          <a:p>
            <a:pPr marL="0" indent="0">
              <a:buNone/>
            </a:pPr>
            <a:r>
              <a:rPr lang="sv-SE" dirty="0"/>
              <a:t>Den handlingskraftiga medmänniskan är…</a:t>
            </a:r>
          </a:p>
          <a:p>
            <a:pPr marL="0" indent="0">
              <a:buNone/>
            </a:pPr>
            <a:endParaRPr lang="sv-SE" dirty="0"/>
          </a:p>
          <a:p>
            <a:pPr marL="229870" indent="-229870"/>
            <a:r>
              <a:rPr lang="sv-SE" dirty="0"/>
              <a:t>Aktiv</a:t>
            </a:r>
            <a:endParaRPr lang="sv-SE" dirty="0">
              <a:cs typeface="Arial"/>
            </a:endParaRPr>
          </a:p>
          <a:p>
            <a:pPr marL="229870" indent="-229870"/>
            <a:r>
              <a:rPr lang="sv-SE" dirty="0"/>
              <a:t>Personlig</a:t>
            </a:r>
            <a:endParaRPr lang="sv-SE" dirty="0">
              <a:cs typeface="Arial"/>
            </a:endParaRPr>
          </a:p>
          <a:p>
            <a:pPr marL="229870" indent="-229870"/>
            <a:r>
              <a:rPr lang="sv-SE" dirty="0"/>
              <a:t>Varm</a:t>
            </a:r>
            <a:endParaRPr lang="sv-SE" dirty="0">
              <a:cs typeface="Arial"/>
            </a:endParaRPr>
          </a:p>
        </p:txBody>
      </p:sp>
    </p:spTree>
    <p:extLst>
      <p:ext uri="{BB962C8B-B14F-4D97-AF65-F5344CB8AC3E}">
        <p14:creationId xmlns:p14="http://schemas.microsoft.com/office/powerpoint/2010/main" val="32240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2C1429-32CB-444C-B672-CF78EA795311}"/>
              </a:ext>
            </a:extLst>
          </p:cNvPr>
          <p:cNvSpPr>
            <a:spLocks noGrp="1"/>
          </p:cNvSpPr>
          <p:nvPr>
            <p:ph type="title"/>
          </p:nvPr>
        </p:nvSpPr>
        <p:spPr>
          <a:xfrm>
            <a:off x="942975" y="271200"/>
            <a:ext cx="3932237" cy="1600200"/>
          </a:xfrm>
        </p:spPr>
        <p:txBody>
          <a:bodyPr anchor="b">
            <a:normAutofit/>
          </a:bodyPr>
          <a:lstStyle/>
          <a:p>
            <a:r>
              <a:rPr lang="sv-SE"/>
              <a:t>Aktiv</a:t>
            </a:r>
          </a:p>
        </p:txBody>
      </p:sp>
      <p:pic>
        <p:nvPicPr>
          <p:cNvPr id="6" name="Bildobjekt 6" descr="En bild som visar vatten, utomhus, flod, sjö&#10;&#10;Automatiskt genererad beskrivning">
            <a:extLst>
              <a:ext uri="{FF2B5EF4-FFF2-40B4-BE49-F238E27FC236}">
                <a16:creationId xmlns:a16="http://schemas.microsoft.com/office/drawing/2014/main" id="{6FDA9898-73BD-4BF9-A559-A0DEB70C8C44}"/>
              </a:ext>
            </a:extLst>
          </p:cNvPr>
          <p:cNvPicPr>
            <a:picLocks noGrp="1" noChangeAspect="1"/>
          </p:cNvPicPr>
          <p:nvPr>
            <p:ph type="pic" idx="1"/>
          </p:nvPr>
        </p:nvPicPr>
        <p:blipFill rotWithShape="1">
          <a:blip r:embed="rId3"/>
          <a:srcRect l="24865" r="15801" b="-1"/>
          <a:stretch/>
        </p:blipFill>
        <p:spPr>
          <a:xfrm>
            <a:off x="6096000" y="10"/>
            <a:ext cx="6096000" cy="6857990"/>
          </a:xfrm>
          <a:noFill/>
        </p:spPr>
      </p:pic>
      <p:sp>
        <p:nvSpPr>
          <p:cNvPr id="4" name="Platshållare för text 3">
            <a:extLst>
              <a:ext uri="{FF2B5EF4-FFF2-40B4-BE49-F238E27FC236}">
                <a16:creationId xmlns:a16="http://schemas.microsoft.com/office/drawing/2014/main" id="{157C4E60-D4B9-4F13-A1E1-AF8DD708CAC2}"/>
              </a:ext>
            </a:extLst>
          </p:cNvPr>
          <p:cNvSpPr>
            <a:spLocks noGrp="1"/>
          </p:cNvSpPr>
          <p:nvPr>
            <p:ph type="body" sz="half" idx="2"/>
          </p:nvPr>
        </p:nvSpPr>
        <p:spPr>
          <a:xfrm>
            <a:off x="942974" y="1802962"/>
            <a:ext cx="3932237" cy="4061068"/>
          </a:xfrm>
        </p:spPr>
        <p:txBody>
          <a:bodyPr vert="horz" lIns="91440" tIns="45720" rIns="91440" bIns="45720" rtlCol="0" anchor="t">
            <a:normAutofit/>
          </a:bodyPr>
          <a:lstStyle/>
          <a:p>
            <a:r>
              <a:rPr lang="sv-SE" dirty="0"/>
              <a:t>Visa att rödakorsaren får saker att hända. Sådant som gör skillnad för någon annan.</a:t>
            </a:r>
            <a:endParaRPr lang="sv-SE" dirty="0">
              <a:cs typeface="Arial"/>
            </a:endParaRPr>
          </a:p>
          <a:p>
            <a:endParaRPr lang="sv-SE" dirty="0"/>
          </a:p>
          <a:p>
            <a:pPr marL="342900" indent="-342900">
              <a:buFont typeface="Arial" panose="020B0604020202020204" pitchFamily="34" charset="0"/>
              <a:buChar char="•"/>
            </a:pPr>
            <a:r>
              <a:rPr lang="sv-SE" dirty="0"/>
              <a:t>Jobba med texter så att de andas mer närvaro, mer ”på plats”.</a:t>
            </a:r>
          </a:p>
          <a:p>
            <a:pPr marL="342900" indent="-342900">
              <a:buFont typeface="Arial" panose="020B0604020202020204" pitchFamily="34" charset="0"/>
              <a:buChar char="•"/>
            </a:pPr>
            <a:r>
              <a:rPr lang="sv-SE" dirty="0"/>
              <a:t>Välj bilder/storys där något händer framför bilder där rödakorsaren är uppställd/poserar.</a:t>
            </a:r>
          </a:p>
          <a:p>
            <a:endParaRPr lang="sv-SE" dirty="0"/>
          </a:p>
        </p:txBody>
      </p:sp>
    </p:spTree>
    <p:extLst>
      <p:ext uri="{BB962C8B-B14F-4D97-AF65-F5344CB8AC3E}">
        <p14:creationId xmlns:p14="http://schemas.microsoft.com/office/powerpoint/2010/main" val="7506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0A905A-7848-4AC5-BF80-59B1F0C9F2DF}"/>
              </a:ext>
            </a:extLst>
          </p:cNvPr>
          <p:cNvSpPr>
            <a:spLocks noGrp="1"/>
          </p:cNvSpPr>
          <p:nvPr>
            <p:ph type="title"/>
          </p:nvPr>
        </p:nvSpPr>
        <p:spPr>
          <a:xfrm>
            <a:off x="942975" y="-174498"/>
            <a:ext cx="3932237" cy="1600200"/>
          </a:xfrm>
        </p:spPr>
        <p:txBody>
          <a:bodyPr anchor="b">
            <a:normAutofit/>
          </a:bodyPr>
          <a:lstStyle/>
          <a:p>
            <a:r>
              <a:rPr lang="sv-SE"/>
              <a:t>Personlig</a:t>
            </a:r>
          </a:p>
        </p:txBody>
      </p:sp>
      <p:pic>
        <p:nvPicPr>
          <p:cNvPr id="6" name="Platshållare för innehåll 5" descr="En bild som visar person, grupp, folksamling, flera&#10;&#10;Automatiskt genererad beskrivning">
            <a:extLst>
              <a:ext uri="{FF2B5EF4-FFF2-40B4-BE49-F238E27FC236}">
                <a16:creationId xmlns:a16="http://schemas.microsoft.com/office/drawing/2014/main" id="{FA78A8CC-113A-4CCA-9DBD-52026F4B951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035" r="26630" b="-1"/>
          <a:stretch/>
        </p:blipFill>
        <p:spPr>
          <a:xfrm>
            <a:off x="6096000" y="0"/>
            <a:ext cx="6096000" cy="6857990"/>
          </a:xfrm>
          <a:noFill/>
        </p:spPr>
      </p:pic>
      <p:sp>
        <p:nvSpPr>
          <p:cNvPr id="4" name="Platshållare för text 3">
            <a:extLst>
              <a:ext uri="{FF2B5EF4-FFF2-40B4-BE49-F238E27FC236}">
                <a16:creationId xmlns:a16="http://schemas.microsoft.com/office/drawing/2014/main" id="{50312135-51EB-4E87-B5C2-508A6A67D3CC}"/>
              </a:ext>
            </a:extLst>
          </p:cNvPr>
          <p:cNvSpPr>
            <a:spLocks noGrp="1"/>
          </p:cNvSpPr>
          <p:nvPr>
            <p:ph type="body" sz="half" idx="2"/>
          </p:nvPr>
        </p:nvSpPr>
        <p:spPr>
          <a:xfrm>
            <a:off x="942974" y="1357264"/>
            <a:ext cx="4406689" cy="4089823"/>
          </a:xfrm>
        </p:spPr>
        <p:txBody>
          <a:bodyPr vert="horz" lIns="91440" tIns="45720" rIns="91440" bIns="45720" rtlCol="0" anchor="t">
            <a:noAutofit/>
          </a:bodyPr>
          <a:lstStyle/>
          <a:p>
            <a:r>
              <a:rPr lang="sv-SE" dirty="0"/>
              <a:t>Ge oss ett ansikte (många)!</a:t>
            </a:r>
            <a:endParaRPr lang="sv-SE" dirty="0">
              <a:cs typeface="Arial"/>
            </a:endParaRPr>
          </a:p>
          <a:p>
            <a:endParaRPr lang="sv-SE" dirty="0">
              <a:cs typeface="Arial"/>
            </a:endParaRPr>
          </a:p>
          <a:p>
            <a:pPr marL="342900" indent="-342900">
              <a:buFont typeface="Arial" panose="020B0604020202020204" pitchFamily="34" charset="0"/>
              <a:buChar char="•"/>
            </a:pPr>
            <a:r>
              <a:rPr lang="sv-SE" dirty="0"/>
              <a:t>Visa upp rödakorsaren och låt det personliga engagemanget synas - känslor och åsikter är välkommet.</a:t>
            </a:r>
            <a:endParaRPr lang="sv-SE" dirty="0">
              <a:cs typeface="Arial"/>
            </a:endParaRPr>
          </a:p>
          <a:p>
            <a:pPr marL="342900" indent="-342900">
              <a:buFont typeface="Arial" panose="020B0604020202020204" pitchFamily="34" charset="0"/>
              <a:buChar char="•"/>
            </a:pPr>
            <a:r>
              <a:rPr lang="sv-SE" dirty="0"/>
              <a:t>Ge</a:t>
            </a:r>
            <a:r>
              <a:rPr lang="sv-SE" dirty="0">
                <a:ea typeface="+mn-lt"/>
                <a:cs typeface="+mn-lt"/>
              </a:rPr>
              <a:t> olika röster utrymme: volontär, deltagare, </a:t>
            </a:r>
            <a:r>
              <a:rPr lang="sv-SE" dirty="0" err="1">
                <a:ea typeface="+mn-lt"/>
                <a:cs typeface="+mn-lt"/>
              </a:rPr>
              <a:t>tjänsteperson</a:t>
            </a:r>
            <a:r>
              <a:rPr lang="sv-SE" dirty="0">
                <a:ea typeface="+mn-lt"/>
                <a:cs typeface="+mn-lt"/>
              </a:rPr>
              <a:t>.</a:t>
            </a:r>
            <a:endParaRPr lang="sv-SE" dirty="0">
              <a:cs typeface="Arial"/>
            </a:endParaRPr>
          </a:p>
          <a:p>
            <a:pPr marL="342900" indent="-342900">
              <a:buFont typeface="Arial" panose="020B0604020202020204" pitchFamily="34" charset="0"/>
              <a:buChar char="•"/>
            </a:pPr>
            <a:r>
              <a:rPr lang="sv-SE" dirty="0"/>
              <a:t>Använd personlig avsändare oftare.</a:t>
            </a:r>
            <a:endParaRPr lang="sv-SE" dirty="0">
              <a:cs typeface="Arial"/>
            </a:endParaRPr>
          </a:p>
          <a:p>
            <a:pPr marL="342900" indent="-342900">
              <a:buFont typeface="Arial" panose="020B0604020202020204" pitchFamily="34" charset="0"/>
              <a:buChar char="•"/>
            </a:pPr>
            <a:r>
              <a:rPr lang="sv-SE" dirty="0">
                <a:ea typeface="+mn-lt"/>
                <a:cs typeface="+mn-lt"/>
              </a:rPr>
              <a:t>Utveckla vår persona i text – vem är vi i olika kanaler, mot olika  målgrupper?</a:t>
            </a:r>
            <a:endParaRPr lang="sv-SE" dirty="0">
              <a:cs typeface="Arial"/>
            </a:endParaRPr>
          </a:p>
          <a:p>
            <a:pPr marL="342900" indent="-342900">
              <a:buFont typeface="Arial" panose="020B0604020202020204" pitchFamily="34" charset="0"/>
              <a:buChar char="•"/>
            </a:pPr>
            <a:endParaRPr lang="sv-SE" sz="1900" dirty="0">
              <a:cs typeface="Arial"/>
            </a:endParaRPr>
          </a:p>
        </p:txBody>
      </p:sp>
    </p:spTree>
    <p:extLst>
      <p:ext uri="{BB962C8B-B14F-4D97-AF65-F5344CB8AC3E}">
        <p14:creationId xmlns:p14="http://schemas.microsoft.com/office/powerpoint/2010/main" val="300805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708777-5D37-48C0-87DB-0798AECD3E3C}"/>
              </a:ext>
            </a:extLst>
          </p:cNvPr>
          <p:cNvSpPr>
            <a:spLocks noGrp="1"/>
          </p:cNvSpPr>
          <p:nvPr>
            <p:ph type="title"/>
          </p:nvPr>
        </p:nvSpPr>
        <p:spPr>
          <a:xfrm>
            <a:off x="942975" y="271200"/>
            <a:ext cx="3932237" cy="1600200"/>
          </a:xfrm>
        </p:spPr>
        <p:txBody>
          <a:bodyPr anchor="b">
            <a:normAutofit/>
          </a:bodyPr>
          <a:lstStyle/>
          <a:p>
            <a:r>
              <a:rPr lang="sv-SE"/>
              <a:t>Varm</a:t>
            </a:r>
          </a:p>
        </p:txBody>
      </p:sp>
      <p:pic>
        <p:nvPicPr>
          <p:cNvPr id="5" name="Platshållare för innehåll 5" descr="En bild som visar person, byggnad, utomhus&#10;&#10;Automatiskt genererad beskrivning">
            <a:extLst>
              <a:ext uri="{FF2B5EF4-FFF2-40B4-BE49-F238E27FC236}">
                <a16:creationId xmlns:a16="http://schemas.microsoft.com/office/drawing/2014/main" id="{2B8DC352-E4BD-4D34-85ED-61704E8075A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3056" t="536" r="17605" b="-670"/>
          <a:stretch/>
        </p:blipFill>
        <p:spPr>
          <a:xfrm>
            <a:off x="6096000" y="10"/>
            <a:ext cx="6096483" cy="6867125"/>
          </a:xfrm>
          <a:noFill/>
        </p:spPr>
      </p:pic>
      <p:sp>
        <p:nvSpPr>
          <p:cNvPr id="4" name="Platshållare för text 3">
            <a:extLst>
              <a:ext uri="{FF2B5EF4-FFF2-40B4-BE49-F238E27FC236}">
                <a16:creationId xmlns:a16="http://schemas.microsoft.com/office/drawing/2014/main" id="{72451499-7E90-4CB6-A1A5-AFFE6DB2C4D0}"/>
              </a:ext>
            </a:extLst>
          </p:cNvPr>
          <p:cNvSpPr>
            <a:spLocks noGrp="1"/>
          </p:cNvSpPr>
          <p:nvPr>
            <p:ph type="body" sz="half" idx="2"/>
          </p:nvPr>
        </p:nvSpPr>
        <p:spPr>
          <a:xfrm>
            <a:off x="942974" y="1802962"/>
            <a:ext cx="3932237" cy="4061068"/>
          </a:xfrm>
        </p:spPr>
        <p:txBody>
          <a:bodyPr>
            <a:normAutofit/>
          </a:bodyPr>
          <a:lstStyle/>
          <a:p>
            <a:r>
              <a:rPr lang="sv-SE" dirty="0"/>
              <a:t>Visa både handlingskraft och medmänsklighet. Fokus är på människan. </a:t>
            </a:r>
          </a:p>
          <a:p>
            <a:endParaRPr lang="sv-SE" dirty="0"/>
          </a:p>
          <a:p>
            <a:pPr marL="342900" indent="-342900">
              <a:buFont typeface="Arial" panose="020B0604020202020204" pitchFamily="34" charset="0"/>
              <a:buChar char="•"/>
            </a:pPr>
            <a:r>
              <a:rPr lang="sv-SE" dirty="0"/>
              <a:t>Låt empatin för våra medmänniskor synas i text och bild.</a:t>
            </a:r>
          </a:p>
          <a:p>
            <a:endParaRPr lang="sv-SE" dirty="0"/>
          </a:p>
          <a:p>
            <a:endParaRPr lang="sv-SE" dirty="0"/>
          </a:p>
        </p:txBody>
      </p:sp>
    </p:spTree>
    <p:extLst>
      <p:ext uri="{BB962C8B-B14F-4D97-AF65-F5344CB8AC3E}">
        <p14:creationId xmlns:p14="http://schemas.microsoft.com/office/powerpoint/2010/main" val="16582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ADB8-114F-450A-8472-44791D99CB35}"/>
              </a:ext>
            </a:extLst>
          </p:cNvPr>
          <p:cNvSpPr>
            <a:spLocks noGrp="1"/>
          </p:cNvSpPr>
          <p:nvPr>
            <p:ph type="title"/>
          </p:nvPr>
        </p:nvSpPr>
        <p:spPr/>
        <p:txBody>
          <a:bodyPr/>
          <a:lstStyle/>
          <a:p>
            <a:r>
              <a:rPr lang="en-US">
                <a:cs typeface="Arial"/>
              </a:rPr>
              <a:t>Övergripande</a:t>
            </a:r>
          </a:p>
        </p:txBody>
      </p:sp>
      <p:sp>
        <p:nvSpPr>
          <p:cNvPr id="3" name="Content Placeholder 2">
            <a:extLst>
              <a:ext uri="{FF2B5EF4-FFF2-40B4-BE49-F238E27FC236}">
                <a16:creationId xmlns:a16="http://schemas.microsoft.com/office/drawing/2014/main" id="{C1B3CA3E-6285-4722-8B01-BAA18CA36D40}"/>
              </a:ext>
            </a:extLst>
          </p:cNvPr>
          <p:cNvSpPr>
            <a:spLocks noGrp="1"/>
          </p:cNvSpPr>
          <p:nvPr>
            <p:ph idx="1"/>
          </p:nvPr>
        </p:nvSpPr>
        <p:spPr>
          <a:xfrm>
            <a:off x="942974" y="1802962"/>
            <a:ext cx="10709763" cy="4269592"/>
          </a:xfrm>
        </p:spPr>
        <p:txBody>
          <a:bodyPr vert="horz" lIns="36000" tIns="0" rIns="91440" bIns="45720" rtlCol="0" anchor="t">
            <a:noAutofit/>
          </a:bodyPr>
          <a:lstStyle/>
          <a:p>
            <a:pPr marL="143510" indent="-143510"/>
            <a:r>
              <a:rPr lang="en-US" dirty="0">
                <a:cs typeface="Arial"/>
              </a:rPr>
              <a:t>Vi </a:t>
            </a:r>
            <a:r>
              <a:rPr lang="en-US" dirty="0" err="1">
                <a:cs typeface="Arial"/>
              </a:rPr>
              <a:t>undviker</a:t>
            </a:r>
            <a:r>
              <a:rPr lang="en-US" dirty="0">
                <a:cs typeface="Arial"/>
              </a:rPr>
              <a:t> </a:t>
            </a:r>
            <a:r>
              <a:rPr lang="en-US" dirty="0" err="1">
                <a:cs typeface="Arial"/>
              </a:rPr>
              <a:t>alltför</a:t>
            </a:r>
            <a:r>
              <a:rPr lang="en-US" dirty="0">
                <a:cs typeface="Arial"/>
              </a:rPr>
              <a:t> </a:t>
            </a:r>
            <a:r>
              <a:rPr lang="en-US" dirty="0" err="1">
                <a:cs typeface="Arial"/>
              </a:rPr>
              <a:t>byråkratiskt</a:t>
            </a:r>
            <a:r>
              <a:rPr lang="en-US" dirty="0">
                <a:cs typeface="Arial"/>
              </a:rPr>
              <a:t> </a:t>
            </a:r>
            <a:r>
              <a:rPr lang="en-US" dirty="0" err="1">
                <a:cs typeface="Arial"/>
              </a:rPr>
              <a:t>språk</a:t>
            </a:r>
            <a:endParaRPr lang="en-US" dirty="0">
              <a:cs typeface="Arial"/>
            </a:endParaRPr>
          </a:p>
          <a:p>
            <a:pPr marL="143510" indent="-143510"/>
            <a:r>
              <a:rPr lang="en-US" dirty="0">
                <a:cs typeface="Arial"/>
              </a:rPr>
              <a:t>Vi </a:t>
            </a:r>
            <a:r>
              <a:rPr lang="en-US" dirty="0" err="1">
                <a:cs typeface="Arial"/>
              </a:rPr>
              <a:t>säger</a:t>
            </a:r>
            <a:r>
              <a:rPr lang="en-US" dirty="0">
                <a:cs typeface="Arial"/>
              </a:rPr>
              <a:t> "vi", </a:t>
            </a:r>
            <a:r>
              <a:rPr lang="en-US" dirty="0" err="1">
                <a:cs typeface="Arial"/>
              </a:rPr>
              <a:t>inte</a:t>
            </a:r>
            <a:r>
              <a:rPr lang="en-US" dirty="0">
                <a:cs typeface="Arial"/>
              </a:rPr>
              <a:t> "</a:t>
            </a:r>
            <a:r>
              <a:rPr lang="en-US" dirty="0" err="1">
                <a:cs typeface="Arial"/>
              </a:rPr>
              <a:t>vår</a:t>
            </a:r>
            <a:r>
              <a:rPr lang="en-US" dirty="0">
                <a:cs typeface="Arial"/>
              </a:rPr>
              <a:t> </a:t>
            </a:r>
            <a:r>
              <a:rPr lang="en-US" dirty="0" err="1">
                <a:cs typeface="Arial"/>
              </a:rPr>
              <a:t>systerförening</a:t>
            </a:r>
            <a:r>
              <a:rPr lang="en-US" dirty="0">
                <a:cs typeface="Arial"/>
              </a:rPr>
              <a:t>"</a:t>
            </a:r>
          </a:p>
          <a:p>
            <a:pPr marL="143510" indent="-143510"/>
            <a:r>
              <a:rPr lang="en-US" dirty="0">
                <a:cs typeface="Arial"/>
              </a:rPr>
              <a:t>Vi </a:t>
            </a:r>
            <a:r>
              <a:rPr lang="en-US" dirty="0" err="1">
                <a:cs typeface="Arial"/>
              </a:rPr>
              <a:t>skriver</a:t>
            </a:r>
            <a:r>
              <a:rPr lang="en-US" dirty="0">
                <a:cs typeface="Arial"/>
              </a:rPr>
              <a:t> Röda Korset (</a:t>
            </a:r>
            <a:r>
              <a:rPr lang="en-US" dirty="0" err="1">
                <a:cs typeface="Arial"/>
              </a:rPr>
              <a:t>inte</a:t>
            </a:r>
            <a:r>
              <a:rPr lang="en-US" dirty="0">
                <a:cs typeface="Arial"/>
              </a:rPr>
              <a:t> Svenska </a:t>
            </a:r>
            <a:br>
              <a:rPr lang="en-US" dirty="0">
                <a:cs typeface="Arial"/>
              </a:rPr>
            </a:br>
            <a:r>
              <a:rPr lang="en-US" dirty="0">
                <a:cs typeface="Arial"/>
              </a:rPr>
              <a:t>Röda Korset)</a:t>
            </a:r>
          </a:p>
          <a:p>
            <a:pPr marL="143510" indent="-143510"/>
            <a:r>
              <a:rPr lang="en-US" dirty="0">
                <a:cs typeface="Arial"/>
              </a:rPr>
              <a:t>Vi </a:t>
            </a:r>
            <a:r>
              <a:rPr lang="en-US" dirty="0" err="1">
                <a:cs typeface="Arial"/>
              </a:rPr>
              <a:t>lyfter</a:t>
            </a:r>
            <a:r>
              <a:rPr lang="en-US" dirty="0">
                <a:cs typeface="Arial"/>
              </a:rPr>
              <a:t> </a:t>
            </a:r>
            <a:r>
              <a:rPr lang="en-US" dirty="0" err="1">
                <a:cs typeface="Arial"/>
              </a:rPr>
              <a:t>rödakorsaren</a:t>
            </a:r>
            <a:r>
              <a:rPr lang="en-US" dirty="0">
                <a:cs typeface="Arial"/>
              </a:rPr>
              <a:t> </a:t>
            </a:r>
            <a:br>
              <a:rPr lang="en-US" dirty="0">
                <a:cs typeface="Arial"/>
              </a:rPr>
            </a:br>
            <a:r>
              <a:rPr lang="en-US" dirty="0">
                <a:cs typeface="Arial"/>
              </a:rPr>
              <a:t>(</a:t>
            </a:r>
            <a:r>
              <a:rPr lang="en-US" dirty="0" err="1">
                <a:cs typeface="Arial"/>
              </a:rPr>
              <a:t>volontär</a:t>
            </a:r>
            <a:r>
              <a:rPr lang="en-US" dirty="0">
                <a:cs typeface="Arial"/>
              </a:rPr>
              <a:t>, </a:t>
            </a:r>
            <a:r>
              <a:rPr lang="en-US" dirty="0" err="1">
                <a:cs typeface="Arial"/>
              </a:rPr>
              <a:t>medarbetare</a:t>
            </a:r>
            <a:r>
              <a:rPr lang="en-US" dirty="0">
                <a:cs typeface="Arial"/>
              </a:rPr>
              <a:t>, </a:t>
            </a:r>
            <a:r>
              <a:rPr lang="en-US" dirty="0" err="1">
                <a:cs typeface="Arial"/>
              </a:rPr>
              <a:t>delegat</a:t>
            </a:r>
            <a:r>
              <a:rPr lang="en-US" dirty="0">
                <a:cs typeface="Arial"/>
              </a:rPr>
              <a:t>)</a:t>
            </a:r>
          </a:p>
          <a:p>
            <a:pPr marL="143510" indent="-143510"/>
            <a:r>
              <a:rPr lang="en-US" dirty="0">
                <a:cs typeface="Arial"/>
              </a:rPr>
              <a:t>Vi </a:t>
            </a:r>
            <a:r>
              <a:rPr lang="en-US" dirty="0" err="1">
                <a:cs typeface="Arial"/>
              </a:rPr>
              <a:t>väljer</a:t>
            </a:r>
            <a:r>
              <a:rPr lang="en-US" dirty="0">
                <a:cs typeface="Arial"/>
              </a:rPr>
              <a:t> </a:t>
            </a:r>
            <a:r>
              <a:rPr lang="en-US" dirty="0" err="1">
                <a:cs typeface="Arial"/>
              </a:rPr>
              <a:t>bilder</a:t>
            </a:r>
            <a:r>
              <a:rPr lang="en-US" dirty="0">
                <a:cs typeface="Arial"/>
              </a:rPr>
              <a:t> </a:t>
            </a:r>
            <a:r>
              <a:rPr lang="en-US" dirty="0" err="1">
                <a:cs typeface="Arial"/>
              </a:rPr>
              <a:t>som</a:t>
            </a:r>
            <a:r>
              <a:rPr lang="en-US" dirty="0">
                <a:cs typeface="Arial"/>
              </a:rPr>
              <a:t> </a:t>
            </a:r>
            <a:r>
              <a:rPr lang="en-US" dirty="0" err="1">
                <a:cs typeface="Arial"/>
              </a:rPr>
              <a:t>förmedlar</a:t>
            </a:r>
            <a:r>
              <a:rPr lang="en-US" dirty="0">
                <a:cs typeface="Arial"/>
              </a:rPr>
              <a:t> </a:t>
            </a:r>
            <a:r>
              <a:rPr lang="en-US" dirty="0" err="1">
                <a:cs typeface="Arial"/>
              </a:rPr>
              <a:t>handlingskraft</a:t>
            </a:r>
            <a:r>
              <a:rPr lang="en-US" dirty="0">
                <a:cs typeface="Arial"/>
              </a:rPr>
              <a:t> </a:t>
            </a:r>
            <a:br>
              <a:rPr lang="en-US" dirty="0">
                <a:cs typeface="Arial"/>
              </a:rPr>
            </a:br>
            <a:r>
              <a:rPr lang="en-US" dirty="0">
                <a:cs typeface="Arial"/>
              </a:rPr>
              <a:t>och </a:t>
            </a:r>
            <a:r>
              <a:rPr lang="en-US" dirty="0" err="1">
                <a:cs typeface="Arial"/>
              </a:rPr>
              <a:t>medmänsklighet</a:t>
            </a:r>
            <a:r>
              <a:rPr lang="en-US" dirty="0">
                <a:cs typeface="Arial"/>
              </a:rPr>
              <a:t> </a:t>
            </a:r>
          </a:p>
          <a:p>
            <a:pPr marL="143510" indent="-143510"/>
            <a:r>
              <a:rPr lang="en-US" dirty="0">
                <a:cs typeface="Arial"/>
              </a:rPr>
              <a:t>Vi </a:t>
            </a:r>
            <a:r>
              <a:rPr lang="en-US" dirty="0" err="1">
                <a:cs typeface="Arial"/>
              </a:rPr>
              <a:t>går</a:t>
            </a:r>
            <a:r>
              <a:rPr lang="en-US" dirty="0">
                <a:cs typeface="Arial"/>
              </a:rPr>
              <a:t> </a:t>
            </a:r>
            <a:r>
              <a:rPr lang="en-US" dirty="0" err="1">
                <a:cs typeface="Arial"/>
              </a:rPr>
              <a:t>från</a:t>
            </a:r>
            <a:r>
              <a:rPr lang="en-US" dirty="0">
                <a:cs typeface="Arial"/>
              </a:rPr>
              <a:t> </a:t>
            </a:r>
            <a:r>
              <a:rPr lang="en-US" dirty="0" err="1">
                <a:cs typeface="Arial"/>
              </a:rPr>
              <a:t>att</a:t>
            </a:r>
            <a:r>
              <a:rPr lang="en-US" dirty="0">
                <a:cs typeface="Arial"/>
              </a:rPr>
              <a:t> </a:t>
            </a:r>
            <a:r>
              <a:rPr lang="en-US" dirty="0" err="1">
                <a:cs typeface="Arial"/>
              </a:rPr>
              <a:t>prata</a:t>
            </a:r>
            <a:r>
              <a:rPr lang="en-US" dirty="0">
                <a:cs typeface="Arial"/>
              </a:rPr>
              <a:t> </a:t>
            </a:r>
            <a:r>
              <a:rPr lang="en-US" dirty="0" err="1">
                <a:cs typeface="Arial"/>
              </a:rPr>
              <a:t>generellt</a:t>
            </a:r>
            <a:r>
              <a:rPr lang="en-US" dirty="0">
                <a:cs typeface="Arial"/>
              </a:rPr>
              <a:t> om </a:t>
            </a:r>
            <a:r>
              <a:rPr lang="en-US" dirty="0" err="1">
                <a:cs typeface="Arial"/>
              </a:rPr>
              <a:t>akuta</a:t>
            </a:r>
            <a:r>
              <a:rPr lang="en-US" dirty="0">
                <a:cs typeface="Arial"/>
              </a:rPr>
              <a:t> </a:t>
            </a:r>
            <a:br>
              <a:rPr lang="en-US" dirty="0">
                <a:cs typeface="Arial"/>
              </a:rPr>
            </a:br>
            <a:r>
              <a:rPr lang="en-US" dirty="0" err="1">
                <a:cs typeface="Arial"/>
              </a:rPr>
              <a:t>behov</a:t>
            </a:r>
            <a:r>
              <a:rPr lang="en-US" dirty="0">
                <a:cs typeface="Arial"/>
              </a:rPr>
              <a:t> till </a:t>
            </a:r>
            <a:r>
              <a:rPr lang="en-US" dirty="0" err="1">
                <a:cs typeface="Arial"/>
              </a:rPr>
              <a:t>att</a:t>
            </a:r>
            <a:r>
              <a:rPr lang="en-US" dirty="0">
                <a:cs typeface="Arial"/>
              </a:rPr>
              <a:t> </a:t>
            </a:r>
            <a:r>
              <a:rPr lang="en-US" dirty="0" err="1">
                <a:cs typeface="Arial"/>
              </a:rPr>
              <a:t>sätta</a:t>
            </a:r>
            <a:r>
              <a:rPr lang="en-US" dirty="0">
                <a:cs typeface="Arial"/>
              </a:rPr>
              <a:t> </a:t>
            </a:r>
            <a:r>
              <a:rPr lang="en-US" dirty="0" err="1">
                <a:cs typeface="Arial"/>
              </a:rPr>
              <a:t>färg</a:t>
            </a:r>
            <a:r>
              <a:rPr lang="en-US" dirty="0">
                <a:cs typeface="Arial"/>
              </a:rPr>
              <a:t> </a:t>
            </a:r>
            <a:r>
              <a:rPr lang="en-US" dirty="0" err="1">
                <a:cs typeface="Arial"/>
              </a:rPr>
              <a:t>på</a:t>
            </a:r>
            <a:r>
              <a:rPr lang="en-US" dirty="0">
                <a:cs typeface="Arial"/>
              </a:rPr>
              <a:t> </a:t>
            </a:r>
            <a:r>
              <a:rPr lang="en-US" dirty="0" err="1">
                <a:cs typeface="Arial"/>
              </a:rPr>
              <a:t>respektive</a:t>
            </a:r>
            <a:r>
              <a:rPr lang="en-US" dirty="0">
                <a:cs typeface="Arial"/>
              </a:rPr>
              <a:t> kris</a:t>
            </a:r>
          </a:p>
          <a:p>
            <a:pPr marL="143510" indent="-143510"/>
            <a:endParaRPr lang="en-US" dirty="0">
              <a:cs typeface="Arial"/>
            </a:endParaRPr>
          </a:p>
        </p:txBody>
      </p:sp>
      <p:pic>
        <p:nvPicPr>
          <p:cNvPr id="4" name="Bildobjekt 3">
            <a:extLst>
              <a:ext uri="{FF2B5EF4-FFF2-40B4-BE49-F238E27FC236}">
                <a16:creationId xmlns:a16="http://schemas.microsoft.com/office/drawing/2014/main" id="{8F7FFC4E-9F3B-4A3D-AFEA-1D8471CF8DCF}"/>
              </a:ext>
            </a:extLst>
          </p:cNvPr>
          <p:cNvPicPr>
            <a:picLocks noChangeAspect="1"/>
          </p:cNvPicPr>
          <p:nvPr/>
        </p:nvPicPr>
        <p:blipFill rotWithShape="1">
          <a:blip r:embed="rId3"/>
          <a:srcRect t="4480"/>
          <a:stretch/>
        </p:blipFill>
        <p:spPr>
          <a:xfrm>
            <a:off x="6951050" y="1388177"/>
            <a:ext cx="4701687" cy="4081646"/>
          </a:xfrm>
          <a:prstGeom prst="rect">
            <a:avLst/>
          </a:prstGeom>
        </p:spPr>
      </p:pic>
    </p:spTree>
    <p:extLst>
      <p:ext uri="{BB962C8B-B14F-4D97-AF65-F5344CB8AC3E}">
        <p14:creationId xmlns:p14="http://schemas.microsoft.com/office/powerpoint/2010/main" val="177286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EB5B3E6-2DC2-4AED-B474-42CA93244B02}"/>
              </a:ext>
            </a:extLst>
          </p:cNvPr>
          <p:cNvSpPr>
            <a:spLocks noGrp="1"/>
          </p:cNvSpPr>
          <p:nvPr>
            <p:ph type="title"/>
          </p:nvPr>
        </p:nvSpPr>
        <p:spPr/>
        <p:txBody>
          <a:bodyPr/>
          <a:lstStyle/>
          <a:p>
            <a:pPr algn="ctr"/>
            <a:r>
              <a:rPr lang="sv-SE" dirty="0"/>
              <a:t>Det viktigaste rådet</a:t>
            </a:r>
          </a:p>
        </p:txBody>
      </p:sp>
      <p:sp>
        <p:nvSpPr>
          <p:cNvPr id="3" name="Platshållare för innehåll 2">
            <a:extLst>
              <a:ext uri="{FF2B5EF4-FFF2-40B4-BE49-F238E27FC236}">
                <a16:creationId xmlns:a16="http://schemas.microsoft.com/office/drawing/2014/main" id="{B22458F4-2A48-4E82-9666-4F6B2420DF17}"/>
              </a:ext>
            </a:extLst>
          </p:cNvPr>
          <p:cNvSpPr>
            <a:spLocks noGrp="1"/>
          </p:cNvSpPr>
          <p:nvPr>
            <p:ph idx="4294967295"/>
          </p:nvPr>
        </p:nvSpPr>
        <p:spPr>
          <a:xfrm>
            <a:off x="669600" y="1584265"/>
            <a:ext cx="7776813" cy="2368303"/>
          </a:xfrm>
        </p:spPr>
        <p:txBody>
          <a:bodyPr/>
          <a:lstStyle/>
          <a:p>
            <a:pPr marL="0" indent="0" algn="ctr">
              <a:buNone/>
            </a:pPr>
            <a:r>
              <a:rPr lang="sv-SE" sz="8000" dirty="0"/>
              <a:t>Tänk mindre- skriv mer!</a:t>
            </a:r>
          </a:p>
        </p:txBody>
      </p:sp>
      <p:pic>
        <p:nvPicPr>
          <p:cNvPr id="6" name="Bildobjekt 5">
            <a:extLst>
              <a:ext uri="{FF2B5EF4-FFF2-40B4-BE49-F238E27FC236}">
                <a16:creationId xmlns:a16="http://schemas.microsoft.com/office/drawing/2014/main" id="{4CF8A738-A8BB-48BD-ABFB-531BF68703E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018" t="26450" r="34832" b="9034"/>
          <a:stretch/>
        </p:blipFill>
        <p:spPr>
          <a:xfrm>
            <a:off x="8851777" y="1821438"/>
            <a:ext cx="2909343" cy="4022132"/>
          </a:xfrm>
          <a:prstGeom prst="rect">
            <a:avLst/>
          </a:prstGeom>
        </p:spPr>
      </p:pic>
      <p:pic>
        <p:nvPicPr>
          <p:cNvPr id="14" name="Bildobjekt 13">
            <a:extLst>
              <a:ext uri="{FF2B5EF4-FFF2-40B4-BE49-F238E27FC236}">
                <a16:creationId xmlns:a16="http://schemas.microsoft.com/office/drawing/2014/main" id="{ED717863-9F50-4756-9D16-C7A93BA27A73}"/>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0458" t="9335" r="18683" b="6231"/>
          <a:stretch/>
        </p:blipFill>
        <p:spPr>
          <a:xfrm>
            <a:off x="6352643" y="3638034"/>
            <a:ext cx="2226001" cy="2205536"/>
          </a:xfrm>
          <a:prstGeom prst="rect">
            <a:avLst/>
          </a:prstGeom>
        </p:spPr>
      </p:pic>
      <p:sp>
        <p:nvSpPr>
          <p:cNvPr id="15" name="textruta 14">
            <a:extLst>
              <a:ext uri="{FF2B5EF4-FFF2-40B4-BE49-F238E27FC236}">
                <a16:creationId xmlns:a16="http://schemas.microsoft.com/office/drawing/2014/main" id="{0AAF119F-D72B-4244-BD6B-DDFB9DAA3DA3}"/>
              </a:ext>
            </a:extLst>
          </p:cNvPr>
          <p:cNvSpPr txBox="1"/>
          <p:nvPr/>
        </p:nvSpPr>
        <p:spPr>
          <a:xfrm>
            <a:off x="6079510" y="5529036"/>
            <a:ext cx="3657600" cy="230832"/>
          </a:xfrm>
          <a:prstGeom prst="rect">
            <a:avLst/>
          </a:prstGeom>
          <a:noFill/>
        </p:spPr>
        <p:txBody>
          <a:bodyPr wrap="square" rtlCol="0">
            <a:spAutoFit/>
          </a:bodyPr>
          <a:lstStyle/>
          <a:p>
            <a:r>
              <a:rPr lang="sv-SE" sz="900" dirty="0">
                <a:hlinkClick r:id="rId6" tooltip="https://de.wiktionary.org/wiki/tanzen"/>
              </a:rPr>
              <a:t>Det här fotot</a:t>
            </a:r>
            <a:r>
              <a:rPr lang="sv-SE" sz="900" dirty="0"/>
              <a:t> av Okänd författare licensieras enligt </a:t>
            </a:r>
            <a:r>
              <a:rPr lang="sv-SE" sz="900" dirty="0">
                <a:hlinkClick r:id="rId7" tooltip="https://creativecommons.org/licenses/by-sa/3.0/"/>
              </a:rPr>
              <a:t>CC BY-SA</a:t>
            </a:r>
            <a:endParaRPr lang="sv-SE" sz="900" dirty="0"/>
          </a:p>
        </p:txBody>
      </p:sp>
      <p:pic>
        <p:nvPicPr>
          <p:cNvPr id="2" name="Bildobjekt 1">
            <a:extLst>
              <a:ext uri="{FF2B5EF4-FFF2-40B4-BE49-F238E27FC236}">
                <a16:creationId xmlns:a16="http://schemas.microsoft.com/office/drawing/2014/main" id="{1D90B7FA-2E21-4D06-8485-A9480C3F9F18}"/>
              </a:ext>
            </a:extLst>
          </p:cNvPr>
          <p:cNvPicPr>
            <a:picLocks noChangeAspect="1"/>
          </p:cNvPicPr>
          <p:nvPr/>
        </p:nvPicPr>
        <p:blipFill>
          <a:blip r:embed="rId8"/>
          <a:stretch>
            <a:fillRect/>
          </a:stretch>
        </p:blipFill>
        <p:spPr>
          <a:xfrm>
            <a:off x="143079" y="3116528"/>
            <a:ext cx="2245362" cy="3404454"/>
          </a:xfrm>
          <a:prstGeom prst="rect">
            <a:avLst/>
          </a:prstGeom>
        </p:spPr>
      </p:pic>
    </p:spTree>
    <p:extLst>
      <p:ext uri="{BB962C8B-B14F-4D97-AF65-F5344CB8AC3E}">
        <p14:creationId xmlns:p14="http://schemas.microsoft.com/office/powerpoint/2010/main" val="40071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8DBF09-D8ED-4BC7-8503-03E8427719BA}"/>
              </a:ext>
            </a:extLst>
          </p:cNvPr>
          <p:cNvSpPr>
            <a:spLocks noGrp="1"/>
          </p:cNvSpPr>
          <p:nvPr>
            <p:ph type="title"/>
          </p:nvPr>
        </p:nvSpPr>
        <p:spPr/>
        <p:txBody>
          <a:bodyPr/>
          <a:lstStyle/>
          <a:p>
            <a:r>
              <a:rPr lang="sv-SE" dirty="0"/>
              <a:t>Agenda</a:t>
            </a:r>
          </a:p>
        </p:txBody>
      </p:sp>
      <p:sp>
        <p:nvSpPr>
          <p:cNvPr id="4" name="Platshållare för innehåll 3">
            <a:extLst>
              <a:ext uri="{FF2B5EF4-FFF2-40B4-BE49-F238E27FC236}">
                <a16:creationId xmlns:a16="http://schemas.microsoft.com/office/drawing/2014/main" id="{2B27B981-9838-4537-939E-179C158FDD2F}"/>
              </a:ext>
            </a:extLst>
          </p:cNvPr>
          <p:cNvSpPr>
            <a:spLocks noGrp="1"/>
          </p:cNvSpPr>
          <p:nvPr>
            <p:ph sz="half" idx="1"/>
          </p:nvPr>
        </p:nvSpPr>
        <p:spPr/>
        <p:txBody>
          <a:bodyPr/>
          <a:lstStyle/>
          <a:p>
            <a:r>
              <a:rPr lang="sv-SE" dirty="0"/>
              <a:t>Förberedelser</a:t>
            </a:r>
          </a:p>
          <a:p>
            <a:r>
              <a:rPr lang="sv-SE" dirty="0"/>
              <a:t>Målgrupper</a:t>
            </a:r>
          </a:p>
          <a:p>
            <a:r>
              <a:rPr lang="sv-SE" dirty="0"/>
              <a:t>Nyhetsberättande</a:t>
            </a:r>
          </a:p>
          <a:p>
            <a:r>
              <a:rPr lang="sv-SE" dirty="0"/>
              <a:t>Disposition</a:t>
            </a:r>
          </a:p>
          <a:p>
            <a:r>
              <a:rPr lang="sv-SE" dirty="0"/>
              <a:t>Engagera läsarna och vårt varumärke</a:t>
            </a:r>
          </a:p>
          <a:p>
            <a:r>
              <a:rPr lang="sv-SE" dirty="0"/>
              <a:t>De två viktigaste råden</a:t>
            </a:r>
          </a:p>
          <a:p>
            <a:r>
              <a:rPr lang="sv-SE" dirty="0"/>
              <a:t>Övning</a:t>
            </a:r>
          </a:p>
          <a:p>
            <a:r>
              <a:rPr lang="sv-SE" dirty="0"/>
              <a:t>Slut</a:t>
            </a:r>
          </a:p>
          <a:p>
            <a:endParaRPr lang="sv-SE" dirty="0"/>
          </a:p>
          <a:p>
            <a:endParaRPr lang="sv-SE" dirty="0"/>
          </a:p>
          <a:p>
            <a:endParaRPr lang="sv-SE" dirty="0"/>
          </a:p>
        </p:txBody>
      </p:sp>
      <p:sp>
        <p:nvSpPr>
          <p:cNvPr id="5" name="Platshållare för innehåll 4">
            <a:extLst>
              <a:ext uri="{FF2B5EF4-FFF2-40B4-BE49-F238E27FC236}">
                <a16:creationId xmlns:a16="http://schemas.microsoft.com/office/drawing/2014/main" id="{F7B2EBD8-41BC-44C9-8171-A9D4CA5D77DF}"/>
              </a:ext>
            </a:extLst>
          </p:cNvPr>
          <p:cNvSpPr>
            <a:spLocks noGrp="1"/>
          </p:cNvSpPr>
          <p:nvPr>
            <p:ph sz="half" idx="2"/>
          </p:nvPr>
        </p:nvSpPr>
        <p:spPr/>
        <p:txBody>
          <a:bodyPr/>
          <a:lstStyle/>
          <a:p>
            <a:endParaRPr lang="sv-SE" dirty="0"/>
          </a:p>
        </p:txBody>
      </p:sp>
    </p:spTree>
    <p:extLst>
      <p:ext uri="{BB962C8B-B14F-4D97-AF65-F5344CB8AC3E}">
        <p14:creationId xmlns:p14="http://schemas.microsoft.com/office/powerpoint/2010/main" val="31773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661030-2A84-4BB0-9034-FEB19E8D847A}"/>
              </a:ext>
            </a:extLst>
          </p:cNvPr>
          <p:cNvSpPr>
            <a:spLocks noGrp="1"/>
          </p:cNvSpPr>
          <p:nvPr>
            <p:ph type="title"/>
          </p:nvPr>
        </p:nvSpPr>
        <p:spPr/>
        <p:txBody>
          <a:bodyPr/>
          <a:lstStyle/>
          <a:p>
            <a:r>
              <a:rPr lang="sv-SE" dirty="0"/>
              <a:t>Det näst viktigaste rådet</a:t>
            </a:r>
            <a:br>
              <a:rPr lang="sv-SE" dirty="0"/>
            </a:br>
            <a:endParaRPr lang="sv-SE" dirty="0"/>
          </a:p>
        </p:txBody>
      </p:sp>
      <p:sp>
        <p:nvSpPr>
          <p:cNvPr id="3" name="textruta 2">
            <a:extLst>
              <a:ext uri="{FF2B5EF4-FFF2-40B4-BE49-F238E27FC236}">
                <a16:creationId xmlns:a16="http://schemas.microsoft.com/office/drawing/2014/main" id="{E5D63C94-E688-4BCC-9D1D-8351FB3E171A}"/>
              </a:ext>
            </a:extLst>
          </p:cNvPr>
          <p:cNvSpPr txBox="1"/>
          <p:nvPr/>
        </p:nvSpPr>
        <p:spPr>
          <a:xfrm>
            <a:off x="1002889" y="1875832"/>
            <a:ext cx="5973097" cy="2554545"/>
          </a:xfrm>
          <a:prstGeom prst="rect">
            <a:avLst/>
          </a:prstGeom>
          <a:noFill/>
        </p:spPr>
        <p:txBody>
          <a:bodyPr wrap="square" rtlCol="0">
            <a:spAutoFit/>
          </a:bodyPr>
          <a:lstStyle/>
          <a:p>
            <a:r>
              <a:rPr lang="sv-SE" sz="8000" dirty="0"/>
              <a:t>Skaffa dig kompisar!*</a:t>
            </a:r>
          </a:p>
        </p:txBody>
      </p:sp>
      <p:pic>
        <p:nvPicPr>
          <p:cNvPr id="8" name="Bildobjekt 7">
            <a:extLst>
              <a:ext uri="{FF2B5EF4-FFF2-40B4-BE49-F238E27FC236}">
                <a16:creationId xmlns:a16="http://schemas.microsoft.com/office/drawing/2014/main" id="{6303C537-EAB4-4A33-ABDC-2DECCD8BBB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9402" y="1458078"/>
            <a:ext cx="5697296" cy="3703858"/>
          </a:xfrm>
          <a:prstGeom prst="rect">
            <a:avLst/>
          </a:prstGeom>
        </p:spPr>
      </p:pic>
      <p:sp>
        <p:nvSpPr>
          <p:cNvPr id="9" name="textruta 8">
            <a:extLst>
              <a:ext uri="{FF2B5EF4-FFF2-40B4-BE49-F238E27FC236}">
                <a16:creationId xmlns:a16="http://schemas.microsoft.com/office/drawing/2014/main" id="{A0DBA97A-1072-481E-8AFD-91878FC77A48}"/>
              </a:ext>
            </a:extLst>
          </p:cNvPr>
          <p:cNvSpPr txBox="1"/>
          <p:nvPr/>
        </p:nvSpPr>
        <p:spPr>
          <a:xfrm>
            <a:off x="6219402" y="5284862"/>
            <a:ext cx="5697296" cy="230832"/>
          </a:xfrm>
          <a:prstGeom prst="rect">
            <a:avLst/>
          </a:prstGeom>
          <a:noFill/>
        </p:spPr>
        <p:txBody>
          <a:bodyPr wrap="square" rtlCol="0">
            <a:spAutoFit/>
          </a:bodyPr>
          <a:lstStyle/>
          <a:p>
            <a:r>
              <a:rPr lang="sv-SE" sz="900">
                <a:hlinkClick r:id="rId4" tooltip="https://de.wikipedia.org/wiki/Datei:Siebert_Redaktion_Nuernberger_Zeitung_1964.jpg"/>
              </a:rPr>
              <a:t>Det här fotot</a:t>
            </a:r>
            <a:r>
              <a:rPr lang="sv-SE" sz="900"/>
              <a:t> av Okänd författare licensieras enligt </a:t>
            </a:r>
            <a:r>
              <a:rPr lang="sv-SE" sz="900">
                <a:hlinkClick r:id="rId5" tooltip="https://creativecommons.org/licenses/by-sa/3.0/"/>
              </a:rPr>
              <a:t>CC BY-SA</a:t>
            </a:r>
            <a:endParaRPr lang="sv-SE" sz="900"/>
          </a:p>
        </p:txBody>
      </p:sp>
      <p:sp>
        <p:nvSpPr>
          <p:cNvPr id="10" name="textruta 9">
            <a:extLst>
              <a:ext uri="{FF2B5EF4-FFF2-40B4-BE49-F238E27FC236}">
                <a16:creationId xmlns:a16="http://schemas.microsoft.com/office/drawing/2014/main" id="{121FD394-77C4-4C29-8651-9DA9032ACBAC}"/>
              </a:ext>
            </a:extLst>
          </p:cNvPr>
          <p:cNvSpPr txBox="1"/>
          <p:nvPr/>
        </p:nvSpPr>
        <p:spPr>
          <a:xfrm>
            <a:off x="1165875" y="4977270"/>
            <a:ext cx="4890542" cy="369332"/>
          </a:xfrm>
          <a:prstGeom prst="rect">
            <a:avLst/>
          </a:prstGeom>
          <a:noFill/>
        </p:spPr>
        <p:txBody>
          <a:bodyPr wrap="square" rtlCol="0">
            <a:spAutoFit/>
          </a:bodyPr>
          <a:lstStyle/>
          <a:p>
            <a:r>
              <a:rPr lang="sv-SE" dirty="0"/>
              <a:t>*som kan läsa din text</a:t>
            </a:r>
          </a:p>
        </p:txBody>
      </p:sp>
    </p:spTree>
    <p:extLst>
      <p:ext uri="{BB962C8B-B14F-4D97-AF65-F5344CB8AC3E}">
        <p14:creationId xmlns:p14="http://schemas.microsoft.com/office/powerpoint/2010/main" val="343538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0E506C-3B8C-4DEB-A825-3E80821BD8C5}"/>
              </a:ext>
            </a:extLst>
          </p:cNvPr>
          <p:cNvSpPr>
            <a:spLocks noGrp="1"/>
          </p:cNvSpPr>
          <p:nvPr>
            <p:ph type="title"/>
          </p:nvPr>
        </p:nvSpPr>
        <p:spPr>
          <a:xfrm>
            <a:off x="943628" y="0"/>
            <a:ext cx="10304744" cy="1325563"/>
          </a:xfrm>
        </p:spPr>
        <p:txBody>
          <a:bodyPr/>
          <a:lstStyle/>
          <a:p>
            <a:r>
              <a:rPr lang="sv-SE" dirty="0"/>
              <a:t>Skriv en notis om din lunch</a:t>
            </a:r>
          </a:p>
        </p:txBody>
      </p:sp>
      <p:pic>
        <p:nvPicPr>
          <p:cNvPr id="8" name="Bildobjekt 7">
            <a:extLst>
              <a:ext uri="{FF2B5EF4-FFF2-40B4-BE49-F238E27FC236}">
                <a16:creationId xmlns:a16="http://schemas.microsoft.com/office/drawing/2014/main" id="{FD694535-5061-4EDC-818A-79A5EEEC0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04" y="1602654"/>
            <a:ext cx="3174923" cy="4816059"/>
          </a:xfrm>
          <a:prstGeom prst="rect">
            <a:avLst/>
          </a:prstGeom>
        </p:spPr>
      </p:pic>
      <p:sp>
        <p:nvSpPr>
          <p:cNvPr id="9" name="textruta 8">
            <a:extLst>
              <a:ext uri="{FF2B5EF4-FFF2-40B4-BE49-F238E27FC236}">
                <a16:creationId xmlns:a16="http://schemas.microsoft.com/office/drawing/2014/main" id="{C6FEDD80-FC3F-4840-943C-55B9CB9ED6C4}"/>
              </a:ext>
            </a:extLst>
          </p:cNvPr>
          <p:cNvSpPr txBox="1"/>
          <p:nvPr/>
        </p:nvSpPr>
        <p:spPr>
          <a:xfrm>
            <a:off x="5514109" y="2022764"/>
            <a:ext cx="5292436" cy="2031325"/>
          </a:xfrm>
          <a:prstGeom prst="rect">
            <a:avLst/>
          </a:prstGeom>
          <a:noFill/>
        </p:spPr>
        <p:txBody>
          <a:bodyPr wrap="square" rtlCol="0">
            <a:spAutoFit/>
          </a:bodyPr>
          <a:lstStyle/>
          <a:p>
            <a:pPr marL="285750" indent="-285750">
              <a:buFont typeface="Arial" panose="020B0604020202020204" pitchFamily="34" charset="0"/>
              <a:buChar char="•"/>
            </a:pPr>
            <a:r>
              <a:rPr lang="sv-SE" dirty="0"/>
              <a:t>En rubrik</a:t>
            </a:r>
          </a:p>
          <a:p>
            <a:pPr marL="285750" indent="-285750">
              <a:buFont typeface="Arial" panose="020B0604020202020204" pitchFamily="34" charset="0"/>
              <a:buChar char="•"/>
            </a:pPr>
            <a:r>
              <a:rPr lang="sv-SE" dirty="0"/>
              <a:t>Ingen ingress</a:t>
            </a:r>
          </a:p>
          <a:p>
            <a:pPr marL="285750" indent="-285750">
              <a:buFont typeface="Arial" panose="020B0604020202020204" pitchFamily="34" charset="0"/>
              <a:buChar char="•"/>
            </a:pPr>
            <a:r>
              <a:rPr lang="sv-SE" dirty="0"/>
              <a:t>600 tecken </a:t>
            </a:r>
            <a:r>
              <a:rPr lang="sv-SE" dirty="0" err="1"/>
              <a:t>inkl</a:t>
            </a:r>
            <a:r>
              <a:rPr lang="sv-SE" dirty="0"/>
              <a:t> blanksteg</a:t>
            </a:r>
          </a:p>
          <a:p>
            <a:pPr marL="285750" indent="-285750">
              <a:buFont typeface="Arial" panose="020B0604020202020204" pitchFamily="34" charset="0"/>
              <a:buChar char="•"/>
            </a:pPr>
            <a:r>
              <a:rPr lang="sv-SE" dirty="0"/>
              <a:t>Använd isbergs-metoden</a:t>
            </a:r>
          </a:p>
          <a:p>
            <a:pPr marL="285750" indent="-285750">
              <a:buFont typeface="Arial" panose="020B0604020202020204" pitchFamily="34" charset="0"/>
              <a:buChar char="•"/>
            </a:pPr>
            <a:r>
              <a:rPr lang="sv-SE" dirty="0"/>
              <a:t>Skriv om dig själv i tredje person</a:t>
            </a:r>
          </a:p>
          <a:p>
            <a:pPr marL="285750" indent="-285750">
              <a:buFont typeface="Arial" panose="020B0604020202020204" pitchFamily="34" charset="0"/>
              <a:buChar char="•"/>
            </a:pPr>
            <a:r>
              <a:rPr lang="sv-SE" dirty="0"/>
              <a:t>10 min</a:t>
            </a:r>
          </a:p>
          <a:p>
            <a:pPr marL="285750" indent="-285750">
              <a:buFont typeface="Arial" panose="020B0604020202020204" pitchFamily="34" charset="0"/>
              <a:buChar char="•"/>
            </a:pPr>
            <a:r>
              <a:rPr lang="sv-SE" dirty="0"/>
              <a:t>Dela resultatet i chatten</a:t>
            </a:r>
          </a:p>
        </p:txBody>
      </p:sp>
    </p:spTree>
    <p:extLst>
      <p:ext uri="{BB962C8B-B14F-4D97-AF65-F5344CB8AC3E}">
        <p14:creationId xmlns:p14="http://schemas.microsoft.com/office/powerpoint/2010/main" val="8848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7DB25E-C0AA-41B8-95A0-6CDAC7957CBC}"/>
              </a:ext>
            </a:extLst>
          </p:cNvPr>
          <p:cNvSpPr>
            <a:spLocks noGrp="1"/>
          </p:cNvSpPr>
          <p:nvPr>
            <p:ph type="title"/>
          </p:nvPr>
        </p:nvSpPr>
        <p:spPr/>
        <p:txBody>
          <a:bodyPr/>
          <a:lstStyle/>
          <a:p>
            <a:endParaRPr lang="sv-SE"/>
          </a:p>
        </p:txBody>
      </p:sp>
      <p:pic>
        <p:nvPicPr>
          <p:cNvPr id="3" name="Bildobjekt 2">
            <a:extLst>
              <a:ext uri="{FF2B5EF4-FFF2-40B4-BE49-F238E27FC236}">
                <a16:creationId xmlns:a16="http://schemas.microsoft.com/office/drawing/2014/main" id="{544873D6-19FA-4338-B784-44B85BCF5BC2}"/>
              </a:ext>
            </a:extLst>
          </p:cNvPr>
          <p:cNvPicPr>
            <a:picLocks noChangeAspect="1"/>
          </p:cNvPicPr>
          <p:nvPr/>
        </p:nvPicPr>
        <p:blipFill>
          <a:blip r:embed="rId3"/>
          <a:stretch>
            <a:fillRect/>
          </a:stretch>
        </p:blipFill>
        <p:spPr>
          <a:xfrm>
            <a:off x="942975" y="2274276"/>
            <a:ext cx="5769980" cy="2723753"/>
          </a:xfrm>
          <a:prstGeom prst="rect">
            <a:avLst/>
          </a:prstGeom>
        </p:spPr>
      </p:pic>
    </p:spTree>
    <p:extLst>
      <p:ext uri="{BB962C8B-B14F-4D97-AF65-F5344CB8AC3E}">
        <p14:creationId xmlns:p14="http://schemas.microsoft.com/office/powerpoint/2010/main" val="45461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SLUT</a:t>
            </a:r>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76246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FA89D5-7E73-4283-9154-4A2296D6663A}"/>
              </a:ext>
            </a:extLst>
          </p:cNvPr>
          <p:cNvSpPr>
            <a:spLocks noGrp="1"/>
          </p:cNvSpPr>
          <p:nvPr>
            <p:ph type="title"/>
          </p:nvPr>
        </p:nvSpPr>
        <p:spPr>
          <a:xfrm>
            <a:off x="4014421" y="1177634"/>
            <a:ext cx="3511794" cy="932519"/>
          </a:xfrm>
        </p:spPr>
        <p:txBody>
          <a:bodyPr/>
          <a:lstStyle/>
          <a:p>
            <a:r>
              <a:rPr lang="sv-SE" dirty="0"/>
              <a:t>Uppvärmning</a:t>
            </a:r>
          </a:p>
        </p:txBody>
      </p:sp>
      <p:sp>
        <p:nvSpPr>
          <p:cNvPr id="3" name="Platshållare för innehåll 2">
            <a:extLst>
              <a:ext uri="{FF2B5EF4-FFF2-40B4-BE49-F238E27FC236}">
                <a16:creationId xmlns:a16="http://schemas.microsoft.com/office/drawing/2014/main" id="{633352A8-BC14-4FB3-B9EA-95D5CBF85B75}"/>
              </a:ext>
            </a:extLst>
          </p:cNvPr>
          <p:cNvSpPr>
            <a:spLocks noGrp="1"/>
          </p:cNvSpPr>
          <p:nvPr>
            <p:ph idx="1"/>
          </p:nvPr>
        </p:nvSpPr>
        <p:spPr>
          <a:xfrm>
            <a:off x="1189931" y="2766645"/>
            <a:ext cx="9810831" cy="932519"/>
          </a:xfrm>
        </p:spPr>
        <p:txBody>
          <a:bodyPr>
            <a:normAutofit/>
          </a:bodyPr>
          <a:lstStyle/>
          <a:p>
            <a:pPr marL="0" indent="0">
              <a:buNone/>
            </a:pPr>
            <a:r>
              <a:rPr lang="sv-SE" sz="5400" dirty="0"/>
              <a:t>Vad gjorde du idag på lunchen?</a:t>
            </a:r>
          </a:p>
        </p:txBody>
      </p:sp>
    </p:spTree>
    <p:extLst>
      <p:ext uri="{BB962C8B-B14F-4D97-AF65-F5344CB8AC3E}">
        <p14:creationId xmlns:p14="http://schemas.microsoft.com/office/powerpoint/2010/main" val="5113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9EE6E5-B2B3-42F9-BDA2-726C6E38EDBD}"/>
              </a:ext>
            </a:extLst>
          </p:cNvPr>
          <p:cNvSpPr>
            <a:spLocks noGrp="1"/>
          </p:cNvSpPr>
          <p:nvPr>
            <p:ph type="title"/>
          </p:nvPr>
        </p:nvSpPr>
        <p:spPr>
          <a:xfrm>
            <a:off x="669600" y="748800"/>
            <a:ext cx="4962273" cy="872182"/>
          </a:xfrm>
        </p:spPr>
        <p:txBody>
          <a:bodyPr/>
          <a:lstStyle/>
          <a:p>
            <a:r>
              <a:rPr lang="sv-SE" dirty="0"/>
              <a:t>Skriv för att bli läst!</a:t>
            </a:r>
          </a:p>
        </p:txBody>
      </p:sp>
      <p:pic>
        <p:nvPicPr>
          <p:cNvPr id="10" name="Platshållare för innehåll 9">
            <a:extLst>
              <a:ext uri="{FF2B5EF4-FFF2-40B4-BE49-F238E27FC236}">
                <a16:creationId xmlns:a16="http://schemas.microsoft.com/office/drawing/2014/main" id="{F6AEAE2E-F0E9-4FC3-88AA-0F1ED18957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0459" y="166254"/>
            <a:ext cx="5538283" cy="5516130"/>
          </a:xfrm>
        </p:spPr>
      </p:pic>
      <p:sp>
        <p:nvSpPr>
          <p:cNvPr id="12" name="textruta 11">
            <a:extLst>
              <a:ext uri="{FF2B5EF4-FFF2-40B4-BE49-F238E27FC236}">
                <a16:creationId xmlns:a16="http://schemas.microsoft.com/office/drawing/2014/main" id="{880C246C-05F6-4D4B-88A1-BD83291AF667}"/>
              </a:ext>
            </a:extLst>
          </p:cNvPr>
          <p:cNvSpPr txBox="1"/>
          <p:nvPr/>
        </p:nvSpPr>
        <p:spPr>
          <a:xfrm>
            <a:off x="333258" y="3684841"/>
            <a:ext cx="5821695" cy="1815882"/>
          </a:xfrm>
          <a:prstGeom prst="rect">
            <a:avLst/>
          </a:prstGeom>
          <a:noFill/>
        </p:spPr>
        <p:txBody>
          <a:bodyPr wrap="square" rtlCol="0">
            <a:spAutoFit/>
          </a:bodyPr>
          <a:lstStyle/>
          <a:p>
            <a:pPr marL="285750" indent="-285750">
              <a:buFont typeface="Arial" panose="020B0604020202020204" pitchFamily="34" charset="0"/>
              <a:buChar char="•"/>
            </a:pPr>
            <a:r>
              <a:rPr lang="sv-SE" sz="2800" dirty="0"/>
              <a:t>Ansträng dig</a:t>
            </a:r>
          </a:p>
          <a:p>
            <a:pPr marL="285750" indent="-285750">
              <a:buFont typeface="Arial" panose="020B0604020202020204" pitchFamily="34" charset="0"/>
              <a:buChar char="•"/>
            </a:pPr>
            <a:r>
              <a:rPr lang="sv-SE" sz="2800" dirty="0"/>
              <a:t>Utgå från målgruppen (läsaren)</a:t>
            </a:r>
          </a:p>
          <a:p>
            <a:pPr marL="285750" indent="-285750">
              <a:buFont typeface="Arial" panose="020B0604020202020204" pitchFamily="34" charset="0"/>
              <a:buChar char="•"/>
            </a:pPr>
            <a:r>
              <a:rPr lang="sv-SE" sz="2800" dirty="0"/>
              <a:t>Anpassa texten till formatet</a:t>
            </a:r>
          </a:p>
          <a:p>
            <a:pPr marL="285750" indent="-285750">
              <a:buFont typeface="Arial" panose="020B0604020202020204" pitchFamily="34" charset="0"/>
              <a:buChar char="•"/>
            </a:pPr>
            <a:r>
              <a:rPr lang="sv-SE" sz="2800" dirty="0"/>
              <a:t>Använd modellen för nyhetstexter</a:t>
            </a:r>
          </a:p>
        </p:txBody>
      </p:sp>
      <p:sp>
        <p:nvSpPr>
          <p:cNvPr id="13" name="textruta 12">
            <a:extLst>
              <a:ext uri="{FF2B5EF4-FFF2-40B4-BE49-F238E27FC236}">
                <a16:creationId xmlns:a16="http://schemas.microsoft.com/office/drawing/2014/main" id="{3ED33523-49FA-4F7F-80DA-131E9719A614}"/>
              </a:ext>
            </a:extLst>
          </p:cNvPr>
          <p:cNvSpPr txBox="1"/>
          <p:nvPr/>
        </p:nvSpPr>
        <p:spPr>
          <a:xfrm>
            <a:off x="669600" y="1911927"/>
            <a:ext cx="4629764" cy="1569660"/>
          </a:xfrm>
          <a:prstGeom prst="rect">
            <a:avLst/>
          </a:prstGeom>
          <a:noFill/>
        </p:spPr>
        <p:txBody>
          <a:bodyPr wrap="square" rtlCol="0">
            <a:spAutoFit/>
          </a:bodyPr>
          <a:lstStyle/>
          <a:p>
            <a:r>
              <a:rPr lang="sv-SE" sz="2400" i="1" dirty="0"/>
              <a:t>Skriv för att…</a:t>
            </a:r>
          </a:p>
          <a:p>
            <a:pPr marL="342900" indent="-342900">
              <a:buFont typeface="Arial" panose="020B0604020202020204" pitchFamily="34" charset="0"/>
              <a:buChar char="•"/>
            </a:pPr>
            <a:r>
              <a:rPr lang="sv-SE" sz="2400" i="1" dirty="0"/>
              <a:t>Informera</a:t>
            </a:r>
          </a:p>
          <a:p>
            <a:pPr marL="342900" indent="-342900">
              <a:buFont typeface="Arial" panose="020B0604020202020204" pitchFamily="34" charset="0"/>
              <a:buChar char="•"/>
            </a:pPr>
            <a:r>
              <a:rPr lang="sv-SE" sz="2400" i="1" dirty="0"/>
              <a:t>Engagera</a:t>
            </a:r>
          </a:p>
          <a:p>
            <a:pPr marL="342900" indent="-342900">
              <a:buFont typeface="Arial" panose="020B0604020202020204" pitchFamily="34" charset="0"/>
              <a:buChar char="•"/>
            </a:pPr>
            <a:r>
              <a:rPr lang="sv-SE" sz="2400" i="1" dirty="0"/>
              <a:t>Stimulera</a:t>
            </a:r>
          </a:p>
        </p:txBody>
      </p:sp>
    </p:spTree>
    <p:extLst>
      <p:ext uri="{BB962C8B-B14F-4D97-AF65-F5344CB8AC3E}">
        <p14:creationId xmlns:p14="http://schemas.microsoft.com/office/powerpoint/2010/main" val="12237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A75F58-2929-47B3-9AE8-54C08D4DC271}"/>
              </a:ext>
            </a:extLst>
          </p:cNvPr>
          <p:cNvSpPr>
            <a:spLocks noGrp="1"/>
          </p:cNvSpPr>
          <p:nvPr>
            <p:ph type="title"/>
          </p:nvPr>
        </p:nvSpPr>
        <p:spPr/>
        <p:txBody>
          <a:bodyPr/>
          <a:lstStyle/>
          <a:p>
            <a:r>
              <a:rPr lang="sv-SE" dirty="0"/>
              <a:t>Minns målgruppen</a:t>
            </a:r>
          </a:p>
        </p:txBody>
      </p:sp>
      <p:pic>
        <p:nvPicPr>
          <p:cNvPr id="5" name="Platshållare för innehåll 4">
            <a:extLst>
              <a:ext uri="{FF2B5EF4-FFF2-40B4-BE49-F238E27FC236}">
                <a16:creationId xmlns:a16="http://schemas.microsoft.com/office/drawing/2014/main" id="{A1B2133E-5755-4C10-A196-7AD07B0B0DC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 r="50000" b="-2873"/>
          <a:stretch/>
        </p:blipFill>
        <p:spPr>
          <a:xfrm>
            <a:off x="79230" y="1531093"/>
            <a:ext cx="3048000" cy="4144832"/>
          </a:xfrm>
        </p:spPr>
      </p:pic>
      <p:sp>
        <p:nvSpPr>
          <p:cNvPr id="6" name="textruta 5">
            <a:extLst>
              <a:ext uri="{FF2B5EF4-FFF2-40B4-BE49-F238E27FC236}">
                <a16:creationId xmlns:a16="http://schemas.microsoft.com/office/drawing/2014/main" id="{4FEEBA44-139D-44B3-9E07-1DAE9030F3D8}"/>
              </a:ext>
            </a:extLst>
          </p:cNvPr>
          <p:cNvSpPr txBox="1"/>
          <p:nvPr/>
        </p:nvSpPr>
        <p:spPr>
          <a:xfrm>
            <a:off x="3047206" y="5945187"/>
            <a:ext cx="6096000" cy="230832"/>
          </a:xfrm>
          <a:prstGeom prst="rect">
            <a:avLst/>
          </a:prstGeom>
          <a:noFill/>
        </p:spPr>
        <p:txBody>
          <a:bodyPr wrap="square" rtlCol="0">
            <a:spAutoFit/>
          </a:bodyPr>
          <a:lstStyle/>
          <a:p>
            <a:r>
              <a:rPr lang="sv-SE" sz="900">
                <a:hlinkClick r:id="rId4" tooltip="https://exbus2014.wordpress.com/2014/10/09/att-lasa-for-att-lara-pedagogers-sprakutvecklande-arbete-med-hoglasning-och-berattande-i-forskolan/"/>
              </a:rPr>
              <a:t>Det här fotot</a:t>
            </a:r>
            <a:r>
              <a:rPr lang="sv-SE" sz="900"/>
              <a:t> av Okänd författare licensieras enligt </a:t>
            </a:r>
            <a:r>
              <a:rPr lang="sv-SE" sz="900">
                <a:hlinkClick r:id="rId5" tooltip="https://creativecommons.org/licenses/by-nc-nd/3.0/"/>
              </a:rPr>
              <a:t>CC BY-NC-ND</a:t>
            </a:r>
            <a:endParaRPr lang="sv-SE" sz="900"/>
          </a:p>
        </p:txBody>
      </p:sp>
      <p:pic>
        <p:nvPicPr>
          <p:cNvPr id="8" name="Bildobjekt 7">
            <a:extLst>
              <a:ext uri="{FF2B5EF4-FFF2-40B4-BE49-F238E27FC236}">
                <a16:creationId xmlns:a16="http://schemas.microsoft.com/office/drawing/2014/main" id="{DF2B18C6-5C17-4360-A3C7-5392A8B5A77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096"/>
          <a:stretch/>
        </p:blipFill>
        <p:spPr>
          <a:xfrm>
            <a:off x="3204704" y="2610592"/>
            <a:ext cx="4370637" cy="3813908"/>
          </a:xfrm>
          <a:prstGeom prst="rect">
            <a:avLst/>
          </a:prstGeom>
        </p:spPr>
      </p:pic>
      <p:sp>
        <p:nvSpPr>
          <p:cNvPr id="9" name="textruta 8">
            <a:extLst>
              <a:ext uri="{FF2B5EF4-FFF2-40B4-BE49-F238E27FC236}">
                <a16:creationId xmlns:a16="http://schemas.microsoft.com/office/drawing/2014/main" id="{FCB27687-2DED-46C2-8276-9C21CA591A65}"/>
              </a:ext>
            </a:extLst>
          </p:cNvPr>
          <p:cNvSpPr txBox="1"/>
          <p:nvPr/>
        </p:nvSpPr>
        <p:spPr>
          <a:xfrm rot="21163119">
            <a:off x="9158623" y="3913883"/>
            <a:ext cx="1981200" cy="369332"/>
          </a:xfrm>
          <a:prstGeom prst="rect">
            <a:avLst/>
          </a:prstGeom>
          <a:noFill/>
        </p:spPr>
        <p:txBody>
          <a:bodyPr wrap="square" rtlCol="0">
            <a:spAutoFit/>
          </a:bodyPr>
          <a:lstStyle/>
          <a:p>
            <a:r>
              <a:rPr lang="sv-SE" sz="900" dirty="0">
                <a:hlinkClick r:id="rId7" tooltip="https://commons.wikimedia.org/wiki/File:Ramadan_1439_AH,_Qur'an_reading_at_Jameh_Mosque_of_Sanandaj_-_29_May_2018_07.jpg"/>
              </a:rPr>
              <a:t>Det här fotot</a:t>
            </a:r>
            <a:r>
              <a:rPr lang="sv-SE" sz="900" dirty="0"/>
              <a:t> av Okänd författare licensieras enligt CC BY-SA</a:t>
            </a:r>
          </a:p>
        </p:txBody>
      </p:sp>
      <p:pic>
        <p:nvPicPr>
          <p:cNvPr id="11" name="Bildobjekt 10">
            <a:extLst>
              <a:ext uri="{FF2B5EF4-FFF2-40B4-BE49-F238E27FC236}">
                <a16:creationId xmlns:a16="http://schemas.microsoft.com/office/drawing/2014/main" id="{E6528332-EFEB-47E8-87B6-E89CD493E1C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277193" y="1359276"/>
            <a:ext cx="3048000" cy="3048000"/>
          </a:xfrm>
          <a:prstGeom prst="rect">
            <a:avLst/>
          </a:prstGeom>
        </p:spPr>
      </p:pic>
      <p:sp>
        <p:nvSpPr>
          <p:cNvPr id="12" name="textruta 11">
            <a:extLst>
              <a:ext uri="{FF2B5EF4-FFF2-40B4-BE49-F238E27FC236}">
                <a16:creationId xmlns:a16="http://schemas.microsoft.com/office/drawing/2014/main" id="{B3C4D905-107F-4FB3-81CB-964131F5703D}"/>
              </a:ext>
            </a:extLst>
          </p:cNvPr>
          <p:cNvSpPr txBox="1"/>
          <p:nvPr/>
        </p:nvSpPr>
        <p:spPr>
          <a:xfrm>
            <a:off x="236728" y="5491259"/>
            <a:ext cx="3048000" cy="369332"/>
          </a:xfrm>
          <a:prstGeom prst="rect">
            <a:avLst/>
          </a:prstGeom>
          <a:noFill/>
        </p:spPr>
        <p:txBody>
          <a:bodyPr wrap="square" rtlCol="0">
            <a:spAutoFit/>
          </a:bodyPr>
          <a:lstStyle/>
          <a:p>
            <a:r>
              <a:rPr lang="sv-SE" sz="900" dirty="0">
                <a:hlinkClick r:id="rId9" tooltip="https://www.flickr.com/photos/emanuelkarlsten/8108270245"/>
              </a:rPr>
              <a:t>Det här fotot</a:t>
            </a:r>
            <a:r>
              <a:rPr lang="sv-SE" sz="900" dirty="0"/>
              <a:t> av Okänd författare licensieras enligt </a:t>
            </a:r>
            <a:r>
              <a:rPr lang="sv-SE" sz="900" dirty="0">
                <a:hlinkClick r:id="rId10" tooltip="https://creativecommons.org/licenses/by-nc-sa/3.0/"/>
              </a:rPr>
              <a:t>CC BY-SA-NC</a:t>
            </a:r>
            <a:endParaRPr lang="sv-SE" sz="900" dirty="0"/>
          </a:p>
        </p:txBody>
      </p:sp>
      <p:sp>
        <p:nvSpPr>
          <p:cNvPr id="15" name="textruta 14">
            <a:extLst>
              <a:ext uri="{FF2B5EF4-FFF2-40B4-BE49-F238E27FC236}">
                <a16:creationId xmlns:a16="http://schemas.microsoft.com/office/drawing/2014/main" id="{1F285A09-7384-496A-B7D7-DAC20F521416}"/>
              </a:ext>
            </a:extLst>
          </p:cNvPr>
          <p:cNvSpPr txBox="1"/>
          <p:nvPr/>
        </p:nvSpPr>
        <p:spPr>
          <a:xfrm>
            <a:off x="4419600" y="5939752"/>
            <a:ext cx="2986238" cy="369332"/>
          </a:xfrm>
          <a:prstGeom prst="rect">
            <a:avLst/>
          </a:prstGeom>
          <a:noFill/>
        </p:spPr>
        <p:txBody>
          <a:bodyPr wrap="square" rtlCol="0">
            <a:spAutoFit/>
          </a:bodyPr>
          <a:lstStyle/>
          <a:p>
            <a:r>
              <a:rPr lang="sv-SE" sz="900" dirty="0">
                <a:hlinkClick r:id="rId11" tooltip="https://sr.wiktionary.org/wiki/l%C3%A4sa"/>
              </a:rPr>
              <a:t>Det här fotot</a:t>
            </a:r>
            <a:r>
              <a:rPr lang="sv-SE" sz="900" dirty="0"/>
              <a:t> av Okänd författare licensieras enligt </a:t>
            </a:r>
            <a:r>
              <a:rPr lang="sv-SE" sz="900" dirty="0">
                <a:hlinkClick r:id="rId12" tooltip="https://creativecommons.org/licenses/by-sa/3.0/"/>
              </a:rPr>
              <a:t>CC BY-SA</a:t>
            </a:r>
            <a:endParaRPr lang="sv-SE" sz="900" dirty="0"/>
          </a:p>
        </p:txBody>
      </p:sp>
      <p:sp>
        <p:nvSpPr>
          <p:cNvPr id="18" name="textruta 17">
            <a:extLst>
              <a:ext uri="{FF2B5EF4-FFF2-40B4-BE49-F238E27FC236}">
                <a16:creationId xmlns:a16="http://schemas.microsoft.com/office/drawing/2014/main" id="{C5E028C7-28AD-486D-878D-F0064A3FC96B}"/>
              </a:ext>
            </a:extLst>
          </p:cNvPr>
          <p:cNvSpPr txBox="1"/>
          <p:nvPr/>
        </p:nvSpPr>
        <p:spPr>
          <a:xfrm>
            <a:off x="1405059" y="7063434"/>
            <a:ext cx="6323798" cy="230832"/>
          </a:xfrm>
          <a:prstGeom prst="rect">
            <a:avLst/>
          </a:prstGeom>
          <a:noFill/>
        </p:spPr>
        <p:txBody>
          <a:bodyPr wrap="square" rtlCol="0">
            <a:spAutoFit/>
          </a:bodyPr>
          <a:lstStyle/>
          <a:p>
            <a:r>
              <a:rPr lang="sv-SE" sz="900">
                <a:hlinkClick r:id="rId13" tooltip="https://commons.wikimedia.org/wiki/File:Maria_Lundqvist_l%C3%A4ser_en_saga.jpg"/>
              </a:rPr>
              <a:t>Det här fotot</a:t>
            </a:r>
            <a:r>
              <a:rPr lang="sv-SE" sz="900"/>
              <a:t> av Okänd författare licensieras enligt </a:t>
            </a:r>
            <a:r>
              <a:rPr lang="sv-SE" sz="900">
                <a:hlinkClick r:id="rId12" tooltip="https://creativecommons.org/licenses/by-sa/3.0/"/>
              </a:rPr>
              <a:t>CC BY-SA</a:t>
            </a:r>
            <a:endParaRPr lang="sv-SE" sz="900"/>
          </a:p>
        </p:txBody>
      </p:sp>
      <p:sp>
        <p:nvSpPr>
          <p:cNvPr id="21" name="textruta 20">
            <a:extLst>
              <a:ext uri="{FF2B5EF4-FFF2-40B4-BE49-F238E27FC236}">
                <a16:creationId xmlns:a16="http://schemas.microsoft.com/office/drawing/2014/main" id="{F9D30DD5-5A63-45F4-8F07-F0797DEE4BC0}"/>
              </a:ext>
            </a:extLst>
          </p:cNvPr>
          <p:cNvSpPr txBox="1"/>
          <p:nvPr/>
        </p:nvSpPr>
        <p:spPr>
          <a:xfrm>
            <a:off x="13601699" y="4540130"/>
            <a:ext cx="4681719" cy="234366"/>
          </a:xfrm>
          <a:prstGeom prst="rect">
            <a:avLst/>
          </a:prstGeom>
          <a:noFill/>
        </p:spPr>
        <p:txBody>
          <a:bodyPr wrap="square" rtlCol="0">
            <a:spAutoFit/>
          </a:bodyPr>
          <a:lstStyle/>
          <a:p>
            <a:r>
              <a:rPr lang="sv-SE" sz="900" dirty="0">
                <a:hlinkClick r:id="rId14" tooltip="https://www.life-time.se/patient/svenskar-vill-ha-mer-inflytande-over-den-egna-varden/"/>
              </a:rPr>
              <a:t>Det här fotot</a:t>
            </a:r>
            <a:r>
              <a:rPr lang="sv-SE" sz="900" dirty="0"/>
              <a:t> av Okänd författare licensieras enligt </a:t>
            </a:r>
            <a:r>
              <a:rPr lang="sv-SE" sz="900" dirty="0">
                <a:hlinkClick r:id="rId5" tooltip="https://creativecommons.org/licenses/by-nc-nd/3.0/"/>
              </a:rPr>
              <a:t>CC BY-NC-ND</a:t>
            </a:r>
            <a:endParaRPr lang="sv-SE" sz="900" dirty="0"/>
          </a:p>
        </p:txBody>
      </p:sp>
    </p:spTree>
    <p:extLst>
      <p:ext uri="{BB962C8B-B14F-4D97-AF65-F5344CB8AC3E}">
        <p14:creationId xmlns:p14="http://schemas.microsoft.com/office/powerpoint/2010/main" val="93758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618E66-3C43-423A-87CF-61DA87264800}"/>
              </a:ext>
            </a:extLst>
          </p:cNvPr>
          <p:cNvSpPr>
            <a:spLocks noGrp="1"/>
          </p:cNvSpPr>
          <p:nvPr>
            <p:ph type="title"/>
          </p:nvPr>
        </p:nvSpPr>
        <p:spPr/>
        <p:txBody>
          <a:bodyPr/>
          <a:lstStyle/>
          <a:p>
            <a:r>
              <a:rPr lang="sv-SE" dirty="0"/>
              <a:t>Skriv som en journalist!</a:t>
            </a:r>
          </a:p>
        </p:txBody>
      </p:sp>
      <p:sp>
        <p:nvSpPr>
          <p:cNvPr id="6" name="textruta 5">
            <a:extLst>
              <a:ext uri="{FF2B5EF4-FFF2-40B4-BE49-F238E27FC236}">
                <a16:creationId xmlns:a16="http://schemas.microsoft.com/office/drawing/2014/main" id="{A6FF9A52-7AB0-4A18-8103-0DD5ACCB0A03}"/>
              </a:ext>
            </a:extLst>
          </p:cNvPr>
          <p:cNvSpPr txBox="1"/>
          <p:nvPr/>
        </p:nvSpPr>
        <p:spPr>
          <a:xfrm>
            <a:off x="3414289" y="6057900"/>
            <a:ext cx="5361835" cy="230832"/>
          </a:xfrm>
          <a:prstGeom prst="rect">
            <a:avLst/>
          </a:prstGeom>
          <a:noFill/>
        </p:spPr>
        <p:txBody>
          <a:bodyPr wrap="square" rtlCol="0">
            <a:spAutoFit/>
          </a:bodyPr>
          <a:lstStyle/>
          <a:p>
            <a:r>
              <a:rPr lang="sv-SE" sz="900">
                <a:hlinkClick r:id="rId3" tooltip="https://en.wikipedia.org/wiki/Journalist"/>
              </a:rPr>
              <a:t>Det här fotot</a:t>
            </a:r>
            <a:r>
              <a:rPr lang="sv-SE" sz="900"/>
              <a:t> av Okänd författare licensieras enligt </a:t>
            </a:r>
            <a:r>
              <a:rPr lang="sv-SE" sz="900">
                <a:hlinkClick r:id="rId4" tooltip="https://creativecommons.org/licenses/by-sa/3.0/"/>
              </a:rPr>
              <a:t>CC BY-SA</a:t>
            </a:r>
            <a:endParaRPr lang="sv-SE" sz="900"/>
          </a:p>
        </p:txBody>
      </p:sp>
      <p:pic>
        <p:nvPicPr>
          <p:cNvPr id="8" name="Bildobjekt 7">
            <a:extLst>
              <a:ext uri="{FF2B5EF4-FFF2-40B4-BE49-F238E27FC236}">
                <a16:creationId xmlns:a16="http://schemas.microsoft.com/office/drawing/2014/main" id="{5B77887D-7BB2-44D1-B282-3347A841ECE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5950" r="1125" b="6026"/>
          <a:stretch/>
        </p:blipFill>
        <p:spPr>
          <a:xfrm>
            <a:off x="942974" y="1596763"/>
            <a:ext cx="7534275" cy="5124450"/>
          </a:xfrm>
          <a:prstGeom prst="rect">
            <a:avLst/>
          </a:prstGeom>
        </p:spPr>
      </p:pic>
      <p:sp>
        <p:nvSpPr>
          <p:cNvPr id="9" name="textruta 8">
            <a:extLst>
              <a:ext uri="{FF2B5EF4-FFF2-40B4-BE49-F238E27FC236}">
                <a16:creationId xmlns:a16="http://schemas.microsoft.com/office/drawing/2014/main" id="{9709D5A6-F060-418D-985C-2A2528B84818}"/>
              </a:ext>
            </a:extLst>
          </p:cNvPr>
          <p:cNvSpPr txBox="1"/>
          <p:nvPr/>
        </p:nvSpPr>
        <p:spPr>
          <a:xfrm>
            <a:off x="5597494" y="6211416"/>
            <a:ext cx="3178629" cy="230832"/>
          </a:xfrm>
          <a:prstGeom prst="rect">
            <a:avLst/>
          </a:prstGeom>
          <a:noFill/>
        </p:spPr>
        <p:txBody>
          <a:bodyPr wrap="square" rtlCol="0">
            <a:spAutoFit/>
          </a:bodyPr>
          <a:lstStyle/>
          <a:p>
            <a:r>
              <a:rPr lang="sv-SE" sz="900" dirty="0">
                <a:hlinkClick r:id="rId6" tooltip="https://80000hours.org/blog/"/>
              </a:rPr>
              <a:t>Det här fotot</a:t>
            </a:r>
            <a:r>
              <a:rPr lang="sv-SE" sz="900" dirty="0"/>
              <a:t> av Okänd författare licensieras enligt </a:t>
            </a:r>
            <a:r>
              <a:rPr lang="sv-SE" sz="900" dirty="0">
                <a:hlinkClick r:id="rId7" tooltip="https://creativecommons.org/licenses/by/3.0/"/>
              </a:rPr>
              <a:t>CC BY</a:t>
            </a:r>
            <a:endParaRPr lang="sv-SE" sz="900" dirty="0"/>
          </a:p>
        </p:txBody>
      </p:sp>
      <p:sp>
        <p:nvSpPr>
          <p:cNvPr id="10" name="Platshållare för innehåll 9">
            <a:extLst>
              <a:ext uri="{FF2B5EF4-FFF2-40B4-BE49-F238E27FC236}">
                <a16:creationId xmlns:a16="http://schemas.microsoft.com/office/drawing/2014/main" id="{DCD6FCA9-FB3F-441E-A620-ECB2DDF45AE6}"/>
              </a:ext>
            </a:extLst>
          </p:cNvPr>
          <p:cNvSpPr>
            <a:spLocks noGrp="1"/>
          </p:cNvSpPr>
          <p:nvPr>
            <p:ph idx="1"/>
          </p:nvPr>
        </p:nvSpPr>
        <p:spPr>
          <a:xfrm>
            <a:off x="8776123" y="1596763"/>
            <a:ext cx="3415877" cy="4335688"/>
          </a:xfrm>
        </p:spPr>
        <p:txBody>
          <a:bodyPr>
            <a:normAutofit/>
          </a:bodyPr>
          <a:lstStyle/>
          <a:p>
            <a:r>
              <a:rPr lang="sv-SE" dirty="0"/>
              <a:t>Nyhetsorienterat</a:t>
            </a:r>
          </a:p>
          <a:p>
            <a:pPr>
              <a:buFont typeface="Wingdings" panose="05000000000000000000" pitchFamily="2" charset="2"/>
              <a:buChar char="ü"/>
            </a:pPr>
            <a:r>
              <a:rPr lang="sv-SE" sz="1900" i="1" dirty="0"/>
              <a:t>avviker från det normala eller förväntade</a:t>
            </a:r>
          </a:p>
          <a:p>
            <a:pPr>
              <a:buFont typeface="Wingdings" panose="05000000000000000000" pitchFamily="2" charset="2"/>
              <a:buChar char="ü"/>
            </a:pPr>
            <a:r>
              <a:rPr lang="sv-SE" sz="1900" i="1" dirty="0"/>
              <a:t> berör många</a:t>
            </a:r>
          </a:p>
          <a:p>
            <a:pPr>
              <a:buFont typeface="Wingdings" panose="05000000000000000000" pitchFamily="2" charset="2"/>
              <a:buChar char="ü"/>
            </a:pPr>
            <a:r>
              <a:rPr lang="sv-SE" sz="1900" i="1" dirty="0"/>
              <a:t> ny och aktuell, ligger i tiden</a:t>
            </a:r>
          </a:p>
          <a:p>
            <a:pPr>
              <a:buFont typeface="Wingdings" panose="05000000000000000000" pitchFamily="2" charset="2"/>
              <a:buChar char="ü"/>
            </a:pPr>
            <a:r>
              <a:rPr lang="sv-SE" sz="1900" i="1" dirty="0"/>
              <a:t> ligger läsaren nära- antingen geografiskt eller intressemässigt</a:t>
            </a:r>
          </a:p>
          <a:p>
            <a:r>
              <a:rPr lang="sv-SE" dirty="0"/>
              <a:t>Vinklat </a:t>
            </a:r>
          </a:p>
          <a:p>
            <a:r>
              <a:rPr lang="sv-SE" dirty="0"/>
              <a:t>Begripligt (klarspråk)</a:t>
            </a:r>
          </a:p>
          <a:p>
            <a:pPr marL="0" indent="0">
              <a:buNone/>
            </a:pPr>
            <a:endParaRPr lang="sv-SE" dirty="0"/>
          </a:p>
        </p:txBody>
      </p:sp>
    </p:spTree>
    <p:extLst>
      <p:ext uri="{BB962C8B-B14F-4D97-AF65-F5344CB8AC3E}">
        <p14:creationId xmlns:p14="http://schemas.microsoft.com/office/powerpoint/2010/main" val="259110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27D00-CC78-4FB8-86A6-F13EA25ACF4C}"/>
              </a:ext>
            </a:extLst>
          </p:cNvPr>
          <p:cNvSpPr>
            <a:spLocks noGrp="1"/>
          </p:cNvSpPr>
          <p:nvPr>
            <p:ph type="title"/>
          </p:nvPr>
        </p:nvSpPr>
        <p:spPr>
          <a:xfrm>
            <a:off x="943628" y="515705"/>
            <a:ext cx="10304744" cy="834763"/>
          </a:xfrm>
        </p:spPr>
        <p:txBody>
          <a:bodyPr/>
          <a:lstStyle/>
          <a:p>
            <a:r>
              <a:rPr lang="sv-SE" dirty="0"/>
              <a:t>Vinkel - forma din text</a:t>
            </a:r>
          </a:p>
        </p:txBody>
      </p:sp>
      <p:pic>
        <p:nvPicPr>
          <p:cNvPr id="5" name="Platshållare för innehåll 4">
            <a:extLst>
              <a:ext uri="{FF2B5EF4-FFF2-40B4-BE49-F238E27FC236}">
                <a16:creationId xmlns:a16="http://schemas.microsoft.com/office/drawing/2014/main" id="{E3F7818E-60E3-4596-A3DA-46F19899C43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256400"/>
            <a:ext cx="5708485" cy="3668891"/>
          </a:xfrm>
        </p:spPr>
      </p:pic>
      <p:pic>
        <p:nvPicPr>
          <p:cNvPr id="7" name="Bildobjekt 6">
            <a:extLst>
              <a:ext uri="{FF2B5EF4-FFF2-40B4-BE49-F238E27FC236}">
                <a16:creationId xmlns:a16="http://schemas.microsoft.com/office/drawing/2014/main" id="{0E15B01A-C0CF-4E67-99A9-E4FA79467E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a:off x="235528" y="1443436"/>
            <a:ext cx="5708485" cy="3668891"/>
          </a:xfrm>
          <a:prstGeom prst="rect">
            <a:avLst/>
          </a:prstGeom>
        </p:spPr>
      </p:pic>
      <p:sp>
        <p:nvSpPr>
          <p:cNvPr id="10" name="textruta 9">
            <a:extLst>
              <a:ext uri="{FF2B5EF4-FFF2-40B4-BE49-F238E27FC236}">
                <a16:creationId xmlns:a16="http://schemas.microsoft.com/office/drawing/2014/main" id="{9DD96A90-D442-4A21-975A-E67BFB021FC7}"/>
              </a:ext>
            </a:extLst>
          </p:cNvPr>
          <p:cNvSpPr txBox="1"/>
          <p:nvPr/>
        </p:nvSpPr>
        <p:spPr>
          <a:xfrm>
            <a:off x="436418" y="5278582"/>
            <a:ext cx="5507595" cy="646331"/>
          </a:xfrm>
          <a:prstGeom prst="rect">
            <a:avLst/>
          </a:prstGeom>
          <a:noFill/>
        </p:spPr>
        <p:txBody>
          <a:bodyPr wrap="square" rtlCol="0">
            <a:spAutoFit/>
          </a:bodyPr>
          <a:lstStyle/>
          <a:p>
            <a:r>
              <a:rPr lang="sv-SE" dirty="0"/>
              <a:t>Det var en gång ungdomsförbund som ville göra skillnad i sitt samhälle….</a:t>
            </a:r>
          </a:p>
        </p:txBody>
      </p:sp>
      <p:sp>
        <p:nvSpPr>
          <p:cNvPr id="11" name="textruta 10">
            <a:extLst>
              <a:ext uri="{FF2B5EF4-FFF2-40B4-BE49-F238E27FC236}">
                <a16:creationId xmlns:a16="http://schemas.microsoft.com/office/drawing/2014/main" id="{BB3DC63D-966C-48C4-B90C-EA032CFF5655}"/>
              </a:ext>
            </a:extLst>
          </p:cNvPr>
          <p:cNvSpPr txBox="1"/>
          <p:nvPr/>
        </p:nvSpPr>
        <p:spPr>
          <a:xfrm>
            <a:off x="6096000" y="5112328"/>
            <a:ext cx="5126182" cy="646331"/>
          </a:xfrm>
          <a:prstGeom prst="rect">
            <a:avLst/>
          </a:prstGeom>
          <a:noFill/>
        </p:spPr>
        <p:txBody>
          <a:bodyPr wrap="square" rtlCol="0">
            <a:spAutoFit/>
          </a:bodyPr>
          <a:lstStyle/>
          <a:p>
            <a:r>
              <a:rPr lang="sv-SE" dirty="0"/>
              <a:t>Under 2020 gjorde </a:t>
            </a:r>
            <a:r>
              <a:rPr lang="sv-SE" dirty="0" err="1"/>
              <a:t>RKUFs</a:t>
            </a:r>
            <a:r>
              <a:rPr lang="sv-SE" dirty="0"/>
              <a:t> volontärer rekordmånga insatser.</a:t>
            </a:r>
          </a:p>
        </p:txBody>
      </p:sp>
      <p:sp>
        <p:nvSpPr>
          <p:cNvPr id="3" name="textruta 2">
            <a:extLst>
              <a:ext uri="{FF2B5EF4-FFF2-40B4-BE49-F238E27FC236}">
                <a16:creationId xmlns:a16="http://schemas.microsoft.com/office/drawing/2014/main" id="{EFA0EA4A-ACD7-4A94-98DB-5F37FFBEE1F4}"/>
              </a:ext>
            </a:extLst>
          </p:cNvPr>
          <p:cNvSpPr txBox="1"/>
          <p:nvPr/>
        </p:nvSpPr>
        <p:spPr>
          <a:xfrm rot="20369608">
            <a:off x="2038365" y="2355643"/>
            <a:ext cx="8643923" cy="1323439"/>
          </a:xfrm>
          <a:prstGeom prst="rect">
            <a:avLst/>
          </a:prstGeom>
          <a:solidFill>
            <a:schemeClr val="accent1"/>
          </a:solidFill>
        </p:spPr>
        <p:txBody>
          <a:bodyPr wrap="square" rtlCol="0">
            <a:spAutoFit/>
          </a:bodyPr>
          <a:lstStyle/>
          <a:p>
            <a:r>
              <a:rPr lang="sv-SE" sz="8000" dirty="0">
                <a:highlight>
                  <a:srgbClr val="FF0000"/>
                </a:highlight>
              </a:rPr>
              <a:t>Det viktigaste först</a:t>
            </a:r>
          </a:p>
        </p:txBody>
      </p:sp>
    </p:spTree>
    <p:extLst>
      <p:ext uri="{BB962C8B-B14F-4D97-AF65-F5344CB8AC3E}">
        <p14:creationId xmlns:p14="http://schemas.microsoft.com/office/powerpoint/2010/main" val="20091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23F3D30-0CD6-4B2D-BF35-805958E7FA01}"/>
              </a:ext>
            </a:extLst>
          </p:cNvPr>
          <p:cNvPicPr>
            <a:picLocks noChangeAspect="1"/>
          </p:cNvPicPr>
          <p:nvPr/>
        </p:nvPicPr>
        <p:blipFill rotWithShape="1">
          <a:blip r:embed="rId3"/>
          <a:srcRect l="8382" t="15884" r="16200" b="6721"/>
          <a:stretch/>
        </p:blipFill>
        <p:spPr>
          <a:xfrm>
            <a:off x="530406" y="1859652"/>
            <a:ext cx="3340358" cy="3715412"/>
          </a:xfrm>
          <a:prstGeom prst="rect">
            <a:avLst/>
          </a:prstGeom>
        </p:spPr>
      </p:pic>
      <p:sp>
        <p:nvSpPr>
          <p:cNvPr id="2" name="Rubrik 1">
            <a:extLst>
              <a:ext uri="{FF2B5EF4-FFF2-40B4-BE49-F238E27FC236}">
                <a16:creationId xmlns:a16="http://schemas.microsoft.com/office/drawing/2014/main" id="{764CA194-2FA3-488C-AC92-57EBB586C87C}"/>
              </a:ext>
            </a:extLst>
          </p:cNvPr>
          <p:cNvSpPr>
            <a:spLocks noGrp="1"/>
          </p:cNvSpPr>
          <p:nvPr>
            <p:ph type="title"/>
          </p:nvPr>
        </p:nvSpPr>
        <p:spPr/>
        <p:txBody>
          <a:bodyPr/>
          <a:lstStyle/>
          <a:p>
            <a:r>
              <a:rPr lang="sv-SE" dirty="0"/>
              <a:t>Skriv rubriker som fångar uppmärksamheten</a:t>
            </a:r>
          </a:p>
        </p:txBody>
      </p:sp>
      <p:sp>
        <p:nvSpPr>
          <p:cNvPr id="3" name="Platshållare för innehåll 2">
            <a:extLst>
              <a:ext uri="{FF2B5EF4-FFF2-40B4-BE49-F238E27FC236}">
                <a16:creationId xmlns:a16="http://schemas.microsoft.com/office/drawing/2014/main" id="{5D957379-76F7-448D-85CD-F1CEED992AE8}"/>
              </a:ext>
            </a:extLst>
          </p:cNvPr>
          <p:cNvSpPr>
            <a:spLocks noGrp="1"/>
          </p:cNvSpPr>
          <p:nvPr>
            <p:ph sz="half" idx="1"/>
          </p:nvPr>
        </p:nvSpPr>
        <p:spPr>
          <a:xfrm>
            <a:off x="399777" y="5575064"/>
            <a:ext cx="4719600" cy="1169895"/>
          </a:xfrm>
        </p:spPr>
        <p:txBody>
          <a:bodyPr>
            <a:normAutofit lnSpcReduction="10000"/>
          </a:bodyPr>
          <a:lstStyle/>
          <a:p>
            <a:pPr>
              <a:spcBef>
                <a:spcPct val="0"/>
              </a:spcBef>
              <a:buFontTx/>
              <a:buNone/>
            </a:pPr>
            <a:r>
              <a:rPr lang="sv-SE" altLang="sv-SE" b="1" dirty="0"/>
              <a:t>Överskrift</a:t>
            </a:r>
            <a:endParaRPr lang="sv-SE" altLang="sv-SE" dirty="0"/>
          </a:p>
          <a:p>
            <a:pPr>
              <a:spcBef>
                <a:spcPct val="0"/>
              </a:spcBef>
            </a:pPr>
            <a:r>
              <a:rPr lang="sv-SE" altLang="sv-SE" dirty="0"/>
              <a:t> Rapport från styrelsen </a:t>
            </a:r>
          </a:p>
          <a:p>
            <a:pPr>
              <a:spcBef>
                <a:spcPct val="0"/>
              </a:spcBef>
            </a:pPr>
            <a:r>
              <a:rPr lang="sv-SE" altLang="sv-SE" dirty="0"/>
              <a:t> Intressant undersökning	</a:t>
            </a:r>
          </a:p>
          <a:p>
            <a:pPr>
              <a:spcBef>
                <a:spcPct val="0"/>
              </a:spcBef>
            </a:pPr>
            <a:r>
              <a:rPr lang="sv-SE" altLang="sv-SE" dirty="0"/>
              <a:t> Kommunens byggplaner                     </a:t>
            </a:r>
          </a:p>
          <a:p>
            <a:pPr marL="0" indent="0">
              <a:buNone/>
            </a:pPr>
            <a:endParaRPr lang="sv-SE" dirty="0"/>
          </a:p>
        </p:txBody>
      </p:sp>
      <p:sp>
        <p:nvSpPr>
          <p:cNvPr id="4" name="Platshållare för innehåll 3">
            <a:extLst>
              <a:ext uri="{FF2B5EF4-FFF2-40B4-BE49-F238E27FC236}">
                <a16:creationId xmlns:a16="http://schemas.microsoft.com/office/drawing/2014/main" id="{0C0B368B-C853-4914-86DE-D04905EE0F0E}"/>
              </a:ext>
            </a:extLst>
          </p:cNvPr>
          <p:cNvSpPr>
            <a:spLocks noGrp="1"/>
          </p:cNvSpPr>
          <p:nvPr>
            <p:ph sz="half" idx="2"/>
          </p:nvPr>
        </p:nvSpPr>
        <p:spPr>
          <a:xfrm>
            <a:off x="6096000" y="4128910"/>
            <a:ext cx="4719600" cy="1585531"/>
          </a:xfrm>
        </p:spPr>
        <p:txBody>
          <a:bodyPr>
            <a:normAutofit lnSpcReduction="10000"/>
          </a:bodyPr>
          <a:lstStyle/>
          <a:p>
            <a:pPr>
              <a:spcBef>
                <a:spcPct val="50000"/>
              </a:spcBef>
              <a:buFontTx/>
              <a:buNone/>
            </a:pPr>
            <a:r>
              <a:rPr lang="sv-SE" altLang="sv-SE" b="1" dirty="0"/>
              <a:t>Rubrik</a:t>
            </a:r>
          </a:p>
          <a:p>
            <a:pPr>
              <a:spcBef>
                <a:spcPct val="0"/>
              </a:spcBef>
            </a:pPr>
            <a:r>
              <a:rPr lang="sv-SE" altLang="sv-SE" dirty="0"/>
              <a:t> Medlemsavgiften höjs</a:t>
            </a:r>
          </a:p>
          <a:p>
            <a:pPr>
              <a:spcBef>
                <a:spcPct val="0"/>
              </a:spcBef>
            </a:pPr>
            <a:r>
              <a:rPr lang="sv-SE" altLang="sv-SE" dirty="0"/>
              <a:t> 6 av 10 tvivlar på att de ska få hjälp som gamla</a:t>
            </a:r>
          </a:p>
          <a:p>
            <a:pPr>
              <a:spcBef>
                <a:spcPct val="0"/>
              </a:spcBef>
            </a:pPr>
            <a:r>
              <a:rPr lang="sv-SE" altLang="sv-SE" dirty="0"/>
              <a:t> Politiker vill riva Mötesplats Kupan-hus</a:t>
            </a:r>
          </a:p>
          <a:p>
            <a:endParaRPr lang="sv-SE" dirty="0"/>
          </a:p>
        </p:txBody>
      </p:sp>
      <p:sp>
        <p:nvSpPr>
          <p:cNvPr id="5" name="textruta 4">
            <a:extLst>
              <a:ext uri="{FF2B5EF4-FFF2-40B4-BE49-F238E27FC236}">
                <a16:creationId xmlns:a16="http://schemas.microsoft.com/office/drawing/2014/main" id="{0E6EA7E2-7346-449E-94CD-241747781BC3}"/>
              </a:ext>
            </a:extLst>
          </p:cNvPr>
          <p:cNvSpPr txBox="1"/>
          <p:nvPr/>
        </p:nvSpPr>
        <p:spPr>
          <a:xfrm>
            <a:off x="968188" y="1407601"/>
            <a:ext cx="8713694" cy="646331"/>
          </a:xfrm>
          <a:prstGeom prst="rect">
            <a:avLst/>
          </a:prstGeom>
          <a:noFill/>
        </p:spPr>
        <p:txBody>
          <a:bodyPr wrap="square" rtlCol="0">
            <a:spAutoFit/>
          </a:bodyPr>
          <a:lstStyle/>
          <a:p>
            <a:r>
              <a:rPr lang="sv-SE" altLang="sv-SE" b="1" dirty="0">
                <a:latin typeface="Arial" panose="020B0604020202020204" pitchFamily="34" charset="0"/>
              </a:rPr>
              <a:t>Skriv rubriker - inte överskrifter. Fånga det viktigaste! </a:t>
            </a:r>
          </a:p>
          <a:p>
            <a:endParaRPr lang="sv-SE" dirty="0"/>
          </a:p>
        </p:txBody>
      </p:sp>
      <p:pic>
        <p:nvPicPr>
          <p:cNvPr id="8" name="Bildobjekt 7">
            <a:extLst>
              <a:ext uri="{FF2B5EF4-FFF2-40B4-BE49-F238E27FC236}">
                <a16:creationId xmlns:a16="http://schemas.microsoft.com/office/drawing/2014/main" id="{DEA7A3D0-505F-4D60-A34C-1D8B4A023F34}"/>
              </a:ext>
            </a:extLst>
          </p:cNvPr>
          <p:cNvPicPr>
            <a:picLocks noChangeAspect="1"/>
          </p:cNvPicPr>
          <p:nvPr/>
        </p:nvPicPr>
        <p:blipFill rotWithShape="1">
          <a:blip r:embed="rId4"/>
          <a:srcRect b="60251"/>
          <a:stretch/>
        </p:blipFill>
        <p:spPr>
          <a:xfrm>
            <a:off x="6096000" y="2183308"/>
            <a:ext cx="3711605" cy="1816226"/>
          </a:xfrm>
          <a:prstGeom prst="rect">
            <a:avLst/>
          </a:prstGeom>
        </p:spPr>
      </p:pic>
      <p:sp>
        <p:nvSpPr>
          <p:cNvPr id="10" name="textruta 9">
            <a:extLst>
              <a:ext uri="{FF2B5EF4-FFF2-40B4-BE49-F238E27FC236}">
                <a16:creationId xmlns:a16="http://schemas.microsoft.com/office/drawing/2014/main" id="{7AFBFD46-1E2C-4F0E-B285-E9EE3C4DFA5B}"/>
              </a:ext>
            </a:extLst>
          </p:cNvPr>
          <p:cNvSpPr txBox="1"/>
          <p:nvPr/>
        </p:nvSpPr>
        <p:spPr>
          <a:xfrm rot="20710094">
            <a:off x="1875253" y="2616606"/>
            <a:ext cx="6899563" cy="1323439"/>
          </a:xfrm>
          <a:prstGeom prst="rect">
            <a:avLst/>
          </a:prstGeom>
          <a:noFill/>
        </p:spPr>
        <p:txBody>
          <a:bodyPr wrap="square" rtlCol="0">
            <a:spAutoFit/>
          </a:bodyPr>
          <a:lstStyle/>
          <a:p>
            <a:r>
              <a:rPr lang="sv-SE" sz="8000" dirty="0">
                <a:highlight>
                  <a:srgbClr val="FF0000"/>
                </a:highlight>
              </a:rPr>
              <a:t>Vikten av verb!</a:t>
            </a:r>
          </a:p>
        </p:txBody>
      </p:sp>
    </p:spTree>
    <p:extLst>
      <p:ext uri="{BB962C8B-B14F-4D97-AF65-F5344CB8AC3E}">
        <p14:creationId xmlns:p14="http://schemas.microsoft.com/office/powerpoint/2010/main" val="78298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BF598-CD11-4F3B-9499-49EB0E3DC157}"/>
              </a:ext>
            </a:extLst>
          </p:cNvPr>
          <p:cNvSpPr>
            <a:spLocks noGrp="1"/>
          </p:cNvSpPr>
          <p:nvPr>
            <p:ph type="title"/>
          </p:nvPr>
        </p:nvSpPr>
        <p:spPr/>
        <p:txBody>
          <a:bodyPr/>
          <a:lstStyle/>
          <a:p>
            <a:r>
              <a:rPr lang="sv-SE" dirty="0"/>
              <a:t>Ingress ska locka vidare</a:t>
            </a:r>
          </a:p>
        </p:txBody>
      </p:sp>
      <p:sp>
        <p:nvSpPr>
          <p:cNvPr id="5" name="Platshållare för innehåll 4">
            <a:extLst>
              <a:ext uri="{FF2B5EF4-FFF2-40B4-BE49-F238E27FC236}">
                <a16:creationId xmlns:a16="http://schemas.microsoft.com/office/drawing/2014/main" id="{0E81974F-C192-41DE-8E83-E79254AF6961}"/>
              </a:ext>
            </a:extLst>
          </p:cNvPr>
          <p:cNvSpPr>
            <a:spLocks noGrp="1"/>
          </p:cNvSpPr>
          <p:nvPr>
            <p:ph idx="1"/>
          </p:nvPr>
        </p:nvSpPr>
        <p:spPr>
          <a:xfrm>
            <a:off x="669600" y="1648800"/>
            <a:ext cx="6146836" cy="1780200"/>
          </a:xfrm>
        </p:spPr>
        <p:txBody>
          <a:bodyPr>
            <a:normAutofit fontScale="92500"/>
          </a:bodyPr>
          <a:lstStyle/>
          <a:p>
            <a:pPr>
              <a:spcBef>
                <a:spcPct val="50000"/>
              </a:spcBef>
              <a:buFontTx/>
              <a:buNone/>
            </a:pPr>
            <a:r>
              <a:rPr lang="sv-SE" altLang="sv-SE" dirty="0"/>
              <a:t>Ingressen är textinledningen - </a:t>
            </a:r>
          </a:p>
          <a:p>
            <a:pPr>
              <a:spcBef>
                <a:spcPct val="50000"/>
              </a:spcBef>
            </a:pPr>
            <a:r>
              <a:rPr lang="sv-SE" altLang="sv-SE" dirty="0"/>
              <a:t> inte rubrik eller en upprepning av rubriken</a:t>
            </a:r>
          </a:p>
          <a:p>
            <a:pPr>
              <a:spcBef>
                <a:spcPct val="50000"/>
              </a:spcBef>
            </a:pPr>
            <a:r>
              <a:rPr lang="sv-SE" altLang="sv-SE" dirty="0"/>
              <a:t> inte svans, dvs direkt fortsättning, på rubriken</a:t>
            </a:r>
          </a:p>
          <a:p>
            <a:pPr>
              <a:spcBef>
                <a:spcPct val="50000"/>
              </a:spcBef>
            </a:pPr>
            <a:r>
              <a:rPr lang="sv-SE" altLang="sv-SE" dirty="0"/>
              <a:t> inte en sammanfattning av texten</a:t>
            </a:r>
          </a:p>
          <a:p>
            <a:endParaRPr lang="sv-SE" dirty="0"/>
          </a:p>
        </p:txBody>
      </p:sp>
      <p:sp>
        <p:nvSpPr>
          <p:cNvPr id="6" name="Text Box 8">
            <a:extLst>
              <a:ext uri="{FF2B5EF4-FFF2-40B4-BE49-F238E27FC236}">
                <a16:creationId xmlns:a16="http://schemas.microsoft.com/office/drawing/2014/main" id="{5A4BD6EF-F6A5-43BC-9A3B-6D85A7C2DA5A}"/>
              </a:ext>
            </a:extLst>
          </p:cNvPr>
          <p:cNvSpPr txBox="1">
            <a:spLocks noChangeArrowheads="1"/>
          </p:cNvSpPr>
          <p:nvPr/>
        </p:nvSpPr>
        <p:spPr bwMode="auto">
          <a:xfrm>
            <a:off x="609600" y="3763451"/>
            <a:ext cx="4464280" cy="15922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eaLnBrk="1" hangingPunct="1">
              <a:spcBef>
                <a:spcPct val="30000"/>
              </a:spcBef>
              <a:buFontTx/>
              <a:buNone/>
            </a:pPr>
            <a:r>
              <a:rPr lang="en-US" altLang="sv-SE" sz="1600" i="1" dirty="0" err="1">
                <a:latin typeface="Helvetica" panose="020B0604020202020204" pitchFamily="34" charset="0"/>
              </a:rPr>
              <a:t>Exempel</a:t>
            </a:r>
            <a:r>
              <a:rPr lang="en-US" altLang="sv-SE" sz="1600" i="1" dirty="0">
                <a:latin typeface="Helvetica" panose="020B0604020202020204" pitchFamily="34" charset="0"/>
              </a:rPr>
              <a:t>:</a:t>
            </a:r>
            <a:endParaRPr lang="en-US" altLang="sv-SE" sz="1600" dirty="0">
              <a:latin typeface="Helvetica" panose="020B0604020202020204" pitchFamily="34" charset="0"/>
            </a:endParaRPr>
          </a:p>
          <a:p>
            <a:pPr eaLnBrk="1" hangingPunct="1">
              <a:spcBef>
                <a:spcPct val="30000"/>
              </a:spcBef>
              <a:buFontTx/>
              <a:buNone/>
            </a:pPr>
            <a:r>
              <a:rPr lang="en-US" altLang="sv-SE" sz="1600" dirty="0">
                <a:latin typeface="Helvetica" panose="020B0604020202020204" pitchFamily="34" charset="0"/>
              </a:rPr>
              <a:t>Rubrik: </a:t>
            </a:r>
            <a:r>
              <a:rPr lang="en-US" altLang="sv-SE" sz="1600" b="1" dirty="0" err="1">
                <a:latin typeface="Helvetica" panose="020B0604020202020204" pitchFamily="34" charset="0"/>
              </a:rPr>
              <a:t>Medlemsavgiften</a:t>
            </a:r>
            <a:r>
              <a:rPr lang="en-US" altLang="sv-SE" sz="1600" b="1" dirty="0">
                <a:latin typeface="Helvetica" panose="020B0604020202020204" pitchFamily="34" charset="0"/>
              </a:rPr>
              <a:t> </a:t>
            </a:r>
            <a:r>
              <a:rPr lang="en-US" altLang="sv-SE" sz="1600" b="1" dirty="0" err="1">
                <a:latin typeface="Helvetica" panose="020B0604020202020204" pitchFamily="34" charset="0"/>
              </a:rPr>
              <a:t>höjs</a:t>
            </a:r>
            <a:r>
              <a:rPr lang="en-US" altLang="sv-SE" sz="1600" b="1" dirty="0">
                <a:latin typeface="Helvetica" panose="020B0604020202020204" pitchFamily="34" charset="0"/>
              </a:rPr>
              <a:t>!</a:t>
            </a:r>
          </a:p>
          <a:p>
            <a:pPr eaLnBrk="1" hangingPunct="1">
              <a:spcBef>
                <a:spcPct val="30000"/>
              </a:spcBef>
              <a:buFontTx/>
              <a:buNone/>
            </a:pPr>
            <a:r>
              <a:rPr lang="en-US" altLang="sv-SE" sz="1600" dirty="0">
                <a:latin typeface="Helvetica" panose="020B0604020202020204" pitchFamily="34" charset="0"/>
              </a:rPr>
              <a:t>Ingress: </a:t>
            </a:r>
            <a:r>
              <a:rPr lang="en-US" altLang="sv-SE" sz="1600" b="1" dirty="0">
                <a:latin typeface="Helvetica" panose="020B0604020202020204" pitchFamily="34" charset="0"/>
              </a:rPr>
              <a:t>Det var </a:t>
            </a:r>
            <a:r>
              <a:rPr lang="en-US" altLang="sv-SE" sz="1600" b="1" dirty="0" err="1">
                <a:latin typeface="Helvetica" panose="020B0604020202020204" pitchFamily="34" charset="0"/>
              </a:rPr>
              <a:t>en</a:t>
            </a:r>
            <a:r>
              <a:rPr lang="en-US" altLang="sv-SE" sz="1600" b="1" dirty="0">
                <a:latin typeface="Helvetica" panose="020B0604020202020204" pitchFamily="34" charset="0"/>
              </a:rPr>
              <a:t> </a:t>
            </a:r>
            <a:r>
              <a:rPr lang="en-US" altLang="sv-SE" sz="1600" b="1" dirty="0" err="1">
                <a:latin typeface="Helvetica" panose="020B0604020202020204" pitchFamily="34" charset="0"/>
              </a:rPr>
              <a:t>enig</a:t>
            </a:r>
            <a:r>
              <a:rPr lang="en-US" altLang="sv-SE" sz="1600" b="1" dirty="0">
                <a:latin typeface="Helvetica" panose="020B0604020202020204" pitchFamily="34" charset="0"/>
              </a:rPr>
              <a:t> </a:t>
            </a:r>
            <a:r>
              <a:rPr lang="en-US" altLang="sv-SE" sz="1600" b="1" dirty="0" err="1">
                <a:latin typeface="Helvetica" panose="020B0604020202020204" pitchFamily="34" charset="0"/>
              </a:rPr>
              <a:t>stämma</a:t>
            </a:r>
            <a:r>
              <a:rPr lang="en-US" altLang="sv-SE" sz="1600" b="1" dirty="0">
                <a:latin typeface="Helvetica" panose="020B0604020202020204" pitchFamily="34" charset="0"/>
              </a:rPr>
              <a:t> </a:t>
            </a:r>
            <a:r>
              <a:rPr lang="en-US" altLang="sv-SE" sz="1600" b="1" dirty="0" err="1">
                <a:latin typeface="Helvetica" panose="020B0604020202020204" pitchFamily="34" charset="0"/>
              </a:rPr>
              <a:t>som</a:t>
            </a:r>
            <a:r>
              <a:rPr lang="en-US" altLang="sv-SE" sz="1600" b="1" dirty="0">
                <a:latin typeface="Helvetica" panose="020B0604020202020204" pitchFamily="34" charset="0"/>
              </a:rPr>
              <a:t> i </a:t>
            </a:r>
            <a:r>
              <a:rPr lang="en-US" altLang="sv-SE" sz="1600" b="1" dirty="0" err="1">
                <a:latin typeface="Helvetica" panose="020B0604020202020204" pitchFamily="34" charset="0"/>
              </a:rPr>
              <a:t>förmiddags</a:t>
            </a:r>
            <a:r>
              <a:rPr lang="en-US" altLang="sv-SE" sz="1600" b="1" dirty="0">
                <a:latin typeface="Helvetica" panose="020B0604020202020204" pitchFamily="34" charset="0"/>
              </a:rPr>
              <a:t> </a:t>
            </a:r>
            <a:r>
              <a:rPr lang="en-US" altLang="sv-SE" sz="1600" b="1" dirty="0" err="1">
                <a:latin typeface="Helvetica" panose="020B0604020202020204" pitchFamily="34" charset="0"/>
              </a:rPr>
              <a:t>beslöt</a:t>
            </a:r>
            <a:r>
              <a:rPr lang="en-US" altLang="sv-SE" sz="1600" b="1" dirty="0">
                <a:latin typeface="Helvetica" panose="020B0604020202020204" pitchFamily="34" charset="0"/>
              </a:rPr>
              <a:t>…</a:t>
            </a:r>
          </a:p>
          <a:p>
            <a:pPr>
              <a:spcBef>
                <a:spcPct val="50000"/>
              </a:spcBef>
              <a:buFontTx/>
              <a:buNone/>
            </a:pPr>
            <a:endParaRPr lang="sv-SE" altLang="sv-SE" sz="1600" dirty="0"/>
          </a:p>
        </p:txBody>
      </p:sp>
      <p:pic>
        <p:nvPicPr>
          <p:cNvPr id="7" name="Bildobjekt 6">
            <a:hlinkClick r:id="rId3"/>
            <a:extLst>
              <a:ext uri="{FF2B5EF4-FFF2-40B4-BE49-F238E27FC236}">
                <a16:creationId xmlns:a16="http://schemas.microsoft.com/office/drawing/2014/main" id="{4518A71B-D9A2-447D-8079-A994D9A7925C}"/>
              </a:ext>
            </a:extLst>
          </p:cNvPr>
          <p:cNvPicPr>
            <a:picLocks noChangeAspect="1"/>
          </p:cNvPicPr>
          <p:nvPr/>
        </p:nvPicPr>
        <p:blipFill>
          <a:blip r:embed="rId4"/>
          <a:stretch>
            <a:fillRect/>
          </a:stretch>
        </p:blipFill>
        <p:spPr>
          <a:xfrm>
            <a:off x="7118121" y="1256400"/>
            <a:ext cx="4667105" cy="2507051"/>
          </a:xfrm>
          <a:prstGeom prst="rect">
            <a:avLst/>
          </a:prstGeom>
        </p:spPr>
      </p:pic>
      <p:pic>
        <p:nvPicPr>
          <p:cNvPr id="3" name="Bildobjekt 2">
            <a:extLst>
              <a:ext uri="{FF2B5EF4-FFF2-40B4-BE49-F238E27FC236}">
                <a16:creationId xmlns:a16="http://schemas.microsoft.com/office/drawing/2014/main" id="{3A31D033-38DD-447C-BAC1-4E09043061DB}"/>
              </a:ext>
            </a:extLst>
          </p:cNvPr>
          <p:cNvPicPr>
            <a:picLocks noChangeAspect="1"/>
          </p:cNvPicPr>
          <p:nvPr/>
        </p:nvPicPr>
        <p:blipFill>
          <a:blip r:embed="rId5"/>
          <a:stretch>
            <a:fillRect/>
          </a:stretch>
        </p:blipFill>
        <p:spPr>
          <a:xfrm>
            <a:off x="5292725" y="4087351"/>
            <a:ext cx="6686550" cy="1838325"/>
          </a:xfrm>
          <a:prstGeom prst="rect">
            <a:avLst/>
          </a:prstGeom>
        </p:spPr>
      </p:pic>
    </p:spTree>
    <p:extLst>
      <p:ext uri="{BB962C8B-B14F-4D97-AF65-F5344CB8AC3E}">
        <p14:creationId xmlns:p14="http://schemas.microsoft.com/office/powerpoint/2010/main" val="36342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639</TotalTime>
  <Words>1556</Words>
  <Application>Microsoft Office PowerPoint</Application>
  <PresentationFormat>Bredbild</PresentationFormat>
  <Paragraphs>231</Paragraphs>
  <Slides>23</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23</vt:i4>
      </vt:variant>
    </vt:vector>
  </HeadingPairs>
  <TitlesOfParts>
    <vt:vector size="29" baseType="lpstr">
      <vt:lpstr>Arial</vt:lpstr>
      <vt:lpstr>Calibri</vt:lpstr>
      <vt:lpstr>Helvetica</vt:lpstr>
      <vt:lpstr>Times</vt:lpstr>
      <vt:lpstr>Wingdings</vt:lpstr>
      <vt:lpstr>Röda korset</vt:lpstr>
      <vt:lpstr>Skriv för att bli läst - inspiration för lokala webbredaktörer</vt:lpstr>
      <vt:lpstr>Agenda</vt:lpstr>
      <vt:lpstr>Uppvärmning</vt:lpstr>
      <vt:lpstr>Skriv för att bli läst!</vt:lpstr>
      <vt:lpstr>Minns målgruppen</vt:lpstr>
      <vt:lpstr>Skriv som en journalist!</vt:lpstr>
      <vt:lpstr>Vinkel - forma din text</vt:lpstr>
      <vt:lpstr>Skriv rubriker som fångar uppmärksamheten</vt:lpstr>
      <vt:lpstr>Ingress ska locka vidare</vt:lpstr>
      <vt:lpstr>Språket ska klart och enkelt</vt:lpstr>
      <vt:lpstr>Hur långt är bra? </vt:lpstr>
      <vt:lpstr>Överkurs: skapa engagemang</vt:lpstr>
      <vt:lpstr>PowerPoint-presentation</vt:lpstr>
      <vt:lpstr>Röda Korsets varumärkespersonlighet</vt:lpstr>
      <vt:lpstr>Aktiv</vt:lpstr>
      <vt:lpstr>Personlig</vt:lpstr>
      <vt:lpstr>Varm</vt:lpstr>
      <vt:lpstr>Övergripande</vt:lpstr>
      <vt:lpstr>Det viktigaste rådet</vt:lpstr>
      <vt:lpstr>Det näst viktigaste rådet </vt:lpstr>
      <vt:lpstr>Skriv en notis om din lunch</vt:lpstr>
      <vt:lpstr>PowerPoint-presentation</vt:lpstr>
      <vt:lpstr>SLUT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Skriv för att bli läst - inspiration för lokala webbredaktörer</dc:title>
  <dc:creator>Cecilia Sobocki</dc:creator>
  <cp:lastModifiedBy>Lisa Häggstam</cp:lastModifiedBy>
  <cp:revision>16</cp:revision>
  <dcterms:created xsi:type="dcterms:W3CDTF">2021-04-07T06:34:22Z</dcterms:created>
  <dcterms:modified xsi:type="dcterms:W3CDTF">2021-04-08T14:35:53Z</dcterms:modified>
</cp:coreProperties>
</file>