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Lst>
  <p:notesMasterIdLst>
    <p:notesMasterId r:id="rId35"/>
  </p:notesMasterIdLst>
  <p:sldIdLst>
    <p:sldId id="258" r:id="rId5"/>
    <p:sldId id="257" r:id="rId6"/>
    <p:sldId id="261" r:id="rId7"/>
    <p:sldId id="263" r:id="rId8"/>
    <p:sldId id="273" r:id="rId9"/>
    <p:sldId id="269" r:id="rId10"/>
    <p:sldId id="264" r:id="rId11"/>
    <p:sldId id="267" r:id="rId12"/>
    <p:sldId id="268" r:id="rId13"/>
    <p:sldId id="282" r:id="rId14"/>
    <p:sldId id="270" r:id="rId15"/>
    <p:sldId id="262" r:id="rId16"/>
    <p:sldId id="281" r:id="rId17"/>
    <p:sldId id="274" r:id="rId18"/>
    <p:sldId id="278" r:id="rId19"/>
    <p:sldId id="275" r:id="rId20"/>
    <p:sldId id="271" r:id="rId21"/>
    <p:sldId id="266" r:id="rId22"/>
    <p:sldId id="272" r:id="rId23"/>
    <p:sldId id="778" r:id="rId24"/>
    <p:sldId id="276" r:id="rId25"/>
    <p:sldId id="277" r:id="rId26"/>
    <p:sldId id="259" r:id="rId27"/>
    <p:sldId id="783" r:id="rId28"/>
    <p:sldId id="781" r:id="rId29"/>
    <p:sldId id="279" r:id="rId30"/>
    <p:sldId id="777" r:id="rId31"/>
    <p:sldId id="280" r:id="rId32"/>
    <p:sldId id="782" r:id="rId33"/>
    <p:sldId id="780" r:id="rId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F2947-9B47-4B10-ABD3-0D9DE5E4777F}" type="datetimeFigureOut">
              <a:rPr lang="sv-SE" smtClean="0"/>
              <a:t>2023-11-14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5E05D-5A0A-40FE-8350-B7B37248ADA5}" type="slidenum">
              <a:rPr lang="sv-SE" smtClean="0"/>
              <a:t>‹#›</a:t>
            </a:fld>
            <a:endParaRPr lang="sv-SE"/>
          </a:p>
        </p:txBody>
      </p:sp>
    </p:spTree>
    <p:extLst>
      <p:ext uri="{BB962C8B-B14F-4D97-AF65-F5344CB8AC3E}">
        <p14:creationId xmlns:p14="http://schemas.microsoft.com/office/powerpoint/2010/main" val="386153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pp.eduadmin.se/form/rodakorset/203157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ea typeface="Calibri"/>
              <a:cs typeface="Calibri"/>
            </a:endParaRPr>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1</a:t>
            </a:fld>
            <a:endParaRPr lang="sv-SE"/>
          </a:p>
        </p:txBody>
      </p:sp>
    </p:spTree>
    <p:extLst>
      <p:ext uri="{BB962C8B-B14F-4D97-AF65-F5344CB8AC3E}">
        <p14:creationId xmlns:p14="http://schemas.microsoft.com/office/powerpoint/2010/main" val="2606631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Max antal tecken är 200, texten i denna ruta syns till </a:t>
            </a:r>
          </a:p>
          <a:p>
            <a:r>
              <a:rPr lang="sv-SE"/>
              <a:t>höger på startsidan, försök att skapa egen unik text för just er verksamhet</a:t>
            </a:r>
          </a:p>
          <a:p>
            <a:r>
              <a:rPr lang="sv-SE"/>
              <a:t>Ni fyller i </a:t>
            </a:r>
            <a:r>
              <a:rPr lang="sv-SE" err="1"/>
              <a:t>introdescription</a:t>
            </a:r>
            <a:r>
              <a:rPr lang="sv-SE"/>
              <a:t> i ert redaktörsläge</a:t>
            </a:r>
          </a:p>
        </p:txBody>
      </p:sp>
      <p:sp>
        <p:nvSpPr>
          <p:cNvPr id="4" name="Platshållare för bildnummer 3"/>
          <p:cNvSpPr>
            <a:spLocks noGrp="1"/>
          </p:cNvSpPr>
          <p:nvPr>
            <p:ph type="sldNum" sz="quarter" idx="5"/>
          </p:nvPr>
        </p:nvSpPr>
        <p:spPr/>
        <p:txBody>
          <a:bodyPr/>
          <a:lstStyle/>
          <a:p>
            <a:fld id="{01B5E05D-5A0A-40FE-8350-B7B37248ADA5}" type="slidenum">
              <a:rPr lang="sv-SE" smtClean="0"/>
              <a:t>12</a:t>
            </a:fld>
            <a:endParaRPr lang="sv-SE"/>
          </a:p>
        </p:txBody>
      </p:sp>
    </p:spTree>
    <p:extLst>
      <p:ext uri="{BB962C8B-B14F-4D97-AF65-F5344CB8AC3E}">
        <p14:creationId xmlns:p14="http://schemas.microsoft.com/office/powerpoint/2010/main" val="26950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endParaRPr lang="sv-SE" sz="1800" b="0" i="0">
              <a:solidFill>
                <a:srgbClr val="000000"/>
              </a:solidFill>
              <a:effectLst/>
              <a:latin typeface="Arial" panose="020B0604020202020204" pitchFamily="34" charset="0"/>
            </a:endParaRPr>
          </a:p>
          <a:p>
            <a:pPr algn="l" rtl="0" fontAlgn="base">
              <a:buFont typeface="Arial" panose="020B0604020202020204" pitchFamily="34" charset="0"/>
              <a:buChar char="•"/>
            </a:pPr>
            <a:endParaRPr lang="sv-SE" b="0" i="0">
              <a:solidFill>
                <a:srgbClr val="000000"/>
              </a:solidFill>
              <a:effectLst/>
              <a:latin typeface="Segoe UI" panose="020B0502040204020203" pitchFamily="34" charset="0"/>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13</a:t>
            </a:fld>
            <a:endParaRPr lang="sv-SE"/>
          </a:p>
        </p:txBody>
      </p:sp>
    </p:spTree>
    <p:extLst>
      <p:ext uri="{BB962C8B-B14F-4D97-AF65-F5344CB8AC3E}">
        <p14:creationId xmlns:p14="http://schemas.microsoft.com/office/powerpoint/2010/main" val="285916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defRPr/>
            </a:pPr>
            <a:endParaRPr lang="sv-SE" sz="1800">
              <a:solidFill>
                <a:srgbClr val="000000"/>
              </a:solidFill>
              <a:latin typeface="Arial"/>
              <a:cs typeface="Arial"/>
            </a:endParaRPr>
          </a:p>
          <a:p>
            <a:pPr>
              <a:defRPr/>
            </a:pPr>
            <a:endParaRPr lang="sv-SE" sz="1800">
              <a:solidFill>
                <a:srgbClr val="000000"/>
              </a:solidFill>
              <a:latin typeface="Arial"/>
              <a:cs typeface="Arial"/>
            </a:endParaRPr>
          </a:p>
          <a:p>
            <a:pPr marL="0" marR="0" lvl="0" indent="0" algn="l" defTabSz="914400">
              <a:lnSpc>
                <a:spcPct val="100000"/>
              </a:lnSpc>
              <a:spcBef>
                <a:spcPts val="0"/>
              </a:spcBef>
              <a:spcAft>
                <a:spcPts val="0"/>
              </a:spcAft>
              <a:buClrTx/>
              <a:buSzTx/>
              <a:buFontTx/>
              <a:buNone/>
              <a:tabLst/>
              <a:defRPr/>
            </a:pPr>
            <a:endParaRPr lang="sv-SE" sz="1800" b="0" i="0">
              <a:solidFill>
                <a:srgbClr val="000000"/>
              </a:solidFill>
              <a:effectLst/>
              <a:latin typeface="Calibri" panose="020F0502020204030204" pitchFamily="34" charset="0"/>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14</a:t>
            </a:fld>
            <a:endParaRPr lang="sv-SE"/>
          </a:p>
        </p:txBody>
      </p:sp>
    </p:spTree>
    <p:extLst>
      <p:ext uri="{BB962C8B-B14F-4D97-AF65-F5344CB8AC3E}">
        <p14:creationId xmlns:p14="http://schemas.microsoft.com/office/powerpoint/2010/main" val="3506258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defRPr/>
            </a:pPr>
            <a:r>
              <a:rPr lang="sv-SE" sz="1800">
                <a:solidFill>
                  <a:srgbClr val="000000"/>
                </a:solidFill>
                <a:latin typeface="Arial"/>
                <a:cs typeface="Arial"/>
              </a:rPr>
              <a:t>Kan redigera men inte lägga upp ny verksamhet.</a:t>
            </a:r>
            <a:endParaRPr lang="sv-SE" sz="1800" b="0" i="0">
              <a:solidFill>
                <a:srgbClr val="000000"/>
              </a:solidFill>
              <a:effectLst/>
              <a:latin typeface="Arial" panose="020B0604020202020204" pitchFamily="34" charset="0"/>
            </a:endParaRPr>
          </a:p>
          <a:p>
            <a:pPr>
              <a:defRPr/>
            </a:pPr>
            <a:endParaRPr lang="sv-SE" sz="1800">
              <a:solidFill>
                <a:srgbClr val="000000"/>
              </a:solidFill>
              <a:latin typeface="Arial"/>
              <a:cs typeface="Arial"/>
            </a:endParaRPr>
          </a:p>
          <a:p>
            <a:pPr marL="0" marR="0" lvl="0" indent="0" algn="l" defTabSz="914400" rtl="0" eaLnBrk="1" latinLnBrk="0" hangingPunct="1">
              <a:lnSpc>
                <a:spcPct val="100000"/>
              </a:lnSpc>
              <a:spcBef>
                <a:spcPts val="0"/>
              </a:spcBef>
              <a:spcAft>
                <a:spcPts val="0"/>
              </a:spcAft>
              <a:buClrTx/>
              <a:buSzTx/>
              <a:buFontTx/>
              <a:buNone/>
              <a:tabLst/>
              <a:defRPr/>
            </a:pPr>
            <a:endParaRPr lang="sv-SE" sz="1800" b="0" i="0">
              <a:solidFill>
                <a:srgbClr val="000000"/>
              </a:solidFill>
              <a:effectLst/>
              <a:latin typeface="Calibri" panose="020F0502020204030204" pitchFamily="34" charset="0"/>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15</a:t>
            </a:fld>
            <a:endParaRPr lang="sv-SE"/>
          </a:p>
        </p:txBody>
      </p:sp>
    </p:spTree>
    <p:extLst>
      <p:ext uri="{BB962C8B-B14F-4D97-AF65-F5344CB8AC3E}">
        <p14:creationId xmlns:p14="http://schemas.microsoft.com/office/powerpoint/2010/main" val="107639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a:buChar char="•"/>
            </a:pPr>
            <a:r>
              <a:rPr lang="sv-SE"/>
              <a:t>När vi migrerade alla sidor så valdes det en generell bild och den ligger kvar tills att ni själva väljer att byta. Bildformatet ska vara i jpg.</a:t>
            </a:r>
          </a:p>
          <a:p>
            <a:pPr marL="171450" indent="-171450">
              <a:buFont typeface="Arial"/>
              <a:buChar char="•"/>
            </a:pPr>
            <a:r>
              <a:rPr lang="sv-SE"/>
              <a:t>Tänk på att bilden ska vara liggande och att det kommer att ligga text på den vänstra sidan av bilden.</a:t>
            </a:r>
            <a:endParaRPr lang="sv-SE">
              <a:ea typeface="Calibri"/>
              <a:cs typeface="Calibri"/>
            </a:endParaRPr>
          </a:p>
          <a:p>
            <a:pPr marL="171450" indent="-171450">
              <a:buFont typeface="Arial"/>
              <a:buChar char="•"/>
            </a:pPr>
            <a:r>
              <a:rPr lang="sv-SE"/>
              <a:t>Bra att känna till är att bilden även kommer att beskäras en del på höjden. Testa gärna olika bilder så ser du vilken bild som passar bäst.</a:t>
            </a:r>
            <a:endParaRPr lang="sv-SE">
              <a:ea typeface="Calibri"/>
              <a:cs typeface="Calibri"/>
            </a:endParaRPr>
          </a:p>
          <a:p>
            <a:pPr marL="171450" indent="-171450">
              <a:buFont typeface="Arial"/>
              <a:buChar char="•"/>
            </a:pPr>
            <a:r>
              <a:rPr lang="sv-SE"/>
              <a:t>Bilden behöver vara minst 1920 pixlar bred och 1280 pixlar hög. Obs! Bilden behöver inte ha exakt de måtten utan kan gärna vara större också. </a:t>
            </a:r>
            <a:endParaRPr lang="sv-SE">
              <a:ea typeface="Calibri"/>
              <a:cs typeface="Calibri"/>
            </a:endParaRPr>
          </a:p>
          <a:p>
            <a:pPr marL="171450" indent="-171450">
              <a:buFont typeface="Arial"/>
              <a:buChar char="•"/>
            </a:pPr>
            <a:r>
              <a:rPr lang="sv-SE"/>
              <a:t>Om du trycker på "spara bild" och det inte fungerar så scrolla upp på sidan för att titta efter felmeddelande med information om varför det inte fungerar.</a:t>
            </a:r>
            <a:endParaRPr lang="sv-SE">
              <a:ea typeface="Calibri"/>
              <a:cs typeface="Calibri"/>
            </a:endParaRPr>
          </a:p>
          <a:p>
            <a:pPr marL="171450" indent="-171450">
              <a:buFont typeface="Arial"/>
              <a:buChar char="•"/>
            </a:pPr>
            <a:r>
              <a:rPr lang="sv-SE">
                <a:ea typeface="Calibri"/>
                <a:cs typeface="Calibri"/>
              </a:rPr>
              <a:t>Blir det ful beskärning, kontakta mig så fixar jag från mitt centrala redaktörshåll</a:t>
            </a:r>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16</a:t>
            </a:fld>
            <a:endParaRPr lang="sv-SE"/>
          </a:p>
        </p:txBody>
      </p:sp>
    </p:spTree>
    <p:extLst>
      <p:ext uri="{BB962C8B-B14F-4D97-AF65-F5344CB8AC3E}">
        <p14:creationId xmlns:p14="http://schemas.microsoft.com/office/powerpoint/2010/main" val="135752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endParaRPr lang="sv-SE" sz="1800" b="0" i="0">
              <a:solidFill>
                <a:srgbClr val="000000"/>
              </a:solidFill>
              <a:effectLst/>
              <a:latin typeface="Arial" panose="020B0604020202020204" pitchFamily="34" charset="0"/>
              <a:cs typeface="Arial"/>
            </a:endParaRPr>
          </a:p>
          <a:p>
            <a:pPr algn="l" rtl="0" fontAlgn="base">
              <a:buFont typeface="Arial" panose="020B0604020202020204" pitchFamily="34" charset="0"/>
              <a:buChar char="•"/>
            </a:pPr>
            <a:endParaRPr lang="sv-SE" sz="1800" b="0" i="0">
              <a:solidFill>
                <a:srgbClr val="000000"/>
              </a:solidFill>
              <a:effectLst/>
              <a:latin typeface="Arial" panose="020B0604020202020204" pitchFamily="34" charset="0"/>
            </a:endParaRPr>
          </a:p>
          <a:p>
            <a:pPr algn="l" rtl="0" fontAlgn="base"/>
            <a:r>
              <a:rPr lang="sv-SE" sz="1800" b="0" i="0">
                <a:solidFill>
                  <a:srgbClr val="000000"/>
                </a:solidFill>
                <a:effectLst/>
                <a:latin typeface="Arial"/>
                <a:cs typeface="Arial"/>
              </a:rPr>
              <a:t> </a:t>
            </a:r>
            <a:endParaRPr lang="sv-SE" b="0" i="0">
              <a:solidFill>
                <a:srgbClr val="000000"/>
              </a:solidFill>
              <a:effectLst/>
              <a:latin typeface="Arial"/>
              <a:cs typeface="Arial"/>
            </a:endParaRPr>
          </a:p>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17</a:t>
            </a:fld>
            <a:endParaRPr lang="sv-SE"/>
          </a:p>
        </p:txBody>
      </p:sp>
    </p:spTree>
    <p:extLst>
      <p:ext uri="{BB962C8B-B14F-4D97-AF65-F5344CB8AC3E}">
        <p14:creationId xmlns:p14="http://schemas.microsoft.com/office/powerpoint/2010/main" val="259998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visas volontärlistning ut på start. Det är inställt på län om det inte finns några uppdrag på er ort. Om ni vill ta bort att länet  visas ut,  kontakta infoservice för hjälp.</a:t>
            </a:r>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18</a:t>
            </a:fld>
            <a:endParaRPr lang="sv-SE"/>
          </a:p>
        </p:txBody>
      </p:sp>
    </p:spTree>
    <p:extLst>
      <p:ext uri="{BB962C8B-B14F-4D97-AF65-F5344CB8AC3E}">
        <p14:creationId xmlns:p14="http://schemas.microsoft.com/office/powerpoint/2010/main" val="1100682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sv-SE" sz="1800">
              <a:latin typeface="Arial"/>
              <a:cs typeface="Arial"/>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19</a:t>
            </a:fld>
            <a:endParaRPr lang="sv-SE"/>
          </a:p>
        </p:txBody>
      </p:sp>
    </p:spTree>
    <p:extLst>
      <p:ext uri="{BB962C8B-B14F-4D97-AF65-F5344CB8AC3E}">
        <p14:creationId xmlns:p14="http://schemas.microsoft.com/office/powerpoint/2010/main" val="2089872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800">
                <a:latin typeface="Arial"/>
                <a:cs typeface="Arial"/>
              </a:rPr>
              <a:t>Exempel</a:t>
            </a:r>
          </a:p>
        </p:txBody>
      </p:sp>
      <p:sp>
        <p:nvSpPr>
          <p:cNvPr id="4" name="Platshållare för bildnummer 3"/>
          <p:cNvSpPr>
            <a:spLocks noGrp="1"/>
          </p:cNvSpPr>
          <p:nvPr>
            <p:ph type="sldNum" sz="quarter" idx="5"/>
          </p:nvPr>
        </p:nvSpPr>
        <p:spPr/>
        <p:txBody>
          <a:bodyPr/>
          <a:lstStyle/>
          <a:p>
            <a:fld id="{01B5E05D-5A0A-40FE-8350-B7B37248ADA5}" type="slidenum">
              <a:rPr lang="sv-SE" smtClean="0"/>
              <a:t>20</a:t>
            </a:fld>
            <a:endParaRPr lang="sv-SE"/>
          </a:p>
        </p:txBody>
      </p:sp>
    </p:spTree>
    <p:extLst>
      <p:ext uri="{BB962C8B-B14F-4D97-AF65-F5344CB8AC3E}">
        <p14:creationId xmlns:p14="http://schemas.microsoft.com/office/powerpoint/2010/main" val="3681925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a:solidFill>
                  <a:srgbClr val="000000"/>
                </a:solidFill>
                <a:effectLst/>
                <a:latin typeface="Arial"/>
                <a:cs typeface="Arial"/>
              </a:rPr>
              <a:t>Second hand ska alltid bara vara butikssida, ej verksamhet eller nyhet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Calibri"/>
                <a:ea typeface="Calibri"/>
                <a:cs typeface="Calibri"/>
              </a:rPr>
              <a:t>se över hur vi gör med varugrupperna. Idag kan en redaktör inte ändra dessa via lokala vyn eller via </a:t>
            </a:r>
            <a:r>
              <a:rPr lang="sv-SE" sz="1800" err="1">
                <a:effectLst/>
                <a:latin typeface="Calibri"/>
                <a:ea typeface="Calibri"/>
                <a:cs typeface="Calibri"/>
              </a:rPr>
              <a:t>redy</a:t>
            </a:r>
            <a:r>
              <a:rPr lang="sv-SE" sz="1800">
                <a:effectLst/>
                <a:latin typeface="Calibri"/>
                <a:ea typeface="Calibri"/>
                <a:cs typeface="Calibri"/>
              </a:rPr>
              <a:t> utan detta kan endast ordnas i CRM så det bör tillfälligt gå via info service</a:t>
            </a:r>
          </a:p>
          <a:p>
            <a:endParaRPr lang="sv-SE" sz="1800" b="0" i="0">
              <a:solidFill>
                <a:srgbClr val="000000"/>
              </a:solidFill>
              <a:effectLst/>
              <a:latin typeface="Arial" panose="020B0604020202020204" pitchFamily="34" charset="0"/>
            </a:endParaRPr>
          </a:p>
          <a:p>
            <a:r>
              <a:rPr lang="sv-SE" sz="1800">
                <a:effectLst/>
                <a:latin typeface="Calibri"/>
                <a:ea typeface="Calibri"/>
                <a:cs typeface="Calibri"/>
              </a:rPr>
              <a:t> </a:t>
            </a:r>
          </a:p>
          <a:p>
            <a:endParaRPr lang="sv-SE">
              <a:effectLst/>
              <a:latin typeface="Calibri" panose="020F0502020204030204" pitchFamily="34" charset="0"/>
              <a:ea typeface="Calibri" panose="020F0502020204030204" pitchFamily="34" charset="0"/>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21</a:t>
            </a:fld>
            <a:endParaRPr lang="sv-SE"/>
          </a:p>
        </p:txBody>
      </p:sp>
    </p:spTree>
    <p:extLst>
      <p:ext uri="{BB962C8B-B14F-4D97-AF65-F5344CB8AC3E}">
        <p14:creationId xmlns:p14="http://schemas.microsoft.com/office/powerpoint/2010/main" val="3959048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2</a:t>
            </a:fld>
            <a:endParaRPr lang="sv-SE"/>
          </a:p>
        </p:txBody>
      </p:sp>
    </p:spTree>
    <p:extLst>
      <p:ext uri="{BB962C8B-B14F-4D97-AF65-F5344CB8AC3E}">
        <p14:creationId xmlns:p14="http://schemas.microsoft.com/office/powerpoint/2010/main" val="1477582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a:solidFill>
                  <a:srgbClr val="000000"/>
                </a:solidFill>
                <a:effectLst/>
                <a:latin typeface="Arial"/>
                <a:cs typeface="Arial"/>
              </a:rPr>
              <a:t>Second hand ska alltid bara vara butikssida, ej verksamhet eller nyhet </a:t>
            </a:r>
          </a:p>
          <a:p>
            <a:endParaRPr lang="sv-SE" sz="1800" b="0" i="0">
              <a:solidFill>
                <a:srgbClr val="000000"/>
              </a:solidFill>
              <a:effectLst/>
              <a:latin typeface="Arial" panose="020B0604020202020204" pitchFamily="34" charset="0"/>
              <a:cs typeface="Arial"/>
            </a:endParaRPr>
          </a:p>
          <a:p>
            <a:endPar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sv-SE" sz="1200">
                <a:effectLst/>
                <a:latin typeface="Calibri"/>
                <a:ea typeface="Calibri"/>
                <a:cs typeface="Calibri"/>
              </a:rPr>
              <a:t>Information som ska redigeras i </a:t>
            </a:r>
            <a:r>
              <a:rPr lang="sv-SE" sz="1200" err="1">
                <a:effectLst/>
                <a:latin typeface="Calibri"/>
                <a:ea typeface="Calibri"/>
                <a:cs typeface="Calibri"/>
              </a:rPr>
              <a:t>Redy</a:t>
            </a:r>
            <a:endParaRPr lang="sv-SE" sz="1200">
              <a:effectLst/>
              <a:latin typeface="Calibri"/>
              <a:ea typeface="Calibri"/>
              <a:cs typeface="Calibri"/>
            </a:endParaRPr>
          </a:p>
          <a:p>
            <a:r>
              <a:rPr lang="sv-SE" sz="1200">
                <a:effectLst/>
                <a:latin typeface="Calibri"/>
                <a:ea typeface="Calibri"/>
                <a:cs typeface="Calibri"/>
              </a:rPr>
              <a:t> </a:t>
            </a:r>
          </a:p>
          <a:p>
            <a:r>
              <a:rPr lang="sv-SE" sz="1200">
                <a:effectLst/>
                <a:latin typeface="Calibri"/>
                <a:ea typeface="Calibri"/>
                <a:cs typeface="Calibri"/>
              </a:rPr>
              <a:t>Öppettider</a:t>
            </a:r>
            <a:r>
              <a:rPr lang="sv-SE">
                <a:latin typeface="Calibri"/>
                <a:ea typeface="Calibri"/>
                <a:cs typeface="Calibri"/>
              </a:rPr>
              <a:t> </a:t>
            </a:r>
            <a:endParaRPr lang="sv-SE" sz="1200">
              <a:effectLst/>
              <a:latin typeface="Calibri" panose="020F0502020204030204" pitchFamily="34" charset="0"/>
              <a:ea typeface="Calibri" panose="020F0502020204030204" pitchFamily="34" charset="0"/>
              <a:cs typeface="Calibri"/>
            </a:endParaRPr>
          </a:p>
          <a:p>
            <a:r>
              <a:rPr lang="sv-SE" sz="1200">
                <a:effectLst/>
                <a:latin typeface="Calibri"/>
                <a:ea typeface="Calibri"/>
                <a:cs typeface="Calibri"/>
              </a:rPr>
              <a:t>Kontaktuppgifter</a:t>
            </a:r>
          </a:p>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22</a:t>
            </a:fld>
            <a:endParaRPr lang="sv-SE"/>
          </a:p>
        </p:txBody>
      </p:sp>
    </p:spTree>
    <p:extLst>
      <p:ext uri="{BB962C8B-B14F-4D97-AF65-F5344CB8AC3E}">
        <p14:creationId xmlns:p14="http://schemas.microsoft.com/office/powerpoint/2010/main" val="1636173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23</a:t>
            </a:fld>
            <a:endParaRPr lang="sv-SE"/>
          </a:p>
        </p:txBody>
      </p:sp>
    </p:spTree>
    <p:extLst>
      <p:ext uri="{BB962C8B-B14F-4D97-AF65-F5344CB8AC3E}">
        <p14:creationId xmlns:p14="http://schemas.microsoft.com/office/powerpoint/2010/main" val="272560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24</a:t>
            </a:fld>
            <a:endParaRPr lang="sv-SE"/>
          </a:p>
        </p:txBody>
      </p:sp>
    </p:spTree>
    <p:extLst>
      <p:ext uri="{BB962C8B-B14F-4D97-AF65-F5344CB8AC3E}">
        <p14:creationId xmlns:p14="http://schemas.microsoft.com/office/powerpoint/2010/main" val="3872227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25</a:t>
            </a:fld>
            <a:endParaRPr lang="sv-SE"/>
          </a:p>
        </p:txBody>
      </p:sp>
    </p:spTree>
    <p:extLst>
      <p:ext uri="{BB962C8B-B14F-4D97-AF65-F5344CB8AC3E}">
        <p14:creationId xmlns:p14="http://schemas.microsoft.com/office/powerpoint/2010/main" val="3655351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spcBef>
                <a:spcPts val="0"/>
              </a:spcBef>
              <a:spcAft>
                <a:spcPts val="0"/>
              </a:spcAft>
              <a:buFontTx/>
              <a:buNone/>
            </a:pPr>
            <a:r>
              <a:rPr lang="sv-SE" sz="1200">
                <a:effectLst/>
                <a:latin typeface="Calibri" panose="020F0502020204030204" pitchFamily="34" charset="0"/>
              </a:rPr>
              <a:t>För att kunna skicka mejl och nyhetsbrev via </a:t>
            </a:r>
            <a:r>
              <a:rPr lang="sv-SE" sz="1200" err="1">
                <a:effectLst/>
                <a:latin typeface="Calibri" panose="020F0502020204030204" pitchFamily="34" charset="0"/>
              </a:rPr>
              <a:t>Redy</a:t>
            </a:r>
            <a:r>
              <a:rPr lang="sv-SE" sz="1200">
                <a:effectLst/>
                <a:latin typeface="Calibri" panose="020F0502020204030204" pitchFamily="34" charset="0"/>
              </a:rPr>
              <a:t> så behövs kontaktuppgifter. </a:t>
            </a:r>
          </a:p>
          <a:p>
            <a:pPr marL="0" marR="0" indent="0">
              <a:spcBef>
                <a:spcPts val="0"/>
              </a:spcBef>
              <a:spcAft>
                <a:spcPts val="0"/>
              </a:spcAft>
              <a:buFontTx/>
              <a:buNone/>
            </a:pPr>
            <a:r>
              <a:rPr lang="sv-SE" sz="1200">
                <a:effectLst/>
                <a:latin typeface="Calibri" panose="020F0502020204030204" pitchFamily="34" charset="0"/>
              </a:rPr>
              <a:t>Om kontaktuppgifter till frivilliga registreras i </a:t>
            </a:r>
            <a:r>
              <a:rPr lang="sv-SE" sz="1200" err="1">
                <a:effectLst/>
                <a:latin typeface="Calibri" panose="020F0502020204030204" pitchFamily="34" charset="0"/>
              </a:rPr>
              <a:t>Redy</a:t>
            </a:r>
            <a:r>
              <a:rPr lang="sv-SE" sz="1200">
                <a:effectLst/>
                <a:latin typeface="Calibri" panose="020F0502020204030204" pitchFamily="34" charset="0"/>
              </a:rPr>
              <a:t> så kommer ni att kunna;</a:t>
            </a:r>
          </a:p>
          <a:p>
            <a:pPr marL="171450" marR="0" indent="-171450">
              <a:spcBef>
                <a:spcPts val="0"/>
              </a:spcBef>
              <a:spcAft>
                <a:spcPts val="0"/>
              </a:spcAft>
              <a:buFontTx/>
              <a:buChar char="-"/>
            </a:pPr>
            <a:r>
              <a:rPr lang="sv-SE" sz="1200">
                <a:effectLst/>
                <a:latin typeface="Calibri" panose="020F0502020204030204" pitchFamily="34" charset="0"/>
              </a:rPr>
              <a:t>Använda </a:t>
            </a:r>
            <a:r>
              <a:rPr lang="sv-SE" sz="1200" err="1">
                <a:effectLst/>
                <a:latin typeface="Calibri" panose="020F0502020204030204" pitchFamily="34" charset="0"/>
              </a:rPr>
              <a:t>Redy</a:t>
            </a:r>
            <a:r>
              <a:rPr lang="sv-SE" sz="1200">
                <a:effectLst/>
                <a:latin typeface="Calibri" panose="020F0502020204030204" pitchFamily="34" charset="0"/>
              </a:rPr>
              <a:t> till att göra mejlutskick till alla inom kretsen, via den nya utskicksfunktionen.</a:t>
            </a:r>
          </a:p>
          <a:p>
            <a:pPr marL="171450" marR="0" indent="-171450">
              <a:spcBef>
                <a:spcPts val="0"/>
              </a:spcBef>
              <a:spcAft>
                <a:spcPts val="0"/>
              </a:spcAft>
              <a:buFontTx/>
              <a:buChar char="-"/>
            </a:pPr>
            <a:r>
              <a:rPr lang="sv-SE" sz="1200">
                <a:effectLst/>
                <a:latin typeface="Calibri" panose="020F0502020204030204" pitchFamily="34" charset="0"/>
              </a:rPr>
              <a:t>Från centralt håll kan vi också bättre kommunicera rätt innehåll till rätt personer, när vi har fler kontaktuppgifter i </a:t>
            </a:r>
            <a:r>
              <a:rPr lang="sv-SE" sz="1200" err="1">
                <a:effectLst/>
                <a:latin typeface="Calibri" panose="020F0502020204030204" pitchFamily="34" charset="0"/>
              </a:rPr>
              <a:t>Redy</a:t>
            </a:r>
            <a:r>
              <a:rPr lang="sv-SE" sz="1200">
                <a:effectLst/>
                <a:latin typeface="Calibri" panose="020F0502020204030204" pitchFamily="34" charset="0"/>
              </a:rPr>
              <a:t>.</a:t>
            </a:r>
          </a:p>
          <a:p>
            <a:pPr marL="171450" marR="0" indent="-171450">
              <a:spcBef>
                <a:spcPts val="0"/>
              </a:spcBef>
              <a:spcAft>
                <a:spcPts val="0"/>
              </a:spcAft>
              <a:buFontTx/>
              <a:buChar char="-"/>
            </a:pPr>
            <a:r>
              <a:rPr lang="sv-SE" sz="1200">
                <a:effectLst/>
                <a:latin typeface="Calibri" panose="020F0502020204030204" pitchFamily="34" charset="0"/>
              </a:rPr>
              <a:t>Vi kan dessutom då följa upp med statistik och göra förbättringar. </a:t>
            </a:r>
          </a:p>
          <a:p>
            <a:pPr marL="171450" marR="0" indent="-171450">
              <a:spcBef>
                <a:spcPts val="0"/>
              </a:spcBef>
              <a:spcAft>
                <a:spcPts val="0"/>
              </a:spcAft>
              <a:buFontTx/>
              <a:buChar char="-"/>
            </a:pPr>
            <a:endParaRPr lang="sv-SE" sz="1200">
              <a:effectLst/>
              <a:latin typeface="Calibri" panose="020F0502020204030204" pitchFamily="34" charset="0"/>
            </a:endParaRPr>
          </a:p>
          <a:p>
            <a:pPr marL="0" marR="0" indent="0">
              <a:spcBef>
                <a:spcPts val="0"/>
              </a:spcBef>
              <a:spcAft>
                <a:spcPts val="0"/>
              </a:spcAft>
              <a:buFontTx/>
              <a:buNone/>
            </a:pPr>
            <a:r>
              <a:rPr lang="sv-SE" sz="1200">
                <a:effectLst/>
                <a:latin typeface="Calibri" panose="020F0502020204030204" pitchFamily="34" charset="0"/>
              </a:rPr>
              <a:t>Andra funktioner som går att göra i </a:t>
            </a:r>
            <a:r>
              <a:rPr lang="sv-SE" sz="1200" err="1">
                <a:effectLst/>
                <a:latin typeface="Calibri" panose="020F0502020204030204" pitchFamily="34" charset="0"/>
              </a:rPr>
              <a:t>Redy</a:t>
            </a:r>
            <a:r>
              <a:rPr lang="sv-SE" sz="1200">
                <a:effectLst/>
                <a:latin typeface="Calibri" panose="020F0502020204030204" pitchFamily="34" charset="0"/>
              </a:rPr>
              <a:t>;</a:t>
            </a:r>
          </a:p>
          <a:p>
            <a:pPr algn="l" rtl="0" fontAlgn="base">
              <a:buFont typeface="Arial" panose="020B0604020202020204" pitchFamily="34" charset="0"/>
              <a:buChar char="•"/>
            </a:pPr>
            <a:r>
              <a:rPr lang="sv-SE" sz="1200" b="0" i="0" u="none" strike="noStrike">
                <a:solidFill>
                  <a:srgbClr val="000000"/>
                </a:solidFill>
                <a:effectLst/>
                <a:latin typeface="Calibri" panose="020F0502020204030204" pitchFamily="34" charset="0"/>
                <a:cs typeface="Calibri" panose="020F0502020204030204" pitchFamily="34" charset="0"/>
              </a:rPr>
              <a:t>Schemaläggning </a:t>
            </a:r>
            <a:r>
              <a:rPr lang="en-US" sz="1200" b="0" i="0">
                <a:solidFill>
                  <a:srgbClr val="000000"/>
                </a:solidFill>
                <a:effectLst/>
                <a:latin typeface="Calibri" panose="020F0502020204030204" pitchFamily="34" charset="0"/>
                <a:cs typeface="Calibri" panose="020F0502020204030204" pitchFamily="34" charset="0"/>
              </a:rPr>
              <a:t>​</a:t>
            </a:r>
          </a:p>
          <a:p>
            <a:pPr algn="l" rtl="0" fontAlgn="base"/>
            <a:endParaRPr lang="en-US" sz="1200" b="0" i="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sv-SE" sz="1200" b="0" i="0" u="none" strike="noStrike">
                <a:solidFill>
                  <a:srgbClr val="000000"/>
                </a:solidFill>
                <a:effectLst/>
                <a:latin typeface="Calibri" panose="020F0502020204030204" pitchFamily="34" charset="0"/>
                <a:cs typeface="Calibri" panose="020F0502020204030204" pitchFamily="34" charset="0"/>
              </a:rPr>
              <a:t>Vyer över skänkta medel, medlemsfördelning &amp; utmärkelser</a:t>
            </a:r>
            <a:r>
              <a:rPr lang="en-US" sz="1200" b="0" i="0">
                <a:solidFill>
                  <a:srgbClr val="000000"/>
                </a:solidFill>
                <a:effectLst/>
                <a:latin typeface="Calibri" panose="020F0502020204030204" pitchFamily="34" charset="0"/>
                <a:cs typeface="Calibri" panose="020F0502020204030204" pitchFamily="34" charset="0"/>
              </a:rPr>
              <a:t>​</a:t>
            </a:r>
          </a:p>
          <a:p>
            <a:pPr algn="l" rtl="0" fontAlgn="base"/>
            <a:endParaRPr lang="en-US" sz="1200" b="0" i="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sv-SE" sz="1200" b="0" i="0" u="none" strike="noStrike">
                <a:solidFill>
                  <a:srgbClr val="000000"/>
                </a:solidFill>
                <a:effectLst/>
                <a:latin typeface="Calibri" panose="020F0502020204030204" pitchFamily="34" charset="0"/>
                <a:cs typeface="Calibri" panose="020F0502020204030204" pitchFamily="34" charset="0"/>
              </a:rPr>
              <a:t>Medlemskapshantering </a:t>
            </a:r>
            <a:r>
              <a:rPr lang="en-US" sz="1200" b="0" i="0">
                <a:solidFill>
                  <a:srgbClr val="000000"/>
                </a:solidFill>
                <a:effectLst/>
                <a:latin typeface="Calibri" panose="020F0502020204030204" pitchFamily="34" charset="0"/>
                <a:cs typeface="Calibri" panose="020F0502020204030204" pitchFamily="34" charset="0"/>
              </a:rPr>
              <a:t>​</a:t>
            </a:r>
          </a:p>
          <a:p>
            <a:pPr algn="l" rtl="0" fontAlgn="base"/>
            <a:r>
              <a:rPr lang="sv-SE" sz="1200" b="0" i="0">
                <a:solidFill>
                  <a:srgbClr val="000000"/>
                </a:solidFill>
                <a:effectLst/>
                <a:latin typeface="Calibri" panose="020F0502020204030204" pitchFamily="34" charset="0"/>
                <a:cs typeface="Calibri" panose="020F0502020204030204" pitchFamily="34" charset="0"/>
              </a:rPr>
              <a:t>​</a:t>
            </a:r>
          </a:p>
          <a:p>
            <a:pPr algn="l" rtl="0" fontAlgn="base"/>
            <a:r>
              <a:rPr lang="sv-SE" sz="1200" b="1" i="0" u="none" strike="noStrike">
                <a:solidFill>
                  <a:srgbClr val="000000"/>
                </a:solidFill>
                <a:effectLst/>
                <a:latin typeface="Calibri" panose="020F0502020204030204" pitchFamily="34" charset="0"/>
                <a:cs typeface="Calibri" panose="020F0502020204030204" pitchFamily="34" charset="0"/>
              </a:rPr>
              <a:t>Kommande</a:t>
            </a:r>
            <a:r>
              <a:rPr lang="sv-SE" sz="1200" b="0" i="0">
                <a:solidFill>
                  <a:srgbClr val="000000"/>
                </a:solidFill>
                <a:effectLst/>
                <a:latin typeface="Calibri" panose="020F0502020204030204" pitchFamily="34" charset="0"/>
                <a:cs typeface="Calibri" panose="020F0502020204030204" pitchFamily="34" charset="0"/>
              </a:rPr>
              <a:t>​ </a:t>
            </a:r>
            <a:r>
              <a:rPr lang="sv-SE" sz="1200" b="1" i="0">
                <a:solidFill>
                  <a:srgbClr val="000000"/>
                </a:solidFill>
                <a:effectLst/>
                <a:latin typeface="Calibri" panose="020F0502020204030204" pitchFamily="34" charset="0"/>
                <a:cs typeface="Calibri" panose="020F0502020204030204" pitchFamily="34" charset="0"/>
              </a:rPr>
              <a:t>funktioner</a:t>
            </a:r>
          </a:p>
          <a:p>
            <a:pPr algn="l" rtl="0" fontAlgn="base">
              <a:buFont typeface="Arial" panose="020B0604020202020204" pitchFamily="34" charset="0"/>
              <a:buChar char="•"/>
            </a:pPr>
            <a:r>
              <a:rPr lang="sv-SE" sz="1200" b="0" i="0" u="none" strike="noStrike">
                <a:solidFill>
                  <a:srgbClr val="000000"/>
                </a:solidFill>
                <a:effectLst/>
                <a:latin typeface="Calibri" panose="020F0502020204030204" pitchFamily="34" charset="0"/>
                <a:cs typeface="Calibri" panose="020F0502020204030204" pitchFamily="34" charset="0"/>
              </a:rPr>
              <a:t>Möjligheten att </a:t>
            </a:r>
            <a:r>
              <a:rPr lang="sv-SE" sz="1200" b="0" i="0" u="none" strike="noStrike" err="1">
                <a:solidFill>
                  <a:srgbClr val="000000"/>
                </a:solidFill>
                <a:effectLst/>
                <a:latin typeface="Calibri" panose="020F0502020204030204" pitchFamily="34" charset="0"/>
                <a:cs typeface="Calibri" panose="020F0502020204030204" pitchFamily="34" charset="0"/>
              </a:rPr>
              <a:t>verksamhetsrapportera</a:t>
            </a:r>
            <a:r>
              <a:rPr lang="sv-SE" sz="1200" b="0" i="0" u="none" strike="noStrike">
                <a:solidFill>
                  <a:srgbClr val="000000"/>
                </a:solidFill>
                <a:effectLst/>
                <a:latin typeface="Calibri" panose="020F0502020204030204" pitchFamily="34" charset="0"/>
                <a:cs typeface="Calibri" panose="020F0502020204030204" pitchFamily="34" charset="0"/>
              </a:rPr>
              <a:t> i </a:t>
            </a:r>
            <a:r>
              <a:rPr lang="sv-SE" sz="1200" b="0" i="0" u="none" strike="noStrike" err="1">
                <a:solidFill>
                  <a:srgbClr val="000000"/>
                </a:solidFill>
                <a:effectLst/>
                <a:latin typeface="Calibri" panose="020F0502020204030204" pitchFamily="34" charset="0"/>
                <a:cs typeface="Calibri" panose="020F0502020204030204" pitchFamily="34" charset="0"/>
              </a:rPr>
              <a:t>Redy</a:t>
            </a:r>
            <a:r>
              <a:rPr lang="sv-SE" sz="1200" b="0" i="0" u="none" strike="noStrike">
                <a:solidFill>
                  <a:srgbClr val="000000"/>
                </a:solidFill>
                <a:effectLst/>
                <a:latin typeface="Calibri" panose="020F0502020204030204" pitchFamily="34" charset="0"/>
                <a:cs typeface="Calibri" panose="020F0502020204030204" pitchFamily="34" charset="0"/>
              </a:rPr>
              <a:t> ses över</a:t>
            </a:r>
            <a:r>
              <a:rPr lang="sv-SE" sz="1200" b="0" i="0">
                <a:solidFill>
                  <a:srgbClr val="000000"/>
                </a:solidFill>
                <a:effectLst/>
                <a:latin typeface="Calibri" panose="020F0502020204030204" pitchFamily="34" charset="0"/>
                <a:cs typeface="Calibri" panose="020F0502020204030204" pitchFamily="34" charset="0"/>
              </a:rPr>
              <a:t>​</a:t>
            </a:r>
          </a:p>
          <a:p>
            <a:pPr algn="l" rtl="0" fontAlgn="base"/>
            <a:endParaRPr lang="sv-SE" sz="1200" b="0" i="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sv-SE" sz="1200" b="0" i="0" u="none" strike="noStrike">
                <a:solidFill>
                  <a:srgbClr val="000000"/>
                </a:solidFill>
                <a:effectLst/>
                <a:latin typeface="Calibri" panose="020F0502020204030204" pitchFamily="34" charset="0"/>
                <a:cs typeface="Calibri" panose="020F0502020204030204" pitchFamily="34" charset="0"/>
              </a:rPr>
              <a:t>Koppla samman med </a:t>
            </a:r>
            <a:r>
              <a:rPr lang="sv-SE" sz="1200" b="0" i="0" u="none" strike="noStrike" err="1">
                <a:solidFill>
                  <a:srgbClr val="000000"/>
                </a:solidFill>
                <a:effectLst/>
                <a:latin typeface="Calibri" panose="020F0502020204030204" pitchFamily="34" charset="0"/>
                <a:cs typeface="Calibri" panose="020F0502020204030204" pitchFamily="34" charset="0"/>
              </a:rPr>
              <a:t>Learnster</a:t>
            </a:r>
            <a:r>
              <a:rPr lang="sv-SE" sz="1200" b="0" i="0" u="none" strike="noStrike">
                <a:solidFill>
                  <a:srgbClr val="000000"/>
                </a:solidFill>
                <a:effectLst/>
                <a:latin typeface="Calibri" panose="020F0502020204030204" pitchFamily="34" charset="0"/>
                <a:cs typeface="Calibri" panose="020F0502020204030204" pitchFamily="34" charset="0"/>
              </a:rPr>
              <a:t> </a:t>
            </a:r>
            <a:r>
              <a:rPr lang="sv-SE" sz="1200" b="0" i="0">
                <a:solidFill>
                  <a:srgbClr val="000000"/>
                </a:solidFill>
                <a:effectLst/>
                <a:latin typeface="Calibri" panose="020F0502020204030204" pitchFamily="34" charset="0"/>
                <a:cs typeface="Calibri" panose="020F0502020204030204" pitchFamily="34" charset="0"/>
              </a:rPr>
              <a:t>​</a:t>
            </a:r>
            <a:br>
              <a:rPr lang="sv-SE" sz="1200" b="0" i="0">
                <a:solidFill>
                  <a:srgbClr val="000000"/>
                </a:solidFill>
                <a:effectLst/>
                <a:latin typeface="Arial" panose="020B0604020202020204" pitchFamily="34" charset="0"/>
              </a:rPr>
            </a:br>
            <a:r>
              <a:rPr lang="sv-SE" sz="1200" b="0" i="0">
                <a:solidFill>
                  <a:srgbClr val="000000"/>
                </a:solidFill>
                <a:effectLst/>
                <a:latin typeface="Arial" panose="020B0604020202020204" pitchFamily="34" charset="0"/>
              </a:rPr>
              <a:t>​</a:t>
            </a:r>
          </a:p>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26</a:t>
            </a:fld>
            <a:endParaRPr lang="sv-SE"/>
          </a:p>
        </p:txBody>
      </p:sp>
    </p:spTree>
    <p:extLst>
      <p:ext uri="{BB962C8B-B14F-4D97-AF65-F5344CB8AC3E}">
        <p14:creationId xmlns:p14="http://schemas.microsoft.com/office/powerpoint/2010/main" val="2941648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a:spcBef>
                <a:spcPts val="0"/>
              </a:spcBef>
              <a:spcAft>
                <a:spcPts val="0"/>
              </a:spcAft>
            </a:pPr>
            <a:r>
              <a:rPr lang="sv-SE" sz="1200">
                <a:effectLst/>
                <a:latin typeface="Calibri" panose="020F0502020204030204" pitchFamily="34" charset="0"/>
              </a:rPr>
              <a:t>Madeleine </a:t>
            </a:r>
          </a:p>
          <a:p>
            <a:pPr marL="0" marR="0">
              <a:spcBef>
                <a:spcPts val="0"/>
              </a:spcBef>
              <a:spcAft>
                <a:spcPts val="0"/>
              </a:spcAft>
            </a:pPr>
            <a:endParaRPr lang="sv-SE" sz="1200">
              <a:effectLst/>
              <a:latin typeface="Calibri" panose="020F0502020204030204" pitchFamily="34" charset="0"/>
            </a:endParaRPr>
          </a:p>
          <a:p>
            <a:pPr marL="0" marR="0">
              <a:spcBef>
                <a:spcPts val="0"/>
              </a:spcBef>
              <a:spcAft>
                <a:spcPts val="0"/>
              </a:spcAft>
            </a:pPr>
            <a:r>
              <a:rPr lang="sv-SE" sz="1200">
                <a:effectLst/>
                <a:latin typeface="Calibri" panose="020F0502020204030204" pitchFamily="34" charset="0"/>
              </a:rPr>
              <a:t>De lokala webbsidorna är våra skyltfönster.</a:t>
            </a:r>
          </a:p>
          <a:p>
            <a:pPr marL="0" marR="0">
              <a:spcBef>
                <a:spcPts val="0"/>
              </a:spcBef>
              <a:spcAft>
                <a:spcPts val="0"/>
              </a:spcAft>
            </a:pPr>
            <a:endParaRPr lang="sv-SE" sz="1200">
              <a:effectLst/>
              <a:latin typeface="Calibri" panose="020F0502020204030204" pitchFamily="34" charset="0"/>
            </a:endParaRPr>
          </a:p>
          <a:p>
            <a:pPr marL="0" marR="0">
              <a:spcBef>
                <a:spcPts val="0"/>
              </a:spcBef>
              <a:spcAft>
                <a:spcPts val="0"/>
              </a:spcAft>
            </a:pPr>
            <a:r>
              <a:rPr lang="sv-SE" sz="1200">
                <a:effectLst/>
                <a:latin typeface="Calibri" panose="020F0502020204030204" pitchFamily="34" charset="0"/>
              </a:rPr>
              <a:t>För att kunna nå fler hjälpsökande så måste vi få in information om våra verksamheter i </a:t>
            </a:r>
            <a:r>
              <a:rPr lang="sv-SE" sz="1200" err="1">
                <a:effectLst/>
                <a:latin typeface="Calibri" panose="020F0502020204030204" pitchFamily="34" charset="0"/>
              </a:rPr>
              <a:t>Redy</a:t>
            </a:r>
            <a:r>
              <a:rPr lang="sv-SE" sz="1200">
                <a:effectLst/>
                <a:latin typeface="Calibri" panose="020F0502020204030204" pitchFamily="34" charset="0"/>
              </a:rPr>
              <a:t>, så att de syns på lokala webbsidor och på Google.</a:t>
            </a:r>
          </a:p>
          <a:p>
            <a:pPr marL="0" marR="0">
              <a:spcBef>
                <a:spcPts val="0"/>
              </a:spcBef>
              <a:spcAft>
                <a:spcPts val="0"/>
              </a:spcAft>
            </a:pPr>
            <a:r>
              <a:rPr lang="sv-SE" sz="1200">
                <a:effectLst/>
                <a:latin typeface="Calibri" panose="020F0502020204030204" pitchFamily="34" charset="0"/>
              </a:rPr>
              <a:t>Och det gäller också när vi vill kunna synliggöra vår verksamhet t.ex. inom Second Hand.</a:t>
            </a:r>
          </a:p>
          <a:p>
            <a:pPr marL="0" marR="0">
              <a:spcBef>
                <a:spcPts val="0"/>
              </a:spcBef>
              <a:spcAft>
                <a:spcPts val="0"/>
              </a:spcAft>
            </a:pPr>
            <a:r>
              <a:rPr lang="sv-SE" sz="1200">
                <a:effectLst/>
                <a:latin typeface="Calibri" panose="020F0502020204030204" pitchFamily="34" charset="0"/>
              </a:rPr>
              <a:t> </a:t>
            </a:r>
          </a:p>
          <a:p>
            <a:pPr marL="0" marR="0">
              <a:spcBef>
                <a:spcPts val="0"/>
              </a:spcBef>
              <a:spcAft>
                <a:spcPts val="0"/>
              </a:spcAft>
            </a:pPr>
            <a:r>
              <a:rPr lang="sv-SE" sz="1200">
                <a:effectLst/>
                <a:latin typeface="Calibri" panose="020F0502020204030204" pitchFamily="34" charset="0"/>
              </a:rPr>
              <a:t>Det positiva som sker för våra lokala hemsidor om </a:t>
            </a:r>
            <a:r>
              <a:rPr lang="sv-SE" sz="1200" err="1">
                <a:effectLst/>
                <a:latin typeface="Calibri" panose="020F0502020204030204" pitchFamily="34" charset="0"/>
              </a:rPr>
              <a:t>datan</a:t>
            </a:r>
            <a:r>
              <a:rPr lang="sv-SE" sz="1200">
                <a:effectLst/>
                <a:latin typeface="Calibri" panose="020F0502020204030204" pitchFamily="34" charset="0"/>
              </a:rPr>
              <a:t> kommer in i </a:t>
            </a:r>
            <a:r>
              <a:rPr lang="sv-SE" sz="1200" err="1">
                <a:effectLst/>
                <a:latin typeface="Calibri" panose="020F0502020204030204" pitchFamily="34" charset="0"/>
              </a:rPr>
              <a:t>Redy</a:t>
            </a:r>
            <a:r>
              <a:rPr lang="sv-SE" sz="1200">
                <a:effectLst/>
                <a:latin typeface="Calibri" panose="020F0502020204030204" pitchFamily="34" charset="0"/>
              </a:rPr>
              <a:t> är att</a:t>
            </a:r>
          </a:p>
          <a:p>
            <a:pPr marL="171450" marR="0" indent="-171450">
              <a:spcBef>
                <a:spcPts val="0"/>
              </a:spcBef>
              <a:spcAft>
                <a:spcPts val="0"/>
              </a:spcAft>
              <a:buFontTx/>
              <a:buChar char="-"/>
            </a:pPr>
            <a:r>
              <a:rPr lang="sv-SE" sz="1200">
                <a:effectLst/>
                <a:latin typeface="Calibri" panose="020F0502020204030204" pitchFamily="34" charset="0"/>
              </a:rPr>
              <a:t>Våra verksamheter syns på de lokala webbsidorna</a:t>
            </a:r>
          </a:p>
          <a:p>
            <a:pPr marL="171450" marR="0" indent="-171450">
              <a:spcBef>
                <a:spcPts val="0"/>
              </a:spcBef>
              <a:spcAft>
                <a:spcPts val="0"/>
              </a:spcAft>
              <a:buFontTx/>
              <a:buChar char="-"/>
            </a:pPr>
            <a:r>
              <a:rPr lang="sv-SE" sz="1200">
                <a:effectLst/>
                <a:latin typeface="Calibri" panose="020F0502020204030204" pitchFamily="34" charset="0"/>
              </a:rPr>
              <a:t>I sin tur blir samma innehåll sökbart på t.ex. Google – och fler hittar därmed till oss.</a:t>
            </a:r>
          </a:p>
          <a:p>
            <a:pPr marL="0" marR="0" indent="0">
              <a:spcBef>
                <a:spcPts val="0"/>
              </a:spcBef>
              <a:spcAft>
                <a:spcPts val="0"/>
              </a:spcAft>
              <a:buFontTx/>
              <a:buNone/>
            </a:pPr>
            <a:endParaRPr lang="sv-SE" sz="1200">
              <a:effectLst/>
              <a:latin typeface="Calibri" panose="020F0502020204030204" pitchFamily="34" charset="0"/>
            </a:endParaRPr>
          </a:p>
        </p:txBody>
      </p:sp>
      <p:sp>
        <p:nvSpPr>
          <p:cNvPr id="4" name="Platshållare för bildnummer 3"/>
          <p:cNvSpPr>
            <a:spLocks noGrp="1"/>
          </p:cNvSpPr>
          <p:nvPr>
            <p:ph type="sldNum" sz="quarter" idx="5"/>
          </p:nvPr>
        </p:nvSpPr>
        <p:spPr/>
        <p:txBody>
          <a:bodyPr/>
          <a:lstStyle/>
          <a:p>
            <a:fld id="{EFB99059-598C-4863-9E8D-B726F763CD85}" type="slidenum">
              <a:rPr lang="sv-SE" smtClean="0"/>
              <a:t>27</a:t>
            </a:fld>
            <a:endParaRPr lang="sv-SE"/>
          </a:p>
        </p:txBody>
      </p:sp>
    </p:spTree>
    <p:extLst>
      <p:ext uri="{BB962C8B-B14F-4D97-AF65-F5344CB8AC3E}">
        <p14:creationId xmlns:p14="http://schemas.microsoft.com/office/powerpoint/2010/main" val="4250467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a:endParaRPr>
          </a:p>
          <a:p>
            <a:r>
              <a:rPr lang="sv-SE" b="1"/>
              <a:t>2023-11-20 Frågestund lokala webbsidor</a:t>
            </a:r>
            <a:endParaRPr lang="sv-SE"/>
          </a:p>
          <a:p>
            <a:r>
              <a:rPr lang="sv-SE"/>
              <a:t>Den 24 oktober lanserade vi en ny webb, vilket innebär en del förändringar gällande de lokala webbsidorna. </a:t>
            </a:r>
            <a:endParaRPr lang="sv-SE">
              <a:ea typeface="Calibri"/>
              <a:cs typeface="Calibri"/>
            </a:endParaRPr>
          </a:p>
          <a:p>
            <a:r>
              <a:rPr lang="sv-SE"/>
              <a:t>Vi erbjuder en frågestund (utöver utbildningstillfället 13/11) som alla är välkomna på. Under frågestunden kan du ställa frågor om hur du redigerar din lokala webbsida, det kan vara relaterat till förändringar som kommit i och med att vi uppgraderade rodakorset.se 24/10, eller sådant som fungerar likadant som tidigare. Alla frågor är välkomna! Vi kommer gå igenom era frågor i tur och ordning och svara på så mycket vi hinner. Förmodligen så sitter ni med liknande frågor och funderingar och kan bli hjälpta genom att höra vad andra får för svar.</a:t>
            </a:r>
            <a:endParaRPr lang="sv-SE">
              <a:ea typeface="Calibri"/>
              <a:cs typeface="Calibri"/>
            </a:endParaRPr>
          </a:p>
          <a:p>
            <a:r>
              <a:rPr lang="sv-SE"/>
              <a:t> </a:t>
            </a:r>
            <a:endParaRPr lang="sv-SE">
              <a:ea typeface="Calibri"/>
              <a:cs typeface="Calibri"/>
            </a:endParaRPr>
          </a:p>
          <a:p>
            <a:r>
              <a:rPr lang="sv-SE" b="1"/>
              <a:t>Datum:</a:t>
            </a:r>
            <a:r>
              <a:rPr lang="sv-SE"/>
              <a:t> 20 november</a:t>
            </a:r>
            <a:endParaRPr lang="sv-SE">
              <a:ea typeface="Calibri"/>
              <a:cs typeface="Calibri"/>
            </a:endParaRPr>
          </a:p>
          <a:p>
            <a:r>
              <a:rPr lang="sv-SE" b="1"/>
              <a:t>Tid:</a:t>
            </a:r>
            <a:r>
              <a:rPr lang="sv-SE"/>
              <a:t> 12:30-13:30</a:t>
            </a:r>
            <a:endParaRPr lang="sv-SE">
              <a:ea typeface="Calibri"/>
              <a:cs typeface="Calibri"/>
            </a:endParaRPr>
          </a:p>
          <a:p>
            <a:r>
              <a:rPr lang="sv-SE" b="1"/>
              <a:t>Plats:</a:t>
            </a:r>
            <a:r>
              <a:rPr lang="sv-SE"/>
              <a:t> Microsoft Teams. Du får länk i din bekräftelse i samband med anmälan.</a:t>
            </a:r>
            <a:endParaRPr lang="sv-SE">
              <a:ea typeface="Calibri"/>
              <a:cs typeface="Calibri"/>
            </a:endParaRPr>
          </a:p>
          <a:p>
            <a:r>
              <a:rPr lang="sv-SE" b="1"/>
              <a:t>Anmälan:</a:t>
            </a:r>
            <a:r>
              <a:rPr lang="sv-SE" u="sng">
                <a:hlinkClick r:id="rId3"/>
              </a:rPr>
              <a:t> Anmäl dig här</a:t>
            </a:r>
            <a:endParaRPr lang="sv-SE"/>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28</a:t>
            </a:fld>
            <a:endParaRPr lang="sv-SE"/>
          </a:p>
        </p:txBody>
      </p:sp>
    </p:spTree>
    <p:extLst>
      <p:ext uri="{BB962C8B-B14F-4D97-AF65-F5344CB8AC3E}">
        <p14:creationId xmlns:p14="http://schemas.microsoft.com/office/powerpoint/2010/main" val="1906040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a:endParaRPr>
          </a:p>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29</a:t>
            </a:fld>
            <a:endParaRPr lang="sv-SE"/>
          </a:p>
        </p:txBody>
      </p:sp>
    </p:spTree>
    <p:extLst>
      <p:ext uri="{BB962C8B-B14F-4D97-AF65-F5344CB8AC3E}">
        <p14:creationId xmlns:p14="http://schemas.microsoft.com/office/powerpoint/2010/main" val="655033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a:endParaRPr>
          </a:p>
          <a:p>
            <a:endParaRPr lang="sv-SE">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30</a:t>
            </a:fld>
            <a:endParaRPr lang="sv-SE"/>
          </a:p>
        </p:txBody>
      </p:sp>
    </p:spTree>
    <p:extLst>
      <p:ext uri="{BB962C8B-B14F-4D97-AF65-F5344CB8AC3E}">
        <p14:creationId xmlns:p14="http://schemas.microsoft.com/office/powerpoint/2010/main" val="28179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Extern webb, rödakorset.se</a:t>
            </a:r>
          </a:p>
          <a:p>
            <a:r>
              <a:rPr lang="sv-SE"/>
              <a:t>Officiell webbplats</a:t>
            </a:r>
          </a:p>
          <a:p>
            <a:r>
              <a:rPr lang="sv-SE" err="1"/>
              <a:t>Rednet</a:t>
            </a:r>
            <a:r>
              <a:rPr lang="sv-SE"/>
              <a:t> ska göras om 2024</a:t>
            </a:r>
            <a:endParaRPr lang="sv-SE">
              <a:ea typeface="Calibri"/>
              <a:cs typeface="Calibri"/>
            </a:endParaRPr>
          </a:p>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3</a:t>
            </a:fld>
            <a:endParaRPr lang="sv-SE"/>
          </a:p>
        </p:txBody>
      </p:sp>
    </p:spTree>
    <p:extLst>
      <p:ext uri="{BB962C8B-B14F-4D97-AF65-F5344CB8AC3E}">
        <p14:creationId xmlns:p14="http://schemas.microsoft.com/office/powerpoint/2010/main" val="266681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ea typeface="Calibri"/>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4</a:t>
            </a:fld>
            <a:endParaRPr lang="sv-SE"/>
          </a:p>
        </p:txBody>
      </p:sp>
    </p:spTree>
    <p:extLst>
      <p:ext uri="{BB962C8B-B14F-4D97-AF65-F5344CB8AC3E}">
        <p14:creationId xmlns:p14="http://schemas.microsoft.com/office/powerpoint/2010/main" val="41825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sv-SE" sz="1800">
              <a:latin typeface="Arial"/>
              <a:cs typeface="Arial"/>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5</a:t>
            </a:fld>
            <a:endParaRPr lang="sv-SE"/>
          </a:p>
        </p:txBody>
      </p:sp>
    </p:spTree>
    <p:extLst>
      <p:ext uri="{BB962C8B-B14F-4D97-AF65-F5344CB8AC3E}">
        <p14:creationId xmlns:p14="http://schemas.microsoft.com/office/powerpoint/2010/main" val="3354000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800">
              <a:ea typeface="Calibri"/>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7</a:t>
            </a:fld>
            <a:endParaRPr lang="sv-SE"/>
          </a:p>
        </p:txBody>
      </p:sp>
    </p:spTree>
    <p:extLst>
      <p:ext uri="{BB962C8B-B14F-4D97-AF65-F5344CB8AC3E}">
        <p14:creationId xmlns:p14="http://schemas.microsoft.com/office/powerpoint/2010/main" val="263119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ea typeface="Calibri"/>
              <a:cs typeface="Calibri"/>
            </a:endParaRPr>
          </a:p>
        </p:txBody>
      </p:sp>
      <p:sp>
        <p:nvSpPr>
          <p:cNvPr id="4" name="Platshållare för bildnummer 3"/>
          <p:cNvSpPr>
            <a:spLocks noGrp="1"/>
          </p:cNvSpPr>
          <p:nvPr>
            <p:ph type="sldNum" sz="quarter" idx="5"/>
          </p:nvPr>
        </p:nvSpPr>
        <p:spPr/>
        <p:txBody>
          <a:bodyPr/>
          <a:lstStyle/>
          <a:p>
            <a:fld id="{01B5E05D-5A0A-40FE-8350-B7B37248ADA5}" type="slidenum">
              <a:rPr lang="sv-SE" smtClean="0"/>
              <a:t>8</a:t>
            </a:fld>
            <a:endParaRPr lang="sv-SE"/>
          </a:p>
        </p:txBody>
      </p:sp>
    </p:spTree>
    <p:extLst>
      <p:ext uri="{BB962C8B-B14F-4D97-AF65-F5344CB8AC3E}">
        <p14:creationId xmlns:p14="http://schemas.microsoft.com/office/powerpoint/2010/main" val="1946214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9</a:t>
            </a:fld>
            <a:endParaRPr lang="sv-SE"/>
          </a:p>
        </p:txBody>
      </p:sp>
    </p:spTree>
    <p:extLst>
      <p:ext uri="{BB962C8B-B14F-4D97-AF65-F5344CB8AC3E}">
        <p14:creationId xmlns:p14="http://schemas.microsoft.com/office/powerpoint/2010/main" val="415770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800">
                <a:solidFill>
                  <a:srgbClr val="000000"/>
                </a:solidFill>
                <a:latin typeface="Arial"/>
                <a:cs typeface="Arial"/>
              </a:rPr>
              <a:t>Välj</a:t>
            </a:r>
            <a:r>
              <a:rPr lang="sv-SE" sz="1800" b="0" i="0">
                <a:solidFill>
                  <a:srgbClr val="000000"/>
                </a:solidFill>
                <a:effectLst/>
                <a:latin typeface="Arial"/>
                <a:cs typeface="Arial"/>
              </a:rPr>
              <a:t> om dölj eller visa.</a:t>
            </a:r>
            <a:r>
              <a:rPr lang="sv-SE" sz="1800">
                <a:solidFill>
                  <a:srgbClr val="000000"/>
                </a:solidFill>
                <a:latin typeface="Arial"/>
                <a:cs typeface="Arial"/>
              </a:rPr>
              <a:t> Gärna</a:t>
            </a:r>
            <a:r>
              <a:rPr lang="sv-SE" sz="1800" b="0" i="0">
                <a:solidFill>
                  <a:srgbClr val="000000"/>
                </a:solidFill>
                <a:effectLst/>
                <a:latin typeface="Arial"/>
                <a:cs typeface="Arial"/>
              </a:rPr>
              <a:t> får användas.</a:t>
            </a:r>
            <a:endParaRPr lang="sv-SE" sz="18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sv-SE" sz="18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a:solidFill>
                  <a:srgbClr val="000000"/>
                </a:solidFill>
                <a:effectLst/>
                <a:latin typeface="Arial"/>
                <a:cs typeface="Arial"/>
              </a:rPr>
              <a:t>Vi använder inte brödtextfält - använd ingressrutan och Om oss istället (använd inte boiler </a:t>
            </a:r>
            <a:r>
              <a:rPr lang="sv-SE" sz="1800" b="0" i="0" err="1">
                <a:solidFill>
                  <a:srgbClr val="000000"/>
                </a:solidFill>
                <a:effectLst/>
                <a:latin typeface="Arial"/>
                <a:cs typeface="Arial"/>
              </a:rPr>
              <a:t>plate</a:t>
            </a:r>
            <a:r>
              <a:rPr lang="sv-SE" sz="1800" b="0" i="0">
                <a:solidFill>
                  <a:srgbClr val="000000"/>
                </a:solidFill>
                <a:effectLst/>
                <a:latin typeface="Arial"/>
                <a:cs typeface="Arial"/>
              </a:rPr>
              <a:t>-texter, skapa unika, lokala texter) </a:t>
            </a:r>
          </a:p>
          <a:p>
            <a:pPr algn="l" rtl="0" fontAlgn="base">
              <a:buFont typeface="Arial" panose="020B0604020202020204" pitchFamily="34" charset="0"/>
              <a:buChar char="•"/>
            </a:pPr>
            <a:r>
              <a:rPr lang="sv-SE" sz="1800" b="0" i="0">
                <a:solidFill>
                  <a:srgbClr val="000000"/>
                </a:solidFill>
                <a:effectLst/>
                <a:latin typeface="Arial"/>
                <a:cs typeface="Arial"/>
              </a:rPr>
              <a:t>Om ni startar en second hand-butik krävs manuellt jobb av central redaktör för att den ska synas korrekt </a:t>
            </a:r>
          </a:p>
          <a:p>
            <a:pPr algn="l" rtl="0" fontAlgn="base">
              <a:buFont typeface="Arial" panose="020B0604020202020204" pitchFamily="34" charset="0"/>
              <a:buChar char="•"/>
            </a:pPr>
            <a:r>
              <a:rPr lang="sv-SE" sz="1800" b="0" i="0">
                <a:solidFill>
                  <a:srgbClr val="000000"/>
                </a:solidFill>
                <a:effectLst/>
                <a:latin typeface="Arial"/>
                <a:cs typeface="Arial"/>
              </a:rPr>
              <a:t>Om ni behöver använda sidan Föreningsinfo - länka till den från Om oss för att besökarna ska komma åt den. </a:t>
            </a:r>
          </a:p>
          <a:p>
            <a:pPr algn="l" rtl="0" fontAlgn="base">
              <a:buFont typeface="Arial" panose="020B0604020202020204" pitchFamily="34" charset="0"/>
              <a:buChar char="•"/>
            </a:pPr>
            <a:r>
              <a:rPr lang="sv-SE" sz="1800" b="0" i="0">
                <a:solidFill>
                  <a:srgbClr val="000000"/>
                </a:solidFill>
                <a:effectLst/>
                <a:latin typeface="Arial"/>
                <a:cs typeface="Arial"/>
              </a:rPr>
              <a:t>Bilder får </a:t>
            </a:r>
            <a:r>
              <a:rPr lang="sv-SE" sz="1800">
                <a:solidFill>
                  <a:srgbClr val="000000"/>
                </a:solidFill>
                <a:latin typeface="Arial"/>
                <a:cs typeface="Arial"/>
              </a:rPr>
              <a:t>redaktören</a:t>
            </a:r>
            <a:r>
              <a:rPr lang="sv-SE" sz="1800" b="0" i="0">
                <a:solidFill>
                  <a:srgbClr val="000000"/>
                </a:solidFill>
                <a:effectLst/>
                <a:latin typeface="Arial"/>
                <a:cs typeface="Arial"/>
              </a:rPr>
              <a:t> lägga in själv </a:t>
            </a:r>
          </a:p>
          <a:p>
            <a:pPr algn="l" rtl="0" fontAlgn="base">
              <a:buFont typeface="Arial" panose="020B0604020202020204" pitchFamily="34" charset="0"/>
              <a:buChar char="•"/>
            </a:pPr>
            <a:r>
              <a:rPr lang="sv-SE" sz="1800" b="0" i="0">
                <a:solidFill>
                  <a:srgbClr val="000000"/>
                </a:solidFill>
                <a:effectLst/>
                <a:latin typeface="Arial"/>
                <a:cs typeface="Arial"/>
              </a:rPr>
              <a:t>Vi har inte flyttat över några nyheter </a:t>
            </a:r>
          </a:p>
          <a:p>
            <a:pPr algn="l" rtl="0" fontAlgn="base">
              <a:buFont typeface="Arial" panose="020B0604020202020204" pitchFamily="34" charset="0"/>
              <a:buChar char="•"/>
            </a:pPr>
            <a:r>
              <a:rPr lang="sv-SE" sz="1800" b="0" i="0">
                <a:solidFill>
                  <a:srgbClr val="000000"/>
                </a:solidFill>
                <a:effectLst/>
                <a:latin typeface="Arial"/>
                <a:cs typeface="Arial"/>
              </a:rPr>
              <a:t>Second hand ska alltid bara vara butikssida, ej verksamhet eller nyhet </a:t>
            </a:r>
          </a:p>
          <a:p>
            <a:pPr algn="l" rtl="0" fontAlgn="base">
              <a:buFont typeface="Arial" panose="020B0604020202020204" pitchFamily="34" charset="0"/>
              <a:buChar char="•"/>
            </a:pPr>
            <a:r>
              <a:rPr lang="sv-SE" sz="1800" b="0" i="0">
                <a:solidFill>
                  <a:srgbClr val="000000"/>
                </a:solidFill>
                <a:effectLst/>
                <a:latin typeface="Arial"/>
                <a:cs typeface="Arial"/>
              </a:rPr>
              <a:t>Vi har inte ändrat ordningen på blocken eller dolt något, vill ni återskapa detta så gör det själva </a:t>
            </a:r>
          </a:p>
          <a:p>
            <a:pPr fontAlgn="base">
              <a:buFont typeface="Arial" panose="020B0604020202020204" pitchFamily="34" charset="0"/>
              <a:buChar char="•"/>
            </a:pPr>
            <a:r>
              <a:rPr lang="sv-SE" sz="1800" b="0" i="0">
                <a:solidFill>
                  <a:srgbClr val="000000"/>
                </a:solidFill>
                <a:effectLst/>
                <a:latin typeface="Arial"/>
                <a:cs typeface="Arial"/>
              </a:rPr>
              <a:t>Vi har tagit bort lokala hamburgermenyn och har ny global meny.</a:t>
            </a:r>
            <a:r>
              <a:rPr lang="sv-SE" sz="1800">
                <a:solidFill>
                  <a:srgbClr val="000000"/>
                </a:solidFill>
                <a:latin typeface="Arial"/>
                <a:cs typeface="Arial"/>
              </a:rPr>
              <a:t> </a:t>
            </a:r>
            <a:endParaRPr lang="sv-SE" sz="1800" b="0" i="0">
              <a:solidFill>
                <a:srgbClr val="000000"/>
              </a:solidFill>
              <a:effectLst/>
              <a:latin typeface="Arial"/>
              <a:cs typeface="Arial"/>
            </a:endParaRPr>
          </a:p>
          <a:p>
            <a:pPr algn="l" rtl="0" fontAlgn="base"/>
            <a:r>
              <a:rPr lang="sv-SE" sz="1800" b="0" i="0">
                <a:solidFill>
                  <a:srgbClr val="000000"/>
                </a:solidFill>
                <a:effectLst/>
                <a:latin typeface="Arial"/>
                <a:cs typeface="Arial"/>
              </a:rPr>
              <a:t> </a:t>
            </a:r>
            <a:endParaRPr lang="sv-SE" b="0" i="0">
              <a:solidFill>
                <a:srgbClr val="000000"/>
              </a:solidFill>
              <a:effectLst/>
              <a:latin typeface="Arial"/>
              <a:cs typeface="Arial"/>
            </a:endParaRPr>
          </a:p>
          <a:p>
            <a:pPr algn="l" rtl="0" fontAlgn="base"/>
            <a:endParaRPr lang="sv-SE" sz="1800" b="0" i="0">
              <a:solidFill>
                <a:srgbClr val="000000"/>
              </a:solidFill>
              <a:effectLst/>
              <a:latin typeface="Arial"/>
              <a:cs typeface="Arial"/>
            </a:endParaRPr>
          </a:p>
          <a:p>
            <a:pPr algn="l" rtl="0" fontAlgn="base"/>
            <a:r>
              <a:rPr lang="sv-SE" sz="1800" b="0" i="0">
                <a:solidFill>
                  <a:srgbClr val="000000"/>
                </a:solidFill>
                <a:effectLst/>
                <a:latin typeface="Arial"/>
                <a:cs typeface="Arial"/>
              </a:rPr>
              <a:t> </a:t>
            </a:r>
            <a:endParaRPr lang="sv-SE" b="0" i="0">
              <a:solidFill>
                <a:srgbClr val="000000"/>
              </a:solidFill>
              <a:effectLst/>
              <a:latin typeface="Arial"/>
              <a:cs typeface="Arial"/>
            </a:endParaRPr>
          </a:p>
          <a:p>
            <a:endParaRPr lang="sv-SE"/>
          </a:p>
        </p:txBody>
      </p:sp>
      <p:sp>
        <p:nvSpPr>
          <p:cNvPr id="4" name="Platshållare för bildnummer 3"/>
          <p:cNvSpPr>
            <a:spLocks noGrp="1"/>
          </p:cNvSpPr>
          <p:nvPr>
            <p:ph type="sldNum" sz="quarter" idx="5"/>
          </p:nvPr>
        </p:nvSpPr>
        <p:spPr/>
        <p:txBody>
          <a:bodyPr/>
          <a:lstStyle/>
          <a:p>
            <a:fld id="{01B5E05D-5A0A-40FE-8350-B7B37248ADA5}" type="slidenum">
              <a:rPr lang="sv-SE" smtClean="0"/>
              <a:t>11</a:t>
            </a:fld>
            <a:endParaRPr lang="sv-SE"/>
          </a:p>
        </p:txBody>
      </p:sp>
    </p:spTree>
    <p:extLst>
      <p:ext uri="{BB962C8B-B14F-4D97-AF65-F5344CB8AC3E}">
        <p14:creationId xmlns:p14="http://schemas.microsoft.com/office/powerpoint/2010/main" val="2638152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Rubrikbild Röda korset">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BDD7ADF-DDE1-4178-9715-D83EAD0B8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 y="6016641"/>
            <a:ext cx="12193200" cy="848064"/>
          </a:xfrm>
          <a:prstGeom prst="rect">
            <a:avLst/>
          </a:prstGeom>
        </p:spPr>
      </p:pic>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ev</a:t>
            </a:r>
            <a:r>
              <a:rPr lang="sv-SE"/>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10202383" y="126522"/>
            <a:ext cx="1867855" cy="338648"/>
          </a:xfrm>
        </p:spPr>
        <p:txBody>
          <a:bodyPr/>
          <a:lstStyle>
            <a:lvl1pPr algn="ctr">
              <a:defRPr sz="1250">
                <a:solidFill>
                  <a:schemeClr val="bg1"/>
                </a:solidFill>
              </a:defRPr>
            </a:lvl1pPr>
          </a:lstStyle>
          <a:p>
            <a:fld id="{417130F1-CFAE-4F3E-8DBA-15451F694089}" type="datetimeFigureOut">
              <a:rPr lang="en-GB" smtClean="0"/>
              <a:t>14/11/2023</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563825" y="105170"/>
            <a:ext cx="9486199" cy="360000"/>
          </a:xfrm>
        </p:spPr>
        <p:txBody>
          <a:bodyPr/>
          <a:lstStyle>
            <a:lvl1pPr algn="ctr">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pic>
        <p:nvPicPr>
          <p:cNvPr id="7" name="Bildobjekt 6">
            <a:extLst>
              <a:ext uri="{FF2B5EF4-FFF2-40B4-BE49-F238E27FC236}">
                <a16:creationId xmlns:a16="http://schemas.microsoft.com/office/drawing/2014/main" id="{24AC53B6-EC42-4F1C-8F62-C2C307A5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
        <p:nvSpPr>
          <p:cNvPr id="9" name="Platshållare för text 7">
            <a:extLst>
              <a:ext uri="{FF2B5EF4-FFF2-40B4-BE49-F238E27FC236}">
                <a16:creationId xmlns:a16="http://schemas.microsoft.com/office/drawing/2014/main" id="{58A7A936-BBE4-41FE-9470-0D56E8F771BB}"/>
              </a:ext>
            </a:extLst>
          </p:cNvPr>
          <p:cNvSpPr>
            <a:spLocks noGrp="1"/>
          </p:cNvSpPr>
          <p:nvPr>
            <p:ph type="body" sz="quarter" idx="13" hasCustomPrompt="1"/>
          </p:nvPr>
        </p:nvSpPr>
        <p:spPr>
          <a:xfrm>
            <a:off x="402534" y="6092025"/>
            <a:ext cx="9167812" cy="262314"/>
          </a:xfrm>
        </p:spPr>
        <p:txBody>
          <a:bodyPr/>
          <a:lstStyle>
            <a:lvl1pPr algn="ctr">
              <a:buNone/>
              <a:defRPr sz="1250">
                <a:solidFill>
                  <a:schemeClr val="accent1"/>
                </a:solidFill>
              </a:defRPr>
            </a:lvl1pPr>
          </a:lstStyle>
          <a:p>
            <a:pPr lvl="0"/>
            <a:r>
              <a:rPr lang="sv-SE" sz="1250"/>
              <a:t>Presentation ÅÅÅÅ.MM.DD</a:t>
            </a:r>
            <a:endParaRPr lang="sv-SE"/>
          </a:p>
        </p:txBody>
      </p:sp>
      <p:sp>
        <p:nvSpPr>
          <p:cNvPr id="12" name="Platshållare för text 7">
            <a:extLst>
              <a:ext uri="{FF2B5EF4-FFF2-40B4-BE49-F238E27FC236}">
                <a16:creationId xmlns:a16="http://schemas.microsoft.com/office/drawing/2014/main" id="{6CED2D2E-D243-4321-A9D0-37B7BABDA693}"/>
              </a:ext>
            </a:extLst>
          </p:cNvPr>
          <p:cNvSpPr>
            <a:spLocks noGrp="1"/>
          </p:cNvSpPr>
          <p:nvPr>
            <p:ph type="body" sz="quarter" idx="14" hasCustomPrompt="1"/>
          </p:nvPr>
        </p:nvSpPr>
        <p:spPr>
          <a:xfrm>
            <a:off x="402534" y="6490516"/>
            <a:ext cx="9167812" cy="262314"/>
          </a:xfrm>
        </p:spPr>
        <p:txBody>
          <a:bodyPr/>
          <a:lstStyle>
            <a:lvl1pPr algn="ctr">
              <a:buNone/>
              <a:defRPr sz="1250">
                <a:solidFill>
                  <a:schemeClr val="bg1"/>
                </a:solidFill>
              </a:defRPr>
            </a:lvl1pPr>
          </a:lstStyle>
          <a:p>
            <a:pPr lvl="0"/>
            <a:r>
              <a:rPr lang="sv-SE" sz="1250"/>
              <a:t>Förnamn Efternamn, Avdelning</a:t>
            </a:r>
            <a:endParaRPr lang="sv-SE"/>
          </a:p>
        </p:txBody>
      </p:sp>
    </p:spTree>
    <p:extLst>
      <p:ext uri="{BB962C8B-B14F-4D97-AF65-F5344CB8AC3E}">
        <p14:creationId xmlns:p14="http://schemas.microsoft.com/office/powerpoint/2010/main" val="121097861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2791570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med bildtext och fotnot, för diagram tabell etc">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Platshållare för bildnummer 13">
            <a:extLst>
              <a:ext uri="{FF2B5EF4-FFF2-40B4-BE49-F238E27FC236}">
                <a16:creationId xmlns:a16="http://schemas.microsoft.com/office/drawing/2014/main" id="{BEA6B900-BAE4-4916-B65F-318A0126D368}"/>
              </a:ext>
            </a:extLst>
          </p:cNvPr>
          <p:cNvSpPr>
            <a:spLocks noGrp="1"/>
          </p:cNvSpPr>
          <p:nvPr>
            <p:ph type="sldNum" sz="quarter" idx="16"/>
          </p:nvPr>
        </p:nvSpPr>
        <p:spPr/>
        <p:txBody>
          <a:bodyPr/>
          <a:lstStyle/>
          <a:p>
            <a:fld id="{0CBCBD9C-3C31-42D4-A78B-497858E3EA19}" type="slidenum">
              <a:rPr lang="en-GB" smtClean="0"/>
              <a:t>‹#›</a:t>
            </a:fld>
            <a:endParaRPr lang="en-GB"/>
          </a:p>
        </p:txBody>
      </p:sp>
      <p:sp>
        <p:nvSpPr>
          <p:cNvPr id="16" name="Platshållare för text 15">
            <a:extLst>
              <a:ext uri="{FF2B5EF4-FFF2-40B4-BE49-F238E27FC236}">
                <a16:creationId xmlns:a16="http://schemas.microsoft.com/office/drawing/2014/main" id="{9C4D7878-6B91-4618-BB4C-17076AD41059}"/>
              </a:ext>
            </a:extLst>
          </p:cNvPr>
          <p:cNvSpPr>
            <a:spLocks noGrp="1"/>
          </p:cNvSpPr>
          <p:nvPr>
            <p:ph type="body" sz="quarter" idx="17" hasCustomPrompt="1"/>
          </p:nvPr>
        </p:nvSpPr>
        <p:spPr>
          <a:xfrm>
            <a:off x="381000" y="6464896"/>
            <a:ext cx="5210175" cy="295275"/>
          </a:xfrm>
        </p:spPr>
        <p:txBody>
          <a:bodyPr/>
          <a:lstStyle>
            <a:lvl1pPr>
              <a:buNone/>
              <a:defRPr sz="1100">
                <a:solidFill>
                  <a:schemeClr val="tx1"/>
                </a:solidFill>
              </a:defRPr>
            </a:lvl1pPr>
          </a:lstStyle>
          <a:p>
            <a:pPr lvl="0"/>
            <a:r>
              <a:rPr lang="sv-SE" sz="1050"/>
              <a:t>Eventuell text kring diagram datum och år för när studien genomfördes</a:t>
            </a:r>
            <a:endParaRPr lang="sv-SE"/>
          </a:p>
        </p:txBody>
      </p:sp>
    </p:spTree>
    <p:extLst>
      <p:ext uri="{BB962C8B-B14F-4D97-AF65-F5344CB8AC3E}">
        <p14:creationId xmlns:p14="http://schemas.microsoft.com/office/powerpoint/2010/main" val="4133649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17449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8" name="Bildobjekt 7">
            <a:extLst>
              <a:ext uri="{FF2B5EF4-FFF2-40B4-BE49-F238E27FC236}">
                <a16:creationId xmlns:a16="http://schemas.microsoft.com/office/drawing/2014/main" id="{963CEA20-922C-49DC-8A38-B3A2DE5B3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3168405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ild med bildtext datum och årt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8" name="Platshållare för bild 7">
            <a:extLst>
              <a:ext uri="{FF2B5EF4-FFF2-40B4-BE49-F238E27FC236}">
                <a16:creationId xmlns:a16="http://schemas.microsoft.com/office/drawing/2014/main" id="{D7B2F451-B74E-4441-A066-789EAF783098}"/>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4" name="Platshållare för text 15">
            <a:extLst>
              <a:ext uri="{FF2B5EF4-FFF2-40B4-BE49-F238E27FC236}">
                <a16:creationId xmlns:a16="http://schemas.microsoft.com/office/drawing/2014/main" id="{43527A50-5DF0-4D3F-A53D-E8D3AB7ACE3F}"/>
              </a:ext>
            </a:extLst>
          </p:cNvPr>
          <p:cNvSpPr>
            <a:spLocks noGrp="1"/>
          </p:cNvSpPr>
          <p:nvPr>
            <p:ph type="body" sz="quarter" idx="17" hasCustomPrompt="1"/>
          </p:nvPr>
        </p:nvSpPr>
        <p:spPr>
          <a:xfrm>
            <a:off x="381000" y="6464896"/>
            <a:ext cx="5210175" cy="295275"/>
          </a:xfrm>
        </p:spPr>
        <p:txBody>
          <a:bodyPr/>
          <a:lstStyle>
            <a:lvl1pPr algn="r">
              <a:buNone/>
              <a:defRPr sz="1100">
                <a:solidFill>
                  <a:schemeClr val="tx1"/>
                </a:solidFill>
              </a:defRPr>
            </a:lvl1pPr>
          </a:lstStyle>
          <a:p>
            <a:pPr lvl="0"/>
            <a:r>
              <a:rPr lang="sv-SE" sz="1050"/>
              <a:t>Frivillig bildtext datum och årtal</a:t>
            </a:r>
            <a:endParaRPr lang="sv-SE"/>
          </a:p>
        </p:txBody>
      </p:sp>
      <p:pic>
        <p:nvPicPr>
          <p:cNvPr id="5" name="Bildobjekt 4">
            <a:extLst>
              <a:ext uri="{FF2B5EF4-FFF2-40B4-BE49-F238E27FC236}">
                <a16:creationId xmlns:a16="http://schemas.microsoft.com/office/drawing/2014/main" id="{9655C518-69E3-420A-A43C-58B15F748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3448340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ild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8" name="Bildobjekt 7">
            <a:extLst>
              <a:ext uri="{FF2B5EF4-FFF2-40B4-BE49-F238E27FC236}">
                <a16:creationId xmlns:a16="http://schemas.microsoft.com/office/drawing/2014/main" id="{963CEA20-922C-49DC-8A38-B3A2DE5B3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877567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Helsides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286C54BD-0732-49B7-830A-ABCB62A50CF7}"/>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2" name="Bildobjekt 1">
            <a:extLst>
              <a:ext uri="{FF2B5EF4-FFF2-40B4-BE49-F238E27FC236}">
                <a16:creationId xmlns:a16="http://schemas.microsoft.com/office/drawing/2014/main" id="{66346768-3ABF-4877-80E8-B8480553F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134837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Helsidesbild med bildtex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C5A9CA11-C79B-42D0-9601-1FE1C607F14C}"/>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9" name="Platshållare för text 8">
            <a:extLst>
              <a:ext uri="{FF2B5EF4-FFF2-40B4-BE49-F238E27FC236}">
                <a16:creationId xmlns:a16="http://schemas.microsoft.com/office/drawing/2014/main" id="{7532F9D4-73A7-4BA1-B2A5-01B8EE571F95}"/>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a:t>Frivillig bildtext datum och årtal</a:t>
            </a:r>
          </a:p>
        </p:txBody>
      </p:sp>
      <p:pic>
        <p:nvPicPr>
          <p:cNvPr id="2" name="Bildobjekt 1">
            <a:extLst>
              <a:ext uri="{FF2B5EF4-FFF2-40B4-BE49-F238E27FC236}">
                <a16:creationId xmlns:a16="http://schemas.microsoft.com/office/drawing/2014/main" id="{0970884E-F055-435A-9339-B72F62801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966016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53339" y="1240106"/>
            <a:ext cx="3932237" cy="1600200"/>
          </a:xfrm>
        </p:spPr>
        <p:txBody>
          <a:bodyPr anchor="b">
            <a:normAutofit/>
          </a:bodyPr>
          <a:lstStyle>
            <a:lvl1pPr>
              <a:defRPr sz="275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6096000" y="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04689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E10496DA-9D5E-45CE-AA8B-05EF79E3BB24}"/>
              </a:ext>
            </a:extLst>
          </p:cNvPr>
          <p:cNvSpPr>
            <a:spLocks noGrp="1"/>
          </p:cNvSpPr>
          <p:nvPr>
            <p:ph type="pic" idx="13"/>
          </p:nvPr>
        </p:nvSpPr>
        <p:spPr>
          <a:xfrm>
            <a:off x="6096000" y="3439250"/>
            <a:ext cx="6096000" cy="3429000"/>
          </a:xfrm>
          <a:custGeom>
            <a:avLst/>
            <a:gdLst>
              <a:gd name="connsiteX0" fmla="*/ 0 w 6096000"/>
              <a:gd name="connsiteY0" fmla="*/ 0 h 3429000"/>
              <a:gd name="connsiteX1" fmla="*/ 6096000 w 6096000"/>
              <a:gd name="connsiteY1" fmla="*/ 0 h 3429000"/>
              <a:gd name="connsiteX2" fmla="*/ 6096000 w 6096000"/>
              <a:gd name="connsiteY2" fmla="*/ 2582219 h 3429000"/>
              <a:gd name="connsiteX3" fmla="*/ 3496853 w 6096000"/>
              <a:gd name="connsiteY3" fmla="*/ 2582219 h 3429000"/>
              <a:gd name="connsiteX4" fmla="*/ 3496853 w 6096000"/>
              <a:gd name="connsiteY4" fmla="*/ 3429000 h 3429000"/>
              <a:gd name="connsiteX5" fmla="*/ 0 w 6096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429000">
                <a:moveTo>
                  <a:pt x="0" y="0"/>
                </a:moveTo>
                <a:lnTo>
                  <a:pt x="6096000" y="0"/>
                </a:lnTo>
                <a:lnTo>
                  <a:pt x="6096000" y="2582219"/>
                </a:lnTo>
                <a:lnTo>
                  <a:pt x="3496853" y="2582219"/>
                </a:lnTo>
                <a:lnTo>
                  <a:pt x="3496853" y="3429000"/>
                </a:lnTo>
                <a:lnTo>
                  <a:pt x="0" y="3429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2" name="Platshållare för bildnummer 11">
            <a:extLst>
              <a:ext uri="{FF2B5EF4-FFF2-40B4-BE49-F238E27FC236}">
                <a16:creationId xmlns:a16="http://schemas.microsoft.com/office/drawing/2014/main" id="{D070DB78-6A6B-42C1-8412-93073B56A7B8}"/>
              </a:ext>
            </a:extLst>
          </p:cNvPr>
          <p:cNvSpPr>
            <a:spLocks noGrp="1"/>
          </p:cNvSpPr>
          <p:nvPr>
            <p:ph type="sldNum" sz="quarter" idx="17"/>
          </p:nvPr>
        </p:nvSpPr>
        <p:spPr/>
        <p:txBody>
          <a:bodyPr/>
          <a:lstStyle/>
          <a:p>
            <a:fld id="{0CBCBD9C-3C31-42D4-A78B-497858E3EA19}" type="slidenum">
              <a:rPr lang="en-GB" smtClean="0"/>
              <a:t>‹#›</a:t>
            </a:fld>
            <a:endParaRPr lang="en-GB"/>
          </a:p>
        </p:txBody>
      </p:sp>
      <p:sp>
        <p:nvSpPr>
          <p:cNvPr id="17" name="Platshållare för text 15">
            <a:extLst>
              <a:ext uri="{FF2B5EF4-FFF2-40B4-BE49-F238E27FC236}">
                <a16:creationId xmlns:a16="http://schemas.microsoft.com/office/drawing/2014/main" id="{88EE81BD-4783-4EBA-9564-3C1D3E604EAE}"/>
              </a:ext>
            </a:extLst>
          </p:cNvPr>
          <p:cNvSpPr>
            <a:spLocks noGrp="1"/>
          </p:cNvSpPr>
          <p:nvPr>
            <p:ph type="body" sz="quarter" idx="20" hasCustomPrompt="1"/>
          </p:nvPr>
        </p:nvSpPr>
        <p:spPr>
          <a:xfrm>
            <a:off x="381000" y="6464896"/>
            <a:ext cx="5210175" cy="295275"/>
          </a:xfrm>
        </p:spPr>
        <p:txBody>
          <a:bodyPr/>
          <a:lstStyle>
            <a:lvl1pPr algn="r">
              <a:buNone/>
              <a:defRPr sz="1100">
                <a:solidFill>
                  <a:schemeClr val="tx1"/>
                </a:solidFill>
              </a:defRPr>
            </a:lvl1pPr>
          </a:lstStyle>
          <a:p>
            <a:pPr lvl="0"/>
            <a:r>
              <a:rPr lang="sv-SE" sz="1050"/>
              <a:t>Frivillig bildtext datum och årtal</a:t>
            </a:r>
            <a:endParaRPr lang="sv-SE"/>
          </a:p>
        </p:txBody>
      </p:sp>
      <p:pic>
        <p:nvPicPr>
          <p:cNvPr id="5" name="Bildobjekt 4">
            <a:extLst>
              <a:ext uri="{FF2B5EF4-FFF2-40B4-BE49-F238E27FC236}">
                <a16:creationId xmlns:a16="http://schemas.microsoft.com/office/drawing/2014/main" id="{C86201F0-9E0D-4AA4-B8F7-3A3C128D9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314243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Bilder och text till höger">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Tree>
    <p:extLst>
      <p:ext uri="{BB962C8B-B14F-4D97-AF65-F5344CB8AC3E}">
        <p14:creationId xmlns:p14="http://schemas.microsoft.com/office/powerpoint/2010/main" val="55772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95896646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Bilder och text till höger samt bildtext">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9" name="Platshållare för text 8">
            <a:extLst>
              <a:ext uri="{FF2B5EF4-FFF2-40B4-BE49-F238E27FC236}">
                <a16:creationId xmlns:a16="http://schemas.microsoft.com/office/drawing/2014/main" id="{F1697DF9-0EE4-4FFD-8C38-E52622BBC1B1}"/>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a:t>Frivillig bildtext datum och årtal</a:t>
            </a:r>
          </a:p>
        </p:txBody>
      </p:sp>
      <p:sp>
        <p:nvSpPr>
          <p:cNvPr id="10" name="Platshållare för text 8">
            <a:extLst>
              <a:ext uri="{FF2B5EF4-FFF2-40B4-BE49-F238E27FC236}">
                <a16:creationId xmlns:a16="http://schemas.microsoft.com/office/drawing/2014/main" id="{85C212FF-BB65-4D26-89D7-1E3EBF11D688}"/>
              </a:ext>
            </a:extLst>
          </p:cNvPr>
          <p:cNvSpPr>
            <a:spLocks noGrp="1"/>
          </p:cNvSpPr>
          <p:nvPr>
            <p:ph type="body" sz="quarter" idx="15" hasCustomPrompt="1"/>
          </p:nvPr>
        </p:nvSpPr>
        <p:spPr>
          <a:xfrm>
            <a:off x="12269" y="2615400"/>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050"/>
            </a:lvl1pPr>
            <a:lvl2pPr algn="r">
              <a:defRPr sz="1050"/>
            </a:lvl2pPr>
            <a:lvl3pPr algn="r">
              <a:defRPr sz="1050"/>
            </a:lvl3pPr>
            <a:lvl4pPr algn="r">
              <a:defRPr sz="1050"/>
            </a:lvl4pPr>
            <a:lvl5pPr algn="r">
              <a:defRPr sz="1050"/>
            </a:lvl5pPr>
          </a:lstStyle>
          <a:p>
            <a:pPr lvl="0"/>
            <a:r>
              <a:rPr lang="sv-SE"/>
              <a:t>Frivillig bildtext datum och årtal</a:t>
            </a:r>
          </a:p>
        </p:txBody>
      </p:sp>
    </p:spTree>
    <p:extLst>
      <p:ext uri="{BB962C8B-B14F-4D97-AF65-F5344CB8AC3E}">
        <p14:creationId xmlns:p14="http://schemas.microsoft.com/office/powerpoint/2010/main" val="1453177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Skriv avslutningsfras här</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20596" y="6453763"/>
            <a:ext cx="1867855" cy="338648"/>
          </a:xfrm>
        </p:spPr>
        <p:txBody>
          <a:bodyPr/>
          <a:lstStyle>
            <a:lvl1pPr algn="l">
              <a:defRPr sz="1250">
                <a:solidFill>
                  <a:schemeClr val="bg1"/>
                </a:solidFill>
              </a:defRPr>
            </a:lvl1pPr>
          </a:lstStyle>
          <a:p>
            <a:fld id="{417130F1-CFAE-4F3E-8DBA-15451F694089}" type="datetimeFigureOut">
              <a:rPr lang="en-GB" smtClean="0"/>
              <a:t>14/11/2023</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976843" y="6468408"/>
            <a:ext cx="8345833" cy="338647"/>
          </a:xfrm>
        </p:spPr>
        <p:txBody>
          <a:bodyPr/>
          <a:lstStyle>
            <a:lvl1pPr algn="l">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170646199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BDD7ADF-DDE1-4178-9715-D83EAD0B8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 y="6016641"/>
            <a:ext cx="12193200" cy="848064"/>
          </a:xfrm>
          <a:prstGeom prst="rect">
            <a:avLst/>
          </a:prstGeom>
        </p:spPr>
      </p:pic>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ev</a:t>
            </a:r>
            <a:r>
              <a:rPr lang="sv-SE"/>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3901597" y="6445453"/>
            <a:ext cx="1867855" cy="338648"/>
          </a:xfrm>
        </p:spPr>
        <p:txBody>
          <a:bodyPr/>
          <a:lstStyle>
            <a:lvl1pPr algn="ctr">
              <a:defRPr sz="1250">
                <a:solidFill>
                  <a:schemeClr val="bg1"/>
                </a:solidFill>
              </a:defRPr>
            </a:lvl1pPr>
          </a:lstStyle>
          <a:p>
            <a:fld id="{417130F1-CFAE-4F3E-8DBA-15451F694089}" type="datetimeFigureOut">
              <a:rPr lang="en-GB" smtClean="0"/>
              <a:t>14/11/2023</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84147" y="6031995"/>
            <a:ext cx="9486199" cy="360000"/>
          </a:xfrm>
        </p:spPr>
        <p:txBody>
          <a:bodyPr/>
          <a:lstStyle>
            <a:lvl1pPr algn="ctr">
              <a:defRPr sz="1250">
                <a:solidFill>
                  <a:schemeClr val="accent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pic>
        <p:nvPicPr>
          <p:cNvPr id="7" name="Bildobjekt 6">
            <a:extLst>
              <a:ext uri="{FF2B5EF4-FFF2-40B4-BE49-F238E27FC236}">
                <a16:creationId xmlns:a16="http://schemas.microsoft.com/office/drawing/2014/main" id="{24AC53B6-EC42-4F1C-8F62-C2C307A5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61940312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lvl1pPr marL="360000" indent="-360000">
              <a:buFont typeface="+mj-lt"/>
              <a:buAutoNum type="arabicPeriod"/>
              <a:defRPr/>
            </a:lvl1pPr>
            <a:lvl2pPr marL="720000" indent="-360000">
              <a:defRPr/>
            </a:lvl2pPr>
            <a:lvl3pPr marL="1080000" indent="-360000">
              <a:defRPr/>
            </a:lvl3pPr>
            <a:lvl4pPr marL="1440000" indent="-360000">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20859323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2264000"/>
            <a:ext cx="10080625" cy="2386800"/>
          </a:xfrm>
        </p:spPr>
        <p:txBody>
          <a:bodyPr anchor="ctr" anchorCtr="0">
            <a:normAutofit/>
          </a:bodyPr>
          <a:lstStyle>
            <a:lvl1pPr algn="ctr">
              <a:defRPr sz="5000">
                <a:solidFill>
                  <a:schemeClr val="bg1"/>
                </a:solidFill>
              </a:defRPr>
            </a:lvl1pPr>
          </a:lstStyle>
          <a:p>
            <a:r>
              <a:rPr lang="sv-SE"/>
              <a:t>Avsnittsrubrik</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5008294"/>
            <a:ext cx="10080625" cy="744003"/>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Skriv text här eller lämna blankt</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bg1"/>
                </a:solidFill>
              </a:defRPr>
            </a:lvl1pPr>
          </a:lstStyle>
          <a:p>
            <a:fld id="{417130F1-CFAE-4F3E-8DBA-15451F694089}" type="datetimeFigureOut">
              <a:rPr lang="en-GB" smtClean="0"/>
              <a:t>14/11/2023</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946091" cy="365125"/>
          </a:xfrm>
        </p:spPr>
        <p:txBody>
          <a:bodyPr/>
          <a:lstStyle>
            <a:lvl1pPr>
              <a:defRPr>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149000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1278975"/>
            <a:ext cx="10080625" cy="3193866"/>
          </a:xfrm>
        </p:spPr>
        <p:txBody>
          <a:bodyPr anchor="ctr" anchorCtr="0">
            <a:normAutofit/>
          </a:bodyPr>
          <a:lstStyle>
            <a:lvl1pPr algn="ctr">
              <a:defRPr sz="3500">
                <a:solidFill>
                  <a:schemeClr val="tx1"/>
                </a:solidFill>
              </a:defRPr>
            </a:lvl1pPr>
          </a:lstStyle>
          <a:p>
            <a:r>
              <a:rPr lang="sv-SE"/>
              <a:t>Citat</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4601894"/>
            <a:ext cx="10080625" cy="1246281"/>
          </a:xfrm>
        </p:spPr>
        <p:txBody>
          <a:bodyPr/>
          <a:lstStyle>
            <a:lvl1pPr marL="0" indent="0" algn="ctr">
              <a:buNone/>
              <a:defRPr sz="1500" b="1">
                <a:solidFill>
                  <a:schemeClr val="tx1"/>
                </a:solidFill>
              </a:defRPr>
            </a:lvl1pPr>
            <a:lvl2pPr marL="0" indent="0" algn="ctr">
              <a:buNone/>
              <a:defRPr sz="15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a:t>
            </a:r>
          </a:p>
          <a:p>
            <a:pPr lvl="1"/>
            <a:r>
              <a:rPr lang="sv-SE"/>
              <a:t>Titel</a:t>
            </a:r>
            <a:br>
              <a:rPr lang="sv-SE"/>
            </a:br>
            <a:r>
              <a:rPr lang="sv-SE"/>
              <a:t>Datum</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946091" cy="365125"/>
          </a:xfrm>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tx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22606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B6569-B60F-4441-9EE5-6A0BFD6A4ED6}"/>
              </a:ext>
            </a:extLst>
          </p:cNvPr>
          <p:cNvSpPr>
            <a:spLocks noGrp="1"/>
          </p:cNvSpPr>
          <p:nvPr>
            <p:ph type="title"/>
          </p:nvPr>
        </p:nvSpPr>
        <p:spPr>
          <a:xfrm>
            <a:off x="942975" y="271200"/>
            <a:ext cx="10304744"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0D44710-A50F-4B2C-A56C-1BE478C88A0C}"/>
              </a:ext>
            </a:extLst>
          </p:cNvPr>
          <p:cNvSpPr>
            <a:spLocks noGrp="1"/>
          </p:cNvSpPr>
          <p:nvPr>
            <p:ph sz="half" idx="1"/>
          </p:nvPr>
        </p:nvSpPr>
        <p:spPr>
          <a:xfrm>
            <a:off x="942975" y="1802962"/>
            <a:ext cx="3960000" cy="4254938"/>
          </a:xfrm>
        </p:spPr>
        <p:txBody>
          <a:bodyPr>
            <a:normAutofit/>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528DA3B-9D14-4E86-AB67-2A587A1D7DBE}"/>
              </a:ext>
            </a:extLst>
          </p:cNvPr>
          <p:cNvSpPr>
            <a:spLocks noGrp="1"/>
          </p:cNvSpPr>
          <p:nvPr>
            <p:ph sz="half" idx="2"/>
          </p:nvPr>
        </p:nvSpPr>
        <p:spPr>
          <a:xfrm>
            <a:off x="5508831" y="1795696"/>
            <a:ext cx="3960000" cy="4254937"/>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43A583F5-71B0-4CC6-AD22-244EA23E13C6}"/>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6" name="Platshållare för sidfot 5">
            <a:extLst>
              <a:ext uri="{FF2B5EF4-FFF2-40B4-BE49-F238E27FC236}">
                <a16:creationId xmlns:a16="http://schemas.microsoft.com/office/drawing/2014/main" id="{4F219E4C-B4B0-4100-B003-053F7FBF971E}"/>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4AD4C9EE-EDF9-4F72-931C-67B0495EFDF4}"/>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45830831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vå delar med ingres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1"/>
            <a:ext cx="7594969" cy="905313"/>
          </a:xfrm>
        </p:spPr>
        <p:txBody>
          <a:bodyPr anchor="t" anchorCtr="0">
            <a:noAutofit/>
          </a:bodyPr>
          <a:lstStyle>
            <a:lvl1pPr marL="0" indent="0">
              <a:buNone/>
              <a:defRPr sz="225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924174"/>
            <a:ext cx="3960000" cy="3133725"/>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914472"/>
            <a:ext cx="3960000" cy="314342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23803251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2"/>
            <a:ext cx="3960000" cy="617460"/>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724504"/>
            <a:ext cx="3960000" cy="3333396"/>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730451"/>
            <a:ext cx="3960000" cy="3327449"/>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5507511" y="1800302"/>
            <a:ext cx="3960000" cy="617461"/>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Tree>
    <p:extLst>
      <p:ext uri="{BB962C8B-B14F-4D97-AF65-F5344CB8AC3E}">
        <p14:creationId xmlns:p14="http://schemas.microsoft.com/office/powerpoint/2010/main" val="212222060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Jämförelse tre dela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42975"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4582800"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14/11/2023</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4582800"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11" name="Platshållare för innehåll 5">
            <a:extLst>
              <a:ext uri="{FF2B5EF4-FFF2-40B4-BE49-F238E27FC236}">
                <a16:creationId xmlns:a16="http://schemas.microsoft.com/office/drawing/2014/main" id="{3EC896FE-0F44-4976-AC84-C05986ED0EC0}"/>
              </a:ext>
            </a:extLst>
          </p:cNvPr>
          <p:cNvSpPr>
            <a:spLocks noGrp="1"/>
          </p:cNvSpPr>
          <p:nvPr>
            <p:ph sz="quarter" idx="14"/>
          </p:nvPr>
        </p:nvSpPr>
        <p:spPr>
          <a:xfrm>
            <a:off x="8212264"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text 2">
            <a:extLst>
              <a:ext uri="{FF2B5EF4-FFF2-40B4-BE49-F238E27FC236}">
                <a16:creationId xmlns:a16="http://schemas.microsoft.com/office/drawing/2014/main" id="{5E75B965-F5AB-4DD3-8E07-8424EDD7511D}"/>
              </a:ext>
            </a:extLst>
          </p:cNvPr>
          <p:cNvSpPr>
            <a:spLocks noGrp="1"/>
          </p:cNvSpPr>
          <p:nvPr>
            <p:ph type="body" idx="15" hasCustomPrompt="1"/>
          </p:nvPr>
        </p:nvSpPr>
        <p:spPr>
          <a:xfrm>
            <a:off x="8212264"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Tree>
    <p:extLst>
      <p:ext uri="{BB962C8B-B14F-4D97-AF65-F5344CB8AC3E}">
        <p14:creationId xmlns:p14="http://schemas.microsoft.com/office/powerpoint/2010/main" val="127983823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9973F0-AD06-4B4B-9740-8506B3727871}"/>
              </a:ext>
            </a:extLst>
          </p:cNvPr>
          <p:cNvSpPr>
            <a:spLocks noGrp="1"/>
          </p:cNvSpPr>
          <p:nvPr>
            <p:ph type="title"/>
          </p:nvPr>
        </p:nvSpPr>
        <p:spPr>
          <a:xfrm>
            <a:off x="942975" y="271200"/>
            <a:ext cx="10304744" cy="1325563"/>
          </a:xfrm>
          <a:prstGeom prst="rect">
            <a:avLst/>
          </a:prstGeom>
        </p:spPr>
        <p:txBody>
          <a:bodyPr vert="horz" lIns="91440" tIns="45720" rIns="91440" bIns="45720" rtlCol="0" anchor="b" anchorCtr="0">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F24BEE8-7462-4A31-B9F4-DB84347E27E0}"/>
              </a:ext>
            </a:extLst>
          </p:cNvPr>
          <p:cNvSpPr>
            <a:spLocks noGrp="1"/>
          </p:cNvSpPr>
          <p:nvPr>
            <p:ph type="body" idx="1"/>
          </p:nvPr>
        </p:nvSpPr>
        <p:spPr>
          <a:xfrm>
            <a:off x="942975" y="1802962"/>
            <a:ext cx="10304744" cy="42549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E1930D9-D939-4946-BBE3-16BF6093DA1F}"/>
              </a:ext>
            </a:extLst>
          </p:cNvPr>
          <p:cNvSpPr>
            <a:spLocks noGrp="1"/>
          </p:cNvSpPr>
          <p:nvPr>
            <p:ph type="dt" sz="half" idx="2"/>
          </p:nvPr>
        </p:nvSpPr>
        <p:spPr>
          <a:xfrm>
            <a:off x="20596" y="6453763"/>
            <a:ext cx="922379" cy="230884"/>
          </a:xfrm>
          <a:prstGeom prst="rect">
            <a:avLst/>
          </a:prstGeom>
        </p:spPr>
        <p:txBody>
          <a:bodyPr vert="horz" lIns="91440" tIns="45720" rIns="91440" bIns="45720" rtlCol="0" anchor="ctr"/>
          <a:lstStyle>
            <a:lvl1pPr algn="l">
              <a:defRPr sz="1000">
                <a:solidFill>
                  <a:schemeClr val="tx1"/>
                </a:solidFill>
              </a:defRPr>
            </a:lvl1pPr>
          </a:lstStyle>
          <a:p>
            <a:fld id="{417130F1-CFAE-4F3E-8DBA-15451F694089}" type="datetimeFigureOut">
              <a:rPr lang="en-GB" smtClean="0"/>
              <a:t>14/11/2023</a:t>
            </a:fld>
            <a:endParaRPr lang="en-GB"/>
          </a:p>
        </p:txBody>
      </p:sp>
      <p:sp>
        <p:nvSpPr>
          <p:cNvPr id="6" name="Platshållare för bildnummer 5">
            <a:extLst>
              <a:ext uri="{FF2B5EF4-FFF2-40B4-BE49-F238E27FC236}">
                <a16:creationId xmlns:a16="http://schemas.microsoft.com/office/drawing/2014/main" id="{99401577-0F42-42F8-9BA8-73102A53778F}"/>
              </a:ext>
            </a:extLst>
          </p:cNvPr>
          <p:cNvSpPr>
            <a:spLocks noGrp="1"/>
          </p:cNvSpPr>
          <p:nvPr>
            <p:ph type="sldNum" sz="quarter" idx="4"/>
          </p:nvPr>
        </p:nvSpPr>
        <p:spPr>
          <a:xfrm>
            <a:off x="45669" y="72806"/>
            <a:ext cx="477151" cy="338648"/>
          </a:xfrm>
          <a:prstGeom prst="rect">
            <a:avLst/>
          </a:prstGeom>
        </p:spPr>
        <p:txBody>
          <a:bodyPr vert="horz" lIns="91440" tIns="45720" rIns="91440" bIns="45720" rtlCol="0" anchor="ctr"/>
          <a:lstStyle>
            <a:lvl1pPr algn="l">
              <a:defRPr sz="1000">
                <a:solidFill>
                  <a:schemeClr val="tx1"/>
                </a:solidFill>
              </a:defRPr>
            </a:lvl1pPr>
          </a:lstStyle>
          <a:p>
            <a:fld id="{0CBCBD9C-3C31-42D4-A78B-497858E3EA19}" type="slidenum">
              <a:rPr lang="en-GB" smtClean="0"/>
              <a:t>‹#›</a:t>
            </a:fld>
            <a:endParaRPr lang="en-GB"/>
          </a:p>
        </p:txBody>
      </p:sp>
      <p:sp>
        <p:nvSpPr>
          <p:cNvPr id="5" name="Platshållare för sidfot 4">
            <a:extLst>
              <a:ext uri="{FF2B5EF4-FFF2-40B4-BE49-F238E27FC236}">
                <a16:creationId xmlns:a16="http://schemas.microsoft.com/office/drawing/2014/main" id="{3FF12FEC-95B7-429F-BE0E-75829CD3BE39}"/>
              </a:ext>
            </a:extLst>
          </p:cNvPr>
          <p:cNvSpPr>
            <a:spLocks noGrp="1"/>
          </p:cNvSpPr>
          <p:nvPr>
            <p:ph type="ftr" sz="quarter" idx="3"/>
          </p:nvPr>
        </p:nvSpPr>
        <p:spPr>
          <a:xfrm>
            <a:off x="976843" y="6394838"/>
            <a:ext cx="8535020" cy="373824"/>
          </a:xfrm>
          <a:prstGeom prst="rect">
            <a:avLst/>
          </a:prstGeom>
        </p:spPr>
        <p:txBody>
          <a:bodyPr vert="horz" lIns="91440" tIns="45720" rIns="91440" bIns="45720" rtlCol="0" anchor="ctr"/>
          <a:lstStyle>
            <a:lvl1pPr algn="l">
              <a:defRPr sz="1000">
                <a:solidFill>
                  <a:schemeClr val="tx1"/>
                </a:solidFill>
              </a:defRPr>
            </a:lvl1pPr>
          </a:lstStyle>
          <a:p>
            <a:endParaRPr lang="en-GB"/>
          </a:p>
        </p:txBody>
      </p:sp>
      <p:pic>
        <p:nvPicPr>
          <p:cNvPr id="10" name="Bildobjekt 9">
            <a:extLst>
              <a:ext uri="{FF2B5EF4-FFF2-40B4-BE49-F238E27FC236}">
                <a16:creationId xmlns:a16="http://schemas.microsoft.com/office/drawing/2014/main" id="{2C7A058D-6776-4EBC-8542-AD9B1A33D14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345318328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rodakorset.se/ort"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hyperlink" Target="http://www.rodakorset.se/vastera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hyperlink" Target="https://kunskapsbanken.rodakorset.se/hc/sv/articles/360014893038-Manual-lokala-webbsido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B618AE-4FA4-4375-8AD1-E9D67982D40B}"/>
              </a:ext>
            </a:extLst>
          </p:cNvPr>
          <p:cNvSpPr>
            <a:spLocks noGrp="1"/>
          </p:cNvSpPr>
          <p:nvPr>
            <p:ph type="title"/>
          </p:nvPr>
        </p:nvSpPr>
        <p:spPr>
          <a:xfrm>
            <a:off x="519789" y="1407577"/>
            <a:ext cx="3932237" cy="1600200"/>
          </a:xfrm>
        </p:spPr>
        <p:txBody>
          <a:bodyPr anchor="b">
            <a:normAutofit fontScale="90000"/>
          </a:bodyPr>
          <a:lstStyle/>
          <a:p>
            <a:r>
              <a:rPr lang="sv-SE" sz="3600">
                <a:latin typeface="Calibri" panose="020F0502020204030204" pitchFamily="34" charset="0"/>
                <a:cs typeface="Calibri" panose="020F0502020204030204" pitchFamily="34" charset="0"/>
              </a:rPr>
              <a:t>Ny webbplattform</a:t>
            </a:r>
            <a:br>
              <a:rPr lang="sv-SE" sz="3600">
                <a:latin typeface="Calibri" panose="020F0502020204030204" pitchFamily="34" charset="0"/>
                <a:cs typeface="Calibri" panose="020F0502020204030204" pitchFamily="34" charset="0"/>
              </a:rPr>
            </a:br>
            <a:r>
              <a:rPr lang="sv-SE" sz="3600">
                <a:latin typeface="Calibri" panose="020F0502020204030204" pitchFamily="34" charset="0"/>
                <a:cs typeface="Calibri" panose="020F0502020204030204" pitchFamily="34" charset="0"/>
              </a:rPr>
              <a:t>lokala webbsidor</a:t>
            </a:r>
            <a:br>
              <a:rPr lang="sv-SE" sz="3600">
                <a:latin typeface="Calibri" panose="020F0502020204030204" pitchFamily="34" charset="0"/>
                <a:cs typeface="Calibri" panose="020F0502020204030204" pitchFamily="34" charset="0"/>
              </a:rPr>
            </a:br>
            <a:br>
              <a:rPr lang="sv-SE" sz="3600">
                <a:latin typeface="Calibri" panose="020F0502020204030204" pitchFamily="34" charset="0"/>
                <a:cs typeface="Calibri" panose="020F0502020204030204" pitchFamily="34" charset="0"/>
              </a:rPr>
            </a:br>
            <a:endParaRPr lang="sv-SE" sz="3600">
              <a:latin typeface="Calibri" panose="020F0502020204030204" pitchFamily="34" charset="0"/>
              <a:cs typeface="Calibri" panose="020F0502020204030204" pitchFamily="34" charset="0"/>
            </a:endParaRPr>
          </a:p>
        </p:txBody>
      </p:sp>
      <p:sp>
        <p:nvSpPr>
          <p:cNvPr id="3" name="Platshållare för text 2">
            <a:extLst>
              <a:ext uri="{FF2B5EF4-FFF2-40B4-BE49-F238E27FC236}">
                <a16:creationId xmlns:a16="http://schemas.microsoft.com/office/drawing/2014/main" id="{95FA3A28-1CE4-4DE7-B08E-4A0A2D228060}"/>
              </a:ext>
            </a:extLst>
          </p:cNvPr>
          <p:cNvSpPr>
            <a:spLocks noGrp="1"/>
          </p:cNvSpPr>
          <p:nvPr>
            <p:ph type="body" sz="half" idx="2"/>
          </p:nvPr>
        </p:nvSpPr>
        <p:spPr>
          <a:xfrm>
            <a:off x="652000" y="2324374"/>
            <a:ext cx="3932237" cy="3007290"/>
          </a:xfrm>
        </p:spPr>
        <p:txBody>
          <a:bodyPr vert="horz" lIns="91440" tIns="45720" rIns="91440" bIns="45720" rtlCol="0" anchor="t">
            <a:normAutofit lnSpcReduction="10000"/>
          </a:bodyPr>
          <a:lstStyle/>
          <a:p>
            <a:r>
              <a:rPr lang="sv-SE" sz="2800">
                <a:latin typeface="Calibri"/>
                <a:ea typeface="Calibri"/>
                <a:cs typeface="Calibri"/>
              </a:rPr>
              <a:t>Genomgång av den nya plattformen för dig som lokal redaktör!</a:t>
            </a:r>
          </a:p>
          <a:p>
            <a:endParaRPr lang="sv-SE" b="1">
              <a:latin typeface="FuturaBT"/>
            </a:endParaRPr>
          </a:p>
          <a:p>
            <a:pPr marL="342900" indent="-342900">
              <a:buFont typeface="Wingdings" panose="05000000000000000000" pitchFamily="2" charset="2"/>
              <a:buChar char="v"/>
            </a:pPr>
            <a:r>
              <a:rPr lang="sv-SE">
                <a:latin typeface="Calibri" panose="020F0502020204030204" pitchFamily="34" charset="0"/>
                <a:cs typeface="Calibri" panose="020F0502020204030204" pitchFamily="34" charset="0"/>
              </a:rPr>
              <a:t>Ställ frågor i chatten så tar vi dem i slutet</a:t>
            </a:r>
          </a:p>
          <a:p>
            <a:endParaRPr lang="sv-SE">
              <a:latin typeface="Calibri"/>
              <a:ea typeface="Calibri"/>
              <a:cs typeface="Calibri"/>
            </a:endParaRPr>
          </a:p>
          <a:p>
            <a:pPr marL="342900" indent="-342900">
              <a:buFont typeface="Wingdings" panose="05000000000000000000" pitchFamily="2" charset="2"/>
              <a:buChar char="v"/>
            </a:pPr>
            <a:r>
              <a:rPr lang="sv-SE">
                <a:latin typeface="Calibri"/>
                <a:ea typeface="Calibri"/>
                <a:cs typeface="Calibri"/>
              </a:rPr>
              <a:t>Detta utbildningstillfälle spelas in</a:t>
            </a:r>
            <a:endParaRPr lang="sv-SE">
              <a:latin typeface="Calibri" panose="020F0502020204030204" pitchFamily="34" charset="0"/>
              <a:ea typeface="Calibri"/>
              <a:cs typeface="Calibri" panose="020F0502020204030204" pitchFamily="34" charset="0"/>
            </a:endParaRPr>
          </a:p>
        </p:txBody>
      </p:sp>
      <p:sp>
        <p:nvSpPr>
          <p:cNvPr id="10" name="Text Placeholder 4">
            <a:extLst>
              <a:ext uri="{FF2B5EF4-FFF2-40B4-BE49-F238E27FC236}">
                <a16:creationId xmlns:a16="http://schemas.microsoft.com/office/drawing/2014/main" id="{1E3CBB04-A49B-B18B-590E-5934C00B8DA2}"/>
              </a:ext>
            </a:extLst>
          </p:cNvPr>
          <p:cNvSpPr>
            <a:spLocks noGrp="1"/>
          </p:cNvSpPr>
          <p:nvPr>
            <p:ph type="body" sz="quarter" idx="17"/>
          </p:nvPr>
        </p:nvSpPr>
        <p:spPr>
          <a:xfrm>
            <a:off x="519546" y="5541260"/>
            <a:ext cx="5210175" cy="295275"/>
          </a:xfrm>
        </p:spPr>
        <p:txBody>
          <a:bodyPr/>
          <a:lstStyle/>
          <a:p>
            <a:r>
              <a:rPr lang="en-US"/>
              <a:t>Charlotta Ekberg, </a:t>
            </a:r>
            <a:r>
              <a:rPr lang="en-US" err="1"/>
              <a:t>Kommunikatör</a:t>
            </a:r>
            <a:r>
              <a:rPr lang="en-US"/>
              <a:t> hos team Komstöd </a:t>
            </a:r>
            <a:r>
              <a:rPr lang="en-US" err="1"/>
              <a:t>på</a:t>
            </a:r>
            <a:r>
              <a:rPr lang="en-US"/>
              <a:t> </a:t>
            </a:r>
            <a:r>
              <a:rPr lang="en-US" err="1"/>
              <a:t>konmnunikationsenheten</a:t>
            </a:r>
            <a:endParaRPr lang="en-US"/>
          </a:p>
        </p:txBody>
      </p:sp>
      <p:pic>
        <p:nvPicPr>
          <p:cNvPr id="9" name="Bildobjekt 8">
            <a:extLst>
              <a:ext uri="{FF2B5EF4-FFF2-40B4-BE49-F238E27FC236}">
                <a16:creationId xmlns:a16="http://schemas.microsoft.com/office/drawing/2014/main" id="{0E1E8E4F-854E-A317-48AD-108BA0B0A674}"/>
              </a:ext>
            </a:extLst>
          </p:cNvPr>
          <p:cNvPicPr>
            <a:picLocks noChangeAspect="1"/>
          </p:cNvPicPr>
          <p:nvPr/>
        </p:nvPicPr>
        <p:blipFill>
          <a:blip r:embed="rId3"/>
          <a:stretch>
            <a:fillRect/>
          </a:stretch>
        </p:blipFill>
        <p:spPr>
          <a:xfrm>
            <a:off x="6865185" y="1402803"/>
            <a:ext cx="4578345" cy="4437327"/>
          </a:xfrm>
          <a:prstGeom prst="rect">
            <a:avLst/>
          </a:prstGeom>
        </p:spPr>
      </p:pic>
      <p:sp>
        <p:nvSpPr>
          <p:cNvPr id="5" name="Platshållare för innehåll 4">
            <a:extLst>
              <a:ext uri="{FF2B5EF4-FFF2-40B4-BE49-F238E27FC236}">
                <a16:creationId xmlns:a16="http://schemas.microsoft.com/office/drawing/2014/main" id="{919AF0B5-2C68-1DC0-B0E9-0ADC161BF6D4}"/>
              </a:ext>
            </a:extLst>
          </p:cNvPr>
          <p:cNvSpPr>
            <a:spLocks noGrp="1"/>
          </p:cNvSpPr>
          <p:nvPr>
            <p:ph idx="1"/>
          </p:nvPr>
        </p:nvSpPr>
        <p:spPr>
          <a:xfrm>
            <a:off x="4739538" y="504839"/>
            <a:ext cx="5764213" cy="5335291"/>
          </a:xfrm>
        </p:spPr>
        <p:txBody>
          <a:bodyPr vert="horz" lIns="91440" tIns="45720" rIns="91440" bIns="45720" rtlCol="0" anchor="t">
            <a:normAutofit/>
          </a:bodyPr>
          <a:lstStyle/>
          <a:p>
            <a:pPr marL="0" indent="0">
              <a:buNone/>
            </a:pPr>
            <a:r>
              <a:rPr lang="sv-SE" sz="3600" b="1">
                <a:latin typeface="Calibri"/>
                <a:ea typeface="Calibri"/>
                <a:cs typeface="Calibri"/>
              </a:rPr>
              <a:t>Varmt välkommen!</a:t>
            </a:r>
          </a:p>
        </p:txBody>
      </p:sp>
    </p:spTree>
    <p:extLst>
      <p:ext uri="{BB962C8B-B14F-4D97-AF65-F5344CB8AC3E}">
        <p14:creationId xmlns:p14="http://schemas.microsoft.com/office/powerpoint/2010/main" val="404621062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br>
              <a:rPr lang="sv-SE"/>
            </a:br>
            <a:endParaRPr lang="sv-SE"/>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a:xfrm>
            <a:off x="836443" y="844174"/>
            <a:ext cx="10304744" cy="4254938"/>
          </a:xfrm>
        </p:spPr>
        <p:txBody>
          <a:bodyPr>
            <a:normAutofit/>
          </a:bodyPr>
          <a:lstStyle/>
          <a:p>
            <a:pPr marL="0" indent="0">
              <a:buNone/>
            </a:pPr>
            <a:r>
              <a:rPr lang="sv-SE" sz="3200">
                <a:latin typeface="Calibri" panose="020F0502020204030204" pitchFamily="34" charset="0"/>
                <a:cs typeface="Calibri" panose="020F0502020204030204" pitchFamily="34" charset="0"/>
              </a:rPr>
              <a:t>Redigeringsläge startsida – mycket är sig likt</a:t>
            </a:r>
          </a:p>
        </p:txBody>
      </p:sp>
      <p:sp>
        <p:nvSpPr>
          <p:cNvPr id="6" name="Pil: nedåt 5">
            <a:extLst>
              <a:ext uri="{FF2B5EF4-FFF2-40B4-BE49-F238E27FC236}">
                <a16:creationId xmlns:a16="http://schemas.microsoft.com/office/drawing/2014/main" id="{A5FBA6F4-5000-91A8-0A61-D3EAC80D87E7}"/>
              </a:ext>
            </a:extLst>
          </p:cNvPr>
          <p:cNvSpPr/>
          <p:nvPr/>
        </p:nvSpPr>
        <p:spPr>
          <a:xfrm>
            <a:off x="1729266" y="1438852"/>
            <a:ext cx="443884" cy="5314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F20EB02E-22D4-86E4-4E9C-20406982B399}"/>
              </a:ext>
            </a:extLst>
          </p:cNvPr>
          <p:cNvPicPr>
            <a:picLocks noChangeAspect="1"/>
          </p:cNvPicPr>
          <p:nvPr/>
        </p:nvPicPr>
        <p:blipFill>
          <a:blip r:embed="rId2"/>
          <a:stretch>
            <a:fillRect/>
          </a:stretch>
        </p:blipFill>
        <p:spPr>
          <a:xfrm>
            <a:off x="598991" y="1991041"/>
            <a:ext cx="9091504" cy="4565828"/>
          </a:xfrm>
          <a:prstGeom prst="rect">
            <a:avLst/>
          </a:prstGeom>
        </p:spPr>
      </p:pic>
    </p:spTree>
    <p:extLst>
      <p:ext uri="{BB962C8B-B14F-4D97-AF65-F5344CB8AC3E}">
        <p14:creationId xmlns:p14="http://schemas.microsoft.com/office/powerpoint/2010/main" val="3356843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br>
              <a:rPr lang="sv-SE"/>
            </a:br>
            <a:endParaRPr lang="sv-SE"/>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a:xfrm>
            <a:off x="836443" y="844174"/>
            <a:ext cx="10304744" cy="4254938"/>
          </a:xfrm>
        </p:spPr>
        <p:txBody>
          <a:bodyPr>
            <a:normAutofit/>
          </a:bodyPr>
          <a:lstStyle/>
          <a:p>
            <a:pPr marL="0" indent="0">
              <a:buNone/>
            </a:pPr>
            <a:r>
              <a:rPr lang="sv-SE" sz="3200">
                <a:latin typeface="Calibri" panose="020F0502020204030204" pitchFamily="34" charset="0"/>
                <a:cs typeface="Calibri" panose="020F0502020204030204" pitchFamily="34" charset="0"/>
              </a:rPr>
              <a:t>Redigeringsläge - startsidan </a:t>
            </a:r>
          </a:p>
        </p:txBody>
      </p:sp>
      <p:sp>
        <p:nvSpPr>
          <p:cNvPr id="6" name="Pil: nedåt 5">
            <a:extLst>
              <a:ext uri="{FF2B5EF4-FFF2-40B4-BE49-F238E27FC236}">
                <a16:creationId xmlns:a16="http://schemas.microsoft.com/office/drawing/2014/main" id="{A5FBA6F4-5000-91A8-0A61-D3EAC80D87E7}"/>
              </a:ext>
            </a:extLst>
          </p:cNvPr>
          <p:cNvSpPr/>
          <p:nvPr/>
        </p:nvSpPr>
        <p:spPr>
          <a:xfrm>
            <a:off x="1449568" y="1331060"/>
            <a:ext cx="443884" cy="5314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1BD12BEA-002B-EE42-A76A-CFF5A1CA6B6E}"/>
              </a:ext>
            </a:extLst>
          </p:cNvPr>
          <p:cNvPicPr>
            <a:picLocks noChangeAspect="1"/>
          </p:cNvPicPr>
          <p:nvPr/>
        </p:nvPicPr>
        <p:blipFill>
          <a:blip r:embed="rId3"/>
          <a:stretch>
            <a:fillRect/>
          </a:stretch>
        </p:blipFill>
        <p:spPr>
          <a:xfrm>
            <a:off x="529748" y="2021339"/>
            <a:ext cx="7445170" cy="4638501"/>
          </a:xfrm>
          <a:prstGeom prst="rect">
            <a:avLst/>
          </a:prstGeom>
        </p:spPr>
      </p:pic>
    </p:spTree>
    <p:extLst>
      <p:ext uri="{BB962C8B-B14F-4D97-AF65-F5344CB8AC3E}">
        <p14:creationId xmlns:p14="http://schemas.microsoft.com/office/powerpoint/2010/main" val="154168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19006A7-A2E8-32B5-4A3F-37DB201B4CE1}"/>
              </a:ext>
            </a:extLst>
          </p:cNvPr>
          <p:cNvSpPr>
            <a:spLocks noGrp="1"/>
          </p:cNvSpPr>
          <p:nvPr>
            <p:ph type="title"/>
          </p:nvPr>
        </p:nvSpPr>
        <p:spPr/>
        <p:txBody>
          <a:bodyPr/>
          <a:lstStyle/>
          <a:p>
            <a:endParaRPr lang="en-US"/>
          </a:p>
        </p:txBody>
      </p:sp>
      <p:pic>
        <p:nvPicPr>
          <p:cNvPr id="9" name="Bildobjekt 8">
            <a:extLst>
              <a:ext uri="{FF2B5EF4-FFF2-40B4-BE49-F238E27FC236}">
                <a16:creationId xmlns:a16="http://schemas.microsoft.com/office/drawing/2014/main" id="{C5C15337-3D25-EE17-9C87-35DB7C4DAD36}"/>
              </a:ext>
            </a:extLst>
          </p:cNvPr>
          <p:cNvPicPr>
            <a:picLocks noChangeAspect="1"/>
          </p:cNvPicPr>
          <p:nvPr/>
        </p:nvPicPr>
        <p:blipFill>
          <a:blip r:embed="rId3"/>
          <a:stretch>
            <a:fillRect/>
          </a:stretch>
        </p:blipFill>
        <p:spPr>
          <a:xfrm>
            <a:off x="650836" y="1029940"/>
            <a:ext cx="5688770" cy="3670174"/>
          </a:xfrm>
          <a:prstGeom prst="rect">
            <a:avLst/>
          </a:prstGeom>
        </p:spPr>
      </p:pic>
      <p:pic>
        <p:nvPicPr>
          <p:cNvPr id="11" name="Bildobjekt 10">
            <a:extLst>
              <a:ext uri="{FF2B5EF4-FFF2-40B4-BE49-F238E27FC236}">
                <a16:creationId xmlns:a16="http://schemas.microsoft.com/office/drawing/2014/main" id="{1DBEFEB1-E68C-E54C-5798-3423A66D9C7C}"/>
              </a:ext>
            </a:extLst>
          </p:cNvPr>
          <p:cNvPicPr>
            <a:picLocks noChangeAspect="1"/>
          </p:cNvPicPr>
          <p:nvPr/>
        </p:nvPicPr>
        <p:blipFill>
          <a:blip r:embed="rId4"/>
          <a:stretch>
            <a:fillRect/>
          </a:stretch>
        </p:blipFill>
        <p:spPr>
          <a:xfrm>
            <a:off x="6339606" y="1029940"/>
            <a:ext cx="4908113" cy="4975625"/>
          </a:xfrm>
          <a:prstGeom prst="rect">
            <a:avLst/>
          </a:prstGeom>
        </p:spPr>
      </p:pic>
    </p:spTree>
    <p:extLst>
      <p:ext uri="{BB962C8B-B14F-4D97-AF65-F5344CB8AC3E}">
        <p14:creationId xmlns:p14="http://schemas.microsoft.com/office/powerpoint/2010/main" val="3036990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br>
              <a:rPr lang="sv-SE"/>
            </a:br>
            <a:endParaRPr lang="sv-SE"/>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a:xfrm>
            <a:off x="836443" y="844174"/>
            <a:ext cx="10304744" cy="4254938"/>
          </a:xfrm>
        </p:spPr>
        <p:txBody>
          <a:bodyPr>
            <a:normAutofit/>
          </a:bodyPr>
          <a:lstStyle/>
          <a:p>
            <a:pPr marL="0" indent="0">
              <a:buNone/>
            </a:pPr>
            <a:r>
              <a:rPr lang="sv-SE" sz="3200">
                <a:latin typeface="Calibri" panose="020F0502020204030204" pitchFamily="34" charset="0"/>
                <a:cs typeface="Calibri" panose="020F0502020204030204" pitchFamily="34" charset="0"/>
              </a:rPr>
              <a:t>Redigeringsläge – startsidan - ingresstext </a:t>
            </a:r>
          </a:p>
        </p:txBody>
      </p:sp>
      <p:sp>
        <p:nvSpPr>
          <p:cNvPr id="6" name="Pil: nedåt 5">
            <a:extLst>
              <a:ext uri="{FF2B5EF4-FFF2-40B4-BE49-F238E27FC236}">
                <a16:creationId xmlns:a16="http://schemas.microsoft.com/office/drawing/2014/main" id="{A5FBA6F4-5000-91A8-0A61-D3EAC80D87E7}"/>
              </a:ext>
            </a:extLst>
          </p:cNvPr>
          <p:cNvSpPr/>
          <p:nvPr/>
        </p:nvSpPr>
        <p:spPr>
          <a:xfrm>
            <a:off x="1610932" y="1427879"/>
            <a:ext cx="443884" cy="5314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DC256E48-EBA3-D385-E3D4-63D5296DAC40}"/>
              </a:ext>
            </a:extLst>
          </p:cNvPr>
          <p:cNvPicPr>
            <a:picLocks noChangeAspect="1"/>
          </p:cNvPicPr>
          <p:nvPr/>
        </p:nvPicPr>
        <p:blipFill>
          <a:blip r:embed="rId3"/>
          <a:stretch>
            <a:fillRect/>
          </a:stretch>
        </p:blipFill>
        <p:spPr>
          <a:xfrm>
            <a:off x="590061" y="2083649"/>
            <a:ext cx="6908019" cy="3507391"/>
          </a:xfrm>
          <a:prstGeom prst="rect">
            <a:avLst/>
          </a:prstGeom>
        </p:spPr>
      </p:pic>
    </p:spTree>
    <p:extLst>
      <p:ext uri="{BB962C8B-B14F-4D97-AF65-F5344CB8AC3E}">
        <p14:creationId xmlns:p14="http://schemas.microsoft.com/office/powerpoint/2010/main" val="592256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a:xfrm>
            <a:off x="539050" y="593066"/>
            <a:ext cx="3932237" cy="1600200"/>
          </a:xfrm>
        </p:spPr>
        <p:txBody>
          <a:bodyPr anchor="b">
            <a:normAutofit/>
          </a:bodyPr>
          <a:lstStyle/>
          <a:p>
            <a:r>
              <a:rPr lang="sv-SE" sz="3200" b="0">
                <a:latin typeface="Calibri" panose="020F0502020204030204" pitchFamily="34" charset="0"/>
                <a:cs typeface="Calibri" panose="020F0502020204030204" pitchFamily="34" charset="0"/>
              </a:rPr>
              <a:t>Verksamheter på lokala sidor</a:t>
            </a:r>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type="body" sz="half" idx="2"/>
          </p:nvPr>
        </p:nvSpPr>
        <p:spPr>
          <a:xfrm>
            <a:off x="539050" y="2234949"/>
            <a:ext cx="3932237" cy="3007290"/>
          </a:xfrm>
        </p:spPr>
        <p:txBody>
          <a:bodyPr>
            <a:normAutofit fontScale="92500" lnSpcReduction="20000"/>
          </a:bodyPr>
          <a:lstStyle/>
          <a:p>
            <a:pPr marL="342900" indent="-342900" rtl="0">
              <a:buFont typeface="Arial" panose="020B0604020202020204" pitchFamily="34" charset="0"/>
              <a:buChar char="•"/>
            </a:pPr>
            <a:r>
              <a:rPr lang="sv-SE">
                <a:effectLst/>
                <a:latin typeface="Calibri" panose="020F0502020204030204" pitchFamily="34" charset="0"/>
                <a:cs typeface="Calibri" panose="020F0502020204030204" pitchFamily="34" charset="0"/>
              </a:rPr>
              <a:t>Vill </a:t>
            </a:r>
            <a:r>
              <a:rPr lang="sv-SE">
                <a:latin typeface="Calibri" panose="020F0502020204030204" pitchFamily="34" charset="0"/>
                <a:cs typeface="Calibri" panose="020F0502020204030204" pitchFamily="34" charset="0"/>
              </a:rPr>
              <a:t>ni </a:t>
            </a:r>
            <a:r>
              <a:rPr lang="sv-SE">
                <a:effectLst/>
                <a:latin typeface="Calibri" panose="020F0502020204030204" pitchFamily="34" charset="0"/>
                <a:cs typeface="Calibri" panose="020F0502020204030204" pitchFamily="34" charset="0"/>
              </a:rPr>
              <a:t>dölja alla verksamheter så kryssar ni ur den röda rutan.</a:t>
            </a:r>
          </a:p>
          <a:p>
            <a:pPr rtl="0"/>
            <a:endParaRPr lang="sv-SE">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a:latin typeface="Calibri" panose="020F0502020204030204" pitchFamily="34" charset="0"/>
                <a:cs typeface="Calibri" panose="020F0502020204030204" pitchFamily="34" charset="0"/>
              </a:rPr>
              <a:t>V</a:t>
            </a:r>
            <a:r>
              <a:rPr lang="sv-SE">
                <a:effectLst/>
                <a:latin typeface="Calibri" panose="020F0502020204030204" pitchFamily="34" charset="0"/>
                <a:cs typeface="Calibri" panose="020F0502020204030204" pitchFamily="34" charset="0"/>
              </a:rPr>
              <a:t>ill ni inte att en särskild verksamhet ska visas på lokala webbsidan så kryssar ni ur den i redigeraläget i </a:t>
            </a:r>
            <a:r>
              <a:rPr lang="sv-SE" err="1">
                <a:effectLst/>
                <a:latin typeface="Calibri" panose="020F0502020204030204" pitchFamily="34" charset="0"/>
                <a:cs typeface="Calibri" panose="020F0502020204030204" pitchFamily="34" charset="0"/>
              </a:rPr>
              <a:t>Redy</a:t>
            </a:r>
            <a:r>
              <a:rPr lang="sv-SE">
                <a:latin typeface="Calibri" panose="020F0502020204030204" pitchFamily="34" charset="0"/>
                <a:cs typeface="Calibri" panose="020F0502020204030204" pitchFamily="34" charset="0"/>
              </a:rPr>
              <a:t>, </a:t>
            </a:r>
            <a:r>
              <a:rPr lang="sv-SE">
                <a:effectLst/>
                <a:latin typeface="Calibri" panose="020F0502020204030204" pitchFamily="34" charset="0"/>
                <a:cs typeface="Calibri" panose="020F0502020204030204" pitchFamily="34" charset="0"/>
              </a:rPr>
              <a:t>"visa på webbplats”.</a:t>
            </a:r>
          </a:p>
          <a:p>
            <a:pPr marL="342900" indent="-342900">
              <a:buFont typeface="Arial" panose="020B0604020202020204" pitchFamily="34" charset="0"/>
              <a:buChar char="•"/>
            </a:pPr>
            <a:endParaRPr lang="sv-SE">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a:latin typeface="Calibri" panose="020F0502020204030204" pitchFamily="34" charset="0"/>
                <a:cs typeface="Calibri" panose="020F0502020204030204" pitchFamily="34" charset="0"/>
              </a:rPr>
              <a:t>Viktigt att ni registrerar verksamheter i </a:t>
            </a:r>
            <a:r>
              <a:rPr lang="sv-SE" err="1">
                <a:latin typeface="Calibri" panose="020F0502020204030204" pitchFamily="34" charset="0"/>
                <a:cs typeface="Calibri" panose="020F0502020204030204" pitchFamily="34" charset="0"/>
              </a:rPr>
              <a:t>Redy</a:t>
            </a:r>
            <a:r>
              <a:rPr lang="sv-SE">
                <a:latin typeface="Calibri" panose="020F0502020204030204" pitchFamily="34" charset="0"/>
                <a:cs typeface="Calibri" panose="020F0502020204030204" pitchFamily="34" charset="0"/>
              </a:rPr>
              <a:t> så vi kan nå fler hjälpsökande </a:t>
            </a:r>
          </a:p>
          <a:p>
            <a:pPr marL="342900" indent="-342900" rtl="0">
              <a:buFont typeface="Arial" panose="020B0604020202020204" pitchFamily="34" charset="0"/>
              <a:buChar char="•"/>
            </a:pPr>
            <a:endParaRPr lang="sv-SE">
              <a:effectLst/>
              <a:latin typeface="FuturaBT"/>
            </a:endParaRPr>
          </a:p>
          <a:p>
            <a:pPr marL="0" indent="0" rtl="0">
              <a:buNone/>
            </a:pPr>
            <a:endParaRPr lang="sv-SE"/>
          </a:p>
          <a:p>
            <a:pPr marL="0" indent="0" rtl="0">
              <a:buNone/>
            </a:pPr>
            <a:endParaRPr lang="sv-SE">
              <a:effectLst/>
            </a:endParaRPr>
          </a:p>
        </p:txBody>
      </p:sp>
      <p:sp>
        <p:nvSpPr>
          <p:cNvPr id="10" name="Text Placeholder 4">
            <a:extLst>
              <a:ext uri="{FF2B5EF4-FFF2-40B4-BE49-F238E27FC236}">
                <a16:creationId xmlns:a16="http://schemas.microsoft.com/office/drawing/2014/main" id="{F67C5CF6-613D-AD4F-2D1F-632E1FC05FC1}"/>
              </a:ext>
            </a:extLst>
          </p:cNvPr>
          <p:cNvSpPr>
            <a:spLocks noGrp="1"/>
          </p:cNvSpPr>
          <p:nvPr>
            <p:ph type="body" sz="quarter" idx="17"/>
          </p:nvPr>
        </p:nvSpPr>
        <p:spPr/>
        <p:txBody>
          <a:bodyPr/>
          <a:lstStyle/>
          <a:p>
            <a:endParaRPr lang="en-US"/>
          </a:p>
        </p:txBody>
      </p:sp>
      <p:pic>
        <p:nvPicPr>
          <p:cNvPr id="5" name="Bildobjekt 4" descr="En bild som visar text, skärmbild, Teckensnitt, programvara&#10;&#10;Automatiskt genererad beskrivning">
            <a:extLst>
              <a:ext uri="{FF2B5EF4-FFF2-40B4-BE49-F238E27FC236}">
                <a16:creationId xmlns:a16="http://schemas.microsoft.com/office/drawing/2014/main" id="{D729C83A-2EFE-DB1C-D82F-53F58D3C9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694" y="1467121"/>
            <a:ext cx="7227120" cy="4336271"/>
          </a:xfrm>
          <a:prstGeom prst="rect">
            <a:avLst/>
          </a:prstGeom>
          <a:noFill/>
        </p:spPr>
      </p:pic>
    </p:spTree>
    <p:extLst>
      <p:ext uri="{BB962C8B-B14F-4D97-AF65-F5344CB8AC3E}">
        <p14:creationId xmlns:p14="http://schemas.microsoft.com/office/powerpoint/2010/main" val="2145432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a:xfrm>
            <a:off x="3111747" y="539063"/>
            <a:ext cx="3932237" cy="1600200"/>
          </a:xfrm>
        </p:spPr>
        <p:txBody>
          <a:bodyPr vert="horz" lIns="91440" tIns="45720" rIns="91440" bIns="45720" rtlCol="0" anchor="b" anchorCtr="0">
            <a:noAutofit/>
          </a:bodyPr>
          <a:lstStyle/>
          <a:p>
            <a:endParaRPr lang="sv-SE" sz="4000" b="0">
              <a:latin typeface="Calibri"/>
              <a:ea typeface="Calibri"/>
              <a:cs typeface="Calibri"/>
            </a:endParaRPr>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type="body" sz="half" idx="2"/>
          </p:nvPr>
        </p:nvSpPr>
        <p:spPr>
          <a:xfrm>
            <a:off x="539050" y="2234949"/>
            <a:ext cx="3932237" cy="3007290"/>
          </a:xfrm>
        </p:spPr>
        <p:txBody>
          <a:bodyPr>
            <a:normAutofit/>
          </a:bodyPr>
          <a:lstStyle/>
          <a:p>
            <a:pPr marL="0" indent="0" rtl="0">
              <a:buNone/>
            </a:pPr>
            <a:endParaRPr lang="sv-SE"/>
          </a:p>
          <a:p>
            <a:pPr marL="0" indent="0" rtl="0">
              <a:buNone/>
            </a:pPr>
            <a:endParaRPr lang="sv-SE">
              <a:effectLst/>
            </a:endParaRPr>
          </a:p>
        </p:txBody>
      </p:sp>
      <p:sp>
        <p:nvSpPr>
          <p:cNvPr id="10" name="Text Placeholder 4">
            <a:extLst>
              <a:ext uri="{FF2B5EF4-FFF2-40B4-BE49-F238E27FC236}">
                <a16:creationId xmlns:a16="http://schemas.microsoft.com/office/drawing/2014/main" id="{F67C5CF6-613D-AD4F-2D1F-632E1FC05FC1}"/>
              </a:ext>
            </a:extLst>
          </p:cNvPr>
          <p:cNvSpPr>
            <a:spLocks noGrp="1"/>
          </p:cNvSpPr>
          <p:nvPr>
            <p:ph type="body" sz="quarter" idx="17"/>
          </p:nvPr>
        </p:nvSpPr>
        <p:spPr>
          <a:xfrm>
            <a:off x="484909" y="5737532"/>
            <a:ext cx="5602720" cy="687820"/>
          </a:xfrm>
        </p:spPr>
        <p:txBody>
          <a:bodyPr/>
          <a:lstStyle/>
          <a:p>
            <a:endParaRPr lang="en-US"/>
          </a:p>
        </p:txBody>
      </p:sp>
      <p:pic>
        <p:nvPicPr>
          <p:cNvPr id="6" name="Bildobjekt 5">
            <a:extLst>
              <a:ext uri="{FF2B5EF4-FFF2-40B4-BE49-F238E27FC236}">
                <a16:creationId xmlns:a16="http://schemas.microsoft.com/office/drawing/2014/main" id="{BDC9E2CE-8FA5-B7F6-7CA9-CE9821E5A4E7}"/>
              </a:ext>
            </a:extLst>
          </p:cNvPr>
          <p:cNvPicPr>
            <a:picLocks noChangeAspect="1"/>
          </p:cNvPicPr>
          <p:nvPr/>
        </p:nvPicPr>
        <p:blipFill>
          <a:blip r:embed="rId3"/>
          <a:stretch>
            <a:fillRect/>
          </a:stretch>
        </p:blipFill>
        <p:spPr>
          <a:xfrm>
            <a:off x="487105" y="2450234"/>
            <a:ext cx="6220819" cy="2576720"/>
          </a:xfrm>
          <a:prstGeom prst="rect">
            <a:avLst/>
          </a:prstGeom>
        </p:spPr>
      </p:pic>
      <p:pic>
        <p:nvPicPr>
          <p:cNvPr id="8" name="Bildobjekt 7">
            <a:extLst>
              <a:ext uri="{FF2B5EF4-FFF2-40B4-BE49-F238E27FC236}">
                <a16:creationId xmlns:a16="http://schemas.microsoft.com/office/drawing/2014/main" id="{A0B6326B-4F5E-55F9-A29F-92D49309F049}"/>
              </a:ext>
            </a:extLst>
          </p:cNvPr>
          <p:cNvPicPr>
            <a:picLocks noChangeAspect="1"/>
          </p:cNvPicPr>
          <p:nvPr/>
        </p:nvPicPr>
        <p:blipFill>
          <a:blip r:embed="rId4"/>
          <a:stretch>
            <a:fillRect/>
          </a:stretch>
        </p:blipFill>
        <p:spPr>
          <a:xfrm>
            <a:off x="4764470" y="2450234"/>
            <a:ext cx="6888480" cy="3434372"/>
          </a:xfrm>
          <a:prstGeom prst="rect">
            <a:avLst/>
          </a:prstGeom>
        </p:spPr>
      </p:pic>
      <p:sp>
        <p:nvSpPr>
          <p:cNvPr id="3" name="Rektangel: rundade hörn 2">
            <a:extLst>
              <a:ext uri="{FF2B5EF4-FFF2-40B4-BE49-F238E27FC236}">
                <a16:creationId xmlns:a16="http://schemas.microsoft.com/office/drawing/2014/main" id="{7D5614E2-EB0A-4A0C-575F-6CD12E2420EC}"/>
              </a:ext>
            </a:extLst>
          </p:cNvPr>
          <p:cNvSpPr/>
          <p:nvPr/>
        </p:nvSpPr>
        <p:spPr>
          <a:xfrm>
            <a:off x="688398" y="241012"/>
            <a:ext cx="8820726" cy="18934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4000">
                <a:solidFill>
                  <a:srgbClr val="000000"/>
                </a:solidFill>
                <a:latin typeface="Calibri"/>
                <a:ea typeface="Calibri"/>
                <a:cs typeface="Calibri"/>
              </a:rPr>
              <a:t>Redigera befintlig verksamhet på sidan</a:t>
            </a:r>
            <a:endParaRPr lang="sv-SE"/>
          </a:p>
        </p:txBody>
      </p:sp>
    </p:spTree>
    <p:extLst>
      <p:ext uri="{BB962C8B-B14F-4D97-AF65-F5344CB8AC3E}">
        <p14:creationId xmlns:p14="http://schemas.microsoft.com/office/powerpoint/2010/main" val="3923848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19006A7-A2E8-32B5-4A3F-37DB201B4CE1}"/>
              </a:ext>
            </a:extLst>
          </p:cNvPr>
          <p:cNvSpPr>
            <a:spLocks noGrp="1"/>
          </p:cNvSpPr>
          <p:nvPr>
            <p:ph type="title"/>
          </p:nvPr>
        </p:nvSpPr>
        <p:spPr/>
        <p:txBody>
          <a:bodyPr anchor="b">
            <a:normAutofit/>
          </a:bodyPr>
          <a:lstStyle/>
          <a:p>
            <a:r>
              <a:rPr lang="en-US" sz="3200" b="0">
                <a:latin typeface="Calibri" panose="020F0502020204030204" pitchFamily="34" charset="0"/>
                <a:cs typeface="Calibri" panose="020F0502020204030204" pitchFamily="34" charset="0"/>
              </a:rPr>
              <a:t>Ni </a:t>
            </a:r>
            <a:r>
              <a:rPr lang="en-US" sz="3200" b="0" err="1">
                <a:latin typeface="Calibri" panose="020F0502020204030204" pitchFamily="34" charset="0"/>
                <a:cs typeface="Calibri" panose="020F0502020204030204" pitchFamily="34" charset="0"/>
              </a:rPr>
              <a:t>byter</a:t>
            </a:r>
            <a:r>
              <a:rPr lang="en-US" sz="3200" b="0">
                <a:latin typeface="Calibri" panose="020F0502020204030204" pitchFamily="34" charset="0"/>
                <a:cs typeface="Calibri" panose="020F0502020204030204" pitchFamily="34" charset="0"/>
              </a:rPr>
              <a:t> </a:t>
            </a:r>
            <a:r>
              <a:rPr lang="en-US" sz="3200" b="0" err="1">
                <a:latin typeface="Calibri" panose="020F0502020204030204" pitchFamily="34" charset="0"/>
                <a:cs typeface="Calibri" panose="020F0502020204030204" pitchFamily="34" charset="0"/>
              </a:rPr>
              <a:t>bilder</a:t>
            </a:r>
            <a:r>
              <a:rPr lang="en-US" sz="3200">
                <a:latin typeface="Calibri" panose="020F0502020204030204" pitchFamily="34" charset="0"/>
                <a:cs typeface="Calibri" panose="020F0502020204030204" pitchFamily="34" charset="0"/>
              </a:rPr>
              <a:t> </a:t>
            </a:r>
            <a:r>
              <a:rPr lang="en-US" sz="3200" b="0" err="1">
                <a:latin typeface="Calibri" panose="020F0502020204030204" pitchFamily="34" charset="0"/>
                <a:cs typeface="Calibri" panose="020F0502020204030204" pitchFamily="34" charset="0"/>
              </a:rPr>
              <a:t>själva</a:t>
            </a:r>
            <a:endParaRPr lang="en-US" sz="3200" b="0">
              <a:latin typeface="Calibri" panose="020F0502020204030204" pitchFamily="34" charset="0"/>
              <a:cs typeface="Calibri" panose="020F0502020204030204" pitchFamily="34" charset="0"/>
            </a:endParaRPr>
          </a:p>
        </p:txBody>
      </p:sp>
      <p:pic>
        <p:nvPicPr>
          <p:cNvPr id="3" name="Bildobjekt 2">
            <a:extLst>
              <a:ext uri="{FF2B5EF4-FFF2-40B4-BE49-F238E27FC236}">
                <a16:creationId xmlns:a16="http://schemas.microsoft.com/office/drawing/2014/main" id="{CCEDFCD7-9752-4294-4968-86C23540F597}"/>
              </a:ext>
            </a:extLst>
          </p:cNvPr>
          <p:cNvPicPr>
            <a:picLocks noChangeAspect="1"/>
          </p:cNvPicPr>
          <p:nvPr/>
        </p:nvPicPr>
        <p:blipFill rotWithShape="1">
          <a:blip r:embed="rId3"/>
          <a:srcRect t="8242" r="1" b="1"/>
          <a:stretch/>
        </p:blipFill>
        <p:spPr>
          <a:xfrm>
            <a:off x="942975" y="1802962"/>
            <a:ext cx="10304744" cy="4254938"/>
          </a:xfrm>
          <a:prstGeom prst="rect">
            <a:avLst/>
          </a:prstGeom>
          <a:noFill/>
        </p:spPr>
      </p:pic>
    </p:spTree>
    <p:extLst>
      <p:ext uri="{BB962C8B-B14F-4D97-AF65-F5344CB8AC3E}">
        <p14:creationId xmlns:p14="http://schemas.microsoft.com/office/powerpoint/2010/main" val="4291397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br>
              <a:rPr lang="sv-SE"/>
            </a:br>
            <a:endParaRPr lang="sv-SE"/>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a:xfrm>
            <a:off x="836443" y="844174"/>
            <a:ext cx="10304744" cy="4254938"/>
          </a:xfrm>
        </p:spPr>
        <p:txBody>
          <a:bodyPr>
            <a:normAutofit/>
          </a:bodyPr>
          <a:lstStyle/>
          <a:p>
            <a:pPr marL="0" indent="0">
              <a:buNone/>
            </a:pPr>
            <a:r>
              <a:rPr lang="sv-SE" sz="3200">
                <a:latin typeface="Calibri" panose="020F0502020204030204" pitchFamily="34" charset="0"/>
                <a:cs typeface="Calibri" panose="020F0502020204030204" pitchFamily="34" charset="0"/>
              </a:rPr>
              <a:t>Redigeringsläge – utfälld meny</a:t>
            </a:r>
          </a:p>
        </p:txBody>
      </p:sp>
      <p:sp>
        <p:nvSpPr>
          <p:cNvPr id="6" name="Pil: nedåt 5">
            <a:extLst>
              <a:ext uri="{FF2B5EF4-FFF2-40B4-BE49-F238E27FC236}">
                <a16:creationId xmlns:a16="http://schemas.microsoft.com/office/drawing/2014/main" id="{A5FBA6F4-5000-91A8-0A61-D3EAC80D87E7}"/>
              </a:ext>
            </a:extLst>
          </p:cNvPr>
          <p:cNvSpPr/>
          <p:nvPr/>
        </p:nvSpPr>
        <p:spPr>
          <a:xfrm>
            <a:off x="2654424" y="1454721"/>
            <a:ext cx="443884" cy="5314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76F87686-3477-1C74-E780-57EC9692FDCA}"/>
              </a:ext>
            </a:extLst>
          </p:cNvPr>
          <p:cNvPicPr>
            <a:picLocks noChangeAspect="1"/>
          </p:cNvPicPr>
          <p:nvPr/>
        </p:nvPicPr>
        <p:blipFill>
          <a:blip r:embed="rId3"/>
          <a:stretch>
            <a:fillRect/>
          </a:stretch>
        </p:blipFill>
        <p:spPr>
          <a:xfrm>
            <a:off x="685052" y="1454721"/>
            <a:ext cx="11141187" cy="4859771"/>
          </a:xfrm>
          <a:prstGeom prst="rect">
            <a:avLst/>
          </a:prstGeom>
        </p:spPr>
      </p:pic>
      <p:sp>
        <p:nvSpPr>
          <p:cNvPr id="8" name="Pil: höger 7">
            <a:extLst>
              <a:ext uri="{FF2B5EF4-FFF2-40B4-BE49-F238E27FC236}">
                <a16:creationId xmlns:a16="http://schemas.microsoft.com/office/drawing/2014/main" id="{427951E6-C90C-62EE-5147-6F6BB76EA0B9}"/>
              </a:ext>
            </a:extLst>
          </p:cNvPr>
          <p:cNvSpPr/>
          <p:nvPr/>
        </p:nvSpPr>
        <p:spPr>
          <a:xfrm>
            <a:off x="2877991" y="1594343"/>
            <a:ext cx="532660" cy="3942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7556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r>
              <a:rPr lang="sv-SE"/>
              <a:t>Nya startsidan</a:t>
            </a:r>
            <a:br>
              <a:rPr lang="sv-SE"/>
            </a:br>
            <a:endParaRPr lang="sv-SE"/>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p:txBody>
          <a:bodyPr/>
          <a:lstStyle/>
          <a:p>
            <a:endParaRPr lang="sv-SE"/>
          </a:p>
        </p:txBody>
      </p:sp>
      <p:sp>
        <p:nvSpPr>
          <p:cNvPr id="6" name="Pil: nedåt 5">
            <a:extLst>
              <a:ext uri="{FF2B5EF4-FFF2-40B4-BE49-F238E27FC236}">
                <a16:creationId xmlns:a16="http://schemas.microsoft.com/office/drawing/2014/main" id="{A5FBA6F4-5000-91A8-0A61-D3EAC80D87E7}"/>
              </a:ext>
            </a:extLst>
          </p:cNvPr>
          <p:cNvSpPr/>
          <p:nvPr/>
        </p:nvSpPr>
        <p:spPr>
          <a:xfrm>
            <a:off x="2654424" y="1454721"/>
            <a:ext cx="443884" cy="5314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530D2E1D-BCE6-67AD-F54A-54C1AAF640DC}"/>
              </a:ext>
            </a:extLst>
          </p:cNvPr>
          <p:cNvPicPr>
            <a:picLocks noChangeAspect="1"/>
          </p:cNvPicPr>
          <p:nvPr/>
        </p:nvPicPr>
        <p:blipFill>
          <a:blip r:embed="rId3"/>
          <a:stretch>
            <a:fillRect/>
          </a:stretch>
        </p:blipFill>
        <p:spPr>
          <a:xfrm>
            <a:off x="315729" y="91151"/>
            <a:ext cx="11560542" cy="6675698"/>
          </a:xfrm>
          <a:prstGeom prst="rect">
            <a:avLst/>
          </a:prstGeom>
        </p:spPr>
      </p:pic>
    </p:spTree>
    <p:extLst>
      <p:ext uri="{BB962C8B-B14F-4D97-AF65-F5344CB8AC3E}">
        <p14:creationId xmlns:p14="http://schemas.microsoft.com/office/powerpoint/2010/main" val="348429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r>
              <a:rPr lang="sv-SE" sz="3200" b="0">
                <a:latin typeface="Calibri" panose="020F0502020204030204" pitchFamily="34" charset="0"/>
                <a:cs typeface="Calibri" panose="020F0502020204030204" pitchFamily="34" charset="0"/>
              </a:rPr>
              <a:t>Om oss och Föreningsinformation</a:t>
            </a:r>
          </a:p>
        </p:txBody>
      </p:sp>
      <p:pic>
        <p:nvPicPr>
          <p:cNvPr id="5" name="Platshållare för innehåll 4">
            <a:extLst>
              <a:ext uri="{FF2B5EF4-FFF2-40B4-BE49-F238E27FC236}">
                <a16:creationId xmlns:a16="http://schemas.microsoft.com/office/drawing/2014/main" id="{769F617B-23AD-A2AD-59BF-11F03346AECA}"/>
              </a:ext>
            </a:extLst>
          </p:cNvPr>
          <p:cNvPicPr>
            <a:picLocks noGrp="1" noChangeAspect="1"/>
          </p:cNvPicPr>
          <p:nvPr>
            <p:ph idx="1"/>
          </p:nvPr>
        </p:nvPicPr>
        <p:blipFill>
          <a:blip r:embed="rId3"/>
          <a:stretch>
            <a:fillRect/>
          </a:stretch>
        </p:blipFill>
        <p:spPr>
          <a:xfrm>
            <a:off x="383004" y="2078074"/>
            <a:ext cx="6031463" cy="3071773"/>
          </a:xfrm>
        </p:spPr>
      </p:pic>
      <p:sp>
        <p:nvSpPr>
          <p:cNvPr id="8" name="Ellips 7">
            <a:extLst>
              <a:ext uri="{FF2B5EF4-FFF2-40B4-BE49-F238E27FC236}">
                <a16:creationId xmlns:a16="http://schemas.microsoft.com/office/drawing/2014/main" id="{20D4A2FE-564A-481F-445E-5FE1C8E9D028}"/>
              </a:ext>
            </a:extLst>
          </p:cNvPr>
          <p:cNvSpPr/>
          <p:nvPr/>
        </p:nvSpPr>
        <p:spPr>
          <a:xfrm>
            <a:off x="6760600" y="1594552"/>
            <a:ext cx="4945875" cy="33699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latin typeface="Calibri" panose="020F0502020204030204" pitchFamily="34" charset="0"/>
                <a:cs typeface="Calibri" panose="020F0502020204030204" pitchFamily="34" charset="0"/>
              </a:rPr>
              <a:t>Vi har valt att dölja föreningsinformation i huvudmenyn. Vill ni ändå att man ska hitta hit får ni skapa en länk till föreningsinformation från ”Om oss”-sidan</a:t>
            </a:r>
          </a:p>
          <a:p>
            <a:pPr algn="ctr"/>
            <a:r>
              <a:rPr lang="sv-SE">
                <a:latin typeface="Calibri" panose="020F0502020204030204" pitchFamily="34" charset="0"/>
                <a:cs typeface="Calibri" panose="020F0502020204030204" pitchFamily="34" charset="0"/>
              </a:rPr>
              <a:t>En central redaktör kan hjälpa med det, kontakta Infoservice</a:t>
            </a:r>
          </a:p>
        </p:txBody>
      </p:sp>
    </p:spTree>
    <p:extLst>
      <p:ext uri="{BB962C8B-B14F-4D97-AF65-F5344CB8AC3E}">
        <p14:creationId xmlns:p14="http://schemas.microsoft.com/office/powerpoint/2010/main" val="215102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3D1D05-0764-448D-98DD-2D5BBBFAEA1E}"/>
              </a:ext>
            </a:extLst>
          </p:cNvPr>
          <p:cNvSpPr>
            <a:spLocks noGrp="1"/>
          </p:cNvSpPr>
          <p:nvPr>
            <p:ph type="title"/>
          </p:nvPr>
        </p:nvSpPr>
        <p:spPr>
          <a:xfrm>
            <a:off x="941388" y="1239926"/>
            <a:ext cx="3932237" cy="1600200"/>
          </a:xfrm>
        </p:spPr>
        <p:txBody>
          <a:bodyPr anchor="b">
            <a:normAutofit/>
          </a:bodyPr>
          <a:lstStyle/>
          <a:p>
            <a:r>
              <a:rPr lang="sv-SE" b="0"/>
              <a:t>Ny webbplattform</a:t>
            </a:r>
            <a:br>
              <a:rPr lang="sv-SE" b="0"/>
            </a:br>
            <a:r>
              <a:rPr lang="sv-SE" b="0"/>
              <a:t>rodakorset.se</a:t>
            </a:r>
            <a:br>
              <a:rPr lang="sv-SE" b="0"/>
            </a:br>
            <a:br>
              <a:rPr lang="sv-SE" b="0"/>
            </a:br>
            <a:endParaRPr lang="sv-SE" b="0"/>
          </a:p>
        </p:txBody>
      </p:sp>
      <p:pic>
        <p:nvPicPr>
          <p:cNvPr id="7" name="Bildobjekt 6" descr="Händer med grå tröja som skriver på bärbar dator med surfplatta, digital penna och kaffekopp">
            <a:extLst>
              <a:ext uri="{FF2B5EF4-FFF2-40B4-BE49-F238E27FC236}">
                <a16:creationId xmlns:a16="http://schemas.microsoft.com/office/drawing/2014/main" id="{C6F73C50-4842-BCB6-3A7D-F871DCBA3D5C}"/>
              </a:ext>
            </a:extLst>
          </p:cNvPr>
          <p:cNvPicPr>
            <a:picLocks noChangeAspect="1"/>
          </p:cNvPicPr>
          <p:nvPr/>
        </p:nvPicPr>
        <p:blipFill rotWithShape="1">
          <a:blip r:embed="rId3">
            <a:extLst>
              <a:ext uri="{28A0092B-C50C-407E-A947-70E740481C1C}">
                <a14:useLocalDpi xmlns:a14="http://schemas.microsoft.com/office/drawing/2010/main" val="0"/>
              </a:ext>
            </a:extLst>
          </a:blip>
          <a:srcRect l="16239" r="24426" b="-1"/>
          <a:stretch/>
        </p:blipFill>
        <p:spPr>
          <a:xfrm>
            <a:off x="6096000" y="10"/>
            <a:ext cx="6096000" cy="685799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a:noFill/>
        </p:spPr>
      </p:pic>
      <p:sp>
        <p:nvSpPr>
          <p:cNvPr id="14" name="Text Placeholder 3">
            <a:extLst>
              <a:ext uri="{FF2B5EF4-FFF2-40B4-BE49-F238E27FC236}">
                <a16:creationId xmlns:a16="http://schemas.microsoft.com/office/drawing/2014/main" id="{4810672C-06A0-F199-4F03-2FD9E4247310}"/>
              </a:ext>
            </a:extLst>
          </p:cNvPr>
          <p:cNvSpPr>
            <a:spLocks noGrp="1"/>
          </p:cNvSpPr>
          <p:nvPr>
            <p:ph type="body" sz="half" idx="2"/>
          </p:nvPr>
        </p:nvSpPr>
        <p:spPr>
          <a:xfrm>
            <a:off x="959314" y="2176523"/>
            <a:ext cx="3932237" cy="3375223"/>
          </a:xfrm>
        </p:spPr>
        <p:txBody>
          <a:bodyPr vert="horz" lIns="91440" tIns="45720" rIns="91440" bIns="45720" rtlCol="0">
            <a:normAutofit/>
          </a:bodyPr>
          <a:lstStyle/>
          <a:p>
            <a:pPr marL="342900" indent="-342900">
              <a:buFont typeface="Arial" panose="020B0604020202020204" pitchFamily="34" charset="0"/>
              <a:buChar char="•"/>
            </a:pPr>
            <a:r>
              <a:rPr lang="sv-SE" sz="1600" b="0" i="0">
                <a:effectLst/>
              </a:rPr>
              <a:t>Vår webbplattform </a:t>
            </a:r>
            <a:r>
              <a:rPr lang="sv-SE" sz="1600"/>
              <a:t>har behövt  </a:t>
            </a:r>
            <a:r>
              <a:rPr lang="sv-SE" sz="1600" b="0" i="0">
                <a:effectLst/>
              </a:rPr>
              <a:t>göra en stor uppgradering, vilket omfattar hela vår externwebb, rodakorset.se och även de lokala webbsidorna</a:t>
            </a:r>
          </a:p>
          <a:p>
            <a:endParaRPr lang="en-US" sz="1600"/>
          </a:p>
          <a:p>
            <a:pPr marL="342900" indent="-342900">
              <a:buFont typeface="Arial" panose="020B0604020202020204" pitchFamily="34" charset="0"/>
              <a:buChar char="•"/>
            </a:pPr>
            <a:r>
              <a:rPr lang="sv-SE" sz="1600"/>
              <a:t>Ä</a:t>
            </a:r>
            <a:r>
              <a:rPr lang="sv-SE" sz="1600" b="0" i="0">
                <a:effectLst/>
              </a:rPr>
              <a:t>ndringarna gör att webbplatserna blir snabbare, får bättre tillgänglighet och dessutom blir enklare för </a:t>
            </a:r>
            <a:r>
              <a:rPr lang="sv-SE" sz="1600"/>
              <a:t>er</a:t>
            </a:r>
            <a:r>
              <a:rPr lang="sv-SE" sz="1600" b="0" i="0">
                <a:effectLst/>
              </a:rPr>
              <a:t> redaktörer att redigera</a:t>
            </a:r>
          </a:p>
          <a:p>
            <a:pPr marL="342900" indent="-342900">
              <a:buFont typeface="Arial" panose="020B0604020202020204" pitchFamily="34" charset="0"/>
              <a:buChar char="•"/>
            </a:pPr>
            <a:endParaRPr lang="sv-SE" sz="1600"/>
          </a:p>
          <a:p>
            <a:pPr marL="342900" indent="-342900">
              <a:buFont typeface="Arial" panose="020B0604020202020204" pitchFamily="34" charset="0"/>
              <a:buChar char="•"/>
            </a:pPr>
            <a:r>
              <a:rPr lang="sv-SE" sz="1600"/>
              <a:t>Vi gick live den 24 oktober</a:t>
            </a:r>
          </a:p>
          <a:p>
            <a:pPr marL="342900" indent="-342900">
              <a:buFont typeface="Arial" panose="020B0604020202020204" pitchFamily="34" charset="0"/>
              <a:buChar char="•"/>
            </a:pPr>
            <a:endParaRPr lang="sv-SE" sz="1600"/>
          </a:p>
          <a:p>
            <a:endParaRPr lang="sv-SE" sz="1600"/>
          </a:p>
        </p:txBody>
      </p:sp>
    </p:spTree>
    <p:extLst>
      <p:ext uri="{BB962C8B-B14F-4D97-AF65-F5344CB8AC3E}">
        <p14:creationId xmlns:p14="http://schemas.microsoft.com/office/powerpoint/2010/main" val="3429043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r>
              <a:rPr lang="sv-SE" sz="3200" b="0">
                <a:latin typeface="Calibri"/>
                <a:cs typeface="Calibri"/>
              </a:rPr>
              <a:t>Om oss och Föreningsinformation - exempel hur det ser ut</a:t>
            </a:r>
            <a:endParaRPr lang="sv-SE" sz="3200" b="0">
              <a:latin typeface="Calibri" panose="020F0502020204030204" pitchFamily="34" charset="0"/>
              <a:cs typeface="Calibri" panose="020F0502020204030204" pitchFamily="34" charset="0"/>
            </a:endParaRPr>
          </a:p>
        </p:txBody>
      </p:sp>
      <p:pic>
        <p:nvPicPr>
          <p:cNvPr id="6" name="Platshållare för innehåll 5" descr="En bild som visar text, skärmbild, Teckensnitt&#10;&#10;Automatiskt genererad beskrivning">
            <a:extLst>
              <a:ext uri="{FF2B5EF4-FFF2-40B4-BE49-F238E27FC236}">
                <a16:creationId xmlns:a16="http://schemas.microsoft.com/office/drawing/2014/main" id="{C37298DE-4B3F-EC50-7C8D-F40086267B00}"/>
              </a:ext>
            </a:extLst>
          </p:cNvPr>
          <p:cNvPicPr>
            <a:picLocks noGrp="1" noChangeAspect="1"/>
          </p:cNvPicPr>
          <p:nvPr>
            <p:ph idx="1"/>
          </p:nvPr>
        </p:nvPicPr>
        <p:blipFill>
          <a:blip r:embed="rId3"/>
          <a:stretch>
            <a:fillRect/>
          </a:stretch>
        </p:blipFill>
        <p:spPr>
          <a:xfrm>
            <a:off x="587558" y="1862346"/>
            <a:ext cx="10708105" cy="3775221"/>
          </a:xfrm>
        </p:spPr>
      </p:pic>
    </p:spTree>
    <p:extLst>
      <p:ext uri="{BB962C8B-B14F-4D97-AF65-F5344CB8AC3E}">
        <p14:creationId xmlns:p14="http://schemas.microsoft.com/office/powerpoint/2010/main" val="15518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19006A7-A2E8-32B5-4A3F-37DB201B4CE1}"/>
              </a:ext>
            </a:extLst>
          </p:cNvPr>
          <p:cNvSpPr>
            <a:spLocks noGrp="1"/>
          </p:cNvSpPr>
          <p:nvPr>
            <p:ph type="title"/>
          </p:nvPr>
        </p:nvSpPr>
        <p:spPr>
          <a:xfrm>
            <a:off x="692728" y="0"/>
            <a:ext cx="10304744" cy="1325563"/>
          </a:xfrm>
        </p:spPr>
        <p:txBody>
          <a:bodyPr anchor="b">
            <a:normAutofit/>
          </a:bodyPr>
          <a:lstStyle/>
          <a:p>
            <a:r>
              <a:rPr lang="en-US" sz="3200" b="0">
                <a:latin typeface="Calibri" panose="020F0502020204030204" pitchFamily="34" charset="0"/>
                <a:cs typeface="Calibri" panose="020F0502020204030204" pitchFamily="34" charset="0"/>
              </a:rPr>
              <a:t>Second hand-</a:t>
            </a:r>
            <a:r>
              <a:rPr lang="en-US" sz="3200" b="0" err="1">
                <a:latin typeface="Calibri" panose="020F0502020204030204" pitchFamily="34" charset="0"/>
                <a:cs typeface="Calibri" panose="020F0502020204030204" pitchFamily="34" charset="0"/>
              </a:rPr>
              <a:t>sida</a:t>
            </a:r>
            <a:r>
              <a:rPr lang="en-US" sz="3200" b="0">
                <a:latin typeface="Calibri" panose="020F0502020204030204" pitchFamily="34" charset="0"/>
                <a:cs typeface="Calibri" panose="020F0502020204030204" pitchFamily="34" charset="0"/>
              </a:rPr>
              <a:t> ser </a:t>
            </a:r>
            <a:r>
              <a:rPr lang="en-US" sz="3200" b="0" err="1">
                <a:latin typeface="Calibri" panose="020F0502020204030204" pitchFamily="34" charset="0"/>
                <a:cs typeface="Calibri" panose="020F0502020204030204" pitchFamily="34" charset="0"/>
              </a:rPr>
              <a:t>ut</a:t>
            </a:r>
            <a:r>
              <a:rPr lang="en-US" sz="3200" b="0">
                <a:latin typeface="Calibri" panose="020F0502020204030204" pitchFamily="34" charset="0"/>
                <a:cs typeface="Calibri" panose="020F0502020204030204" pitchFamily="34" charset="0"/>
              </a:rPr>
              <a:t> </a:t>
            </a:r>
            <a:r>
              <a:rPr lang="en-US" sz="3200" b="0" err="1">
                <a:latin typeface="Calibri" panose="020F0502020204030204" pitchFamily="34" charset="0"/>
                <a:cs typeface="Calibri" panose="020F0502020204030204" pitchFamily="34" charset="0"/>
              </a:rPr>
              <a:t>så</a:t>
            </a:r>
            <a:r>
              <a:rPr lang="en-US" sz="3200" b="0">
                <a:latin typeface="Calibri" panose="020F0502020204030204" pitchFamily="34" charset="0"/>
                <a:cs typeface="Calibri" panose="020F0502020204030204" pitchFamily="34" charset="0"/>
              </a:rPr>
              <a:t> </a:t>
            </a:r>
            <a:r>
              <a:rPr lang="en-US" sz="3200" b="0" err="1">
                <a:latin typeface="Calibri" panose="020F0502020204030204" pitchFamily="34" charset="0"/>
                <a:cs typeface="Calibri" panose="020F0502020204030204" pitchFamily="34" charset="0"/>
              </a:rPr>
              <a:t>här</a:t>
            </a:r>
            <a:endParaRPr lang="en-US" sz="3200" b="0">
              <a:latin typeface="Calibri" panose="020F0502020204030204" pitchFamily="34" charset="0"/>
              <a:cs typeface="Calibri" panose="020F0502020204030204" pitchFamily="34" charset="0"/>
            </a:endParaRPr>
          </a:p>
        </p:txBody>
      </p:sp>
      <p:pic>
        <p:nvPicPr>
          <p:cNvPr id="4" name="Bildobjekt 3">
            <a:extLst>
              <a:ext uri="{FF2B5EF4-FFF2-40B4-BE49-F238E27FC236}">
                <a16:creationId xmlns:a16="http://schemas.microsoft.com/office/drawing/2014/main" id="{82C6B562-280C-960A-5C57-87F4F207F5B7}"/>
              </a:ext>
            </a:extLst>
          </p:cNvPr>
          <p:cNvPicPr>
            <a:picLocks noChangeAspect="1"/>
          </p:cNvPicPr>
          <p:nvPr/>
        </p:nvPicPr>
        <p:blipFill>
          <a:blip r:embed="rId3"/>
          <a:stretch>
            <a:fillRect/>
          </a:stretch>
        </p:blipFill>
        <p:spPr>
          <a:xfrm>
            <a:off x="5484947" y="1524000"/>
            <a:ext cx="6123222" cy="2884629"/>
          </a:xfrm>
          <a:prstGeom prst="rect">
            <a:avLst/>
          </a:prstGeom>
        </p:spPr>
      </p:pic>
      <p:pic>
        <p:nvPicPr>
          <p:cNvPr id="3" name="Bildobjekt 2">
            <a:extLst>
              <a:ext uri="{FF2B5EF4-FFF2-40B4-BE49-F238E27FC236}">
                <a16:creationId xmlns:a16="http://schemas.microsoft.com/office/drawing/2014/main" id="{024AE910-D729-5CD8-CDA1-EF746DA8F922}"/>
              </a:ext>
            </a:extLst>
          </p:cNvPr>
          <p:cNvPicPr>
            <a:picLocks noChangeAspect="1"/>
          </p:cNvPicPr>
          <p:nvPr/>
        </p:nvPicPr>
        <p:blipFill>
          <a:blip r:embed="rId4"/>
          <a:stretch>
            <a:fillRect/>
          </a:stretch>
        </p:blipFill>
        <p:spPr>
          <a:xfrm>
            <a:off x="453446" y="1524000"/>
            <a:ext cx="4592721" cy="2378225"/>
          </a:xfrm>
          <a:prstGeom prst="rect">
            <a:avLst/>
          </a:prstGeom>
        </p:spPr>
      </p:pic>
      <p:sp>
        <p:nvSpPr>
          <p:cNvPr id="2" name="Ellips 1">
            <a:extLst>
              <a:ext uri="{FF2B5EF4-FFF2-40B4-BE49-F238E27FC236}">
                <a16:creationId xmlns:a16="http://schemas.microsoft.com/office/drawing/2014/main" id="{AF85A21A-9D2B-5918-4894-D54320B22AA3}"/>
              </a:ext>
            </a:extLst>
          </p:cNvPr>
          <p:cNvSpPr/>
          <p:nvPr/>
        </p:nvSpPr>
        <p:spPr>
          <a:xfrm>
            <a:off x="453446" y="4211411"/>
            <a:ext cx="5217760" cy="23002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Som redaktör kan du i dagsläget inte ändra varugrupper via denna vy – det ordnas i CRM, kontakta infoservice</a:t>
            </a:r>
          </a:p>
        </p:txBody>
      </p:sp>
    </p:spTree>
    <p:extLst>
      <p:ext uri="{BB962C8B-B14F-4D97-AF65-F5344CB8AC3E}">
        <p14:creationId xmlns:p14="http://schemas.microsoft.com/office/powerpoint/2010/main" val="330637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19006A7-A2E8-32B5-4A3F-37DB201B4CE1}"/>
              </a:ext>
            </a:extLst>
          </p:cNvPr>
          <p:cNvSpPr>
            <a:spLocks noGrp="1"/>
          </p:cNvSpPr>
          <p:nvPr>
            <p:ph type="title"/>
          </p:nvPr>
        </p:nvSpPr>
        <p:spPr>
          <a:xfrm>
            <a:off x="638175" y="0"/>
            <a:ext cx="10304744" cy="1325563"/>
          </a:xfrm>
        </p:spPr>
        <p:txBody>
          <a:bodyPr anchor="b">
            <a:normAutofit/>
          </a:bodyPr>
          <a:lstStyle/>
          <a:p>
            <a:r>
              <a:rPr lang="en-US" sz="3200" b="0" err="1">
                <a:latin typeface="Calibri" panose="020F0502020204030204" pitchFamily="34" charset="0"/>
                <a:cs typeface="Calibri" panose="020F0502020204030204" pitchFamily="34" charset="0"/>
              </a:rPr>
              <a:t>Ditt</a:t>
            </a:r>
            <a:r>
              <a:rPr lang="en-US" sz="3200" b="0">
                <a:latin typeface="Calibri" panose="020F0502020204030204" pitchFamily="34" charset="0"/>
                <a:cs typeface="Calibri" panose="020F0502020204030204" pitchFamily="34" charset="0"/>
              </a:rPr>
              <a:t> </a:t>
            </a:r>
            <a:r>
              <a:rPr lang="en-US" sz="3200" b="0" err="1">
                <a:latin typeface="Calibri" panose="020F0502020204030204" pitchFamily="34" charset="0"/>
                <a:cs typeface="Calibri" panose="020F0502020204030204" pitchFamily="34" charset="0"/>
              </a:rPr>
              <a:t>redigeraläge</a:t>
            </a:r>
            <a:r>
              <a:rPr lang="en-US" sz="3200" b="0">
                <a:latin typeface="Calibri" panose="020F0502020204030204" pitchFamily="34" charset="0"/>
                <a:cs typeface="Calibri" panose="020F0502020204030204" pitchFamily="34" charset="0"/>
              </a:rPr>
              <a:t> – second hand</a:t>
            </a:r>
          </a:p>
        </p:txBody>
      </p:sp>
      <p:pic>
        <p:nvPicPr>
          <p:cNvPr id="3" name="Bildobjekt 2">
            <a:extLst>
              <a:ext uri="{FF2B5EF4-FFF2-40B4-BE49-F238E27FC236}">
                <a16:creationId xmlns:a16="http://schemas.microsoft.com/office/drawing/2014/main" id="{D14C016F-6AE0-D67A-9CCD-9B67F1493627}"/>
              </a:ext>
            </a:extLst>
          </p:cNvPr>
          <p:cNvPicPr>
            <a:picLocks noChangeAspect="1"/>
          </p:cNvPicPr>
          <p:nvPr/>
        </p:nvPicPr>
        <p:blipFill>
          <a:blip r:embed="rId3"/>
          <a:stretch>
            <a:fillRect/>
          </a:stretch>
        </p:blipFill>
        <p:spPr>
          <a:xfrm>
            <a:off x="116350" y="1325563"/>
            <a:ext cx="9877395" cy="4790537"/>
          </a:xfrm>
          <a:prstGeom prst="rect">
            <a:avLst/>
          </a:prstGeom>
          <a:noFill/>
        </p:spPr>
      </p:pic>
    </p:spTree>
    <p:extLst>
      <p:ext uri="{BB962C8B-B14F-4D97-AF65-F5344CB8AC3E}">
        <p14:creationId xmlns:p14="http://schemas.microsoft.com/office/powerpoint/2010/main" val="2783710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AC52C6-FA07-4BC7-9C32-848638E9724D}"/>
              </a:ext>
            </a:extLst>
          </p:cNvPr>
          <p:cNvSpPr>
            <a:spLocks noGrp="1"/>
          </p:cNvSpPr>
          <p:nvPr>
            <p:ph type="title"/>
          </p:nvPr>
        </p:nvSpPr>
        <p:spPr>
          <a:xfrm>
            <a:off x="337539" y="2260717"/>
            <a:ext cx="3615935" cy="1528314"/>
          </a:xfrm>
        </p:spPr>
        <p:txBody>
          <a:bodyPr anchor="b">
            <a:normAutofit fontScale="90000"/>
          </a:bodyPr>
          <a:lstStyle/>
          <a:p>
            <a:pPr>
              <a:spcBef>
                <a:spcPts val="500"/>
              </a:spcBef>
            </a:pPr>
            <a:r>
              <a:rPr lang="sv-SE" sz="3600" b="0">
                <a:cs typeface="Arial"/>
              </a:rPr>
              <a:t>Enkla adresser</a:t>
            </a:r>
            <a:br>
              <a:rPr lang="sv-SE" sz="3600" b="0">
                <a:cs typeface="Arial"/>
              </a:rPr>
            </a:br>
            <a:br>
              <a:rPr lang="sv-SE" sz="3600" b="0">
                <a:cs typeface="Arial"/>
              </a:rPr>
            </a:br>
            <a:r>
              <a:rPr lang="sv-SE" sz="3600" b="0">
                <a:cs typeface="Arial"/>
              </a:rPr>
              <a:t>Bra när ni vill sprida adress på exempelvis trycksak</a:t>
            </a:r>
          </a:p>
        </p:txBody>
      </p:sp>
      <p:sp>
        <p:nvSpPr>
          <p:cNvPr id="15" name="Platshållare för text 14">
            <a:extLst>
              <a:ext uri="{FF2B5EF4-FFF2-40B4-BE49-F238E27FC236}">
                <a16:creationId xmlns:a16="http://schemas.microsoft.com/office/drawing/2014/main" id="{62E960AF-F388-685A-6316-E5CCD2B5B270}"/>
              </a:ext>
            </a:extLst>
          </p:cNvPr>
          <p:cNvSpPr>
            <a:spLocks noGrp="1"/>
          </p:cNvSpPr>
          <p:nvPr>
            <p:ph type="body" sz="half" idx="2"/>
          </p:nvPr>
        </p:nvSpPr>
        <p:spPr>
          <a:xfrm>
            <a:off x="495690" y="1706553"/>
            <a:ext cx="4579218" cy="3438610"/>
          </a:xfrm>
        </p:spPr>
        <p:txBody>
          <a:bodyPr vert="horz" lIns="91440" tIns="45720" rIns="91440" bIns="45720" rtlCol="0" anchor="t">
            <a:normAutofit/>
          </a:bodyPr>
          <a:lstStyle/>
          <a:p>
            <a:endParaRPr lang="en-US">
              <a:cs typeface="Arial"/>
            </a:endParaRPr>
          </a:p>
          <a:p>
            <a:endParaRPr lang="sv-SE"/>
          </a:p>
        </p:txBody>
      </p:sp>
      <p:sp>
        <p:nvSpPr>
          <p:cNvPr id="19" name="Platshållare för innehåll 18">
            <a:extLst>
              <a:ext uri="{FF2B5EF4-FFF2-40B4-BE49-F238E27FC236}">
                <a16:creationId xmlns:a16="http://schemas.microsoft.com/office/drawing/2014/main" id="{A2D7CBC2-07FA-A0BF-D8CD-D964589D1F7E}"/>
              </a:ext>
            </a:extLst>
          </p:cNvPr>
          <p:cNvSpPr>
            <a:spLocks noGrp="1"/>
          </p:cNvSpPr>
          <p:nvPr>
            <p:ph idx="1"/>
          </p:nvPr>
        </p:nvSpPr>
        <p:spPr/>
        <p:txBody>
          <a:bodyPr/>
          <a:lstStyle/>
          <a:p>
            <a:endParaRPr lang="sv-SE"/>
          </a:p>
        </p:txBody>
      </p:sp>
      <p:sp>
        <p:nvSpPr>
          <p:cNvPr id="20" name="Pratbubbla: rektangel med rundade hörn 19">
            <a:extLst>
              <a:ext uri="{FF2B5EF4-FFF2-40B4-BE49-F238E27FC236}">
                <a16:creationId xmlns:a16="http://schemas.microsoft.com/office/drawing/2014/main" id="{65519C94-7536-927A-78F5-700379FD77CC}"/>
              </a:ext>
            </a:extLst>
          </p:cNvPr>
          <p:cNvSpPr/>
          <p:nvPr/>
        </p:nvSpPr>
        <p:spPr>
          <a:xfrm>
            <a:off x="5318725" y="987545"/>
            <a:ext cx="6038489" cy="442822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solidFill>
                  <a:schemeClr val="tx1">
                    <a:lumMod val="75000"/>
                    <a:lumOff val="25000"/>
                  </a:schemeClr>
                </a:solidFill>
                <a:cs typeface="Arial"/>
              </a:rPr>
              <a:t>Nu ska det fungera att använda kort-adress – det räcker att skriva så här: </a:t>
            </a:r>
            <a:r>
              <a:rPr lang="sv-SE">
                <a:solidFill>
                  <a:schemeClr val="tx1">
                    <a:lumMod val="75000"/>
                    <a:lumOff val="25000"/>
                  </a:schemeClr>
                </a:solidFill>
                <a:cs typeface="Arial"/>
                <a:hlinkClick r:id="rId3">
                  <a:extLst>
                    <a:ext uri="{A12FA001-AC4F-418D-AE19-62706E023703}">
                      <ahyp:hlinkClr xmlns:ahyp="http://schemas.microsoft.com/office/drawing/2018/hyperlinkcolor" val="tx"/>
                    </a:ext>
                  </a:extLst>
                </a:hlinkClick>
              </a:rPr>
              <a:t>www.rodakorset.se/ort</a:t>
            </a:r>
          </a:p>
          <a:p>
            <a:pPr algn="ctr"/>
            <a:endParaRPr lang="sv-SE">
              <a:solidFill>
                <a:schemeClr val="tx1">
                  <a:lumMod val="75000"/>
                  <a:lumOff val="25000"/>
                </a:schemeClr>
              </a:solidFill>
              <a:cs typeface="Arial"/>
            </a:endParaRPr>
          </a:p>
          <a:p>
            <a:pPr algn="ctr"/>
            <a:r>
              <a:rPr lang="sv-SE">
                <a:solidFill>
                  <a:schemeClr val="tx1">
                    <a:lumMod val="75000"/>
                    <a:lumOff val="25000"/>
                  </a:schemeClr>
                </a:solidFill>
                <a:cs typeface="Arial"/>
              </a:rPr>
              <a:t>Exempel:</a:t>
            </a:r>
          </a:p>
          <a:p>
            <a:pPr algn="ctr"/>
            <a:r>
              <a:rPr lang="sv-SE">
                <a:solidFill>
                  <a:schemeClr val="tx1">
                    <a:lumMod val="75000"/>
                    <a:lumOff val="25000"/>
                  </a:schemeClr>
                </a:solidFill>
                <a:cs typeface="Arial"/>
                <a:hlinkClick r:id="rId4">
                  <a:extLst>
                    <a:ext uri="{A12FA001-AC4F-418D-AE19-62706E023703}">
                      <ahyp:hlinkClr xmlns:ahyp="http://schemas.microsoft.com/office/drawing/2018/hyperlinkcolor" val="tx"/>
                    </a:ext>
                  </a:extLst>
                </a:hlinkClick>
              </a:rPr>
              <a:t>www.rodakorset.se/vasteras</a:t>
            </a:r>
            <a:endParaRPr lang="sv-SE">
              <a:solidFill>
                <a:schemeClr val="tx1">
                  <a:lumMod val="75000"/>
                  <a:lumOff val="25000"/>
                </a:schemeClr>
              </a:solidFill>
              <a:cs typeface="Arial"/>
              <a:hlinkClick r:id="rId4"/>
            </a:endParaRPr>
          </a:p>
          <a:p>
            <a:pPr algn="ctr"/>
            <a:endParaRPr lang="sv-SE">
              <a:solidFill>
                <a:schemeClr val="tx1">
                  <a:lumMod val="75000"/>
                  <a:lumOff val="25000"/>
                </a:schemeClr>
              </a:solidFill>
              <a:cs typeface="Arial"/>
            </a:endParaRPr>
          </a:p>
          <a:p>
            <a:pPr algn="ctr"/>
            <a:r>
              <a:rPr lang="sv-SE">
                <a:solidFill>
                  <a:schemeClr val="tx1">
                    <a:lumMod val="75000"/>
                    <a:lumOff val="25000"/>
                  </a:schemeClr>
                </a:solidFill>
                <a:cs typeface="Arial"/>
              </a:rPr>
              <a:t>Inga å, ä och ö i adress</a:t>
            </a:r>
          </a:p>
        </p:txBody>
      </p:sp>
    </p:spTree>
    <p:extLst>
      <p:ext uri="{BB962C8B-B14F-4D97-AF65-F5344CB8AC3E}">
        <p14:creationId xmlns:p14="http://schemas.microsoft.com/office/powerpoint/2010/main" val="125442924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AC52C6-FA07-4BC7-9C32-848638E9724D}"/>
              </a:ext>
            </a:extLst>
          </p:cNvPr>
          <p:cNvSpPr>
            <a:spLocks noGrp="1"/>
          </p:cNvSpPr>
          <p:nvPr>
            <p:ph type="title"/>
          </p:nvPr>
        </p:nvSpPr>
        <p:spPr>
          <a:xfrm>
            <a:off x="2278483" y="219133"/>
            <a:ext cx="4564840" cy="2002766"/>
          </a:xfrm>
        </p:spPr>
        <p:txBody>
          <a:bodyPr anchor="b">
            <a:normAutofit/>
          </a:bodyPr>
          <a:lstStyle/>
          <a:p>
            <a:pPr>
              <a:spcBef>
                <a:spcPts val="500"/>
              </a:spcBef>
            </a:pPr>
            <a:r>
              <a:rPr lang="sv-SE" sz="3600" b="0"/>
              <a:t>Kända buggar</a:t>
            </a:r>
            <a:br>
              <a:rPr lang="sv-SE" sz="3600" b="0">
                <a:cs typeface="Arial"/>
              </a:rPr>
            </a:br>
            <a:br>
              <a:rPr lang="sv-SE" sz="3600" b="0">
                <a:cs typeface="Arial"/>
              </a:rPr>
            </a:br>
            <a:br>
              <a:rPr lang="sv-SE" sz="3600" b="0">
                <a:cs typeface="Arial"/>
              </a:rPr>
            </a:br>
            <a:endParaRPr lang="en-US" sz="2200" b="0">
              <a:cs typeface="Arial"/>
            </a:endParaRPr>
          </a:p>
        </p:txBody>
      </p:sp>
      <p:pic>
        <p:nvPicPr>
          <p:cNvPr id="13" name="Platshållare för bild 12" descr="En bild som visar leksak, tecknad serie&#10;&#10;Automatiskt genererad beskrivning">
            <a:extLst>
              <a:ext uri="{FF2B5EF4-FFF2-40B4-BE49-F238E27FC236}">
                <a16:creationId xmlns:a16="http://schemas.microsoft.com/office/drawing/2014/main" id="{EE8A944A-2AD7-5210-1BDA-639AAC4382D7}"/>
              </a:ext>
            </a:extLst>
          </p:cNvPr>
          <p:cNvPicPr>
            <a:picLocks noGrp="1" noChangeAspect="1"/>
          </p:cNvPicPr>
          <p:nvPr>
            <p:ph idx="1"/>
          </p:nvPr>
        </p:nvPicPr>
        <p:blipFill rotWithShape="1">
          <a:blip r:embed="rId3"/>
          <a:srcRect l="5768" r="19415"/>
          <a:stretch/>
        </p:blipFill>
        <p:spPr>
          <a:xfrm>
            <a:off x="5591174" y="528739"/>
            <a:ext cx="5764213" cy="5335291"/>
          </a:xfrm>
          <a:noFill/>
        </p:spPr>
      </p:pic>
      <p:sp>
        <p:nvSpPr>
          <p:cNvPr id="15" name="Platshållare för text 14">
            <a:extLst>
              <a:ext uri="{FF2B5EF4-FFF2-40B4-BE49-F238E27FC236}">
                <a16:creationId xmlns:a16="http://schemas.microsoft.com/office/drawing/2014/main" id="{62E960AF-F388-685A-6316-E5CCD2B5B270}"/>
              </a:ext>
            </a:extLst>
          </p:cNvPr>
          <p:cNvSpPr>
            <a:spLocks noGrp="1"/>
          </p:cNvSpPr>
          <p:nvPr>
            <p:ph type="body" sz="half" idx="2"/>
          </p:nvPr>
        </p:nvSpPr>
        <p:spPr>
          <a:xfrm>
            <a:off x="495690" y="1706553"/>
            <a:ext cx="4579218" cy="3438610"/>
          </a:xfrm>
        </p:spPr>
        <p:txBody>
          <a:bodyPr vert="horz" lIns="91440" tIns="45720" rIns="91440" bIns="45720" rtlCol="0" anchor="t">
            <a:normAutofit/>
          </a:bodyPr>
          <a:lstStyle/>
          <a:p>
            <a:r>
              <a:rPr lang="en-US">
                <a:cs typeface="Arial"/>
              </a:rPr>
              <a:t>I </a:t>
            </a:r>
            <a:r>
              <a:rPr lang="en-US" err="1">
                <a:cs typeface="Arial"/>
              </a:rPr>
              <a:t>lathunden</a:t>
            </a:r>
            <a:r>
              <a:rPr lang="en-US">
                <a:cs typeface="Arial"/>
              </a:rPr>
              <a:t> </a:t>
            </a:r>
            <a:r>
              <a:rPr lang="en-US" err="1">
                <a:cs typeface="Arial"/>
              </a:rPr>
              <a:t>på</a:t>
            </a:r>
            <a:r>
              <a:rPr lang="en-US">
                <a:cs typeface="Arial"/>
              </a:rPr>
              <a:t> </a:t>
            </a:r>
            <a:r>
              <a:rPr lang="en-US" err="1">
                <a:cs typeface="Arial"/>
              </a:rPr>
              <a:t>kunskapsbanken</a:t>
            </a:r>
            <a:r>
              <a:rPr lang="en-US">
                <a:cs typeface="Arial"/>
              </a:rPr>
              <a:t> </a:t>
            </a:r>
            <a:endParaRPr lang="sv-SE">
              <a:cs typeface="Arial"/>
            </a:endParaRPr>
          </a:p>
          <a:p>
            <a:r>
              <a:rPr lang="en-US">
                <a:cs typeface="Arial"/>
              </a:rPr>
              <a:t>ligger </a:t>
            </a:r>
            <a:r>
              <a:rPr lang="en-US" err="1">
                <a:cs typeface="Arial"/>
              </a:rPr>
              <a:t>kända</a:t>
            </a:r>
            <a:r>
              <a:rPr lang="en-US">
                <a:cs typeface="Arial"/>
              </a:rPr>
              <a:t> </a:t>
            </a:r>
            <a:r>
              <a:rPr lang="en-US" err="1">
                <a:cs typeface="Arial"/>
              </a:rPr>
              <a:t>buggar</a:t>
            </a:r>
            <a:r>
              <a:rPr lang="en-US">
                <a:cs typeface="Arial"/>
              </a:rPr>
              <a:t> </a:t>
            </a:r>
            <a:r>
              <a:rPr lang="en-US" err="1">
                <a:cs typeface="Arial"/>
              </a:rPr>
              <a:t>högst</a:t>
            </a:r>
            <a:r>
              <a:rPr lang="en-US">
                <a:cs typeface="Arial"/>
              </a:rPr>
              <a:t> </a:t>
            </a:r>
            <a:r>
              <a:rPr lang="en-US" err="1">
                <a:cs typeface="Arial"/>
              </a:rPr>
              <a:t>upp</a:t>
            </a:r>
            <a:r>
              <a:rPr lang="en-US">
                <a:cs typeface="Arial"/>
              </a:rPr>
              <a:t>.</a:t>
            </a:r>
            <a:endParaRPr lang="sv-SE">
              <a:cs typeface="Arial"/>
            </a:endParaRPr>
          </a:p>
          <a:p>
            <a:endParaRPr lang="en-US">
              <a:cs typeface="Arial"/>
            </a:endParaRPr>
          </a:p>
          <a:p>
            <a:r>
              <a:rPr lang="en-US">
                <a:cs typeface="Arial"/>
              </a:rPr>
              <a:t> Kika </a:t>
            </a:r>
            <a:r>
              <a:rPr lang="en-US" err="1">
                <a:cs typeface="Arial"/>
              </a:rPr>
              <a:t>gärna</a:t>
            </a:r>
            <a:r>
              <a:rPr lang="en-US">
                <a:cs typeface="Arial"/>
              </a:rPr>
              <a:t> </a:t>
            </a:r>
            <a:r>
              <a:rPr lang="en-US" err="1">
                <a:cs typeface="Arial"/>
              </a:rPr>
              <a:t>där</a:t>
            </a:r>
            <a:r>
              <a:rPr lang="en-US">
                <a:cs typeface="Arial"/>
              </a:rPr>
              <a:t> vid </a:t>
            </a:r>
            <a:r>
              <a:rPr lang="en-US" err="1">
                <a:cs typeface="Arial"/>
              </a:rPr>
              <a:t>behov</a:t>
            </a:r>
            <a:r>
              <a:rPr lang="en-US">
                <a:cs typeface="Arial"/>
              </a:rPr>
              <a:t>. </a:t>
            </a:r>
            <a:endParaRPr lang="sv-SE"/>
          </a:p>
        </p:txBody>
      </p:sp>
    </p:spTree>
    <p:extLst>
      <p:ext uri="{BB962C8B-B14F-4D97-AF65-F5344CB8AC3E}">
        <p14:creationId xmlns:p14="http://schemas.microsoft.com/office/powerpoint/2010/main" val="42242377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AC52C6-FA07-4BC7-9C32-848638E9724D}"/>
              </a:ext>
            </a:extLst>
          </p:cNvPr>
          <p:cNvSpPr>
            <a:spLocks noGrp="1"/>
          </p:cNvSpPr>
          <p:nvPr>
            <p:ph type="title"/>
          </p:nvPr>
        </p:nvSpPr>
        <p:spPr>
          <a:xfrm>
            <a:off x="807276" y="1271259"/>
            <a:ext cx="3932237" cy="1600200"/>
          </a:xfrm>
        </p:spPr>
        <p:txBody>
          <a:bodyPr anchor="b">
            <a:normAutofit fontScale="90000"/>
          </a:bodyPr>
          <a:lstStyle/>
          <a:p>
            <a:r>
              <a:rPr lang="sv-SE" sz="4400">
                <a:latin typeface="Calibri" panose="020F0502020204030204" pitchFamily="34" charset="0"/>
                <a:cs typeface="Calibri" panose="020F0502020204030204" pitchFamily="34" charset="0"/>
              </a:rPr>
              <a:t>Missa inte</a:t>
            </a:r>
            <a:r>
              <a:rPr lang="sv-SE" sz="3100">
                <a:latin typeface="Calibri" panose="020F0502020204030204" pitchFamily="34" charset="0"/>
                <a:cs typeface="Calibri" panose="020F0502020204030204" pitchFamily="34" charset="0"/>
              </a:rPr>
              <a:t>…</a:t>
            </a:r>
            <a:br>
              <a:rPr lang="sv-SE" sz="3100">
                <a:latin typeface="Calibri" panose="020F0502020204030204" pitchFamily="34" charset="0"/>
                <a:cs typeface="Calibri" panose="020F0502020204030204" pitchFamily="34" charset="0"/>
              </a:rPr>
            </a:br>
            <a:br>
              <a:rPr lang="sv-SE" sz="3100">
                <a:latin typeface="Calibri" panose="020F0502020204030204" pitchFamily="34" charset="0"/>
                <a:cs typeface="Calibri" panose="020F0502020204030204" pitchFamily="34" charset="0"/>
              </a:rPr>
            </a:br>
            <a:endParaRPr lang="sv-SE" sz="4000">
              <a:latin typeface="Calibri" panose="020F0502020204030204" pitchFamily="34" charset="0"/>
              <a:cs typeface="Calibri" panose="020F0502020204030204" pitchFamily="34" charset="0"/>
            </a:endParaRPr>
          </a:p>
        </p:txBody>
      </p:sp>
      <p:sp>
        <p:nvSpPr>
          <p:cNvPr id="5" name="Platshållare för innehåll 4">
            <a:extLst>
              <a:ext uri="{FF2B5EF4-FFF2-40B4-BE49-F238E27FC236}">
                <a16:creationId xmlns:a16="http://schemas.microsoft.com/office/drawing/2014/main" id="{3A014747-3A2C-616F-E46E-0E767FAE84FE}"/>
              </a:ext>
            </a:extLst>
          </p:cNvPr>
          <p:cNvSpPr>
            <a:spLocks noGrp="1"/>
          </p:cNvSpPr>
          <p:nvPr>
            <p:ph idx="1"/>
          </p:nvPr>
        </p:nvSpPr>
        <p:spPr/>
        <p:txBody>
          <a:bodyPr/>
          <a:lstStyle/>
          <a:p>
            <a:endParaRPr lang="sv-SE"/>
          </a:p>
        </p:txBody>
      </p:sp>
      <p:sp>
        <p:nvSpPr>
          <p:cNvPr id="4" name="Platshållare för text 3">
            <a:extLst>
              <a:ext uri="{FF2B5EF4-FFF2-40B4-BE49-F238E27FC236}">
                <a16:creationId xmlns:a16="http://schemas.microsoft.com/office/drawing/2014/main" id="{63F91FDC-B417-4EBE-A396-E37844CF069C}"/>
              </a:ext>
            </a:extLst>
          </p:cNvPr>
          <p:cNvSpPr>
            <a:spLocks noGrp="1"/>
          </p:cNvSpPr>
          <p:nvPr>
            <p:ph type="body" sz="half" idx="2"/>
          </p:nvPr>
        </p:nvSpPr>
        <p:spPr>
          <a:xfrm>
            <a:off x="1019968" y="2714278"/>
            <a:ext cx="3932237" cy="3007290"/>
          </a:xfrm>
        </p:spPr>
        <p:txBody>
          <a:bodyPr vert="horz" lIns="91440" tIns="45720" rIns="91440" bIns="45720" rtlCol="0" anchor="t">
            <a:normAutofit/>
          </a:bodyPr>
          <a:lstStyle/>
          <a:p>
            <a:pPr marL="342900" indent="-342900" rtl="0">
              <a:buFont typeface="Arial" panose="020B0604020202020204" pitchFamily="34" charset="0"/>
              <a:buChar char="•"/>
            </a:pPr>
            <a:endParaRPr lang="sv-SE">
              <a:effectLst/>
              <a:latin typeface="FuturaBT"/>
            </a:endParaRPr>
          </a:p>
          <a:p>
            <a:pPr marL="342900" indent="-342900" rtl="0">
              <a:buFont typeface="Arial" panose="020B0604020202020204" pitchFamily="34" charset="0"/>
              <a:buChar char="•"/>
            </a:pPr>
            <a:r>
              <a:rPr lang="sv-SE">
                <a:effectLst/>
                <a:latin typeface="Calibri"/>
                <a:ea typeface="Calibri"/>
                <a:cs typeface="Calibri"/>
              </a:rPr>
              <a:t>21 november </a:t>
            </a:r>
            <a:r>
              <a:rPr lang="sv-SE" err="1">
                <a:effectLst/>
                <a:latin typeface="Calibri"/>
                <a:ea typeface="Calibri"/>
                <a:cs typeface="Calibri"/>
              </a:rPr>
              <a:t>kl</a:t>
            </a:r>
            <a:r>
              <a:rPr lang="sv-SE">
                <a:effectLst/>
                <a:latin typeface="Calibri"/>
                <a:ea typeface="Calibri"/>
                <a:cs typeface="Calibri"/>
              </a:rPr>
              <a:t> 12.30-13.30</a:t>
            </a:r>
            <a:br>
              <a:rPr lang="sv-SE">
                <a:effectLst/>
                <a:latin typeface="Calibri" panose="020F0502020204030204" pitchFamily="34" charset="0"/>
                <a:cs typeface="Calibri" panose="020F0502020204030204" pitchFamily="34" charset="0"/>
              </a:rPr>
            </a:br>
            <a:br>
              <a:rPr lang="sv-SE">
                <a:effectLst/>
                <a:latin typeface="Calibri" panose="020F0502020204030204" pitchFamily="34" charset="0"/>
                <a:cs typeface="Calibri" panose="020F0502020204030204" pitchFamily="34" charset="0"/>
              </a:rPr>
            </a:br>
            <a:endParaRPr lang="sv-SE">
              <a:effectLst/>
              <a:latin typeface="Calibri" panose="020F0502020204030204" pitchFamily="34" charset="0"/>
              <a:cs typeface="Calibri" panose="020F0502020204030204" pitchFamily="34" charset="0"/>
            </a:endParaRPr>
          </a:p>
          <a:p>
            <a:pPr rtl="0"/>
            <a:r>
              <a:rPr lang="sv-SE">
                <a:effectLst/>
                <a:latin typeface="Calibri"/>
                <a:ea typeface="Calibri"/>
                <a:cs typeface="Calibri"/>
              </a:rPr>
              <a:t>Anmälan i kalendariet på </a:t>
            </a:r>
            <a:r>
              <a:rPr lang="sv-SE" err="1">
                <a:effectLst/>
                <a:latin typeface="Calibri"/>
                <a:ea typeface="Calibri"/>
                <a:cs typeface="Calibri"/>
              </a:rPr>
              <a:t>Redy</a:t>
            </a:r>
            <a:endParaRPr lang="sv-SE">
              <a:effectLst/>
              <a:latin typeface="Calibri"/>
              <a:ea typeface="Calibri"/>
              <a:cs typeface="Calibri"/>
            </a:endParaRPr>
          </a:p>
          <a:p>
            <a:endParaRPr lang="sv-SE">
              <a:latin typeface="FuturaBT"/>
            </a:endParaRPr>
          </a:p>
          <a:p>
            <a:endParaRPr lang="sv-SE">
              <a:latin typeface="FuturaBT"/>
            </a:endParaRPr>
          </a:p>
        </p:txBody>
      </p:sp>
      <p:sp>
        <p:nvSpPr>
          <p:cNvPr id="12" name="Text Placeholder 4">
            <a:extLst>
              <a:ext uri="{FF2B5EF4-FFF2-40B4-BE49-F238E27FC236}">
                <a16:creationId xmlns:a16="http://schemas.microsoft.com/office/drawing/2014/main" id="{B87ECCA4-2534-EEED-09F9-54DEB0FEFBF5}"/>
              </a:ext>
            </a:extLst>
          </p:cNvPr>
          <p:cNvSpPr>
            <a:spLocks noGrp="1"/>
          </p:cNvSpPr>
          <p:nvPr>
            <p:ph type="body" sz="quarter" idx="17"/>
          </p:nvPr>
        </p:nvSpPr>
        <p:spPr/>
        <p:txBody>
          <a:bodyPr/>
          <a:lstStyle/>
          <a:p>
            <a:endParaRPr lang="en-US"/>
          </a:p>
        </p:txBody>
      </p:sp>
      <p:sp>
        <p:nvSpPr>
          <p:cNvPr id="6" name="Flödesschema: Koppling 5">
            <a:extLst>
              <a:ext uri="{FF2B5EF4-FFF2-40B4-BE49-F238E27FC236}">
                <a16:creationId xmlns:a16="http://schemas.microsoft.com/office/drawing/2014/main" id="{FEC84E24-0721-DDAE-A574-CC0130301ACD}"/>
              </a:ext>
            </a:extLst>
          </p:cNvPr>
          <p:cNvSpPr/>
          <p:nvPr/>
        </p:nvSpPr>
        <p:spPr>
          <a:xfrm>
            <a:off x="6453352" y="1156138"/>
            <a:ext cx="3983419" cy="4340772"/>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v-SE" sz="2000" b="1">
                <a:solidFill>
                  <a:schemeClr val="tx1"/>
                </a:solidFill>
                <a:latin typeface="Calibri" panose="020F0502020204030204" pitchFamily="34" charset="0"/>
                <a:cs typeface="Calibri" panose="020F0502020204030204" pitchFamily="34" charset="0"/>
              </a:rPr>
              <a:t>Kommande utbildningar i </a:t>
            </a:r>
            <a:r>
              <a:rPr lang="sv-SE" sz="2000" b="1" err="1">
                <a:solidFill>
                  <a:schemeClr val="tx1"/>
                </a:solidFill>
                <a:latin typeface="Calibri" panose="020F0502020204030204" pitchFamily="34" charset="0"/>
                <a:cs typeface="Calibri" panose="020F0502020204030204" pitchFamily="34" charset="0"/>
              </a:rPr>
              <a:t>Redy</a:t>
            </a:r>
            <a:br>
              <a:rPr lang="sv-SE" sz="2000" b="1">
                <a:solidFill>
                  <a:schemeClr val="tx1"/>
                </a:solidFill>
                <a:latin typeface="FuturaBT"/>
              </a:rPr>
            </a:br>
            <a:endParaRPr lang="sv-SE" sz="2000" b="1">
              <a:solidFill>
                <a:schemeClr val="tx1"/>
              </a:solidFill>
            </a:endParaRPr>
          </a:p>
        </p:txBody>
      </p:sp>
    </p:spTree>
    <p:extLst>
      <p:ext uri="{BB962C8B-B14F-4D97-AF65-F5344CB8AC3E}">
        <p14:creationId xmlns:p14="http://schemas.microsoft.com/office/powerpoint/2010/main" val="50124088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3A014747-3A2C-616F-E46E-0E767FAE84FE}"/>
              </a:ext>
            </a:extLst>
          </p:cNvPr>
          <p:cNvSpPr>
            <a:spLocks noGrp="1"/>
          </p:cNvSpPr>
          <p:nvPr>
            <p:ph idx="1"/>
          </p:nvPr>
        </p:nvSpPr>
        <p:spPr>
          <a:xfrm>
            <a:off x="740321" y="597300"/>
            <a:ext cx="5764213" cy="685127"/>
          </a:xfrm>
        </p:spPr>
        <p:txBody>
          <a:bodyPr>
            <a:normAutofit/>
          </a:bodyPr>
          <a:lstStyle/>
          <a:p>
            <a:pPr marL="0" indent="0">
              <a:buNone/>
            </a:pPr>
            <a:r>
              <a:rPr lang="sv-SE" sz="4000" b="1">
                <a:latin typeface="Calibri" panose="020F0502020204030204" pitchFamily="34" charset="0"/>
                <a:cs typeface="Calibri" panose="020F0502020204030204" pitchFamily="34" charset="0"/>
              </a:rPr>
              <a:t>Kort om </a:t>
            </a:r>
            <a:r>
              <a:rPr lang="sv-SE" sz="4000" b="1" err="1">
                <a:latin typeface="Calibri" panose="020F0502020204030204" pitchFamily="34" charset="0"/>
                <a:cs typeface="Calibri" panose="020F0502020204030204" pitchFamily="34" charset="0"/>
              </a:rPr>
              <a:t>Redy</a:t>
            </a:r>
            <a:endParaRPr lang="sv-SE" sz="4000" b="1">
              <a:latin typeface="Calibri" panose="020F0502020204030204" pitchFamily="34" charset="0"/>
              <a:cs typeface="Calibri" panose="020F0502020204030204" pitchFamily="34" charset="0"/>
            </a:endParaRPr>
          </a:p>
        </p:txBody>
      </p:sp>
      <p:sp>
        <p:nvSpPr>
          <p:cNvPr id="4" name="Platshållare för text 3">
            <a:extLst>
              <a:ext uri="{FF2B5EF4-FFF2-40B4-BE49-F238E27FC236}">
                <a16:creationId xmlns:a16="http://schemas.microsoft.com/office/drawing/2014/main" id="{63F91FDC-B417-4EBE-A396-E37844CF069C}"/>
              </a:ext>
            </a:extLst>
          </p:cNvPr>
          <p:cNvSpPr>
            <a:spLocks noGrp="1"/>
          </p:cNvSpPr>
          <p:nvPr>
            <p:ph type="body" sz="half" idx="2"/>
          </p:nvPr>
        </p:nvSpPr>
        <p:spPr>
          <a:xfrm>
            <a:off x="740321" y="1503134"/>
            <a:ext cx="4963793" cy="3835220"/>
          </a:xfrm>
        </p:spPr>
        <p:txBody>
          <a:bodyPr>
            <a:normAutofit fontScale="25000" lnSpcReduction="20000"/>
          </a:bodyPr>
          <a:lstStyle/>
          <a:p>
            <a:pPr marL="342900" indent="-342900" rtl="0">
              <a:buFont typeface="Arial" panose="020B0604020202020204" pitchFamily="34" charset="0"/>
              <a:buChar char="•"/>
            </a:pPr>
            <a:endParaRPr lang="sv-SE" sz="7200">
              <a:effectLst/>
              <a:latin typeface="FuturaBT"/>
            </a:endParaRPr>
          </a:p>
          <a:p>
            <a:pPr algn="l" rtl="0" fontAlgn="base"/>
            <a:r>
              <a:rPr lang="sv-SE" sz="7200" b="1" i="0" u="none" strike="noStrike">
                <a:solidFill>
                  <a:srgbClr val="000000"/>
                </a:solidFill>
                <a:effectLst/>
                <a:latin typeface="Calibri" panose="020F0502020204030204" pitchFamily="34" charset="0"/>
                <a:cs typeface="Calibri" panose="020F0502020204030204" pitchFamily="34" charset="0"/>
              </a:rPr>
              <a:t>2023</a:t>
            </a:r>
            <a:r>
              <a:rPr lang="en-US" sz="7200" b="0" i="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sv-SE" sz="7200" b="0" i="0" u="none" strike="noStrike">
                <a:solidFill>
                  <a:srgbClr val="000000"/>
                </a:solidFill>
                <a:effectLst/>
                <a:latin typeface="Calibri" panose="020F0502020204030204" pitchFamily="34" charset="0"/>
                <a:cs typeface="Calibri" panose="020F0502020204030204" pitchFamily="34" charset="0"/>
              </a:rPr>
              <a:t>Utskick: mejl/nyhetsbrev </a:t>
            </a:r>
            <a:r>
              <a:rPr lang="en-US" sz="7200" b="0" i="0">
                <a:solidFill>
                  <a:srgbClr val="000000"/>
                </a:solidFill>
                <a:effectLst/>
                <a:latin typeface="Calibri" panose="020F0502020204030204" pitchFamily="34" charset="0"/>
                <a:cs typeface="Calibri" panose="020F0502020204030204" pitchFamily="34" charset="0"/>
              </a:rPr>
              <a:t>​</a:t>
            </a:r>
          </a:p>
          <a:p>
            <a:pPr algn="l" rtl="0" fontAlgn="base"/>
            <a:endParaRPr lang="en-US" sz="7200" b="0" i="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sv-SE" sz="7200" b="0" i="0" u="none" strike="noStrike">
                <a:solidFill>
                  <a:srgbClr val="000000"/>
                </a:solidFill>
                <a:effectLst/>
                <a:latin typeface="Calibri" panose="020F0502020204030204" pitchFamily="34" charset="0"/>
                <a:cs typeface="Calibri" panose="020F0502020204030204" pitchFamily="34" charset="0"/>
              </a:rPr>
              <a:t>Schemaläggning </a:t>
            </a:r>
            <a:r>
              <a:rPr lang="en-US" sz="7200" b="0" i="0">
                <a:solidFill>
                  <a:srgbClr val="000000"/>
                </a:solidFill>
                <a:effectLst/>
                <a:latin typeface="Calibri" panose="020F0502020204030204" pitchFamily="34" charset="0"/>
                <a:cs typeface="Calibri" panose="020F0502020204030204" pitchFamily="34" charset="0"/>
              </a:rPr>
              <a:t>​</a:t>
            </a:r>
          </a:p>
          <a:p>
            <a:pPr algn="l" rtl="0" fontAlgn="base"/>
            <a:endParaRPr lang="en-US" sz="7200" b="0" i="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sv-SE" sz="7200" b="0" i="0" u="none" strike="noStrike">
                <a:solidFill>
                  <a:srgbClr val="000000"/>
                </a:solidFill>
                <a:effectLst/>
                <a:latin typeface="Calibri" panose="020F0502020204030204" pitchFamily="34" charset="0"/>
                <a:cs typeface="Calibri" panose="020F0502020204030204" pitchFamily="34" charset="0"/>
              </a:rPr>
              <a:t>Vyer över skänkta medel, medlemsfördelning &amp; utmärkelser</a:t>
            </a:r>
            <a:r>
              <a:rPr lang="en-US" sz="7200" b="0" i="0">
                <a:solidFill>
                  <a:srgbClr val="000000"/>
                </a:solidFill>
                <a:effectLst/>
                <a:latin typeface="Calibri" panose="020F0502020204030204" pitchFamily="34" charset="0"/>
                <a:cs typeface="Calibri" panose="020F0502020204030204" pitchFamily="34" charset="0"/>
              </a:rPr>
              <a:t>​</a:t>
            </a:r>
          </a:p>
          <a:p>
            <a:pPr algn="l" rtl="0" fontAlgn="base"/>
            <a:endParaRPr lang="en-US" sz="7200" b="0" i="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sv-SE" sz="7200" b="0" i="0" u="none" strike="noStrike">
                <a:solidFill>
                  <a:srgbClr val="000000"/>
                </a:solidFill>
                <a:effectLst/>
                <a:latin typeface="Calibri" panose="020F0502020204030204" pitchFamily="34" charset="0"/>
                <a:cs typeface="Calibri" panose="020F0502020204030204" pitchFamily="34" charset="0"/>
              </a:rPr>
              <a:t>Medlemskapshantering </a:t>
            </a:r>
            <a:r>
              <a:rPr lang="en-US" sz="7200" b="0" i="0">
                <a:solidFill>
                  <a:srgbClr val="000000"/>
                </a:solidFill>
                <a:effectLst/>
                <a:latin typeface="Calibri" panose="020F0502020204030204" pitchFamily="34" charset="0"/>
                <a:cs typeface="Calibri" panose="020F0502020204030204" pitchFamily="34" charset="0"/>
              </a:rPr>
              <a:t>​</a:t>
            </a:r>
          </a:p>
          <a:p>
            <a:pPr algn="l" rtl="0" fontAlgn="base"/>
            <a:r>
              <a:rPr lang="sv-SE" sz="7200" b="0" i="0">
                <a:solidFill>
                  <a:srgbClr val="000000"/>
                </a:solidFill>
                <a:effectLst/>
                <a:latin typeface="Calibri" panose="020F0502020204030204" pitchFamily="34" charset="0"/>
                <a:cs typeface="Calibri" panose="020F0502020204030204" pitchFamily="34" charset="0"/>
              </a:rPr>
              <a:t>​</a:t>
            </a:r>
          </a:p>
          <a:p>
            <a:pPr algn="l" rtl="0" fontAlgn="base"/>
            <a:r>
              <a:rPr lang="sv-SE" sz="7200" b="1" i="0" u="none" strike="noStrike">
                <a:solidFill>
                  <a:srgbClr val="000000"/>
                </a:solidFill>
                <a:effectLst/>
                <a:latin typeface="Calibri" panose="020F0502020204030204" pitchFamily="34" charset="0"/>
                <a:cs typeface="Calibri" panose="020F0502020204030204" pitchFamily="34" charset="0"/>
              </a:rPr>
              <a:t>Kommande</a:t>
            </a:r>
            <a:r>
              <a:rPr lang="sv-SE" sz="7200" b="0" i="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sv-SE" sz="7200" b="0" i="0" u="none" strike="noStrike">
                <a:solidFill>
                  <a:srgbClr val="000000"/>
                </a:solidFill>
                <a:effectLst/>
                <a:latin typeface="Calibri" panose="020F0502020204030204" pitchFamily="34" charset="0"/>
                <a:cs typeface="Calibri" panose="020F0502020204030204" pitchFamily="34" charset="0"/>
              </a:rPr>
              <a:t>Möjligheten att </a:t>
            </a:r>
            <a:r>
              <a:rPr lang="sv-SE" sz="7200" b="0" i="0" u="none" strike="noStrike" err="1">
                <a:solidFill>
                  <a:srgbClr val="000000"/>
                </a:solidFill>
                <a:effectLst/>
                <a:latin typeface="Calibri" panose="020F0502020204030204" pitchFamily="34" charset="0"/>
                <a:cs typeface="Calibri" panose="020F0502020204030204" pitchFamily="34" charset="0"/>
              </a:rPr>
              <a:t>verksamhetsrapportera</a:t>
            </a:r>
            <a:r>
              <a:rPr lang="sv-SE" sz="7200" b="0" i="0" u="none" strike="noStrike">
                <a:solidFill>
                  <a:srgbClr val="000000"/>
                </a:solidFill>
                <a:effectLst/>
                <a:latin typeface="Calibri" panose="020F0502020204030204" pitchFamily="34" charset="0"/>
                <a:cs typeface="Calibri" panose="020F0502020204030204" pitchFamily="34" charset="0"/>
              </a:rPr>
              <a:t> i </a:t>
            </a:r>
            <a:r>
              <a:rPr lang="sv-SE" sz="7200" b="0" i="0" u="none" strike="noStrike" err="1">
                <a:solidFill>
                  <a:srgbClr val="000000"/>
                </a:solidFill>
                <a:effectLst/>
                <a:latin typeface="Calibri" panose="020F0502020204030204" pitchFamily="34" charset="0"/>
                <a:cs typeface="Calibri" panose="020F0502020204030204" pitchFamily="34" charset="0"/>
              </a:rPr>
              <a:t>Redy</a:t>
            </a:r>
            <a:r>
              <a:rPr lang="sv-SE" sz="7200" b="0" i="0" u="none" strike="noStrike">
                <a:solidFill>
                  <a:srgbClr val="000000"/>
                </a:solidFill>
                <a:effectLst/>
                <a:latin typeface="Calibri" panose="020F0502020204030204" pitchFamily="34" charset="0"/>
                <a:cs typeface="Calibri" panose="020F0502020204030204" pitchFamily="34" charset="0"/>
              </a:rPr>
              <a:t> ses över</a:t>
            </a:r>
            <a:r>
              <a:rPr lang="sv-SE" sz="7200" b="0" i="0">
                <a:solidFill>
                  <a:srgbClr val="000000"/>
                </a:solidFill>
                <a:effectLst/>
                <a:latin typeface="Calibri" panose="020F0502020204030204" pitchFamily="34" charset="0"/>
                <a:cs typeface="Calibri" panose="020F0502020204030204" pitchFamily="34" charset="0"/>
              </a:rPr>
              <a:t>​</a:t>
            </a:r>
          </a:p>
          <a:p>
            <a:pPr algn="l" rtl="0" fontAlgn="base"/>
            <a:endParaRPr lang="sv-SE" sz="7200" b="0" i="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sv-SE" sz="7200" b="0" i="0" u="none" strike="noStrike">
                <a:solidFill>
                  <a:srgbClr val="000000"/>
                </a:solidFill>
                <a:effectLst/>
                <a:latin typeface="Calibri" panose="020F0502020204030204" pitchFamily="34" charset="0"/>
                <a:cs typeface="Calibri" panose="020F0502020204030204" pitchFamily="34" charset="0"/>
              </a:rPr>
              <a:t>Koppla samman med </a:t>
            </a:r>
            <a:r>
              <a:rPr lang="sv-SE" sz="7200" b="0" i="0" u="none" strike="noStrike" err="1">
                <a:solidFill>
                  <a:srgbClr val="000000"/>
                </a:solidFill>
                <a:effectLst/>
                <a:latin typeface="Calibri" panose="020F0502020204030204" pitchFamily="34" charset="0"/>
                <a:cs typeface="Calibri" panose="020F0502020204030204" pitchFamily="34" charset="0"/>
              </a:rPr>
              <a:t>Learnster</a:t>
            </a:r>
            <a:r>
              <a:rPr lang="sv-SE" sz="7200" b="0" i="0" u="none" strike="noStrike">
                <a:solidFill>
                  <a:srgbClr val="000000"/>
                </a:solidFill>
                <a:effectLst/>
                <a:latin typeface="Calibri" panose="020F0502020204030204" pitchFamily="34" charset="0"/>
                <a:cs typeface="Calibri" panose="020F0502020204030204" pitchFamily="34" charset="0"/>
              </a:rPr>
              <a:t> </a:t>
            </a:r>
            <a:r>
              <a:rPr lang="sv-SE" sz="7200" b="0" i="0">
                <a:solidFill>
                  <a:srgbClr val="000000"/>
                </a:solidFill>
                <a:effectLst/>
                <a:latin typeface="Calibri" panose="020F0502020204030204" pitchFamily="34" charset="0"/>
                <a:cs typeface="Calibri" panose="020F0502020204030204" pitchFamily="34" charset="0"/>
              </a:rPr>
              <a:t>​</a:t>
            </a:r>
            <a:br>
              <a:rPr lang="sv-SE" sz="7200" b="0" i="0">
                <a:solidFill>
                  <a:srgbClr val="000000"/>
                </a:solidFill>
                <a:effectLst/>
                <a:latin typeface="Arial" panose="020B0604020202020204" pitchFamily="34" charset="0"/>
              </a:rPr>
            </a:br>
            <a:r>
              <a:rPr lang="sv-SE" sz="7200" b="0" i="0">
                <a:solidFill>
                  <a:srgbClr val="000000"/>
                </a:solidFill>
                <a:effectLst/>
                <a:latin typeface="Arial" panose="020B0604020202020204" pitchFamily="34" charset="0"/>
              </a:rPr>
              <a:t>​</a:t>
            </a:r>
          </a:p>
          <a:p>
            <a:endParaRPr lang="sv-SE">
              <a:latin typeface="FuturaBT"/>
            </a:endParaRPr>
          </a:p>
          <a:p>
            <a:endParaRPr lang="sv-SE">
              <a:latin typeface="FuturaBT"/>
            </a:endParaRPr>
          </a:p>
        </p:txBody>
      </p:sp>
      <p:sp>
        <p:nvSpPr>
          <p:cNvPr id="12" name="Text Placeholder 4">
            <a:extLst>
              <a:ext uri="{FF2B5EF4-FFF2-40B4-BE49-F238E27FC236}">
                <a16:creationId xmlns:a16="http://schemas.microsoft.com/office/drawing/2014/main" id="{B87ECCA4-2534-EEED-09F9-54DEB0FEFBF5}"/>
              </a:ext>
            </a:extLst>
          </p:cNvPr>
          <p:cNvSpPr>
            <a:spLocks noGrp="1"/>
          </p:cNvSpPr>
          <p:nvPr>
            <p:ph type="body" sz="quarter" idx="17"/>
          </p:nvPr>
        </p:nvSpPr>
        <p:spPr/>
        <p:txBody>
          <a:bodyPr/>
          <a:lstStyle/>
          <a:p>
            <a:endParaRPr lang="en-US"/>
          </a:p>
        </p:txBody>
      </p:sp>
      <p:sp>
        <p:nvSpPr>
          <p:cNvPr id="6" name="Flödesschema: Koppling 5">
            <a:extLst>
              <a:ext uri="{FF2B5EF4-FFF2-40B4-BE49-F238E27FC236}">
                <a16:creationId xmlns:a16="http://schemas.microsoft.com/office/drawing/2014/main" id="{FEC84E24-0721-DDAE-A574-CC0130301ACD}"/>
              </a:ext>
            </a:extLst>
          </p:cNvPr>
          <p:cNvSpPr/>
          <p:nvPr/>
        </p:nvSpPr>
        <p:spPr>
          <a:xfrm>
            <a:off x="7467140" y="1503134"/>
            <a:ext cx="3984539" cy="4311220"/>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v-SE" sz="2400" b="1" i="0">
                <a:solidFill>
                  <a:srgbClr val="000000"/>
                </a:solidFill>
                <a:effectLst/>
                <a:latin typeface="Calibri" panose="020F0502020204030204" pitchFamily="34" charset="0"/>
                <a:cs typeface="Calibri" panose="020F0502020204030204" pitchFamily="34" charset="0"/>
              </a:rPr>
              <a:t>Utveckling framåt</a:t>
            </a:r>
            <a:endParaRPr lang="sv-SE" sz="24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358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B76BCE-601B-E88D-4463-9B18102C2099}"/>
              </a:ext>
            </a:extLst>
          </p:cNvPr>
          <p:cNvSpPr>
            <a:spLocks noGrp="1"/>
          </p:cNvSpPr>
          <p:nvPr>
            <p:ph type="title"/>
          </p:nvPr>
        </p:nvSpPr>
        <p:spPr>
          <a:xfrm>
            <a:off x="733775" y="183517"/>
            <a:ext cx="4343009" cy="1600200"/>
          </a:xfrm>
        </p:spPr>
        <p:txBody>
          <a:bodyPr anchor="b">
            <a:normAutofit/>
          </a:bodyPr>
          <a:lstStyle/>
          <a:p>
            <a:r>
              <a:rPr lang="sv-SE" sz="3200"/>
              <a:t>Våra skyltfönster ska fyllas med innehåll</a:t>
            </a:r>
          </a:p>
        </p:txBody>
      </p:sp>
      <p:pic>
        <p:nvPicPr>
          <p:cNvPr id="8" name="Bildobjekt 7" descr="En bild som visar text, skärmbild, Varumärke, design&#10;&#10;Automatiskt genererad beskrivning">
            <a:extLst>
              <a:ext uri="{FF2B5EF4-FFF2-40B4-BE49-F238E27FC236}">
                <a16:creationId xmlns:a16="http://schemas.microsoft.com/office/drawing/2014/main" id="{DF052E07-1DDA-D71C-83EF-643DC6A2DAC3}"/>
              </a:ext>
            </a:extLst>
          </p:cNvPr>
          <p:cNvPicPr>
            <a:picLocks noChangeAspect="1"/>
          </p:cNvPicPr>
          <p:nvPr/>
        </p:nvPicPr>
        <p:blipFill rotWithShape="1">
          <a:blip r:embed="rId3"/>
          <a:srcRect r="38417" b="-2"/>
          <a:stretch/>
        </p:blipFill>
        <p:spPr>
          <a:xfrm>
            <a:off x="5591174" y="528739"/>
            <a:ext cx="5764213" cy="5335291"/>
          </a:xfrm>
          <a:prstGeom prst="rect">
            <a:avLst/>
          </a:prstGeom>
          <a:noFill/>
        </p:spPr>
      </p:pic>
      <p:sp>
        <p:nvSpPr>
          <p:cNvPr id="3" name="Platshållare för innehåll 2">
            <a:extLst>
              <a:ext uri="{FF2B5EF4-FFF2-40B4-BE49-F238E27FC236}">
                <a16:creationId xmlns:a16="http://schemas.microsoft.com/office/drawing/2014/main" id="{09C63A84-15FD-40AD-41F8-E6345BB88008}"/>
              </a:ext>
            </a:extLst>
          </p:cNvPr>
          <p:cNvSpPr>
            <a:spLocks noGrp="1"/>
          </p:cNvSpPr>
          <p:nvPr>
            <p:ph type="body" sz="half" idx="2"/>
          </p:nvPr>
        </p:nvSpPr>
        <p:spPr>
          <a:xfrm>
            <a:off x="733774" y="1715279"/>
            <a:ext cx="3932237" cy="4061068"/>
          </a:xfrm>
        </p:spPr>
        <p:txBody>
          <a:bodyPr vert="horz" lIns="91440" tIns="45720" rIns="91440" bIns="45720" rtlCol="0">
            <a:normAutofit/>
          </a:bodyPr>
          <a:lstStyle/>
          <a:p>
            <a:pPr marL="0" indent="0">
              <a:spcBef>
                <a:spcPts val="0"/>
              </a:spcBef>
              <a:spcAft>
                <a:spcPts val="1200"/>
              </a:spcAft>
              <a:buNone/>
            </a:pPr>
            <a:endParaRPr lang="sv-SE" sz="1900"/>
          </a:p>
          <a:p>
            <a:pPr marL="573405" lvl="2" indent="-342900">
              <a:spcBef>
                <a:spcPts val="0"/>
              </a:spcBef>
              <a:spcAft>
                <a:spcPts val="1200"/>
              </a:spcAft>
              <a:buFont typeface="Wingdings" panose="05000000000000000000" pitchFamily="2" charset="2"/>
              <a:buChar char="ü"/>
            </a:pPr>
            <a:r>
              <a:rPr lang="sv-SE" sz="1900"/>
              <a:t>Så att vi på våra lokala webbsidor synliggör verksamheter och insatser.</a:t>
            </a:r>
          </a:p>
          <a:p>
            <a:pPr marL="573405" lvl="2" indent="-342900">
              <a:spcBef>
                <a:spcPts val="0"/>
              </a:spcBef>
              <a:spcAft>
                <a:spcPts val="1200"/>
              </a:spcAft>
              <a:buFont typeface="Wingdings" panose="05000000000000000000" pitchFamily="2" charset="2"/>
              <a:buChar char="ü"/>
            </a:pPr>
            <a:endParaRPr lang="sv-SE" sz="1900"/>
          </a:p>
          <a:p>
            <a:pPr marL="573405" lvl="2" indent="-342900">
              <a:spcBef>
                <a:spcPts val="0"/>
              </a:spcBef>
              <a:spcAft>
                <a:spcPts val="1200"/>
              </a:spcAft>
              <a:buFont typeface="Wingdings" panose="05000000000000000000" pitchFamily="2" charset="2"/>
              <a:buChar char="ü"/>
            </a:pPr>
            <a:r>
              <a:rPr lang="sv-SE" sz="1900"/>
              <a:t>Så att fler hittar till våra second hand-butiker och till aktiviteter ni anordnar.</a:t>
            </a:r>
          </a:p>
          <a:p>
            <a:pPr marL="573405" lvl="2" indent="-342900">
              <a:spcBef>
                <a:spcPts val="0"/>
              </a:spcBef>
              <a:spcAft>
                <a:spcPts val="1200"/>
              </a:spcAft>
              <a:buFont typeface="Wingdings" panose="05000000000000000000" pitchFamily="2" charset="2"/>
              <a:buChar char="ü"/>
            </a:pPr>
            <a:endParaRPr lang="sv-SE" sz="1900"/>
          </a:p>
          <a:p>
            <a:pPr marL="573405" lvl="2" indent="-342900">
              <a:spcBef>
                <a:spcPts val="0"/>
              </a:spcBef>
              <a:spcAft>
                <a:spcPts val="1200"/>
              </a:spcAft>
              <a:buFont typeface="Wingdings" panose="05000000000000000000" pitchFamily="2" charset="2"/>
              <a:buChar char="ü"/>
            </a:pPr>
            <a:r>
              <a:rPr lang="sv-SE" sz="1900"/>
              <a:t>Så att hjälpsökande kan hitta information om våra verksamheter via Google</a:t>
            </a:r>
          </a:p>
        </p:txBody>
      </p:sp>
    </p:spTree>
    <p:extLst>
      <p:ext uri="{BB962C8B-B14F-4D97-AF65-F5344CB8AC3E}">
        <p14:creationId xmlns:p14="http://schemas.microsoft.com/office/powerpoint/2010/main" val="263837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3D1D05-0764-448D-98DD-2D5BBBFAEA1E}"/>
              </a:ext>
            </a:extLst>
          </p:cNvPr>
          <p:cNvSpPr>
            <a:spLocks noGrp="1"/>
          </p:cNvSpPr>
          <p:nvPr>
            <p:ph type="title"/>
          </p:nvPr>
        </p:nvSpPr>
        <p:spPr>
          <a:xfrm>
            <a:off x="942975" y="271200"/>
            <a:ext cx="3932237" cy="1600200"/>
          </a:xfrm>
        </p:spPr>
        <p:txBody>
          <a:bodyPr anchor="b">
            <a:normAutofit/>
          </a:bodyPr>
          <a:lstStyle/>
          <a:p>
            <a:r>
              <a:rPr lang="sv-SE" sz="3200" b="0"/>
              <a:t>Frågestund lokala webbsidor</a:t>
            </a:r>
          </a:p>
          <a:p>
            <a:endParaRPr lang="sv-SE"/>
          </a:p>
        </p:txBody>
      </p:sp>
      <p:pic>
        <p:nvPicPr>
          <p:cNvPr id="5" name="Bildobjekt 4" descr="Närbild av frågetecken på trägolv mot vägg">
            <a:extLst>
              <a:ext uri="{FF2B5EF4-FFF2-40B4-BE49-F238E27FC236}">
                <a16:creationId xmlns:a16="http://schemas.microsoft.com/office/drawing/2014/main" id="{423CFF7B-C04F-9E8D-6298-92DAEF9412C2}"/>
              </a:ext>
            </a:extLst>
          </p:cNvPr>
          <p:cNvPicPr>
            <a:picLocks noChangeAspect="1"/>
          </p:cNvPicPr>
          <p:nvPr/>
        </p:nvPicPr>
        <p:blipFill rotWithShape="1">
          <a:blip r:embed="rId3"/>
          <a:srcRect l="1790" r="54432"/>
          <a:stretch/>
        </p:blipFill>
        <p:spPr>
          <a:xfrm>
            <a:off x="6096000" y="10"/>
            <a:ext cx="6096000" cy="685799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a:noFill/>
        </p:spPr>
      </p:pic>
      <p:sp>
        <p:nvSpPr>
          <p:cNvPr id="4" name="Platshållare för text 3">
            <a:extLst>
              <a:ext uri="{FF2B5EF4-FFF2-40B4-BE49-F238E27FC236}">
                <a16:creationId xmlns:a16="http://schemas.microsoft.com/office/drawing/2014/main" id="{01E75503-34EF-42BE-E7B8-2B9FF9340FBE}"/>
              </a:ext>
            </a:extLst>
          </p:cNvPr>
          <p:cNvSpPr>
            <a:spLocks noGrp="1"/>
          </p:cNvSpPr>
          <p:nvPr>
            <p:ph type="body" sz="half" idx="2"/>
          </p:nvPr>
        </p:nvSpPr>
        <p:spPr>
          <a:xfrm>
            <a:off x="942974" y="1716698"/>
            <a:ext cx="3932237" cy="4061068"/>
          </a:xfrm>
        </p:spPr>
        <p:txBody>
          <a:bodyPr vert="horz" lIns="91440" tIns="45720" rIns="91440" bIns="45720" rtlCol="0" anchor="ctr">
            <a:normAutofit/>
          </a:bodyPr>
          <a:lstStyle/>
          <a:p>
            <a:pPr marL="285750" indent="-285750">
              <a:spcBef>
                <a:spcPts val="0"/>
              </a:spcBef>
              <a:spcAft>
                <a:spcPts val="600"/>
              </a:spcAft>
              <a:buChar char="•"/>
            </a:pPr>
            <a:r>
              <a:rPr lang="sv-SE"/>
              <a:t>20 november 12.30-13.30</a:t>
            </a:r>
          </a:p>
          <a:p>
            <a:pPr marL="285750" indent="-285750">
              <a:spcBef>
                <a:spcPts val="0"/>
              </a:spcBef>
              <a:spcAft>
                <a:spcPts val="600"/>
              </a:spcAft>
              <a:buChar char="•"/>
            </a:pPr>
            <a:r>
              <a:rPr lang="sv-SE">
                <a:cs typeface="Arial"/>
              </a:rPr>
              <a:t>På Teams</a:t>
            </a:r>
            <a:endParaRPr lang="sv-SE"/>
          </a:p>
          <a:p>
            <a:pPr marL="285750" indent="-285750">
              <a:spcBef>
                <a:spcPts val="0"/>
              </a:spcBef>
              <a:spcAft>
                <a:spcPts val="600"/>
              </a:spcAft>
              <a:buChar char="•"/>
            </a:pPr>
            <a:r>
              <a:rPr lang="sv-SE"/>
              <a:t>Anmäl dig i kalendariet</a:t>
            </a:r>
            <a:endParaRPr lang="sv-SE">
              <a:cs typeface="Arial"/>
            </a:endParaRPr>
          </a:p>
          <a:p>
            <a:pPr marL="285750" indent="-285750">
              <a:spcBef>
                <a:spcPts val="0"/>
              </a:spcBef>
              <a:spcAft>
                <a:spcPts val="600"/>
              </a:spcAft>
              <a:buChar char="•"/>
            </a:pPr>
            <a:endParaRPr lang="sv-SE"/>
          </a:p>
          <a:p>
            <a:pPr marL="285750" indent="-285750">
              <a:spcBef>
                <a:spcPts val="0"/>
              </a:spcBef>
              <a:spcAft>
                <a:spcPts val="600"/>
              </a:spcAft>
              <a:buChar char="•"/>
            </a:pPr>
            <a:endParaRPr lang="sv-SE">
              <a:cs typeface="Arial"/>
            </a:endParaRPr>
          </a:p>
          <a:p>
            <a:pPr>
              <a:spcBef>
                <a:spcPts val="0"/>
              </a:spcBef>
              <a:spcAft>
                <a:spcPts val="600"/>
              </a:spcAft>
            </a:pPr>
            <a:r>
              <a:rPr lang="sv-SE">
                <a:cs typeface="Arial"/>
              </a:rPr>
              <a:t>Varmt välkommen! </a:t>
            </a:r>
            <a:endParaRPr lang="sv-SE"/>
          </a:p>
        </p:txBody>
      </p:sp>
    </p:spTree>
    <p:extLst>
      <p:ext uri="{BB962C8B-B14F-4D97-AF65-F5344CB8AC3E}">
        <p14:creationId xmlns:p14="http://schemas.microsoft.com/office/powerpoint/2010/main" val="2330445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3D1D05-0764-448D-98DD-2D5BBBFAEA1E}"/>
              </a:ext>
            </a:extLst>
          </p:cNvPr>
          <p:cNvSpPr>
            <a:spLocks noGrp="1"/>
          </p:cNvSpPr>
          <p:nvPr>
            <p:ph type="title"/>
          </p:nvPr>
        </p:nvSpPr>
        <p:spPr>
          <a:xfrm>
            <a:off x="942975" y="271200"/>
            <a:ext cx="10304744" cy="1325563"/>
          </a:xfrm>
        </p:spPr>
        <p:txBody>
          <a:bodyPr anchor="b">
            <a:normAutofit/>
          </a:bodyPr>
          <a:lstStyle/>
          <a:p>
            <a:r>
              <a:rPr lang="sv-SE" b="0"/>
              <a:t>Önskemål från er</a:t>
            </a:r>
          </a:p>
        </p:txBody>
      </p:sp>
      <p:sp>
        <p:nvSpPr>
          <p:cNvPr id="4" name="Platshållare för text 3">
            <a:extLst>
              <a:ext uri="{FF2B5EF4-FFF2-40B4-BE49-F238E27FC236}">
                <a16:creationId xmlns:a16="http://schemas.microsoft.com/office/drawing/2014/main" id="{01E75503-34EF-42BE-E7B8-2B9FF9340FBE}"/>
              </a:ext>
            </a:extLst>
          </p:cNvPr>
          <p:cNvSpPr>
            <a:spLocks noGrp="1"/>
          </p:cNvSpPr>
          <p:nvPr>
            <p:ph idx="1"/>
          </p:nvPr>
        </p:nvSpPr>
        <p:spPr>
          <a:xfrm>
            <a:off x="942975" y="1802962"/>
            <a:ext cx="10304744" cy="4254938"/>
          </a:xfrm>
        </p:spPr>
        <p:txBody>
          <a:bodyPr vert="horz" lIns="91440" tIns="45720" rIns="91440" bIns="45720" rtlCol="0" anchor="t">
            <a:normAutofit/>
          </a:bodyPr>
          <a:lstStyle/>
          <a:p>
            <a:pPr marL="359410" indent="-359410">
              <a:spcBef>
                <a:spcPts val="0"/>
              </a:spcBef>
              <a:spcAft>
                <a:spcPts val="600"/>
              </a:spcAft>
            </a:pPr>
            <a:endParaRPr lang="sv-SE">
              <a:cs typeface="Arial"/>
            </a:endParaRPr>
          </a:p>
          <a:p>
            <a:pPr marL="342900" indent="-342900">
              <a:spcBef>
                <a:spcPts val="0"/>
              </a:spcBef>
              <a:spcAft>
                <a:spcPts val="600"/>
              </a:spcAft>
              <a:buFont typeface="Wingdings"/>
              <a:buChar char="q"/>
            </a:pPr>
            <a:r>
              <a:rPr lang="sv-SE"/>
              <a:t>Bland annat att dokument visas direkt på skärmen och inte hamnar i "laddas ner"- mapp.</a:t>
            </a:r>
            <a:endParaRPr lang="sv-SE">
              <a:cs typeface="Arial"/>
            </a:endParaRPr>
          </a:p>
          <a:p>
            <a:pPr marL="359410" indent="-359410">
              <a:spcBef>
                <a:spcPts val="0"/>
              </a:spcBef>
              <a:spcAft>
                <a:spcPts val="600"/>
              </a:spcAft>
            </a:pPr>
            <a:endParaRPr lang="sv-SE">
              <a:cs typeface="Arial"/>
            </a:endParaRPr>
          </a:p>
          <a:p>
            <a:pPr marL="359410" indent="-359410">
              <a:spcBef>
                <a:spcPts val="0"/>
              </a:spcBef>
              <a:spcAft>
                <a:spcPts val="600"/>
              </a:spcAft>
            </a:pPr>
            <a:endParaRPr lang="sv-SE" sz="1800">
              <a:cs typeface="Arial"/>
            </a:endParaRPr>
          </a:p>
          <a:p>
            <a:pPr marL="285750" indent="-285750">
              <a:spcBef>
                <a:spcPts val="0"/>
              </a:spcBef>
              <a:spcAft>
                <a:spcPts val="600"/>
              </a:spcAft>
              <a:buFont typeface="Wingdings"/>
              <a:buChar char="v"/>
            </a:pPr>
            <a:r>
              <a:rPr lang="sv-SE" sz="1800" i="1">
                <a:cs typeface="Arial"/>
              </a:rPr>
              <a:t>Vi utvecklar ständigt sidorna så att de ska hålla god kvalitet och vara enkla för er att arbeta med.</a:t>
            </a:r>
          </a:p>
          <a:p>
            <a:pPr marL="285750" indent="-285750">
              <a:spcBef>
                <a:spcPts val="0"/>
              </a:spcBef>
              <a:spcAft>
                <a:spcPts val="600"/>
              </a:spcAft>
              <a:buChar char="•"/>
            </a:pPr>
            <a:endParaRPr lang="sv-SE">
              <a:cs typeface="Arial"/>
            </a:endParaRPr>
          </a:p>
          <a:p>
            <a:pPr marL="285750" indent="-285750">
              <a:spcBef>
                <a:spcPts val="0"/>
              </a:spcBef>
              <a:spcAft>
                <a:spcPts val="600"/>
              </a:spcAft>
              <a:buChar char="•"/>
            </a:pPr>
            <a:endParaRPr lang="sv-SE">
              <a:cs typeface="Arial"/>
            </a:endParaRPr>
          </a:p>
          <a:p>
            <a:pPr marL="359410" indent="-359410">
              <a:spcBef>
                <a:spcPts val="0"/>
              </a:spcBef>
              <a:spcAft>
                <a:spcPts val="600"/>
              </a:spcAft>
            </a:pPr>
            <a:endParaRPr lang="sv-SE">
              <a:cs typeface="Arial"/>
            </a:endParaRPr>
          </a:p>
        </p:txBody>
      </p:sp>
    </p:spTree>
    <p:extLst>
      <p:ext uri="{BB962C8B-B14F-4D97-AF65-F5344CB8AC3E}">
        <p14:creationId xmlns:p14="http://schemas.microsoft.com/office/powerpoint/2010/main" val="142920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a:xfrm>
            <a:off x="942975" y="660563"/>
            <a:ext cx="10304744" cy="1325563"/>
          </a:xfrm>
        </p:spPr>
        <p:txBody>
          <a:bodyPr anchor="b">
            <a:normAutofit/>
          </a:bodyPr>
          <a:lstStyle/>
          <a:p>
            <a:r>
              <a:rPr lang="sv-SE" sz="3100" b="0">
                <a:latin typeface="Calibri" panose="020F0502020204030204" pitchFamily="34" charset="0"/>
                <a:cs typeface="Calibri" panose="020F0502020204030204" pitchFamily="34" charset="0"/>
              </a:rPr>
              <a:t>Nya startsidan, vår externa/officiella webb rodakorset.se</a:t>
            </a:r>
            <a:br>
              <a:rPr lang="sv-SE">
                <a:latin typeface="Calibri" panose="020F0502020204030204" pitchFamily="34" charset="0"/>
                <a:cs typeface="Calibri" panose="020F0502020204030204" pitchFamily="34" charset="0"/>
              </a:rPr>
            </a:br>
            <a:endParaRPr lang="sv-SE">
              <a:latin typeface="Calibri" panose="020F0502020204030204" pitchFamily="34" charset="0"/>
              <a:cs typeface="Calibri" panose="020F0502020204030204" pitchFamily="34" charset="0"/>
            </a:endParaRPr>
          </a:p>
        </p:txBody>
      </p:sp>
      <p:pic>
        <p:nvPicPr>
          <p:cNvPr id="5" name="Platshållare för innehåll 4">
            <a:extLst>
              <a:ext uri="{FF2B5EF4-FFF2-40B4-BE49-F238E27FC236}">
                <a16:creationId xmlns:a16="http://schemas.microsoft.com/office/drawing/2014/main" id="{6CBD3DD4-DB5E-3E11-5BBE-D3AFA0A47829}"/>
              </a:ext>
            </a:extLst>
          </p:cNvPr>
          <p:cNvPicPr>
            <a:picLocks noGrp="1" noChangeAspect="1"/>
          </p:cNvPicPr>
          <p:nvPr>
            <p:ph idx="1"/>
          </p:nvPr>
        </p:nvPicPr>
        <p:blipFill rotWithShape="1">
          <a:blip r:embed="rId3"/>
          <a:srcRect t="12358" r="1" b="17059"/>
          <a:stretch/>
        </p:blipFill>
        <p:spPr>
          <a:xfrm>
            <a:off x="942975" y="1986126"/>
            <a:ext cx="9861149" cy="4071773"/>
          </a:xfrm>
          <a:noFill/>
        </p:spPr>
      </p:pic>
      <p:sp>
        <p:nvSpPr>
          <p:cNvPr id="6" name="Pil: nedåt 5">
            <a:extLst>
              <a:ext uri="{FF2B5EF4-FFF2-40B4-BE49-F238E27FC236}">
                <a16:creationId xmlns:a16="http://schemas.microsoft.com/office/drawing/2014/main" id="{A5FBA6F4-5000-91A8-0A61-D3EAC80D87E7}"/>
              </a:ext>
            </a:extLst>
          </p:cNvPr>
          <p:cNvSpPr/>
          <p:nvPr/>
        </p:nvSpPr>
        <p:spPr>
          <a:xfrm>
            <a:off x="2654424" y="1454721"/>
            <a:ext cx="443884" cy="5314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43619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3D1D05-0764-448D-98DD-2D5BBBFAEA1E}"/>
              </a:ext>
            </a:extLst>
          </p:cNvPr>
          <p:cNvSpPr>
            <a:spLocks noGrp="1"/>
          </p:cNvSpPr>
          <p:nvPr>
            <p:ph type="title"/>
          </p:nvPr>
        </p:nvSpPr>
        <p:spPr>
          <a:xfrm>
            <a:off x="941388" y="1239926"/>
            <a:ext cx="3932237" cy="1600200"/>
          </a:xfrm>
        </p:spPr>
        <p:txBody>
          <a:bodyPr anchor="b">
            <a:normAutofit/>
          </a:bodyPr>
          <a:lstStyle/>
          <a:p>
            <a:r>
              <a:rPr lang="sv-SE"/>
              <a:t>Tack för er medverkan!</a:t>
            </a:r>
          </a:p>
        </p:txBody>
      </p:sp>
      <p:pic>
        <p:nvPicPr>
          <p:cNvPr id="6" name="Bildobjekt 5">
            <a:extLst>
              <a:ext uri="{FF2B5EF4-FFF2-40B4-BE49-F238E27FC236}">
                <a16:creationId xmlns:a16="http://schemas.microsoft.com/office/drawing/2014/main" id="{6E9E092B-FDB5-F7C1-CA56-21F7D96EA3A7}"/>
              </a:ext>
            </a:extLst>
          </p:cNvPr>
          <p:cNvPicPr>
            <a:picLocks noChangeAspect="1"/>
          </p:cNvPicPr>
          <p:nvPr/>
        </p:nvPicPr>
        <p:blipFill>
          <a:blip r:embed="rId3"/>
          <a:stretch>
            <a:fillRect/>
          </a:stretch>
        </p:blipFill>
        <p:spPr>
          <a:xfrm>
            <a:off x="5591174" y="1567994"/>
            <a:ext cx="5764213" cy="3256780"/>
          </a:xfrm>
          <a:prstGeom prst="rect">
            <a:avLst/>
          </a:prstGeom>
          <a:noFill/>
        </p:spPr>
      </p:pic>
      <p:sp>
        <p:nvSpPr>
          <p:cNvPr id="14" name="Text Placeholder 3">
            <a:extLst>
              <a:ext uri="{FF2B5EF4-FFF2-40B4-BE49-F238E27FC236}">
                <a16:creationId xmlns:a16="http://schemas.microsoft.com/office/drawing/2014/main" id="{4810672C-06A0-F199-4F03-2FD9E4247310}"/>
              </a:ext>
            </a:extLst>
          </p:cNvPr>
          <p:cNvSpPr>
            <a:spLocks noGrp="1"/>
          </p:cNvSpPr>
          <p:nvPr>
            <p:ph type="body" sz="half" idx="2"/>
          </p:nvPr>
        </p:nvSpPr>
        <p:spPr>
          <a:xfrm>
            <a:off x="941388" y="2856741"/>
            <a:ext cx="3932237" cy="3007290"/>
          </a:xfrm>
        </p:spPr>
        <p:txBody>
          <a:bodyPr vert="horz" lIns="91440" tIns="45720" rIns="91440" bIns="45720" rtlCol="0">
            <a:normAutofit/>
          </a:bodyPr>
          <a:lstStyle/>
          <a:p>
            <a:endParaRPr lang="en-US"/>
          </a:p>
          <a:p>
            <a:pPr marL="342900" indent="-342900">
              <a:buFont typeface="Arial" panose="020B0604020202020204" pitchFamily="34" charset="0"/>
              <a:buChar char="•"/>
            </a:pPr>
            <a:r>
              <a:rPr lang="sv-SE"/>
              <a:t>För ytterligare frågor, kontakta infoservice</a:t>
            </a:r>
          </a:p>
          <a:p>
            <a:endParaRPr lang="sv-SE"/>
          </a:p>
          <a:p>
            <a:endParaRPr lang="sv-SE">
              <a:hlinkClick r:id="rId4"/>
            </a:endParaRPr>
          </a:p>
          <a:p>
            <a:pPr marL="342900" indent="-342900">
              <a:buFont typeface="Wingdings" panose="05000000000000000000" pitchFamily="2" charset="2"/>
              <a:buChar char="Ø"/>
            </a:pPr>
            <a:r>
              <a:rPr lang="sv-SE">
                <a:hlinkClick r:id="rId4"/>
              </a:rPr>
              <a:t>Manual lokala webbsidor – Kunskapsbanken (rodakorset.se)</a:t>
            </a:r>
            <a:endParaRPr lang="sv-SE"/>
          </a:p>
          <a:p>
            <a:pPr marL="342900" indent="-342900">
              <a:buFont typeface="Arial" panose="020B0604020202020204" pitchFamily="34" charset="0"/>
              <a:buChar char="•"/>
            </a:pPr>
            <a:endParaRPr lang="sv-SE"/>
          </a:p>
          <a:p>
            <a:endParaRPr lang="sv-SE"/>
          </a:p>
        </p:txBody>
      </p:sp>
    </p:spTree>
    <p:extLst>
      <p:ext uri="{BB962C8B-B14F-4D97-AF65-F5344CB8AC3E}">
        <p14:creationId xmlns:p14="http://schemas.microsoft.com/office/powerpoint/2010/main" val="1500646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r>
              <a:rPr lang="sv-SE"/>
              <a:t>Nya startsidan</a:t>
            </a:r>
            <a:br>
              <a:rPr lang="sv-SE"/>
            </a:br>
            <a:endParaRPr lang="sv-SE"/>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p:txBody>
          <a:bodyPr/>
          <a:lstStyle/>
          <a:p>
            <a:endParaRPr lang="sv-SE"/>
          </a:p>
        </p:txBody>
      </p:sp>
      <p:sp>
        <p:nvSpPr>
          <p:cNvPr id="6" name="Pil: nedåt 5">
            <a:extLst>
              <a:ext uri="{FF2B5EF4-FFF2-40B4-BE49-F238E27FC236}">
                <a16:creationId xmlns:a16="http://schemas.microsoft.com/office/drawing/2014/main" id="{A5FBA6F4-5000-91A8-0A61-D3EAC80D87E7}"/>
              </a:ext>
            </a:extLst>
          </p:cNvPr>
          <p:cNvSpPr/>
          <p:nvPr/>
        </p:nvSpPr>
        <p:spPr>
          <a:xfrm>
            <a:off x="2654424" y="1454721"/>
            <a:ext cx="443884" cy="5314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B4E7B13A-351A-A76C-EEEF-127E0FF1FD37}"/>
              </a:ext>
            </a:extLst>
          </p:cNvPr>
          <p:cNvPicPr>
            <a:picLocks noChangeAspect="1"/>
          </p:cNvPicPr>
          <p:nvPr/>
        </p:nvPicPr>
        <p:blipFill>
          <a:blip r:embed="rId3"/>
          <a:stretch>
            <a:fillRect/>
          </a:stretch>
        </p:blipFill>
        <p:spPr>
          <a:xfrm>
            <a:off x="309604" y="337351"/>
            <a:ext cx="11882396" cy="6348717"/>
          </a:xfrm>
          <a:prstGeom prst="rect">
            <a:avLst/>
          </a:prstGeom>
        </p:spPr>
      </p:pic>
    </p:spTree>
    <p:extLst>
      <p:ext uri="{BB962C8B-B14F-4D97-AF65-F5344CB8AC3E}">
        <p14:creationId xmlns:p14="http://schemas.microsoft.com/office/powerpoint/2010/main" val="261426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r>
              <a:rPr lang="sv-SE">
                <a:latin typeface="Calibri" panose="020F0502020204030204" pitchFamily="34" charset="0"/>
                <a:cs typeface="Calibri" panose="020F0502020204030204" pitchFamily="34" charset="0"/>
              </a:rPr>
              <a:t>Finns på varje lokal startsida</a:t>
            </a:r>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a:xfrm>
            <a:off x="942975" y="1717955"/>
            <a:ext cx="10304744" cy="4254938"/>
          </a:xfrm>
          <a:noFill/>
        </p:spPr>
        <p:txBody>
          <a:bodyPr>
            <a:normAutofit fontScale="40000" lnSpcReduction="20000"/>
          </a:bodyPr>
          <a:lstStyle/>
          <a:p>
            <a:pPr marL="0" indent="0">
              <a:buNone/>
            </a:pPr>
            <a:r>
              <a:rPr lang="sv-SE" sz="2900" b="1">
                <a:latin typeface="Calibri" panose="020F0502020204030204" pitchFamily="34" charset="0"/>
                <a:cs typeface="Calibri" panose="020F0502020204030204" pitchFamily="34" charset="0"/>
              </a:rPr>
              <a:t>Global meny med 4 ingångar</a:t>
            </a:r>
          </a:p>
          <a:p>
            <a:pPr marL="0" indent="0">
              <a:buNone/>
            </a:pPr>
            <a:r>
              <a:rPr lang="sv-SE" sz="2900">
                <a:latin typeface="Calibri" panose="020F0502020204030204" pitchFamily="34" charset="0"/>
                <a:cs typeface="Calibri" panose="020F0502020204030204" pitchFamily="34" charset="0"/>
              </a:rPr>
              <a:t>- Verksamheter</a:t>
            </a:r>
          </a:p>
          <a:p>
            <a:pPr marL="0" indent="0">
              <a:buNone/>
            </a:pPr>
            <a:r>
              <a:rPr lang="sv-SE" sz="2900">
                <a:latin typeface="Calibri" panose="020F0502020204030204" pitchFamily="34" charset="0"/>
                <a:cs typeface="Calibri" panose="020F0502020204030204" pitchFamily="34" charset="0"/>
              </a:rPr>
              <a:t>- Second hand</a:t>
            </a:r>
          </a:p>
          <a:p>
            <a:pPr marL="0" indent="0">
              <a:buNone/>
            </a:pPr>
            <a:r>
              <a:rPr lang="sv-SE" sz="2900">
                <a:latin typeface="Calibri" panose="020F0502020204030204" pitchFamily="34" charset="0"/>
                <a:cs typeface="Calibri" panose="020F0502020204030204" pitchFamily="34" charset="0"/>
              </a:rPr>
              <a:t>- Om oss</a:t>
            </a:r>
          </a:p>
          <a:p>
            <a:pPr marL="0" indent="0">
              <a:buNone/>
            </a:pPr>
            <a:r>
              <a:rPr lang="sv-SE" sz="2900">
                <a:latin typeface="Calibri" panose="020F0502020204030204" pitchFamily="34" charset="0"/>
                <a:cs typeface="Calibri" panose="020F0502020204030204" pitchFamily="34" charset="0"/>
              </a:rPr>
              <a:t>- Nyheter</a:t>
            </a:r>
          </a:p>
          <a:p>
            <a:pPr marL="0" indent="0">
              <a:buNone/>
            </a:pPr>
            <a:endParaRPr lang="sv-SE" sz="2900">
              <a:latin typeface="Calibri" panose="020F0502020204030204" pitchFamily="34" charset="0"/>
              <a:cs typeface="Calibri" panose="020F0502020204030204" pitchFamily="34" charset="0"/>
            </a:endParaRPr>
          </a:p>
          <a:p>
            <a:pPr marL="0" indent="0">
              <a:buNone/>
            </a:pPr>
            <a:r>
              <a:rPr lang="sv-SE" sz="2900" b="1">
                <a:latin typeface="Calibri" panose="020F0502020204030204" pitchFamily="34" charset="0"/>
                <a:cs typeface="Calibri" panose="020F0502020204030204" pitchFamily="34" charset="0"/>
              </a:rPr>
              <a:t>Till vänster på sidan (ändrar ordningen på dessa själva)</a:t>
            </a:r>
          </a:p>
          <a:p>
            <a:pPr marL="0" indent="0">
              <a:buNone/>
            </a:pPr>
            <a:r>
              <a:rPr lang="sv-SE" sz="2900">
                <a:latin typeface="Calibri" panose="020F0502020204030204" pitchFamily="34" charset="0"/>
                <a:cs typeface="Calibri" panose="020F0502020204030204" pitchFamily="34" charset="0"/>
              </a:rPr>
              <a:t>- Verksamheter</a:t>
            </a:r>
          </a:p>
          <a:p>
            <a:pPr marL="0" indent="0">
              <a:buNone/>
            </a:pPr>
            <a:r>
              <a:rPr lang="sv-SE" sz="2900">
                <a:latin typeface="Calibri" panose="020F0502020204030204" pitchFamily="34" charset="0"/>
                <a:cs typeface="Calibri" panose="020F0502020204030204" pitchFamily="34" charset="0"/>
              </a:rPr>
              <a:t>- Bli volontär</a:t>
            </a:r>
          </a:p>
          <a:p>
            <a:pPr marL="0" indent="0">
              <a:buNone/>
            </a:pPr>
            <a:r>
              <a:rPr lang="sv-SE" sz="2900">
                <a:latin typeface="Calibri" panose="020F0502020204030204" pitchFamily="34" charset="0"/>
                <a:cs typeface="Calibri" panose="020F0502020204030204" pitchFamily="34" charset="0"/>
              </a:rPr>
              <a:t>- Second hand-butiker</a:t>
            </a:r>
          </a:p>
          <a:p>
            <a:pPr marL="0" indent="0">
              <a:buNone/>
            </a:pPr>
            <a:r>
              <a:rPr lang="sv-SE" sz="2900">
                <a:latin typeface="Calibri" panose="020F0502020204030204" pitchFamily="34" charset="0"/>
                <a:cs typeface="Calibri" panose="020F0502020204030204" pitchFamily="34" charset="0"/>
              </a:rPr>
              <a:t>- Eventuella nyheter syns här</a:t>
            </a:r>
          </a:p>
          <a:p>
            <a:pPr marL="0" indent="0">
              <a:buNone/>
            </a:pPr>
            <a:endParaRPr lang="sv-SE" sz="2900" b="1">
              <a:latin typeface="Calibri" panose="020F0502020204030204" pitchFamily="34" charset="0"/>
              <a:cs typeface="Calibri" panose="020F0502020204030204" pitchFamily="34" charset="0"/>
            </a:endParaRPr>
          </a:p>
          <a:p>
            <a:pPr marL="0" indent="0">
              <a:buNone/>
            </a:pPr>
            <a:r>
              <a:rPr lang="sv-SE" sz="2900" b="1">
                <a:latin typeface="Calibri" panose="020F0502020204030204" pitchFamily="34" charset="0"/>
                <a:cs typeface="Calibri" panose="020F0502020204030204" pitchFamily="34" charset="0"/>
              </a:rPr>
              <a:t>Till höger på sidan</a:t>
            </a:r>
          </a:p>
          <a:p>
            <a:pPr marL="0" indent="0">
              <a:buNone/>
            </a:pPr>
            <a:r>
              <a:rPr lang="sv-SE" sz="2900">
                <a:latin typeface="Calibri" panose="020F0502020204030204" pitchFamily="34" charset="0"/>
                <a:cs typeface="Calibri" panose="020F0502020204030204" pitchFamily="34" charset="0"/>
              </a:rPr>
              <a:t>- Rosa ruta till höger där introtext ligger, länkar vidare till sidan ”Om oss”</a:t>
            </a:r>
          </a:p>
          <a:p>
            <a:pPr marL="0" indent="0">
              <a:buNone/>
            </a:pPr>
            <a:r>
              <a:rPr lang="sv-SE" sz="2900">
                <a:latin typeface="Calibri" panose="020F0502020204030204" pitchFamily="34" charset="0"/>
                <a:cs typeface="Calibri" panose="020F0502020204030204" pitchFamily="34" charset="0"/>
              </a:rPr>
              <a:t>- Kontakta oss</a:t>
            </a:r>
          </a:p>
          <a:p>
            <a:pPr marL="0" indent="0">
              <a:buNone/>
            </a:pPr>
            <a:r>
              <a:rPr lang="sv-SE" sz="2900">
                <a:latin typeface="Calibri" panose="020F0502020204030204" pitchFamily="34" charset="0"/>
                <a:cs typeface="Calibri" panose="020F0502020204030204" pitchFamily="34" charset="0"/>
              </a:rPr>
              <a:t>- Bli medlem</a:t>
            </a:r>
          </a:p>
          <a:p>
            <a:pPr marL="0" indent="0">
              <a:buNone/>
            </a:pPr>
            <a:r>
              <a:rPr lang="sv-SE" sz="2900">
                <a:latin typeface="Calibri" panose="020F0502020204030204" pitchFamily="34" charset="0"/>
                <a:cs typeface="Calibri" panose="020F0502020204030204" pitchFamily="34" charset="0"/>
              </a:rPr>
              <a:t>- Kalendarium (om event skapats upp syns det här)</a:t>
            </a:r>
          </a:p>
          <a:p>
            <a:pPr marL="0" indent="0">
              <a:buNone/>
            </a:pPr>
            <a:endParaRPr lang="sv-SE" sz="2900" b="1">
              <a:latin typeface="Calibri" panose="020F0502020204030204" pitchFamily="34" charset="0"/>
              <a:cs typeface="Calibri" panose="020F0502020204030204" pitchFamily="34" charset="0"/>
            </a:endParaRPr>
          </a:p>
          <a:p>
            <a:pPr marL="0" indent="0">
              <a:buNone/>
            </a:pPr>
            <a:r>
              <a:rPr lang="sv-SE" sz="2900" b="1">
                <a:latin typeface="Calibri" panose="020F0502020204030204" pitchFamily="34" charset="0"/>
                <a:cs typeface="Calibri" panose="020F0502020204030204" pitchFamily="34" charset="0"/>
              </a:rPr>
              <a:t>Längst ner på sidan/sidfot</a:t>
            </a:r>
          </a:p>
          <a:p>
            <a:pPr marL="0" indent="0">
              <a:buNone/>
            </a:pPr>
            <a:r>
              <a:rPr lang="sv-SE" sz="2900">
                <a:latin typeface="Calibri" panose="020F0502020204030204" pitchFamily="34" charset="0"/>
                <a:cs typeface="Calibri" panose="020F0502020204030204" pitchFamily="34" charset="0"/>
              </a:rPr>
              <a:t>- Sociala medier (Går att göra unik)</a:t>
            </a:r>
          </a:p>
          <a:p>
            <a:pPr marL="0" indent="0">
              <a:buNone/>
            </a:pPr>
            <a:r>
              <a:rPr lang="sv-SE" sz="2900">
                <a:latin typeface="Calibri" panose="020F0502020204030204" pitchFamily="34" charset="0"/>
                <a:cs typeface="Calibri" panose="020F0502020204030204" pitchFamily="34" charset="0"/>
              </a:rPr>
              <a:t>- </a:t>
            </a:r>
            <a:r>
              <a:rPr lang="sv-SE" sz="2900" err="1">
                <a:latin typeface="Calibri" panose="020F0502020204030204" pitchFamily="34" charset="0"/>
                <a:cs typeface="Calibri" panose="020F0502020204030204" pitchFamily="34" charset="0"/>
              </a:rPr>
              <a:t>Swisha</a:t>
            </a:r>
            <a:r>
              <a:rPr lang="sv-SE" sz="2900">
                <a:latin typeface="Calibri" panose="020F0502020204030204" pitchFamily="34" charset="0"/>
                <a:cs typeface="Calibri" panose="020F0502020204030204" pitchFamily="34" charset="0"/>
              </a:rPr>
              <a:t> en gåva (Går att göra unik)</a:t>
            </a:r>
          </a:p>
          <a:p>
            <a:pPr marL="0" indent="0">
              <a:buNone/>
            </a:pPr>
            <a:endParaRPr lang="sv-SE"/>
          </a:p>
        </p:txBody>
      </p:sp>
      <p:pic>
        <p:nvPicPr>
          <p:cNvPr id="5" name="Bild 4" descr="Bärbar dator med telefon och kalkylator">
            <a:extLst>
              <a:ext uri="{FF2B5EF4-FFF2-40B4-BE49-F238E27FC236}">
                <a16:creationId xmlns:a16="http://schemas.microsoft.com/office/drawing/2014/main" id="{9FD2DA41-61B5-9F76-601C-2C134409B3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31807" y="1958002"/>
            <a:ext cx="3842540" cy="3842540"/>
          </a:xfrm>
          <a:prstGeom prst="rect">
            <a:avLst/>
          </a:prstGeom>
        </p:spPr>
      </p:pic>
    </p:spTree>
    <p:extLst>
      <p:ext uri="{BB962C8B-B14F-4D97-AF65-F5344CB8AC3E}">
        <p14:creationId xmlns:p14="http://schemas.microsoft.com/office/powerpoint/2010/main" val="123556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br>
              <a:rPr lang="sv-SE"/>
            </a:br>
            <a:endParaRPr lang="sv-SE"/>
          </a:p>
        </p:txBody>
      </p:sp>
      <p:sp>
        <p:nvSpPr>
          <p:cNvPr id="5" name="Ellips 4">
            <a:extLst>
              <a:ext uri="{FF2B5EF4-FFF2-40B4-BE49-F238E27FC236}">
                <a16:creationId xmlns:a16="http://schemas.microsoft.com/office/drawing/2014/main" id="{74B31AD3-FA14-3669-CBBC-54AD7FC52B4B}"/>
              </a:ext>
            </a:extLst>
          </p:cNvPr>
          <p:cNvSpPr/>
          <p:nvPr/>
        </p:nvSpPr>
        <p:spPr>
          <a:xfrm>
            <a:off x="5461471" y="361028"/>
            <a:ext cx="2685619" cy="14299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Startsidans flöde uppifrån och ner</a:t>
            </a:r>
          </a:p>
        </p:txBody>
      </p:sp>
      <p:pic>
        <p:nvPicPr>
          <p:cNvPr id="6" name="Bildobjekt 5" descr="En bild som visar text, skärmbild, Teckensnitt, logotyp&#10;&#10;Automatiskt genererad beskrivning">
            <a:extLst>
              <a:ext uri="{FF2B5EF4-FFF2-40B4-BE49-F238E27FC236}">
                <a16:creationId xmlns:a16="http://schemas.microsoft.com/office/drawing/2014/main" id="{7149A7FE-3459-2A61-B258-57E28BA97515}"/>
              </a:ext>
            </a:extLst>
          </p:cNvPr>
          <p:cNvPicPr>
            <a:picLocks noChangeAspect="1"/>
          </p:cNvPicPr>
          <p:nvPr/>
        </p:nvPicPr>
        <p:blipFill>
          <a:blip r:embed="rId2"/>
          <a:stretch>
            <a:fillRect/>
          </a:stretch>
        </p:blipFill>
        <p:spPr>
          <a:xfrm>
            <a:off x="464861" y="271200"/>
            <a:ext cx="4439557" cy="4572967"/>
          </a:xfrm>
          <a:prstGeom prst="rect">
            <a:avLst/>
          </a:prstGeom>
        </p:spPr>
      </p:pic>
      <p:pic>
        <p:nvPicPr>
          <p:cNvPr id="4" name="Bildobjekt 3">
            <a:extLst>
              <a:ext uri="{FF2B5EF4-FFF2-40B4-BE49-F238E27FC236}">
                <a16:creationId xmlns:a16="http://schemas.microsoft.com/office/drawing/2014/main" id="{083139B6-BDF2-6B53-7260-BD172154893A}"/>
              </a:ext>
            </a:extLst>
          </p:cNvPr>
          <p:cNvPicPr>
            <a:picLocks noChangeAspect="1"/>
          </p:cNvPicPr>
          <p:nvPr/>
        </p:nvPicPr>
        <p:blipFill>
          <a:blip r:embed="rId3"/>
          <a:stretch>
            <a:fillRect/>
          </a:stretch>
        </p:blipFill>
        <p:spPr>
          <a:xfrm>
            <a:off x="4904418" y="2289949"/>
            <a:ext cx="4615239" cy="4349066"/>
          </a:xfrm>
          <a:prstGeom prst="rect">
            <a:avLst/>
          </a:prstGeom>
        </p:spPr>
      </p:pic>
    </p:spTree>
    <p:extLst>
      <p:ext uri="{BB962C8B-B14F-4D97-AF65-F5344CB8AC3E}">
        <p14:creationId xmlns:p14="http://schemas.microsoft.com/office/powerpoint/2010/main" val="113748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a:xfrm>
            <a:off x="943628" y="-93241"/>
            <a:ext cx="10304744" cy="1325563"/>
          </a:xfrm>
        </p:spPr>
        <p:txBody>
          <a:bodyPr anchor="b">
            <a:normAutofit/>
          </a:bodyPr>
          <a:lstStyle/>
          <a:p>
            <a:r>
              <a:rPr lang="sv-SE" sz="3200" b="0">
                <a:latin typeface="Calibri" panose="020F0502020204030204" pitchFamily="34" charset="0"/>
                <a:cs typeface="Calibri" panose="020F0502020204030204" pitchFamily="34" charset="0"/>
              </a:rPr>
              <a:t>Nya startsidan – inloggning för lokal redaktör</a:t>
            </a:r>
            <a:br>
              <a:rPr lang="sv-SE" sz="3200" b="0">
                <a:latin typeface="Calibri" panose="020F0502020204030204" pitchFamily="34" charset="0"/>
                <a:cs typeface="Calibri" panose="020F0502020204030204" pitchFamily="34" charset="0"/>
              </a:rPr>
            </a:br>
            <a:endParaRPr lang="sv-SE" sz="3200" b="0">
              <a:latin typeface="Calibri" panose="020F0502020204030204" pitchFamily="34" charset="0"/>
              <a:cs typeface="Calibri" panose="020F0502020204030204" pitchFamily="34" charset="0"/>
            </a:endParaRPr>
          </a:p>
        </p:txBody>
      </p:sp>
      <p:pic>
        <p:nvPicPr>
          <p:cNvPr id="9" name="Platshållare för innehåll 8">
            <a:extLst>
              <a:ext uri="{FF2B5EF4-FFF2-40B4-BE49-F238E27FC236}">
                <a16:creationId xmlns:a16="http://schemas.microsoft.com/office/drawing/2014/main" id="{9E387893-0565-1A56-7406-912C7A17D960}"/>
              </a:ext>
            </a:extLst>
          </p:cNvPr>
          <p:cNvPicPr>
            <a:picLocks noGrp="1" noChangeAspect="1"/>
          </p:cNvPicPr>
          <p:nvPr>
            <p:ph idx="1"/>
          </p:nvPr>
        </p:nvPicPr>
        <p:blipFill>
          <a:blip r:embed="rId3"/>
          <a:stretch>
            <a:fillRect/>
          </a:stretch>
        </p:blipFill>
        <p:spPr>
          <a:xfrm>
            <a:off x="1259182" y="764505"/>
            <a:ext cx="6564131" cy="3132313"/>
          </a:xfrm>
        </p:spPr>
      </p:pic>
      <p:sp>
        <p:nvSpPr>
          <p:cNvPr id="10" name="Pil: höger 9">
            <a:extLst>
              <a:ext uri="{FF2B5EF4-FFF2-40B4-BE49-F238E27FC236}">
                <a16:creationId xmlns:a16="http://schemas.microsoft.com/office/drawing/2014/main" id="{5F452ACB-4AE1-D1C7-7ADE-0F75FF70C031}"/>
              </a:ext>
            </a:extLst>
          </p:cNvPr>
          <p:cNvSpPr/>
          <p:nvPr/>
        </p:nvSpPr>
        <p:spPr>
          <a:xfrm>
            <a:off x="156533" y="195811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6AFAFAE7-3B1C-6501-0AE0-D24E73632832}"/>
              </a:ext>
            </a:extLst>
          </p:cNvPr>
          <p:cNvSpPr/>
          <p:nvPr/>
        </p:nvSpPr>
        <p:spPr>
          <a:xfrm>
            <a:off x="1305855" y="4171781"/>
            <a:ext cx="3235392" cy="226585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rodakorset.se/login</a:t>
            </a:r>
          </a:p>
        </p:txBody>
      </p:sp>
      <p:pic>
        <p:nvPicPr>
          <p:cNvPr id="1026" name="Picture 2">
            <a:extLst>
              <a:ext uri="{FF2B5EF4-FFF2-40B4-BE49-F238E27FC236}">
                <a16:creationId xmlns:a16="http://schemas.microsoft.com/office/drawing/2014/main" id="{160B7AC4-562C-E157-C752-35276F08D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578" y="4456435"/>
            <a:ext cx="2120844" cy="1981200"/>
          </a:xfrm>
          <a:prstGeom prst="rect">
            <a:avLst/>
          </a:prstGeom>
          <a:noFill/>
          <a:extLst>
            <a:ext uri="{909E8E84-426E-40DD-AFC4-6F175D3DCCD1}">
              <a14:hiddenFill xmlns:a14="http://schemas.microsoft.com/office/drawing/2010/main">
                <a:solidFill>
                  <a:srgbClr val="FFFFFF"/>
                </a:solidFill>
              </a14:hiddenFill>
            </a:ext>
          </a:extLst>
        </p:spPr>
      </p:pic>
      <p:sp>
        <p:nvSpPr>
          <p:cNvPr id="15" name="Pil: upp-ned 14">
            <a:extLst>
              <a:ext uri="{FF2B5EF4-FFF2-40B4-BE49-F238E27FC236}">
                <a16:creationId xmlns:a16="http://schemas.microsoft.com/office/drawing/2014/main" id="{F28E566A-61FD-BA7D-8ADD-F863B8AF61FC}"/>
              </a:ext>
            </a:extLst>
          </p:cNvPr>
          <p:cNvSpPr/>
          <p:nvPr/>
        </p:nvSpPr>
        <p:spPr>
          <a:xfrm>
            <a:off x="5776856" y="3534657"/>
            <a:ext cx="484094" cy="72432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il: vänster 15">
            <a:extLst>
              <a:ext uri="{FF2B5EF4-FFF2-40B4-BE49-F238E27FC236}">
                <a16:creationId xmlns:a16="http://schemas.microsoft.com/office/drawing/2014/main" id="{1191067C-3D77-D9FC-F42A-7B5D570635F5}"/>
              </a:ext>
            </a:extLst>
          </p:cNvPr>
          <p:cNvSpPr/>
          <p:nvPr/>
        </p:nvSpPr>
        <p:spPr>
          <a:xfrm>
            <a:off x="6922413" y="6093495"/>
            <a:ext cx="250246" cy="21971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99618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a:xfrm>
            <a:off x="1233996" y="84572"/>
            <a:ext cx="10013723" cy="1268289"/>
          </a:xfrm>
        </p:spPr>
        <p:txBody>
          <a:bodyPr anchor="b">
            <a:normAutofit/>
          </a:bodyPr>
          <a:lstStyle/>
          <a:p>
            <a:r>
              <a:rPr lang="sv-SE" sz="2800" b="0" err="1">
                <a:latin typeface="Calibri" panose="020F0502020204030204" pitchFamily="34" charset="0"/>
                <a:cs typeface="Calibri" panose="020F0502020204030204" pitchFamily="34" charset="0"/>
              </a:rPr>
              <a:t>Swish</a:t>
            </a:r>
            <a:r>
              <a:rPr lang="sv-SE" sz="2800" b="0">
                <a:latin typeface="Calibri" panose="020F0502020204030204" pitchFamily="34" charset="0"/>
                <a:cs typeface="Calibri" panose="020F0502020204030204" pitchFamily="34" charset="0"/>
              </a:rPr>
              <a:t>-nr ligger också i eget fält längre ner på sidan</a:t>
            </a:r>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p:txBody>
          <a:bodyPr/>
          <a:lstStyle/>
          <a:p>
            <a:endParaRPr lang="sv-SE"/>
          </a:p>
        </p:txBody>
      </p:sp>
      <p:sp>
        <p:nvSpPr>
          <p:cNvPr id="6" name="Pil: nedåt 5">
            <a:extLst>
              <a:ext uri="{FF2B5EF4-FFF2-40B4-BE49-F238E27FC236}">
                <a16:creationId xmlns:a16="http://schemas.microsoft.com/office/drawing/2014/main" id="{A5FBA6F4-5000-91A8-0A61-D3EAC80D87E7}"/>
              </a:ext>
            </a:extLst>
          </p:cNvPr>
          <p:cNvSpPr/>
          <p:nvPr/>
        </p:nvSpPr>
        <p:spPr>
          <a:xfrm>
            <a:off x="2654424" y="1454721"/>
            <a:ext cx="443884" cy="5314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DAFED2F0-D12D-2B06-AF04-F1FFBC2E3046}"/>
              </a:ext>
            </a:extLst>
          </p:cNvPr>
          <p:cNvPicPr>
            <a:picLocks noChangeAspect="1"/>
          </p:cNvPicPr>
          <p:nvPr/>
        </p:nvPicPr>
        <p:blipFill>
          <a:blip r:embed="rId3"/>
          <a:stretch>
            <a:fillRect/>
          </a:stretch>
        </p:blipFill>
        <p:spPr>
          <a:xfrm>
            <a:off x="816855" y="1502895"/>
            <a:ext cx="9614407" cy="4555005"/>
          </a:xfrm>
          <a:prstGeom prst="rect">
            <a:avLst/>
          </a:prstGeom>
        </p:spPr>
      </p:pic>
    </p:spTree>
    <p:extLst>
      <p:ext uri="{BB962C8B-B14F-4D97-AF65-F5344CB8AC3E}">
        <p14:creationId xmlns:p14="http://schemas.microsoft.com/office/powerpoint/2010/main" val="22977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nchor="b">
            <a:normAutofit/>
          </a:bodyPr>
          <a:lstStyle/>
          <a:p>
            <a:br>
              <a:rPr lang="sv-SE"/>
            </a:br>
            <a:endParaRPr lang="sv-SE"/>
          </a:p>
        </p:txBody>
      </p:sp>
      <p:sp>
        <p:nvSpPr>
          <p:cNvPr id="4" name="Platshållare för innehåll 3">
            <a:extLst>
              <a:ext uri="{FF2B5EF4-FFF2-40B4-BE49-F238E27FC236}">
                <a16:creationId xmlns:a16="http://schemas.microsoft.com/office/drawing/2014/main" id="{70AF8DFA-D90F-EE71-3A5E-E8E2323217C5}"/>
              </a:ext>
            </a:extLst>
          </p:cNvPr>
          <p:cNvSpPr>
            <a:spLocks noGrp="1"/>
          </p:cNvSpPr>
          <p:nvPr>
            <p:ph idx="1"/>
          </p:nvPr>
        </p:nvSpPr>
        <p:spPr>
          <a:xfrm>
            <a:off x="814052" y="1136720"/>
            <a:ext cx="10304744" cy="4254938"/>
          </a:xfrm>
        </p:spPr>
        <p:txBody>
          <a:bodyPr>
            <a:normAutofit/>
          </a:bodyPr>
          <a:lstStyle/>
          <a:p>
            <a:pPr marL="0" indent="0">
              <a:buNone/>
            </a:pPr>
            <a:r>
              <a:rPr lang="sv-SE" sz="3200">
                <a:latin typeface="Calibri" panose="020F0502020204030204" pitchFamily="34" charset="0"/>
                <a:cs typeface="Calibri" panose="020F0502020204030204" pitchFamily="34" charset="0"/>
              </a:rPr>
              <a:t>Nytt utseende för sociala medie-länkar – i </a:t>
            </a:r>
            <a:r>
              <a:rPr lang="sv-SE" sz="3200" err="1">
                <a:latin typeface="Calibri" panose="020F0502020204030204" pitchFamily="34" charset="0"/>
                <a:cs typeface="Calibri" panose="020F0502020204030204" pitchFamily="34" charset="0"/>
              </a:rPr>
              <a:t>footern</a:t>
            </a:r>
            <a:endParaRPr lang="sv-SE" sz="3200">
              <a:latin typeface="Calibri" panose="020F0502020204030204" pitchFamily="34" charset="0"/>
              <a:cs typeface="Calibri" panose="020F0502020204030204" pitchFamily="34" charset="0"/>
            </a:endParaRPr>
          </a:p>
        </p:txBody>
      </p:sp>
      <p:sp>
        <p:nvSpPr>
          <p:cNvPr id="6" name="Pil: nedåt 5">
            <a:extLst>
              <a:ext uri="{FF2B5EF4-FFF2-40B4-BE49-F238E27FC236}">
                <a16:creationId xmlns:a16="http://schemas.microsoft.com/office/drawing/2014/main" id="{A5FBA6F4-5000-91A8-0A61-D3EAC80D87E7}"/>
              </a:ext>
            </a:extLst>
          </p:cNvPr>
          <p:cNvSpPr/>
          <p:nvPr/>
        </p:nvSpPr>
        <p:spPr>
          <a:xfrm rot="5884528">
            <a:off x="10579224" y="3399026"/>
            <a:ext cx="381384" cy="89255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DAB1BFFF-058A-F506-69EA-FA0FD1F41F5C}"/>
              </a:ext>
            </a:extLst>
          </p:cNvPr>
          <p:cNvPicPr>
            <a:picLocks noChangeAspect="1"/>
          </p:cNvPicPr>
          <p:nvPr/>
        </p:nvPicPr>
        <p:blipFill>
          <a:blip r:embed="rId3"/>
          <a:stretch>
            <a:fillRect/>
          </a:stretch>
        </p:blipFill>
        <p:spPr>
          <a:xfrm>
            <a:off x="694290" y="1946441"/>
            <a:ext cx="9044573" cy="4049434"/>
          </a:xfrm>
          <a:prstGeom prst="rect">
            <a:avLst/>
          </a:prstGeom>
        </p:spPr>
      </p:pic>
    </p:spTree>
    <p:extLst>
      <p:ext uri="{BB962C8B-B14F-4D97-AF65-F5344CB8AC3E}">
        <p14:creationId xmlns:p14="http://schemas.microsoft.com/office/powerpoint/2010/main" val="2240800906"/>
      </p:ext>
    </p:extLst>
  </p:cSld>
  <p:clrMapOvr>
    <a:masterClrMapping/>
  </p:clrMapOvr>
</p:sld>
</file>

<file path=ppt/theme/theme1.xml><?xml version="1.0" encoding="utf-8"?>
<a:theme xmlns:a="http://schemas.openxmlformats.org/drawingml/2006/main" name="Röda Korset Sv">
  <a:themeElements>
    <a:clrScheme name="Röda korset">
      <a:dk1>
        <a:sysClr val="windowText" lastClr="000000"/>
      </a:dk1>
      <a:lt1>
        <a:sysClr val="window" lastClr="FFFFFF"/>
      </a:lt1>
      <a:dk2>
        <a:srgbClr val="000000"/>
      </a:dk2>
      <a:lt2>
        <a:srgbClr val="FFFFFF"/>
      </a:lt2>
      <a:accent1>
        <a:srgbClr val="E20025"/>
      </a:accent1>
      <a:accent2>
        <a:srgbClr val="878787"/>
      </a:accent2>
      <a:accent3>
        <a:srgbClr val="FBD1D1"/>
      </a:accent3>
      <a:accent4>
        <a:srgbClr val="EE7884"/>
      </a:accent4>
      <a:accent5>
        <a:srgbClr val="E4E4E4"/>
      </a:accent5>
      <a:accent6>
        <a:srgbClr val="000000"/>
      </a:accent6>
      <a:hlink>
        <a:srgbClr val="0563C1"/>
      </a:hlink>
      <a:folHlink>
        <a:srgbClr val="954F72"/>
      </a:folHlink>
    </a:clrScheme>
    <a:fontScheme name="Röda kors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öda Korset Sv" id="{EC5DD53C-9BC4-4388-9FF9-73FAA7A80130}" vid="{97C5502B-AD9E-4D38-AA93-E6460585DD9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540416bd-3a5e-4f6d-994d-9ebf077566dc" xsi:nil="true"/>
    <Kommentarer xmlns="540416bd-3a5e-4f6d-994d-9ebf077566dc" xsi:nil="true"/>
    <lcf76f155ced4ddcb4097134ff3c332f xmlns="540416bd-3a5e-4f6d-994d-9ebf077566dc">
      <Terms xmlns="http://schemas.microsoft.com/office/infopath/2007/PartnerControls"/>
    </lcf76f155ced4ddcb4097134ff3c332f>
    <TaxCatchAll xmlns="4bbcc925-30e6-4322-ae2e-35e2f26a0c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1191EAB27FD7F40B48090D39A84BF53" ma:contentTypeVersion="21" ma:contentTypeDescription="Skapa ett nytt dokument." ma:contentTypeScope="" ma:versionID="d1962028819de4034935d6851e47810e">
  <xsd:schema xmlns:xsd="http://www.w3.org/2001/XMLSchema" xmlns:xs="http://www.w3.org/2001/XMLSchema" xmlns:p="http://schemas.microsoft.com/office/2006/metadata/properties" xmlns:ns2="4bbcc925-30e6-4322-ae2e-35e2f26a0cb5" xmlns:ns3="540416bd-3a5e-4f6d-994d-9ebf077566dc" targetNamespace="http://schemas.microsoft.com/office/2006/metadata/properties" ma:root="true" ma:fieldsID="949a41d0a978a16cf3a4d6df6bf5d0a6" ns2:_="" ns3:_="">
    <xsd:import namespace="4bbcc925-30e6-4322-ae2e-35e2f26a0cb5"/>
    <xsd:import namespace="540416bd-3a5e-4f6d-994d-9ebf07756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Kommentarer" minOccurs="0"/>
                <xsd:element ref="ns3:_Flow_SignoffStatu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cc925-30e6-4322-ae2e-35e2f26a0cb5" elementFormDefault="qualified">
    <xsd:import namespace="http://schemas.microsoft.com/office/2006/documentManagement/types"/>
    <xsd:import namespace="http://schemas.microsoft.com/office/infopath/2007/PartnerControls"/>
    <xsd:element name="SharedWithUsers" ma:index="8" nillable="true" ma:displayName="Dela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5" nillable="true" ma:displayName="Taxonomy Catch All Column" ma:hidden="true" ma:list="{f3d3d3c5-6183-4139-9ef7-eaa399b22a47}" ma:internalName="TaxCatchAll" ma:showField="CatchAllData" ma:web="4bbcc925-30e6-4322-ae2e-35e2f26a0c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0416bd-3a5e-4f6d-994d-9ebf077566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Kommentarer" ma:index="21" nillable="true" ma:displayName="Kommentarer" ma:description="Fotograf: Linnea Bergman" ma:format="Dropdown" ma:internalName="Kommentarer">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5b242e9b-2841-42ae-884b-548b5f8b78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Innehållstyp"/>
        <xsd:element ref="dc:title" minOccurs="0" maxOccurs="1" ma:index="3"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EB3DCE-75D2-4E8B-AD43-F60BB6F28B77}">
  <ds:schemaRefs>
    <ds:schemaRef ds:uri="http://schemas.microsoft.com/sharepoint/v3/contenttype/forms"/>
  </ds:schemaRefs>
</ds:datastoreItem>
</file>

<file path=customXml/itemProps2.xml><?xml version="1.0" encoding="utf-8"?>
<ds:datastoreItem xmlns:ds="http://schemas.openxmlformats.org/officeDocument/2006/customXml" ds:itemID="{2B7A711F-32AC-474B-A964-A3B018914A60}">
  <ds:schemaRefs>
    <ds:schemaRef ds:uri="http://schemas.openxmlformats.org/package/2006/metadata/core-properties"/>
    <ds:schemaRef ds:uri="http://purl.org/dc/terms/"/>
    <ds:schemaRef ds:uri="http://schemas.microsoft.com/office/2006/documentManagement/types"/>
    <ds:schemaRef ds:uri="http://purl.org/dc/dcmitype/"/>
    <ds:schemaRef ds:uri="http://www.w3.org/XML/1998/namespace"/>
    <ds:schemaRef ds:uri="http://purl.org/dc/elements/1.1/"/>
    <ds:schemaRef ds:uri="540416bd-3a5e-4f6d-994d-9ebf077566dc"/>
    <ds:schemaRef ds:uri="http://schemas.microsoft.com/office/infopath/2007/PartnerControls"/>
    <ds:schemaRef ds:uri="4bbcc925-30e6-4322-ae2e-35e2f26a0cb5"/>
    <ds:schemaRef ds:uri="http://schemas.microsoft.com/office/2006/metadata/properties"/>
  </ds:schemaRefs>
</ds:datastoreItem>
</file>

<file path=customXml/itemProps3.xml><?xml version="1.0" encoding="utf-8"?>
<ds:datastoreItem xmlns:ds="http://schemas.openxmlformats.org/officeDocument/2006/customXml" ds:itemID="{598E0069-E8D0-4930-AA78-97D537ABDFA0}">
  <ds:schemaRefs>
    <ds:schemaRef ds:uri="4bbcc925-30e6-4322-ae2e-35e2f26a0cb5"/>
    <ds:schemaRef ds:uri="540416bd-3a5e-4f6d-994d-9ebf077566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Röda Korset Sv</Template>
  <TotalTime>0</TotalTime>
  <Words>1540</Words>
  <Application>Microsoft Office PowerPoint</Application>
  <PresentationFormat>Bredbild</PresentationFormat>
  <Paragraphs>237</Paragraphs>
  <Slides>30</Slides>
  <Notes>28</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30</vt:i4>
      </vt:variant>
    </vt:vector>
  </HeadingPairs>
  <TitlesOfParts>
    <vt:vector size="36" baseType="lpstr">
      <vt:lpstr>Arial</vt:lpstr>
      <vt:lpstr>Calibri</vt:lpstr>
      <vt:lpstr>FuturaBT</vt:lpstr>
      <vt:lpstr>Segoe UI</vt:lpstr>
      <vt:lpstr>Wingdings</vt:lpstr>
      <vt:lpstr>Röda Korset Sv</vt:lpstr>
      <vt:lpstr>Ny webbplattform lokala webbsidor  </vt:lpstr>
      <vt:lpstr>Ny webbplattform rodakorset.se  </vt:lpstr>
      <vt:lpstr>Nya startsidan, vår externa/officiella webb rodakorset.se </vt:lpstr>
      <vt:lpstr>Nya startsidan </vt:lpstr>
      <vt:lpstr>Finns på varje lokal startsida</vt:lpstr>
      <vt:lpstr> </vt:lpstr>
      <vt:lpstr>Nya startsidan – inloggning för lokal redaktör </vt:lpstr>
      <vt:lpstr>Swish-nr ligger också i eget fält längre ner på sidan</vt:lpstr>
      <vt:lpstr> </vt:lpstr>
      <vt:lpstr> </vt:lpstr>
      <vt:lpstr> </vt:lpstr>
      <vt:lpstr>PowerPoint-presentation</vt:lpstr>
      <vt:lpstr> </vt:lpstr>
      <vt:lpstr>Verksamheter på lokala sidor</vt:lpstr>
      <vt:lpstr>PowerPoint-presentation</vt:lpstr>
      <vt:lpstr>Ni byter bilder själva</vt:lpstr>
      <vt:lpstr> </vt:lpstr>
      <vt:lpstr>Nya startsidan </vt:lpstr>
      <vt:lpstr>Om oss och Föreningsinformation</vt:lpstr>
      <vt:lpstr>Om oss och Föreningsinformation - exempel hur det ser ut</vt:lpstr>
      <vt:lpstr>Second hand-sida ser ut så här</vt:lpstr>
      <vt:lpstr>Ditt redigeraläge – second hand</vt:lpstr>
      <vt:lpstr>Enkla adresser  Bra när ni vill sprida adress på exempelvis trycksak</vt:lpstr>
      <vt:lpstr>Kända buggar   </vt:lpstr>
      <vt:lpstr>Missa inte…  </vt:lpstr>
      <vt:lpstr>PowerPoint-presentation</vt:lpstr>
      <vt:lpstr>Våra skyltfönster ska fyllas med innehåll</vt:lpstr>
      <vt:lpstr>Frågestund lokala webbsidor </vt:lpstr>
      <vt:lpstr>Önskemål från er</vt:lpstr>
      <vt:lpstr>Tack för er medverkan!</vt:lpstr>
    </vt:vector>
  </TitlesOfParts>
  <Company>Red Cross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webbplattform lokala webbsidor</dc:title>
  <dc:creator>Charlotta Ekberg</dc:creator>
  <cp:lastModifiedBy>Madeleine Stjernström</cp:lastModifiedBy>
  <cp:revision>2</cp:revision>
  <dcterms:created xsi:type="dcterms:W3CDTF">2023-10-16T09:57:03Z</dcterms:created>
  <dcterms:modified xsi:type="dcterms:W3CDTF">2023-11-14T09:23:00Z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0x01010031191EAB27FD7F40B48090D39A84BF53</vt:lpwstr>
  </property>
  <property fmtid="{D5CDD505-2E9C-101B-9397-08002B2CF9AE}" pid="3" name="MediaServiceImageTags">
    <vt:lpwstr/>
  </property>
</Properties>
</file>